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8" r:id="rId5"/>
    <p:sldId id="263" r:id="rId6"/>
    <p:sldId id="258" r:id="rId7"/>
    <p:sldId id="264" r:id="rId8"/>
    <p:sldId id="266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1" r:id="rId18"/>
    <p:sldId id="278" r:id="rId19"/>
    <p:sldId id="282" r:id="rId20"/>
    <p:sldId id="283" r:id="rId21"/>
    <p:sldId id="284" r:id="rId22"/>
    <p:sldId id="286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73156" autoAdjust="0"/>
  </p:normalViewPr>
  <p:slideViewPr>
    <p:cSldViewPr snapToGrid="0" snapToObjects="1">
      <p:cViewPr varScale="1">
        <p:scale>
          <a:sx n="65" d="100"/>
          <a:sy n="65" d="100"/>
        </p:scale>
        <p:origin x="19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lewi\My%20Documents\Accounts\Lands%20End\Modle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lewi\My%20Documents\Accounts\Lands%20End\Modlei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lewi\My%20Documents\Accounts\Lands%20End\Modle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2225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Sheet1!$C$357:$C$601</c:f>
              <c:numCache>
                <c:formatCode>[$-409]mm/dd/yyyy</c:formatCode>
                <c:ptCount val="245"/>
                <c:pt idx="0">
                  <c:v>38137</c:v>
                </c:pt>
                <c:pt idx="1">
                  <c:v>38144</c:v>
                </c:pt>
                <c:pt idx="2">
                  <c:v>38151</c:v>
                </c:pt>
                <c:pt idx="3">
                  <c:v>38158</c:v>
                </c:pt>
                <c:pt idx="4">
                  <c:v>38165</c:v>
                </c:pt>
                <c:pt idx="5">
                  <c:v>38172</c:v>
                </c:pt>
                <c:pt idx="6">
                  <c:v>38179</c:v>
                </c:pt>
                <c:pt idx="7">
                  <c:v>38186</c:v>
                </c:pt>
                <c:pt idx="8">
                  <c:v>38193</c:v>
                </c:pt>
                <c:pt idx="9">
                  <c:v>38200</c:v>
                </c:pt>
                <c:pt idx="10">
                  <c:v>38207</c:v>
                </c:pt>
                <c:pt idx="11">
                  <c:v>38214</c:v>
                </c:pt>
                <c:pt idx="12">
                  <c:v>38221</c:v>
                </c:pt>
                <c:pt idx="13">
                  <c:v>38228</c:v>
                </c:pt>
                <c:pt idx="14">
                  <c:v>38235</c:v>
                </c:pt>
                <c:pt idx="15">
                  <c:v>38242</c:v>
                </c:pt>
                <c:pt idx="16">
                  <c:v>38249</c:v>
                </c:pt>
                <c:pt idx="17">
                  <c:v>38256</c:v>
                </c:pt>
                <c:pt idx="18">
                  <c:v>38263</c:v>
                </c:pt>
                <c:pt idx="19">
                  <c:v>38270</c:v>
                </c:pt>
                <c:pt idx="20">
                  <c:v>38277</c:v>
                </c:pt>
                <c:pt idx="21">
                  <c:v>38284</c:v>
                </c:pt>
                <c:pt idx="22">
                  <c:v>38291</c:v>
                </c:pt>
                <c:pt idx="23">
                  <c:v>38298</c:v>
                </c:pt>
                <c:pt idx="24">
                  <c:v>38305</c:v>
                </c:pt>
                <c:pt idx="25">
                  <c:v>38312</c:v>
                </c:pt>
                <c:pt idx="26">
                  <c:v>38319</c:v>
                </c:pt>
                <c:pt idx="27">
                  <c:v>38326</c:v>
                </c:pt>
                <c:pt idx="28">
                  <c:v>38333</c:v>
                </c:pt>
                <c:pt idx="29">
                  <c:v>38340</c:v>
                </c:pt>
                <c:pt idx="30">
                  <c:v>38347</c:v>
                </c:pt>
                <c:pt idx="31">
                  <c:v>38354</c:v>
                </c:pt>
                <c:pt idx="32">
                  <c:v>38361</c:v>
                </c:pt>
                <c:pt idx="33">
                  <c:v>38368</c:v>
                </c:pt>
                <c:pt idx="34">
                  <c:v>38375</c:v>
                </c:pt>
                <c:pt idx="35">
                  <c:v>38382</c:v>
                </c:pt>
                <c:pt idx="36">
                  <c:v>38389</c:v>
                </c:pt>
                <c:pt idx="37">
                  <c:v>38396</c:v>
                </c:pt>
                <c:pt idx="38">
                  <c:v>38403</c:v>
                </c:pt>
                <c:pt idx="39">
                  <c:v>38410</c:v>
                </c:pt>
                <c:pt idx="40">
                  <c:v>38417</c:v>
                </c:pt>
                <c:pt idx="41">
                  <c:v>38424</c:v>
                </c:pt>
                <c:pt idx="42">
                  <c:v>38431</c:v>
                </c:pt>
                <c:pt idx="43">
                  <c:v>38438</c:v>
                </c:pt>
                <c:pt idx="44">
                  <c:v>38445</c:v>
                </c:pt>
                <c:pt idx="45">
                  <c:v>38452</c:v>
                </c:pt>
                <c:pt idx="46">
                  <c:v>38459</c:v>
                </c:pt>
                <c:pt idx="47">
                  <c:v>38466</c:v>
                </c:pt>
                <c:pt idx="48">
                  <c:v>38473</c:v>
                </c:pt>
                <c:pt idx="49">
                  <c:v>38480</c:v>
                </c:pt>
                <c:pt idx="50">
                  <c:v>38487</c:v>
                </c:pt>
                <c:pt idx="51">
                  <c:v>38494</c:v>
                </c:pt>
                <c:pt idx="52">
                  <c:v>38501</c:v>
                </c:pt>
                <c:pt idx="53">
                  <c:v>38508</c:v>
                </c:pt>
                <c:pt idx="54">
                  <c:v>38515</c:v>
                </c:pt>
                <c:pt idx="55">
                  <c:v>38522</c:v>
                </c:pt>
                <c:pt idx="56">
                  <c:v>38529</c:v>
                </c:pt>
                <c:pt idx="57">
                  <c:v>38536</c:v>
                </c:pt>
                <c:pt idx="58">
                  <c:v>38543</c:v>
                </c:pt>
                <c:pt idx="59">
                  <c:v>38550</c:v>
                </c:pt>
                <c:pt idx="60">
                  <c:v>38557</c:v>
                </c:pt>
                <c:pt idx="61">
                  <c:v>38564</c:v>
                </c:pt>
                <c:pt idx="62">
                  <c:v>38571</c:v>
                </c:pt>
                <c:pt idx="63">
                  <c:v>38578</c:v>
                </c:pt>
                <c:pt idx="64">
                  <c:v>38585</c:v>
                </c:pt>
                <c:pt idx="65">
                  <c:v>38592</c:v>
                </c:pt>
                <c:pt idx="66">
                  <c:v>38599</c:v>
                </c:pt>
                <c:pt idx="67">
                  <c:v>38606</c:v>
                </c:pt>
                <c:pt idx="68">
                  <c:v>38613</c:v>
                </c:pt>
                <c:pt idx="69">
                  <c:v>38620</c:v>
                </c:pt>
                <c:pt idx="70">
                  <c:v>38627</c:v>
                </c:pt>
                <c:pt idx="71">
                  <c:v>38634</c:v>
                </c:pt>
                <c:pt idx="72">
                  <c:v>38641</c:v>
                </c:pt>
                <c:pt idx="73">
                  <c:v>38648</c:v>
                </c:pt>
                <c:pt idx="74">
                  <c:v>38655</c:v>
                </c:pt>
                <c:pt idx="75">
                  <c:v>38662</c:v>
                </c:pt>
                <c:pt idx="76">
                  <c:v>38669</c:v>
                </c:pt>
                <c:pt idx="77">
                  <c:v>38676</c:v>
                </c:pt>
                <c:pt idx="78">
                  <c:v>38683</c:v>
                </c:pt>
                <c:pt idx="79">
                  <c:v>38690</c:v>
                </c:pt>
                <c:pt idx="80">
                  <c:v>38697</c:v>
                </c:pt>
                <c:pt idx="81">
                  <c:v>38704</c:v>
                </c:pt>
                <c:pt idx="82">
                  <c:v>38711</c:v>
                </c:pt>
                <c:pt idx="83">
                  <c:v>38718</c:v>
                </c:pt>
                <c:pt idx="84">
                  <c:v>38725</c:v>
                </c:pt>
                <c:pt idx="85">
                  <c:v>38732</c:v>
                </c:pt>
                <c:pt idx="86">
                  <c:v>38739</c:v>
                </c:pt>
                <c:pt idx="87">
                  <c:v>38746</c:v>
                </c:pt>
                <c:pt idx="88">
                  <c:v>38753</c:v>
                </c:pt>
                <c:pt idx="89">
                  <c:v>38760</c:v>
                </c:pt>
                <c:pt idx="90">
                  <c:v>38767</c:v>
                </c:pt>
                <c:pt idx="91">
                  <c:v>38774</c:v>
                </c:pt>
                <c:pt idx="92">
                  <c:v>38781</c:v>
                </c:pt>
                <c:pt idx="93">
                  <c:v>38788</c:v>
                </c:pt>
                <c:pt idx="94">
                  <c:v>38795</c:v>
                </c:pt>
                <c:pt idx="95">
                  <c:v>38802</c:v>
                </c:pt>
                <c:pt idx="96">
                  <c:v>38809</c:v>
                </c:pt>
                <c:pt idx="97">
                  <c:v>38816</c:v>
                </c:pt>
                <c:pt idx="98">
                  <c:v>38823</c:v>
                </c:pt>
                <c:pt idx="99">
                  <c:v>38830</c:v>
                </c:pt>
                <c:pt idx="100">
                  <c:v>38837</c:v>
                </c:pt>
                <c:pt idx="101">
                  <c:v>38844</c:v>
                </c:pt>
                <c:pt idx="102">
                  <c:v>38851</c:v>
                </c:pt>
                <c:pt idx="103">
                  <c:v>38858</c:v>
                </c:pt>
                <c:pt idx="104">
                  <c:v>38865</c:v>
                </c:pt>
                <c:pt idx="105">
                  <c:v>38872</c:v>
                </c:pt>
                <c:pt idx="106">
                  <c:v>38879</c:v>
                </c:pt>
                <c:pt idx="107">
                  <c:v>38886</c:v>
                </c:pt>
                <c:pt idx="108">
                  <c:v>38893</c:v>
                </c:pt>
                <c:pt idx="109">
                  <c:v>38900</c:v>
                </c:pt>
                <c:pt idx="110">
                  <c:v>38907</c:v>
                </c:pt>
                <c:pt idx="111">
                  <c:v>38914</c:v>
                </c:pt>
                <c:pt idx="112">
                  <c:v>38921</c:v>
                </c:pt>
                <c:pt idx="113">
                  <c:v>38928</c:v>
                </c:pt>
                <c:pt idx="114">
                  <c:v>38935</c:v>
                </c:pt>
                <c:pt idx="115">
                  <c:v>38942</c:v>
                </c:pt>
                <c:pt idx="116">
                  <c:v>38949</c:v>
                </c:pt>
                <c:pt idx="117">
                  <c:v>38956</c:v>
                </c:pt>
                <c:pt idx="118">
                  <c:v>38963</c:v>
                </c:pt>
                <c:pt idx="119">
                  <c:v>38970</c:v>
                </c:pt>
                <c:pt idx="120">
                  <c:v>38977</c:v>
                </c:pt>
                <c:pt idx="121">
                  <c:v>38984</c:v>
                </c:pt>
                <c:pt idx="122">
                  <c:v>38991</c:v>
                </c:pt>
                <c:pt idx="123">
                  <c:v>38998</c:v>
                </c:pt>
                <c:pt idx="124">
                  <c:v>39005</c:v>
                </c:pt>
                <c:pt idx="125">
                  <c:v>39012</c:v>
                </c:pt>
                <c:pt idx="126">
                  <c:v>39019</c:v>
                </c:pt>
                <c:pt idx="127">
                  <c:v>39026</c:v>
                </c:pt>
                <c:pt idx="128">
                  <c:v>39033</c:v>
                </c:pt>
                <c:pt idx="129">
                  <c:v>39040</c:v>
                </c:pt>
                <c:pt idx="130">
                  <c:v>39047</c:v>
                </c:pt>
                <c:pt idx="131">
                  <c:v>39054</c:v>
                </c:pt>
                <c:pt idx="132">
                  <c:v>39061</c:v>
                </c:pt>
                <c:pt idx="133">
                  <c:v>39068</c:v>
                </c:pt>
                <c:pt idx="134">
                  <c:v>39075</c:v>
                </c:pt>
                <c:pt idx="135">
                  <c:v>39082</c:v>
                </c:pt>
                <c:pt idx="136">
                  <c:v>39089</c:v>
                </c:pt>
                <c:pt idx="137">
                  <c:v>39096</c:v>
                </c:pt>
                <c:pt idx="138">
                  <c:v>39103</c:v>
                </c:pt>
                <c:pt idx="139">
                  <c:v>39110</c:v>
                </c:pt>
                <c:pt idx="140">
                  <c:v>39117</c:v>
                </c:pt>
                <c:pt idx="141">
                  <c:v>39124</c:v>
                </c:pt>
                <c:pt idx="142">
                  <c:v>39131</c:v>
                </c:pt>
                <c:pt idx="143">
                  <c:v>39138</c:v>
                </c:pt>
                <c:pt idx="144">
                  <c:v>39145</c:v>
                </c:pt>
                <c:pt idx="145">
                  <c:v>39152</c:v>
                </c:pt>
                <c:pt idx="146">
                  <c:v>39159</c:v>
                </c:pt>
                <c:pt idx="147">
                  <c:v>39166</c:v>
                </c:pt>
                <c:pt idx="148">
                  <c:v>39173</c:v>
                </c:pt>
                <c:pt idx="149">
                  <c:v>39180</c:v>
                </c:pt>
                <c:pt idx="150">
                  <c:v>39187</c:v>
                </c:pt>
                <c:pt idx="151">
                  <c:v>39194</c:v>
                </c:pt>
                <c:pt idx="152">
                  <c:v>39201</c:v>
                </c:pt>
                <c:pt idx="153">
                  <c:v>39208</c:v>
                </c:pt>
                <c:pt idx="154">
                  <c:v>39215</c:v>
                </c:pt>
                <c:pt idx="155">
                  <c:v>39222</c:v>
                </c:pt>
                <c:pt idx="156">
                  <c:v>39229</c:v>
                </c:pt>
                <c:pt idx="157">
                  <c:v>39236</c:v>
                </c:pt>
                <c:pt idx="158">
                  <c:v>39243</c:v>
                </c:pt>
                <c:pt idx="159">
                  <c:v>39250</c:v>
                </c:pt>
                <c:pt idx="160">
                  <c:v>39257</c:v>
                </c:pt>
                <c:pt idx="161">
                  <c:v>39264</c:v>
                </c:pt>
                <c:pt idx="162">
                  <c:v>39271</c:v>
                </c:pt>
                <c:pt idx="163">
                  <c:v>39278</c:v>
                </c:pt>
                <c:pt idx="164">
                  <c:v>39285</c:v>
                </c:pt>
                <c:pt idx="165">
                  <c:v>39292</c:v>
                </c:pt>
                <c:pt idx="166">
                  <c:v>39299</c:v>
                </c:pt>
                <c:pt idx="167">
                  <c:v>39306</c:v>
                </c:pt>
                <c:pt idx="168">
                  <c:v>39313</c:v>
                </c:pt>
                <c:pt idx="169">
                  <c:v>39320</c:v>
                </c:pt>
                <c:pt idx="170">
                  <c:v>39327</c:v>
                </c:pt>
                <c:pt idx="171">
                  <c:v>39334</c:v>
                </c:pt>
                <c:pt idx="172">
                  <c:v>39341</c:v>
                </c:pt>
                <c:pt idx="173">
                  <c:v>39348</c:v>
                </c:pt>
                <c:pt idx="174">
                  <c:v>39355</c:v>
                </c:pt>
                <c:pt idx="175">
                  <c:v>39362</c:v>
                </c:pt>
                <c:pt idx="176">
                  <c:v>39369</c:v>
                </c:pt>
                <c:pt idx="177">
                  <c:v>39376</c:v>
                </c:pt>
                <c:pt idx="178">
                  <c:v>39383</c:v>
                </c:pt>
                <c:pt idx="179">
                  <c:v>39390</c:v>
                </c:pt>
                <c:pt idx="180">
                  <c:v>39397</c:v>
                </c:pt>
                <c:pt idx="181">
                  <c:v>39404</c:v>
                </c:pt>
                <c:pt idx="182">
                  <c:v>39411</c:v>
                </c:pt>
                <c:pt idx="183">
                  <c:v>39418</c:v>
                </c:pt>
                <c:pt idx="184">
                  <c:v>39425</c:v>
                </c:pt>
                <c:pt idx="185">
                  <c:v>39432</c:v>
                </c:pt>
                <c:pt idx="186">
                  <c:v>39439</c:v>
                </c:pt>
                <c:pt idx="187">
                  <c:v>39446</c:v>
                </c:pt>
                <c:pt idx="188">
                  <c:v>39453</c:v>
                </c:pt>
                <c:pt idx="189">
                  <c:v>39460</c:v>
                </c:pt>
                <c:pt idx="190">
                  <c:v>39467</c:v>
                </c:pt>
                <c:pt idx="191">
                  <c:v>39474</c:v>
                </c:pt>
                <c:pt idx="192">
                  <c:v>39481</c:v>
                </c:pt>
                <c:pt idx="193">
                  <c:v>39488</c:v>
                </c:pt>
                <c:pt idx="194">
                  <c:v>39495</c:v>
                </c:pt>
                <c:pt idx="195">
                  <c:v>39502</c:v>
                </c:pt>
                <c:pt idx="196">
                  <c:v>39509</c:v>
                </c:pt>
                <c:pt idx="197">
                  <c:v>39516</c:v>
                </c:pt>
                <c:pt idx="198">
                  <c:v>39523</c:v>
                </c:pt>
                <c:pt idx="199">
                  <c:v>39530</c:v>
                </c:pt>
                <c:pt idx="200">
                  <c:v>39537</c:v>
                </c:pt>
                <c:pt idx="201">
                  <c:v>39544</c:v>
                </c:pt>
                <c:pt idx="202">
                  <c:v>39551</c:v>
                </c:pt>
                <c:pt idx="203">
                  <c:v>39558</c:v>
                </c:pt>
                <c:pt idx="204">
                  <c:v>39565</c:v>
                </c:pt>
                <c:pt idx="205">
                  <c:v>39572</c:v>
                </c:pt>
                <c:pt idx="206">
                  <c:v>39579</c:v>
                </c:pt>
                <c:pt idx="207">
                  <c:v>39586</c:v>
                </c:pt>
                <c:pt idx="208">
                  <c:v>39593</c:v>
                </c:pt>
                <c:pt idx="209">
                  <c:v>39600</c:v>
                </c:pt>
                <c:pt idx="210">
                  <c:v>39607</c:v>
                </c:pt>
                <c:pt idx="211">
                  <c:v>39614</c:v>
                </c:pt>
                <c:pt idx="212">
                  <c:v>39621</c:v>
                </c:pt>
                <c:pt idx="213">
                  <c:v>39628</c:v>
                </c:pt>
                <c:pt idx="214">
                  <c:v>39635</c:v>
                </c:pt>
                <c:pt idx="215">
                  <c:v>39642</c:v>
                </c:pt>
                <c:pt idx="216">
                  <c:v>39649</c:v>
                </c:pt>
                <c:pt idx="217">
                  <c:v>39656</c:v>
                </c:pt>
                <c:pt idx="218">
                  <c:v>39663</c:v>
                </c:pt>
                <c:pt idx="219">
                  <c:v>39670</c:v>
                </c:pt>
                <c:pt idx="220">
                  <c:v>39677</c:v>
                </c:pt>
                <c:pt idx="221">
                  <c:v>39684</c:v>
                </c:pt>
                <c:pt idx="222">
                  <c:v>39691</c:v>
                </c:pt>
                <c:pt idx="223">
                  <c:v>39698</c:v>
                </c:pt>
                <c:pt idx="224">
                  <c:v>39705</c:v>
                </c:pt>
                <c:pt idx="225">
                  <c:v>39712</c:v>
                </c:pt>
                <c:pt idx="226">
                  <c:v>39719</c:v>
                </c:pt>
                <c:pt idx="227">
                  <c:v>39726</c:v>
                </c:pt>
                <c:pt idx="228">
                  <c:v>39733</c:v>
                </c:pt>
                <c:pt idx="229">
                  <c:v>39740</c:v>
                </c:pt>
                <c:pt idx="230">
                  <c:v>39747</c:v>
                </c:pt>
                <c:pt idx="231">
                  <c:v>39754</c:v>
                </c:pt>
                <c:pt idx="232">
                  <c:v>39761</c:v>
                </c:pt>
                <c:pt idx="233">
                  <c:v>39768</c:v>
                </c:pt>
                <c:pt idx="234">
                  <c:v>39775</c:v>
                </c:pt>
                <c:pt idx="235">
                  <c:v>39782</c:v>
                </c:pt>
                <c:pt idx="236">
                  <c:v>39789</c:v>
                </c:pt>
                <c:pt idx="237">
                  <c:v>39796</c:v>
                </c:pt>
                <c:pt idx="238">
                  <c:v>39803</c:v>
                </c:pt>
                <c:pt idx="239">
                  <c:v>39810</c:v>
                </c:pt>
                <c:pt idx="240">
                  <c:v>39817</c:v>
                </c:pt>
                <c:pt idx="241">
                  <c:v>39824</c:v>
                </c:pt>
                <c:pt idx="242">
                  <c:v>39831</c:v>
                </c:pt>
                <c:pt idx="243">
                  <c:v>39838</c:v>
                </c:pt>
                <c:pt idx="244">
                  <c:v>39845</c:v>
                </c:pt>
              </c:numCache>
            </c:numRef>
          </c:cat>
          <c:val>
            <c:numRef>
              <c:f>Sheet1!$D$357:$D$601</c:f>
              <c:numCache>
                <c:formatCode>General</c:formatCode>
                <c:ptCount val="245"/>
                <c:pt idx="0">
                  <c:v>55408</c:v>
                </c:pt>
                <c:pt idx="1">
                  <c:v>45421</c:v>
                </c:pt>
                <c:pt idx="2">
                  <c:v>57043</c:v>
                </c:pt>
                <c:pt idx="3">
                  <c:v>46351</c:v>
                </c:pt>
                <c:pt idx="4">
                  <c:v>58998</c:v>
                </c:pt>
                <c:pt idx="5">
                  <c:v>48836</c:v>
                </c:pt>
                <c:pt idx="6">
                  <c:v>50926</c:v>
                </c:pt>
                <c:pt idx="7">
                  <c:v>52973</c:v>
                </c:pt>
                <c:pt idx="8">
                  <c:v>57820</c:v>
                </c:pt>
                <c:pt idx="9">
                  <c:v>54310</c:v>
                </c:pt>
                <c:pt idx="10">
                  <c:v>57780</c:v>
                </c:pt>
                <c:pt idx="11">
                  <c:v>57248</c:v>
                </c:pt>
                <c:pt idx="12">
                  <c:v>53981</c:v>
                </c:pt>
                <c:pt idx="13">
                  <c:v>52242</c:v>
                </c:pt>
                <c:pt idx="14">
                  <c:v>61798</c:v>
                </c:pt>
                <c:pt idx="15">
                  <c:v>50878</c:v>
                </c:pt>
                <c:pt idx="16">
                  <c:v>50003</c:v>
                </c:pt>
                <c:pt idx="17">
                  <c:v>51326</c:v>
                </c:pt>
                <c:pt idx="18">
                  <c:v>53258</c:v>
                </c:pt>
                <c:pt idx="19">
                  <c:v>54573</c:v>
                </c:pt>
                <c:pt idx="20">
                  <c:v>50465</c:v>
                </c:pt>
                <c:pt idx="21">
                  <c:v>49075</c:v>
                </c:pt>
                <c:pt idx="22">
                  <c:v>54609</c:v>
                </c:pt>
                <c:pt idx="23">
                  <c:v>58543</c:v>
                </c:pt>
                <c:pt idx="24">
                  <c:v>65015</c:v>
                </c:pt>
                <c:pt idx="25">
                  <c:v>129150</c:v>
                </c:pt>
                <c:pt idx="26">
                  <c:v>87713</c:v>
                </c:pt>
                <c:pt idx="27">
                  <c:v>96695</c:v>
                </c:pt>
                <c:pt idx="28">
                  <c:v>144770</c:v>
                </c:pt>
                <c:pt idx="29">
                  <c:v>162437</c:v>
                </c:pt>
                <c:pt idx="30">
                  <c:v>103911</c:v>
                </c:pt>
                <c:pt idx="31">
                  <c:v>66573</c:v>
                </c:pt>
                <c:pt idx="32">
                  <c:v>60746</c:v>
                </c:pt>
                <c:pt idx="33">
                  <c:v>66748</c:v>
                </c:pt>
                <c:pt idx="34">
                  <c:v>60838</c:v>
                </c:pt>
                <c:pt idx="35">
                  <c:v>70265</c:v>
                </c:pt>
                <c:pt idx="36">
                  <c:v>72771</c:v>
                </c:pt>
                <c:pt idx="37">
                  <c:v>79554</c:v>
                </c:pt>
                <c:pt idx="38">
                  <c:v>71023</c:v>
                </c:pt>
                <c:pt idx="39">
                  <c:v>64066</c:v>
                </c:pt>
                <c:pt idx="40">
                  <c:v>66619</c:v>
                </c:pt>
                <c:pt idx="41">
                  <c:v>73431</c:v>
                </c:pt>
                <c:pt idx="42">
                  <c:v>66088</c:v>
                </c:pt>
                <c:pt idx="43">
                  <c:v>121000</c:v>
                </c:pt>
                <c:pt idx="44">
                  <c:v>64790</c:v>
                </c:pt>
                <c:pt idx="45">
                  <c:v>62843</c:v>
                </c:pt>
                <c:pt idx="46">
                  <c:v>63447</c:v>
                </c:pt>
                <c:pt idx="47">
                  <c:v>66260</c:v>
                </c:pt>
                <c:pt idx="48">
                  <c:v>74648</c:v>
                </c:pt>
                <c:pt idx="49">
                  <c:v>72847</c:v>
                </c:pt>
                <c:pt idx="50">
                  <c:v>79685</c:v>
                </c:pt>
                <c:pt idx="51">
                  <c:v>77899</c:v>
                </c:pt>
                <c:pt idx="52">
                  <c:v>158457</c:v>
                </c:pt>
                <c:pt idx="53">
                  <c:v>121114</c:v>
                </c:pt>
                <c:pt idx="54">
                  <c:v>146457</c:v>
                </c:pt>
                <c:pt idx="55">
                  <c:v>120062</c:v>
                </c:pt>
                <c:pt idx="56">
                  <c:v>123046</c:v>
                </c:pt>
                <c:pt idx="57">
                  <c:v>101475</c:v>
                </c:pt>
                <c:pt idx="58">
                  <c:v>100932</c:v>
                </c:pt>
                <c:pt idx="59">
                  <c:v>92542</c:v>
                </c:pt>
                <c:pt idx="60">
                  <c:v>100589</c:v>
                </c:pt>
                <c:pt idx="61">
                  <c:v>88509</c:v>
                </c:pt>
                <c:pt idx="62">
                  <c:v>101083</c:v>
                </c:pt>
                <c:pt idx="63">
                  <c:v>95811</c:v>
                </c:pt>
                <c:pt idx="64">
                  <c:v>91206</c:v>
                </c:pt>
                <c:pt idx="65">
                  <c:v>94353</c:v>
                </c:pt>
                <c:pt idx="66">
                  <c:v>98237</c:v>
                </c:pt>
                <c:pt idx="67">
                  <c:v>28000</c:v>
                </c:pt>
                <c:pt idx="68">
                  <c:v>84309</c:v>
                </c:pt>
                <c:pt idx="69">
                  <c:v>89065</c:v>
                </c:pt>
                <c:pt idx="70">
                  <c:v>88089</c:v>
                </c:pt>
                <c:pt idx="71">
                  <c:v>98996</c:v>
                </c:pt>
                <c:pt idx="72">
                  <c:v>92944</c:v>
                </c:pt>
                <c:pt idx="73">
                  <c:v>83266</c:v>
                </c:pt>
                <c:pt idx="74">
                  <c:v>129327</c:v>
                </c:pt>
                <c:pt idx="75">
                  <c:v>128324</c:v>
                </c:pt>
                <c:pt idx="76">
                  <c:v>137410</c:v>
                </c:pt>
                <c:pt idx="77">
                  <c:v>323094</c:v>
                </c:pt>
                <c:pt idx="78">
                  <c:v>155706</c:v>
                </c:pt>
                <c:pt idx="79">
                  <c:v>178332</c:v>
                </c:pt>
                <c:pt idx="80">
                  <c:v>223040</c:v>
                </c:pt>
                <c:pt idx="81">
                  <c:v>360499</c:v>
                </c:pt>
                <c:pt idx="82">
                  <c:v>182021</c:v>
                </c:pt>
                <c:pt idx="83">
                  <c:v>129880</c:v>
                </c:pt>
                <c:pt idx="84">
                  <c:v>111464</c:v>
                </c:pt>
                <c:pt idx="85">
                  <c:v>113975</c:v>
                </c:pt>
                <c:pt idx="86">
                  <c:v>124562</c:v>
                </c:pt>
                <c:pt idx="87">
                  <c:v>127902</c:v>
                </c:pt>
                <c:pt idx="88">
                  <c:v>115401</c:v>
                </c:pt>
                <c:pt idx="89">
                  <c:v>126229</c:v>
                </c:pt>
                <c:pt idx="90">
                  <c:v>133045</c:v>
                </c:pt>
                <c:pt idx="91">
                  <c:v>111729</c:v>
                </c:pt>
                <c:pt idx="92">
                  <c:v>112296</c:v>
                </c:pt>
                <c:pt idx="93">
                  <c:v>118425</c:v>
                </c:pt>
                <c:pt idx="94">
                  <c:v>114718</c:v>
                </c:pt>
                <c:pt idx="95">
                  <c:v>107183</c:v>
                </c:pt>
                <c:pt idx="96">
                  <c:v>105130</c:v>
                </c:pt>
                <c:pt idx="97">
                  <c:v>103300</c:v>
                </c:pt>
                <c:pt idx="98">
                  <c:v>88958</c:v>
                </c:pt>
                <c:pt idx="99">
                  <c:v>105309</c:v>
                </c:pt>
                <c:pt idx="100">
                  <c:v>105769</c:v>
                </c:pt>
                <c:pt idx="101">
                  <c:v>110824</c:v>
                </c:pt>
                <c:pt idx="102">
                  <c:v>102837</c:v>
                </c:pt>
                <c:pt idx="103">
                  <c:v>117247</c:v>
                </c:pt>
                <c:pt idx="104">
                  <c:v>185159</c:v>
                </c:pt>
                <c:pt idx="105">
                  <c:v>148407</c:v>
                </c:pt>
                <c:pt idx="106">
                  <c:v>161919</c:v>
                </c:pt>
                <c:pt idx="107">
                  <c:v>140829</c:v>
                </c:pt>
                <c:pt idx="108">
                  <c:v>135943</c:v>
                </c:pt>
                <c:pt idx="109">
                  <c:v>141679</c:v>
                </c:pt>
                <c:pt idx="110">
                  <c:v>113028</c:v>
                </c:pt>
                <c:pt idx="111">
                  <c:v>112262</c:v>
                </c:pt>
                <c:pt idx="112">
                  <c:v>111749</c:v>
                </c:pt>
                <c:pt idx="113">
                  <c:v>111410</c:v>
                </c:pt>
                <c:pt idx="114">
                  <c:v>116464</c:v>
                </c:pt>
                <c:pt idx="115">
                  <c:v>111107</c:v>
                </c:pt>
                <c:pt idx="116">
                  <c:v>112467</c:v>
                </c:pt>
                <c:pt idx="117">
                  <c:v>121881</c:v>
                </c:pt>
                <c:pt idx="118">
                  <c:v>118963</c:v>
                </c:pt>
                <c:pt idx="119">
                  <c:v>97079</c:v>
                </c:pt>
                <c:pt idx="120">
                  <c:v>92731</c:v>
                </c:pt>
                <c:pt idx="121">
                  <c:v>96851</c:v>
                </c:pt>
                <c:pt idx="122">
                  <c:v>99327</c:v>
                </c:pt>
                <c:pt idx="123">
                  <c:v>92125</c:v>
                </c:pt>
                <c:pt idx="124">
                  <c:v>90627</c:v>
                </c:pt>
                <c:pt idx="125">
                  <c:v>86767</c:v>
                </c:pt>
                <c:pt idx="126">
                  <c:v>88898</c:v>
                </c:pt>
                <c:pt idx="127">
                  <c:v>92959</c:v>
                </c:pt>
                <c:pt idx="128">
                  <c:v>94670</c:v>
                </c:pt>
                <c:pt idx="129">
                  <c:v>275785</c:v>
                </c:pt>
                <c:pt idx="130">
                  <c:v>135144</c:v>
                </c:pt>
                <c:pt idx="131">
                  <c:v>165549</c:v>
                </c:pt>
                <c:pt idx="132">
                  <c:v>221407</c:v>
                </c:pt>
                <c:pt idx="133">
                  <c:v>332176</c:v>
                </c:pt>
                <c:pt idx="134">
                  <c:v>168373</c:v>
                </c:pt>
                <c:pt idx="135">
                  <c:v>99384</c:v>
                </c:pt>
                <c:pt idx="136">
                  <c:v>97258</c:v>
                </c:pt>
                <c:pt idx="137">
                  <c:v>97314</c:v>
                </c:pt>
                <c:pt idx="138">
                  <c:v>92281</c:v>
                </c:pt>
                <c:pt idx="139">
                  <c:v>98687</c:v>
                </c:pt>
                <c:pt idx="140">
                  <c:v>79445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465808"/>
        <c:axId val="233462672"/>
      </c:lineChart>
      <c:dateAx>
        <c:axId val="233465808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one"/>
        <c:spPr>
          <a:ln w="28575"/>
        </c:spPr>
        <c:crossAx val="233462672"/>
        <c:crosses val="autoZero"/>
        <c:auto val="1"/>
        <c:lblOffset val="100"/>
        <c:baseTimeUnit val="days"/>
      </c:dateAx>
      <c:valAx>
        <c:axId val="233462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 w="28575"/>
        </c:spPr>
        <c:crossAx val="233465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2225">
              <a:noFill/>
            </a:ln>
          </c:spPr>
          <c:marker>
            <c:symbol val="none"/>
          </c:marker>
          <c:cat>
            <c:numRef>
              <c:f>Sheet1!$C$357:$C$601</c:f>
              <c:numCache>
                <c:formatCode>[$-409]mm/dd/yyyy</c:formatCode>
                <c:ptCount val="245"/>
                <c:pt idx="0">
                  <c:v>38137</c:v>
                </c:pt>
                <c:pt idx="1">
                  <c:v>38144</c:v>
                </c:pt>
                <c:pt idx="2">
                  <c:v>38151</c:v>
                </c:pt>
                <c:pt idx="3">
                  <c:v>38158</c:v>
                </c:pt>
                <c:pt idx="4">
                  <c:v>38165</c:v>
                </c:pt>
                <c:pt idx="5">
                  <c:v>38172</c:v>
                </c:pt>
                <c:pt idx="6">
                  <c:v>38179</c:v>
                </c:pt>
                <c:pt idx="7">
                  <c:v>38186</c:v>
                </c:pt>
                <c:pt idx="8">
                  <c:v>38193</c:v>
                </c:pt>
                <c:pt idx="9">
                  <c:v>38200</c:v>
                </c:pt>
                <c:pt idx="10">
                  <c:v>38207</c:v>
                </c:pt>
                <c:pt idx="11">
                  <c:v>38214</c:v>
                </c:pt>
                <c:pt idx="12">
                  <c:v>38221</c:v>
                </c:pt>
                <c:pt idx="13">
                  <c:v>38228</c:v>
                </c:pt>
                <c:pt idx="14">
                  <c:v>38235</c:v>
                </c:pt>
                <c:pt idx="15">
                  <c:v>38242</c:v>
                </c:pt>
                <c:pt idx="16">
                  <c:v>38249</c:v>
                </c:pt>
                <c:pt idx="17">
                  <c:v>38256</c:v>
                </c:pt>
                <c:pt idx="18">
                  <c:v>38263</c:v>
                </c:pt>
                <c:pt idx="19">
                  <c:v>38270</c:v>
                </c:pt>
                <c:pt idx="20">
                  <c:v>38277</c:v>
                </c:pt>
                <c:pt idx="21">
                  <c:v>38284</c:v>
                </c:pt>
                <c:pt idx="22">
                  <c:v>38291</c:v>
                </c:pt>
                <c:pt idx="23">
                  <c:v>38298</c:v>
                </c:pt>
                <c:pt idx="24">
                  <c:v>38305</c:v>
                </c:pt>
                <c:pt idx="25">
                  <c:v>38312</c:v>
                </c:pt>
                <c:pt idx="26">
                  <c:v>38319</c:v>
                </c:pt>
                <c:pt idx="27">
                  <c:v>38326</c:v>
                </c:pt>
                <c:pt idx="28">
                  <c:v>38333</c:v>
                </c:pt>
                <c:pt idx="29">
                  <c:v>38340</c:v>
                </c:pt>
                <c:pt idx="30">
                  <c:v>38347</c:v>
                </c:pt>
                <c:pt idx="31">
                  <c:v>38354</c:v>
                </c:pt>
                <c:pt idx="32">
                  <c:v>38361</c:v>
                </c:pt>
                <c:pt idx="33">
                  <c:v>38368</c:v>
                </c:pt>
                <c:pt idx="34">
                  <c:v>38375</c:v>
                </c:pt>
                <c:pt idx="35">
                  <c:v>38382</c:v>
                </c:pt>
                <c:pt idx="36">
                  <c:v>38389</c:v>
                </c:pt>
                <c:pt idx="37">
                  <c:v>38396</c:v>
                </c:pt>
                <c:pt idx="38">
                  <c:v>38403</c:v>
                </c:pt>
                <c:pt idx="39">
                  <c:v>38410</c:v>
                </c:pt>
                <c:pt idx="40">
                  <c:v>38417</c:v>
                </c:pt>
                <c:pt idx="41">
                  <c:v>38424</c:v>
                </c:pt>
                <c:pt idx="42">
                  <c:v>38431</c:v>
                </c:pt>
                <c:pt idx="43">
                  <c:v>38438</c:v>
                </c:pt>
                <c:pt idx="44">
                  <c:v>38445</c:v>
                </c:pt>
                <c:pt idx="45">
                  <c:v>38452</c:v>
                </c:pt>
                <c:pt idx="46">
                  <c:v>38459</c:v>
                </c:pt>
                <c:pt idx="47">
                  <c:v>38466</c:v>
                </c:pt>
                <c:pt idx="48">
                  <c:v>38473</c:v>
                </c:pt>
                <c:pt idx="49">
                  <c:v>38480</c:v>
                </c:pt>
                <c:pt idx="50">
                  <c:v>38487</c:v>
                </c:pt>
                <c:pt idx="51">
                  <c:v>38494</c:v>
                </c:pt>
                <c:pt idx="52">
                  <c:v>38501</c:v>
                </c:pt>
                <c:pt idx="53">
                  <c:v>38508</c:v>
                </c:pt>
                <c:pt idx="54">
                  <c:v>38515</c:v>
                </c:pt>
                <c:pt idx="55">
                  <c:v>38522</c:v>
                </c:pt>
                <c:pt idx="56">
                  <c:v>38529</c:v>
                </c:pt>
                <c:pt idx="57">
                  <c:v>38536</c:v>
                </c:pt>
                <c:pt idx="58">
                  <c:v>38543</c:v>
                </c:pt>
                <c:pt idx="59">
                  <c:v>38550</c:v>
                </c:pt>
                <c:pt idx="60">
                  <c:v>38557</c:v>
                </c:pt>
                <c:pt idx="61">
                  <c:v>38564</c:v>
                </c:pt>
                <c:pt idx="62">
                  <c:v>38571</c:v>
                </c:pt>
                <c:pt idx="63">
                  <c:v>38578</c:v>
                </c:pt>
                <c:pt idx="64">
                  <c:v>38585</c:v>
                </c:pt>
                <c:pt idx="65">
                  <c:v>38592</c:v>
                </c:pt>
                <c:pt idx="66">
                  <c:v>38599</c:v>
                </c:pt>
                <c:pt idx="67">
                  <c:v>38606</c:v>
                </c:pt>
                <c:pt idx="68">
                  <c:v>38613</c:v>
                </c:pt>
                <c:pt idx="69">
                  <c:v>38620</c:v>
                </c:pt>
                <c:pt idx="70">
                  <c:v>38627</c:v>
                </c:pt>
                <c:pt idx="71">
                  <c:v>38634</c:v>
                </c:pt>
                <c:pt idx="72">
                  <c:v>38641</c:v>
                </c:pt>
                <c:pt idx="73">
                  <c:v>38648</c:v>
                </c:pt>
                <c:pt idx="74">
                  <c:v>38655</c:v>
                </c:pt>
                <c:pt idx="75">
                  <c:v>38662</c:v>
                </c:pt>
                <c:pt idx="76">
                  <c:v>38669</c:v>
                </c:pt>
                <c:pt idx="77">
                  <c:v>38676</c:v>
                </c:pt>
                <c:pt idx="78">
                  <c:v>38683</c:v>
                </c:pt>
                <c:pt idx="79">
                  <c:v>38690</c:v>
                </c:pt>
                <c:pt idx="80">
                  <c:v>38697</c:v>
                </c:pt>
                <c:pt idx="81">
                  <c:v>38704</c:v>
                </c:pt>
                <c:pt idx="82">
                  <c:v>38711</c:v>
                </c:pt>
                <c:pt idx="83">
                  <c:v>38718</c:v>
                </c:pt>
                <c:pt idx="84">
                  <c:v>38725</c:v>
                </c:pt>
                <c:pt idx="85">
                  <c:v>38732</c:v>
                </c:pt>
                <c:pt idx="86">
                  <c:v>38739</c:v>
                </c:pt>
                <c:pt idx="87">
                  <c:v>38746</c:v>
                </c:pt>
                <c:pt idx="88">
                  <c:v>38753</c:v>
                </c:pt>
                <c:pt idx="89">
                  <c:v>38760</c:v>
                </c:pt>
                <c:pt idx="90">
                  <c:v>38767</c:v>
                </c:pt>
                <c:pt idx="91">
                  <c:v>38774</c:v>
                </c:pt>
                <c:pt idx="92">
                  <c:v>38781</c:v>
                </c:pt>
                <c:pt idx="93">
                  <c:v>38788</c:v>
                </c:pt>
                <c:pt idx="94">
                  <c:v>38795</c:v>
                </c:pt>
                <c:pt idx="95">
                  <c:v>38802</c:v>
                </c:pt>
                <c:pt idx="96">
                  <c:v>38809</c:v>
                </c:pt>
                <c:pt idx="97">
                  <c:v>38816</c:v>
                </c:pt>
                <c:pt idx="98">
                  <c:v>38823</c:v>
                </c:pt>
                <c:pt idx="99">
                  <c:v>38830</c:v>
                </c:pt>
                <c:pt idx="100">
                  <c:v>38837</c:v>
                </c:pt>
                <c:pt idx="101">
                  <c:v>38844</c:v>
                </c:pt>
                <c:pt idx="102">
                  <c:v>38851</c:v>
                </c:pt>
                <c:pt idx="103">
                  <c:v>38858</c:v>
                </c:pt>
                <c:pt idx="104">
                  <c:v>38865</c:v>
                </c:pt>
                <c:pt idx="105">
                  <c:v>38872</c:v>
                </c:pt>
                <c:pt idx="106">
                  <c:v>38879</c:v>
                </c:pt>
                <c:pt idx="107">
                  <c:v>38886</c:v>
                </c:pt>
                <c:pt idx="108">
                  <c:v>38893</c:v>
                </c:pt>
                <c:pt idx="109">
                  <c:v>38900</c:v>
                </c:pt>
                <c:pt idx="110">
                  <c:v>38907</c:v>
                </c:pt>
                <c:pt idx="111">
                  <c:v>38914</c:v>
                </c:pt>
                <c:pt idx="112">
                  <c:v>38921</c:v>
                </c:pt>
                <c:pt idx="113">
                  <c:v>38928</c:v>
                </c:pt>
                <c:pt idx="114">
                  <c:v>38935</c:v>
                </c:pt>
                <c:pt idx="115">
                  <c:v>38942</c:v>
                </c:pt>
                <c:pt idx="116">
                  <c:v>38949</c:v>
                </c:pt>
                <c:pt idx="117">
                  <c:v>38956</c:v>
                </c:pt>
                <c:pt idx="118">
                  <c:v>38963</c:v>
                </c:pt>
                <c:pt idx="119">
                  <c:v>38970</c:v>
                </c:pt>
                <c:pt idx="120">
                  <c:v>38977</c:v>
                </c:pt>
                <c:pt idx="121">
                  <c:v>38984</c:v>
                </c:pt>
                <c:pt idx="122">
                  <c:v>38991</c:v>
                </c:pt>
                <c:pt idx="123">
                  <c:v>38998</c:v>
                </c:pt>
                <c:pt idx="124">
                  <c:v>39005</c:v>
                </c:pt>
                <c:pt idx="125">
                  <c:v>39012</c:v>
                </c:pt>
                <c:pt idx="126">
                  <c:v>39019</c:v>
                </c:pt>
                <c:pt idx="127">
                  <c:v>39026</c:v>
                </c:pt>
                <c:pt idx="128">
                  <c:v>39033</c:v>
                </c:pt>
                <c:pt idx="129">
                  <c:v>39040</c:v>
                </c:pt>
                <c:pt idx="130">
                  <c:v>39047</c:v>
                </c:pt>
                <c:pt idx="131">
                  <c:v>39054</c:v>
                </c:pt>
                <c:pt idx="132">
                  <c:v>39061</c:v>
                </c:pt>
                <c:pt idx="133">
                  <c:v>39068</c:v>
                </c:pt>
                <c:pt idx="134">
                  <c:v>39075</c:v>
                </c:pt>
                <c:pt idx="135">
                  <c:v>39082</c:v>
                </c:pt>
                <c:pt idx="136">
                  <c:v>39089</c:v>
                </c:pt>
                <c:pt idx="137">
                  <c:v>39096</c:v>
                </c:pt>
                <c:pt idx="138">
                  <c:v>39103</c:v>
                </c:pt>
                <c:pt idx="139">
                  <c:v>39110</c:v>
                </c:pt>
                <c:pt idx="140">
                  <c:v>39117</c:v>
                </c:pt>
                <c:pt idx="141">
                  <c:v>39124</c:v>
                </c:pt>
                <c:pt idx="142">
                  <c:v>39131</c:v>
                </c:pt>
                <c:pt idx="143">
                  <c:v>39138</c:v>
                </c:pt>
                <c:pt idx="144">
                  <c:v>39145</c:v>
                </c:pt>
                <c:pt idx="145">
                  <c:v>39152</c:v>
                </c:pt>
                <c:pt idx="146">
                  <c:v>39159</c:v>
                </c:pt>
                <c:pt idx="147">
                  <c:v>39166</c:v>
                </c:pt>
                <c:pt idx="148">
                  <c:v>39173</c:v>
                </c:pt>
                <c:pt idx="149">
                  <c:v>39180</c:v>
                </c:pt>
                <c:pt idx="150">
                  <c:v>39187</c:v>
                </c:pt>
                <c:pt idx="151">
                  <c:v>39194</c:v>
                </c:pt>
                <c:pt idx="152">
                  <c:v>39201</c:v>
                </c:pt>
                <c:pt idx="153">
                  <c:v>39208</c:v>
                </c:pt>
                <c:pt idx="154">
                  <c:v>39215</c:v>
                </c:pt>
                <c:pt idx="155">
                  <c:v>39222</c:v>
                </c:pt>
                <c:pt idx="156">
                  <c:v>39229</c:v>
                </c:pt>
                <c:pt idx="157">
                  <c:v>39236</c:v>
                </c:pt>
                <c:pt idx="158">
                  <c:v>39243</c:v>
                </c:pt>
                <c:pt idx="159">
                  <c:v>39250</c:v>
                </c:pt>
                <c:pt idx="160">
                  <c:v>39257</c:v>
                </c:pt>
                <c:pt idx="161">
                  <c:v>39264</c:v>
                </c:pt>
                <c:pt idx="162">
                  <c:v>39271</c:v>
                </c:pt>
                <c:pt idx="163">
                  <c:v>39278</c:v>
                </c:pt>
                <c:pt idx="164">
                  <c:v>39285</c:v>
                </c:pt>
                <c:pt idx="165">
                  <c:v>39292</c:v>
                </c:pt>
                <c:pt idx="166">
                  <c:v>39299</c:v>
                </c:pt>
                <c:pt idx="167">
                  <c:v>39306</c:v>
                </c:pt>
                <c:pt idx="168">
                  <c:v>39313</c:v>
                </c:pt>
                <c:pt idx="169">
                  <c:v>39320</c:v>
                </c:pt>
                <c:pt idx="170">
                  <c:v>39327</c:v>
                </c:pt>
                <c:pt idx="171">
                  <c:v>39334</c:v>
                </c:pt>
                <c:pt idx="172">
                  <c:v>39341</c:v>
                </c:pt>
                <c:pt idx="173">
                  <c:v>39348</c:v>
                </c:pt>
                <c:pt idx="174">
                  <c:v>39355</c:v>
                </c:pt>
                <c:pt idx="175">
                  <c:v>39362</c:v>
                </c:pt>
                <c:pt idx="176">
                  <c:v>39369</c:v>
                </c:pt>
                <c:pt idx="177">
                  <c:v>39376</c:v>
                </c:pt>
                <c:pt idx="178">
                  <c:v>39383</c:v>
                </c:pt>
                <c:pt idx="179">
                  <c:v>39390</c:v>
                </c:pt>
                <c:pt idx="180">
                  <c:v>39397</c:v>
                </c:pt>
                <c:pt idx="181">
                  <c:v>39404</c:v>
                </c:pt>
                <c:pt idx="182">
                  <c:v>39411</c:v>
                </c:pt>
                <c:pt idx="183">
                  <c:v>39418</c:v>
                </c:pt>
                <c:pt idx="184">
                  <c:v>39425</c:v>
                </c:pt>
                <c:pt idx="185">
                  <c:v>39432</c:v>
                </c:pt>
                <c:pt idx="186">
                  <c:v>39439</c:v>
                </c:pt>
                <c:pt idx="187">
                  <c:v>39446</c:v>
                </c:pt>
                <c:pt idx="188">
                  <c:v>39453</c:v>
                </c:pt>
                <c:pt idx="189">
                  <c:v>39460</c:v>
                </c:pt>
                <c:pt idx="190">
                  <c:v>39467</c:v>
                </c:pt>
                <c:pt idx="191">
                  <c:v>39474</c:v>
                </c:pt>
                <c:pt idx="192">
                  <c:v>39481</c:v>
                </c:pt>
                <c:pt idx="193">
                  <c:v>39488</c:v>
                </c:pt>
                <c:pt idx="194">
                  <c:v>39495</c:v>
                </c:pt>
                <c:pt idx="195">
                  <c:v>39502</c:v>
                </c:pt>
                <c:pt idx="196">
                  <c:v>39509</c:v>
                </c:pt>
                <c:pt idx="197">
                  <c:v>39516</c:v>
                </c:pt>
                <c:pt idx="198">
                  <c:v>39523</c:v>
                </c:pt>
                <c:pt idx="199">
                  <c:v>39530</c:v>
                </c:pt>
                <c:pt idx="200">
                  <c:v>39537</c:v>
                </c:pt>
                <c:pt idx="201">
                  <c:v>39544</c:v>
                </c:pt>
                <c:pt idx="202">
                  <c:v>39551</c:v>
                </c:pt>
                <c:pt idx="203">
                  <c:v>39558</c:v>
                </c:pt>
                <c:pt idx="204">
                  <c:v>39565</c:v>
                </c:pt>
                <c:pt idx="205">
                  <c:v>39572</c:v>
                </c:pt>
                <c:pt idx="206">
                  <c:v>39579</c:v>
                </c:pt>
                <c:pt idx="207">
                  <c:v>39586</c:v>
                </c:pt>
                <c:pt idx="208">
                  <c:v>39593</c:v>
                </c:pt>
                <c:pt idx="209">
                  <c:v>39600</c:v>
                </c:pt>
                <c:pt idx="210">
                  <c:v>39607</c:v>
                </c:pt>
                <c:pt idx="211">
                  <c:v>39614</c:v>
                </c:pt>
                <c:pt idx="212">
                  <c:v>39621</c:v>
                </c:pt>
                <c:pt idx="213">
                  <c:v>39628</c:v>
                </c:pt>
                <c:pt idx="214">
                  <c:v>39635</c:v>
                </c:pt>
                <c:pt idx="215">
                  <c:v>39642</c:v>
                </c:pt>
                <c:pt idx="216">
                  <c:v>39649</c:v>
                </c:pt>
                <c:pt idx="217">
                  <c:v>39656</c:v>
                </c:pt>
                <c:pt idx="218">
                  <c:v>39663</c:v>
                </c:pt>
                <c:pt idx="219">
                  <c:v>39670</c:v>
                </c:pt>
                <c:pt idx="220">
                  <c:v>39677</c:v>
                </c:pt>
                <c:pt idx="221">
                  <c:v>39684</c:v>
                </c:pt>
                <c:pt idx="222">
                  <c:v>39691</c:v>
                </c:pt>
                <c:pt idx="223">
                  <c:v>39698</c:v>
                </c:pt>
                <c:pt idx="224">
                  <c:v>39705</c:v>
                </c:pt>
                <c:pt idx="225">
                  <c:v>39712</c:v>
                </c:pt>
                <c:pt idx="226">
                  <c:v>39719</c:v>
                </c:pt>
                <c:pt idx="227">
                  <c:v>39726</c:v>
                </c:pt>
                <c:pt idx="228">
                  <c:v>39733</c:v>
                </c:pt>
                <c:pt idx="229">
                  <c:v>39740</c:v>
                </c:pt>
                <c:pt idx="230">
                  <c:v>39747</c:v>
                </c:pt>
                <c:pt idx="231">
                  <c:v>39754</c:v>
                </c:pt>
                <c:pt idx="232">
                  <c:v>39761</c:v>
                </c:pt>
                <c:pt idx="233">
                  <c:v>39768</c:v>
                </c:pt>
                <c:pt idx="234">
                  <c:v>39775</c:v>
                </c:pt>
                <c:pt idx="235">
                  <c:v>39782</c:v>
                </c:pt>
                <c:pt idx="236">
                  <c:v>39789</c:v>
                </c:pt>
                <c:pt idx="237">
                  <c:v>39796</c:v>
                </c:pt>
                <c:pt idx="238">
                  <c:v>39803</c:v>
                </c:pt>
                <c:pt idx="239">
                  <c:v>39810</c:v>
                </c:pt>
                <c:pt idx="240">
                  <c:v>39817</c:v>
                </c:pt>
                <c:pt idx="241">
                  <c:v>39824</c:v>
                </c:pt>
                <c:pt idx="242">
                  <c:v>39831</c:v>
                </c:pt>
                <c:pt idx="243">
                  <c:v>39838</c:v>
                </c:pt>
                <c:pt idx="244">
                  <c:v>39845</c:v>
                </c:pt>
              </c:numCache>
            </c:numRef>
          </c:cat>
          <c:val>
            <c:numRef>
              <c:f>Sheet1!$D$357:$D$601</c:f>
              <c:numCache>
                <c:formatCode>General</c:formatCode>
                <c:ptCount val="245"/>
                <c:pt idx="0">
                  <c:v>55408</c:v>
                </c:pt>
                <c:pt idx="1">
                  <c:v>45421</c:v>
                </c:pt>
                <c:pt idx="2">
                  <c:v>57043</c:v>
                </c:pt>
                <c:pt idx="3">
                  <c:v>46351</c:v>
                </c:pt>
                <c:pt idx="4">
                  <c:v>58998</c:v>
                </c:pt>
                <c:pt idx="5">
                  <c:v>48836</c:v>
                </c:pt>
                <c:pt idx="6">
                  <c:v>50926</c:v>
                </c:pt>
                <c:pt idx="7">
                  <c:v>52973</c:v>
                </c:pt>
                <c:pt idx="8">
                  <c:v>57820</c:v>
                </c:pt>
                <c:pt idx="9">
                  <c:v>54310</c:v>
                </c:pt>
                <c:pt idx="10">
                  <c:v>57780</c:v>
                </c:pt>
                <c:pt idx="11">
                  <c:v>57248</c:v>
                </c:pt>
                <c:pt idx="12">
                  <c:v>53981</c:v>
                </c:pt>
                <c:pt idx="13">
                  <c:v>52242</c:v>
                </c:pt>
                <c:pt idx="14">
                  <c:v>61798</c:v>
                </c:pt>
                <c:pt idx="15">
                  <c:v>50878</c:v>
                </c:pt>
                <c:pt idx="16">
                  <c:v>50003</c:v>
                </c:pt>
                <c:pt idx="17">
                  <c:v>51326</c:v>
                </c:pt>
                <c:pt idx="18">
                  <c:v>53258</c:v>
                </c:pt>
                <c:pt idx="19">
                  <c:v>54573</c:v>
                </c:pt>
                <c:pt idx="20">
                  <c:v>50465</c:v>
                </c:pt>
                <c:pt idx="21">
                  <c:v>49075</c:v>
                </c:pt>
                <c:pt idx="22">
                  <c:v>54609</c:v>
                </c:pt>
                <c:pt idx="23">
                  <c:v>58543</c:v>
                </c:pt>
                <c:pt idx="24">
                  <c:v>65015</c:v>
                </c:pt>
                <c:pt idx="25">
                  <c:v>129150</c:v>
                </c:pt>
                <c:pt idx="26">
                  <c:v>87713</c:v>
                </c:pt>
                <c:pt idx="27">
                  <c:v>96695</c:v>
                </c:pt>
                <c:pt idx="28">
                  <c:v>144770</c:v>
                </c:pt>
                <c:pt idx="29">
                  <c:v>162437</c:v>
                </c:pt>
                <c:pt idx="30">
                  <c:v>103911</c:v>
                </c:pt>
                <c:pt idx="31">
                  <c:v>66573</c:v>
                </c:pt>
                <c:pt idx="32">
                  <c:v>60746</c:v>
                </c:pt>
                <c:pt idx="33">
                  <c:v>66748</c:v>
                </c:pt>
                <c:pt idx="34">
                  <c:v>60838</c:v>
                </c:pt>
                <c:pt idx="35">
                  <c:v>70265</c:v>
                </c:pt>
                <c:pt idx="36">
                  <c:v>72771</c:v>
                </c:pt>
                <c:pt idx="37">
                  <c:v>79554</c:v>
                </c:pt>
                <c:pt idx="38">
                  <c:v>71023</c:v>
                </c:pt>
                <c:pt idx="39">
                  <c:v>64066</c:v>
                </c:pt>
                <c:pt idx="40">
                  <c:v>66619</c:v>
                </c:pt>
                <c:pt idx="41">
                  <c:v>73431</c:v>
                </c:pt>
                <c:pt idx="42">
                  <c:v>66088</c:v>
                </c:pt>
                <c:pt idx="43">
                  <c:v>121000</c:v>
                </c:pt>
                <c:pt idx="44">
                  <c:v>64790</c:v>
                </c:pt>
                <c:pt idx="45">
                  <c:v>62843</c:v>
                </c:pt>
                <c:pt idx="46">
                  <c:v>63447</c:v>
                </c:pt>
                <c:pt idx="47">
                  <c:v>66260</c:v>
                </c:pt>
                <c:pt idx="48">
                  <c:v>74648</c:v>
                </c:pt>
                <c:pt idx="49">
                  <c:v>72847</c:v>
                </c:pt>
                <c:pt idx="50">
                  <c:v>79685</c:v>
                </c:pt>
                <c:pt idx="51">
                  <c:v>77899</c:v>
                </c:pt>
                <c:pt idx="52">
                  <c:v>158457</c:v>
                </c:pt>
                <c:pt idx="53">
                  <c:v>121114</c:v>
                </c:pt>
                <c:pt idx="54">
                  <c:v>146457</c:v>
                </c:pt>
                <c:pt idx="55">
                  <c:v>120062</c:v>
                </c:pt>
                <c:pt idx="56">
                  <c:v>123046</c:v>
                </c:pt>
                <c:pt idx="57">
                  <c:v>101475</c:v>
                </c:pt>
                <c:pt idx="58">
                  <c:v>100932</c:v>
                </c:pt>
                <c:pt idx="59">
                  <c:v>92542</c:v>
                </c:pt>
                <c:pt idx="60">
                  <c:v>100589</c:v>
                </c:pt>
                <c:pt idx="61">
                  <c:v>88509</c:v>
                </c:pt>
                <c:pt idx="62">
                  <c:v>101083</c:v>
                </c:pt>
                <c:pt idx="63">
                  <c:v>95811</c:v>
                </c:pt>
                <c:pt idx="64">
                  <c:v>91206</c:v>
                </c:pt>
                <c:pt idx="65">
                  <c:v>94353</c:v>
                </c:pt>
                <c:pt idx="66">
                  <c:v>98237</c:v>
                </c:pt>
                <c:pt idx="67">
                  <c:v>28000</c:v>
                </c:pt>
                <c:pt idx="68">
                  <c:v>84309</c:v>
                </c:pt>
                <c:pt idx="69">
                  <c:v>89065</c:v>
                </c:pt>
                <c:pt idx="70">
                  <c:v>88089</c:v>
                </c:pt>
                <c:pt idx="71">
                  <c:v>98996</c:v>
                </c:pt>
                <c:pt idx="72">
                  <c:v>92944</c:v>
                </c:pt>
                <c:pt idx="73">
                  <c:v>83266</c:v>
                </c:pt>
                <c:pt idx="74">
                  <c:v>129327</c:v>
                </c:pt>
                <c:pt idx="75">
                  <c:v>128324</c:v>
                </c:pt>
                <c:pt idx="76">
                  <c:v>137410</c:v>
                </c:pt>
                <c:pt idx="77">
                  <c:v>323094</c:v>
                </c:pt>
                <c:pt idx="78">
                  <c:v>155706</c:v>
                </c:pt>
                <c:pt idx="79">
                  <c:v>178332</c:v>
                </c:pt>
                <c:pt idx="80">
                  <c:v>223040</c:v>
                </c:pt>
                <c:pt idx="81">
                  <c:v>360499</c:v>
                </c:pt>
                <c:pt idx="82">
                  <c:v>182021</c:v>
                </c:pt>
                <c:pt idx="83">
                  <c:v>129880</c:v>
                </c:pt>
                <c:pt idx="84">
                  <c:v>111464</c:v>
                </c:pt>
                <c:pt idx="85">
                  <c:v>113975</c:v>
                </c:pt>
                <c:pt idx="86">
                  <c:v>124562</c:v>
                </c:pt>
                <c:pt idx="87">
                  <c:v>127902</c:v>
                </c:pt>
                <c:pt idx="88">
                  <c:v>115401</c:v>
                </c:pt>
                <c:pt idx="89">
                  <c:v>126229</c:v>
                </c:pt>
                <c:pt idx="90">
                  <c:v>133045</c:v>
                </c:pt>
                <c:pt idx="91">
                  <c:v>111729</c:v>
                </c:pt>
                <c:pt idx="92">
                  <c:v>112296</c:v>
                </c:pt>
                <c:pt idx="93">
                  <c:v>118425</c:v>
                </c:pt>
                <c:pt idx="94">
                  <c:v>114718</c:v>
                </c:pt>
                <c:pt idx="95">
                  <c:v>107183</c:v>
                </c:pt>
                <c:pt idx="96">
                  <c:v>105130</c:v>
                </c:pt>
                <c:pt idx="97">
                  <c:v>103300</c:v>
                </c:pt>
                <c:pt idx="98">
                  <c:v>88958</c:v>
                </c:pt>
                <c:pt idx="99">
                  <c:v>105309</c:v>
                </c:pt>
                <c:pt idx="100">
                  <c:v>105769</c:v>
                </c:pt>
                <c:pt idx="101">
                  <c:v>110824</c:v>
                </c:pt>
                <c:pt idx="102">
                  <c:v>102837</c:v>
                </c:pt>
                <c:pt idx="103">
                  <c:v>117247</c:v>
                </c:pt>
                <c:pt idx="104">
                  <c:v>185159</c:v>
                </c:pt>
                <c:pt idx="105">
                  <c:v>148407</c:v>
                </c:pt>
                <c:pt idx="106">
                  <c:v>161919</c:v>
                </c:pt>
                <c:pt idx="107">
                  <c:v>140829</c:v>
                </c:pt>
                <c:pt idx="108">
                  <c:v>135943</c:v>
                </c:pt>
                <c:pt idx="109">
                  <c:v>141679</c:v>
                </c:pt>
                <c:pt idx="110">
                  <c:v>113028</c:v>
                </c:pt>
                <c:pt idx="111">
                  <c:v>112262</c:v>
                </c:pt>
                <c:pt idx="112">
                  <c:v>111749</c:v>
                </c:pt>
                <c:pt idx="113">
                  <c:v>111410</c:v>
                </c:pt>
                <c:pt idx="114">
                  <c:v>116464</c:v>
                </c:pt>
                <c:pt idx="115">
                  <c:v>111107</c:v>
                </c:pt>
                <c:pt idx="116">
                  <c:v>112467</c:v>
                </c:pt>
                <c:pt idx="117">
                  <c:v>121881</c:v>
                </c:pt>
                <c:pt idx="118">
                  <c:v>118963</c:v>
                </c:pt>
                <c:pt idx="119">
                  <c:v>97079</c:v>
                </c:pt>
                <c:pt idx="120">
                  <c:v>92731</c:v>
                </c:pt>
                <c:pt idx="121">
                  <c:v>96851</c:v>
                </c:pt>
                <c:pt idx="122">
                  <c:v>99327</c:v>
                </c:pt>
                <c:pt idx="123">
                  <c:v>92125</c:v>
                </c:pt>
                <c:pt idx="124">
                  <c:v>90627</c:v>
                </c:pt>
                <c:pt idx="125">
                  <c:v>86767</c:v>
                </c:pt>
                <c:pt idx="126">
                  <c:v>88898</c:v>
                </c:pt>
                <c:pt idx="127">
                  <c:v>92959</c:v>
                </c:pt>
                <c:pt idx="128">
                  <c:v>94670</c:v>
                </c:pt>
                <c:pt idx="129">
                  <c:v>275785</c:v>
                </c:pt>
                <c:pt idx="130">
                  <c:v>135144</c:v>
                </c:pt>
                <c:pt idx="131">
                  <c:v>165549</c:v>
                </c:pt>
                <c:pt idx="132">
                  <c:v>221407</c:v>
                </c:pt>
                <c:pt idx="133">
                  <c:v>332176</c:v>
                </c:pt>
                <c:pt idx="134">
                  <c:v>168373</c:v>
                </c:pt>
                <c:pt idx="135">
                  <c:v>99384</c:v>
                </c:pt>
                <c:pt idx="136">
                  <c:v>97258</c:v>
                </c:pt>
                <c:pt idx="137">
                  <c:v>97314</c:v>
                </c:pt>
                <c:pt idx="138">
                  <c:v>92281</c:v>
                </c:pt>
                <c:pt idx="139">
                  <c:v>98687</c:v>
                </c:pt>
                <c:pt idx="140">
                  <c:v>79445</c:v>
                </c:pt>
              </c:numCache>
            </c:numRef>
          </c:val>
          <c:smooth val="0"/>
        </c:ser>
        <c:ser>
          <c:idx val="1"/>
          <c:order val="1"/>
          <c:tx>
            <c:v>Model1</c:v>
          </c:tx>
          <c:spPr>
            <a:ln w="19050">
              <a:solidFill>
                <a:srgbClr val="C00000"/>
              </a:solidFill>
              <a:prstDash val="sysDash"/>
            </a:ln>
          </c:spPr>
          <c:marker>
            <c:symbol val="none"/>
          </c:marker>
          <c:val>
            <c:numRef>
              <c:f>Sheet1!$L$357:$L$497</c:f>
              <c:numCache>
                <c:formatCode>General</c:formatCode>
                <c:ptCount val="141"/>
                <c:pt idx="119">
                  <c:v>112456.8242</c:v>
                </c:pt>
                <c:pt idx="120">
                  <c:v>103301.49490000001</c:v>
                </c:pt>
                <c:pt idx="121">
                  <c:v>95342.771800000002</c:v>
                </c:pt>
                <c:pt idx="122">
                  <c:v>91580.491099999999</c:v>
                </c:pt>
                <c:pt idx="123">
                  <c:v>95348.170100000425</c:v>
                </c:pt>
                <c:pt idx="124">
                  <c:v>78294.819099999993</c:v>
                </c:pt>
                <c:pt idx="125">
                  <c:v>73820.292599999448</c:v>
                </c:pt>
                <c:pt idx="126">
                  <c:v>76944.532599999948</c:v>
                </c:pt>
                <c:pt idx="127">
                  <c:v>92444.011999999988</c:v>
                </c:pt>
                <c:pt idx="128">
                  <c:v>82726.693799999994</c:v>
                </c:pt>
                <c:pt idx="129">
                  <c:v>332161.31829999993</c:v>
                </c:pt>
                <c:pt idx="130">
                  <c:v>93599.341</c:v>
                </c:pt>
                <c:pt idx="131">
                  <c:v>129910.6145</c:v>
                </c:pt>
                <c:pt idx="132">
                  <c:v>129536.2099</c:v>
                </c:pt>
                <c:pt idx="133">
                  <c:v>299088.02420000022</c:v>
                </c:pt>
                <c:pt idx="134">
                  <c:v>196253.96030000001</c:v>
                </c:pt>
                <c:pt idx="135">
                  <c:v>82160.208400000003</c:v>
                </c:pt>
                <c:pt idx="136">
                  <c:v>76105.183800000013</c:v>
                </c:pt>
                <c:pt idx="137">
                  <c:v>74624.6728</c:v>
                </c:pt>
                <c:pt idx="138">
                  <c:v>67249.109599999996</c:v>
                </c:pt>
                <c:pt idx="139">
                  <c:v>91356.679500000027</c:v>
                </c:pt>
                <c:pt idx="140">
                  <c:v>60551.1175</c:v>
                </c:pt>
              </c:numCache>
            </c:numRef>
          </c:val>
          <c:smooth val="0"/>
        </c:ser>
        <c:ser>
          <c:idx val="2"/>
          <c:order val="2"/>
          <c:tx>
            <c:v>Model2</c:v>
          </c:tx>
          <c:spPr>
            <a:ln w="19050">
              <a:prstDash val="sysDash"/>
            </a:ln>
          </c:spPr>
          <c:marker>
            <c:symbol val="none"/>
          </c:marker>
          <c:val>
            <c:numRef>
              <c:f>Sheet1!$K$357:$K$497</c:f>
              <c:numCache>
                <c:formatCode>General</c:formatCode>
                <c:ptCount val="141"/>
                <c:pt idx="119">
                  <c:v>113550.2647</c:v>
                </c:pt>
                <c:pt idx="120">
                  <c:v>111999.82570000034</c:v>
                </c:pt>
                <c:pt idx="121">
                  <c:v>116293.60110000033</c:v>
                </c:pt>
                <c:pt idx="122">
                  <c:v>114599.6934</c:v>
                </c:pt>
                <c:pt idx="123">
                  <c:v>120601.36470000002</c:v>
                </c:pt>
                <c:pt idx="124">
                  <c:v>117582.1173</c:v>
                </c:pt>
                <c:pt idx="125">
                  <c:v>116060.7309</c:v>
                </c:pt>
                <c:pt idx="126">
                  <c:v>134179.91089999999</c:v>
                </c:pt>
                <c:pt idx="127">
                  <c:v>137455.69519999999</c:v>
                </c:pt>
                <c:pt idx="128">
                  <c:v>140030.79310000001</c:v>
                </c:pt>
                <c:pt idx="129">
                  <c:v>241938.8088</c:v>
                </c:pt>
                <c:pt idx="130">
                  <c:v>158844.81719999999</c:v>
                </c:pt>
                <c:pt idx="131">
                  <c:v>176313.5509</c:v>
                </c:pt>
                <c:pt idx="132">
                  <c:v>217219.60560000001</c:v>
                </c:pt>
                <c:pt idx="133">
                  <c:v>281406.9327</c:v>
                </c:pt>
                <c:pt idx="134">
                  <c:v>176955.92009999929</c:v>
                </c:pt>
                <c:pt idx="135">
                  <c:v>136453.9559</c:v>
                </c:pt>
                <c:pt idx="136">
                  <c:v>129400.32889999999</c:v>
                </c:pt>
                <c:pt idx="137">
                  <c:v>131088.3659</c:v>
                </c:pt>
                <c:pt idx="138">
                  <c:v>137159.0643</c:v>
                </c:pt>
                <c:pt idx="139">
                  <c:v>136377.75599999999</c:v>
                </c:pt>
                <c:pt idx="140">
                  <c:v>132575.11480000001</c:v>
                </c:pt>
              </c:numCache>
            </c:numRef>
          </c:val>
          <c:smooth val="0"/>
        </c:ser>
        <c:ser>
          <c:idx val="3"/>
          <c:order val="3"/>
          <c:tx>
            <c:v>Model3</c:v>
          </c:tx>
          <c:spPr>
            <a:ln w="19050">
              <a:solidFill>
                <a:srgbClr val="92D050"/>
              </a:solidFill>
              <a:prstDash val="sysDash"/>
            </a:ln>
          </c:spPr>
          <c:marker>
            <c:symbol val="none"/>
          </c:marker>
          <c:val>
            <c:numRef>
              <c:f>Sheet1!$J$357:$J$497</c:f>
              <c:numCache>
                <c:formatCode>General</c:formatCode>
                <c:ptCount val="141"/>
                <c:pt idx="119">
                  <c:v>104971.4884</c:v>
                </c:pt>
                <c:pt idx="120">
                  <c:v>107051.48259999965</c:v>
                </c:pt>
                <c:pt idx="121">
                  <c:v>114928.9904</c:v>
                </c:pt>
                <c:pt idx="122">
                  <c:v>115525.3075</c:v>
                </c:pt>
                <c:pt idx="123">
                  <c:v>119208.82060000002</c:v>
                </c:pt>
                <c:pt idx="124">
                  <c:v>109985.2104</c:v>
                </c:pt>
                <c:pt idx="125">
                  <c:v>97846.055600000007</c:v>
                </c:pt>
                <c:pt idx="126">
                  <c:v>143143.13089999999</c:v>
                </c:pt>
                <c:pt idx="127">
                  <c:v>144029.23490000001</c:v>
                </c:pt>
                <c:pt idx="128">
                  <c:v>145255.46169999929</c:v>
                </c:pt>
                <c:pt idx="129">
                  <c:v>337045.56339999998</c:v>
                </c:pt>
                <c:pt idx="130">
                  <c:v>157361.0637</c:v>
                </c:pt>
                <c:pt idx="131">
                  <c:v>185457.30679999932</c:v>
                </c:pt>
                <c:pt idx="132">
                  <c:v>240978.86349999913</c:v>
                </c:pt>
                <c:pt idx="133">
                  <c:v>419825.85829999985</c:v>
                </c:pt>
                <c:pt idx="134">
                  <c:v>216635.57320000001</c:v>
                </c:pt>
                <c:pt idx="135">
                  <c:v>135397.28750000001</c:v>
                </c:pt>
                <c:pt idx="136">
                  <c:v>120141.9755</c:v>
                </c:pt>
                <c:pt idx="137">
                  <c:v>127213.07520000002</c:v>
                </c:pt>
                <c:pt idx="138">
                  <c:v>130745.41959999994</c:v>
                </c:pt>
                <c:pt idx="139">
                  <c:v>105818.72249999999</c:v>
                </c:pt>
                <c:pt idx="140">
                  <c:v>113582.8538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290904"/>
        <c:axId val="390864712"/>
      </c:lineChart>
      <c:dateAx>
        <c:axId val="388290904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one"/>
        <c:crossAx val="390864712"/>
        <c:crosses val="autoZero"/>
        <c:auto val="1"/>
        <c:lblOffset val="100"/>
        <c:baseTimeUnit val="days"/>
      </c:dateAx>
      <c:valAx>
        <c:axId val="3908647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88290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2225">
              <a:noFill/>
            </a:ln>
          </c:spPr>
          <c:marker>
            <c:symbol val="none"/>
          </c:marker>
          <c:cat>
            <c:numRef>
              <c:f>Sheet1!$C$357:$C$601</c:f>
              <c:numCache>
                <c:formatCode>[$-409]mm/dd/yyyy</c:formatCode>
                <c:ptCount val="245"/>
                <c:pt idx="0">
                  <c:v>38137</c:v>
                </c:pt>
                <c:pt idx="1">
                  <c:v>38144</c:v>
                </c:pt>
                <c:pt idx="2">
                  <c:v>38151</c:v>
                </c:pt>
                <c:pt idx="3">
                  <c:v>38158</c:v>
                </c:pt>
                <c:pt idx="4">
                  <c:v>38165</c:v>
                </c:pt>
                <c:pt idx="5">
                  <c:v>38172</c:v>
                </c:pt>
                <c:pt idx="6">
                  <c:v>38179</c:v>
                </c:pt>
                <c:pt idx="7">
                  <c:v>38186</c:v>
                </c:pt>
                <c:pt idx="8">
                  <c:v>38193</c:v>
                </c:pt>
                <c:pt idx="9">
                  <c:v>38200</c:v>
                </c:pt>
                <c:pt idx="10">
                  <c:v>38207</c:v>
                </c:pt>
                <c:pt idx="11">
                  <c:v>38214</c:v>
                </c:pt>
                <c:pt idx="12">
                  <c:v>38221</c:v>
                </c:pt>
                <c:pt idx="13">
                  <c:v>38228</c:v>
                </c:pt>
                <c:pt idx="14">
                  <c:v>38235</c:v>
                </c:pt>
                <c:pt idx="15">
                  <c:v>38242</c:v>
                </c:pt>
                <c:pt idx="16">
                  <c:v>38249</c:v>
                </c:pt>
                <c:pt idx="17">
                  <c:v>38256</c:v>
                </c:pt>
                <c:pt idx="18">
                  <c:v>38263</c:v>
                </c:pt>
                <c:pt idx="19">
                  <c:v>38270</c:v>
                </c:pt>
                <c:pt idx="20">
                  <c:v>38277</c:v>
                </c:pt>
                <c:pt idx="21">
                  <c:v>38284</c:v>
                </c:pt>
                <c:pt idx="22">
                  <c:v>38291</c:v>
                </c:pt>
                <c:pt idx="23">
                  <c:v>38298</c:v>
                </c:pt>
                <c:pt idx="24">
                  <c:v>38305</c:v>
                </c:pt>
                <c:pt idx="25">
                  <c:v>38312</c:v>
                </c:pt>
                <c:pt idx="26">
                  <c:v>38319</c:v>
                </c:pt>
                <c:pt idx="27">
                  <c:v>38326</c:v>
                </c:pt>
                <c:pt idx="28">
                  <c:v>38333</c:v>
                </c:pt>
                <c:pt idx="29">
                  <c:v>38340</c:v>
                </c:pt>
                <c:pt idx="30">
                  <c:v>38347</c:v>
                </c:pt>
                <c:pt idx="31">
                  <c:v>38354</c:v>
                </c:pt>
                <c:pt idx="32">
                  <c:v>38361</c:v>
                </c:pt>
                <c:pt idx="33">
                  <c:v>38368</c:v>
                </c:pt>
                <c:pt idx="34">
                  <c:v>38375</c:v>
                </c:pt>
                <c:pt idx="35">
                  <c:v>38382</c:v>
                </c:pt>
                <c:pt idx="36">
                  <c:v>38389</c:v>
                </c:pt>
                <c:pt idx="37">
                  <c:v>38396</c:v>
                </c:pt>
                <c:pt idx="38">
                  <c:v>38403</c:v>
                </c:pt>
                <c:pt idx="39">
                  <c:v>38410</c:v>
                </c:pt>
                <c:pt idx="40">
                  <c:v>38417</c:v>
                </c:pt>
                <c:pt idx="41">
                  <c:v>38424</c:v>
                </c:pt>
                <c:pt idx="42">
                  <c:v>38431</c:v>
                </c:pt>
                <c:pt idx="43">
                  <c:v>38438</c:v>
                </c:pt>
                <c:pt idx="44">
                  <c:v>38445</c:v>
                </c:pt>
                <c:pt idx="45">
                  <c:v>38452</c:v>
                </c:pt>
                <c:pt idx="46">
                  <c:v>38459</c:v>
                </c:pt>
                <c:pt idx="47">
                  <c:v>38466</c:v>
                </c:pt>
                <c:pt idx="48">
                  <c:v>38473</c:v>
                </c:pt>
                <c:pt idx="49">
                  <c:v>38480</c:v>
                </c:pt>
                <c:pt idx="50">
                  <c:v>38487</c:v>
                </c:pt>
                <c:pt idx="51">
                  <c:v>38494</c:v>
                </c:pt>
                <c:pt idx="52">
                  <c:v>38501</c:v>
                </c:pt>
                <c:pt idx="53">
                  <c:v>38508</c:v>
                </c:pt>
                <c:pt idx="54">
                  <c:v>38515</c:v>
                </c:pt>
                <c:pt idx="55">
                  <c:v>38522</c:v>
                </c:pt>
                <c:pt idx="56">
                  <c:v>38529</c:v>
                </c:pt>
                <c:pt idx="57">
                  <c:v>38536</c:v>
                </c:pt>
                <c:pt idx="58">
                  <c:v>38543</c:v>
                </c:pt>
                <c:pt idx="59">
                  <c:v>38550</c:v>
                </c:pt>
                <c:pt idx="60">
                  <c:v>38557</c:v>
                </c:pt>
                <c:pt idx="61">
                  <c:v>38564</c:v>
                </c:pt>
                <c:pt idx="62">
                  <c:v>38571</c:v>
                </c:pt>
                <c:pt idx="63">
                  <c:v>38578</c:v>
                </c:pt>
                <c:pt idx="64">
                  <c:v>38585</c:v>
                </c:pt>
                <c:pt idx="65">
                  <c:v>38592</c:v>
                </c:pt>
                <c:pt idx="66">
                  <c:v>38599</c:v>
                </c:pt>
                <c:pt idx="67">
                  <c:v>38606</c:v>
                </c:pt>
                <c:pt idx="68">
                  <c:v>38613</c:v>
                </c:pt>
                <c:pt idx="69">
                  <c:v>38620</c:v>
                </c:pt>
                <c:pt idx="70">
                  <c:v>38627</c:v>
                </c:pt>
                <c:pt idx="71">
                  <c:v>38634</c:v>
                </c:pt>
                <c:pt idx="72">
                  <c:v>38641</c:v>
                </c:pt>
                <c:pt idx="73">
                  <c:v>38648</c:v>
                </c:pt>
                <c:pt idx="74">
                  <c:v>38655</c:v>
                </c:pt>
                <c:pt idx="75">
                  <c:v>38662</c:v>
                </c:pt>
                <c:pt idx="76">
                  <c:v>38669</c:v>
                </c:pt>
                <c:pt idx="77">
                  <c:v>38676</c:v>
                </c:pt>
                <c:pt idx="78">
                  <c:v>38683</c:v>
                </c:pt>
                <c:pt idx="79">
                  <c:v>38690</c:v>
                </c:pt>
                <c:pt idx="80">
                  <c:v>38697</c:v>
                </c:pt>
                <c:pt idx="81">
                  <c:v>38704</c:v>
                </c:pt>
                <c:pt idx="82">
                  <c:v>38711</c:v>
                </c:pt>
                <c:pt idx="83">
                  <c:v>38718</c:v>
                </c:pt>
                <c:pt idx="84">
                  <c:v>38725</c:v>
                </c:pt>
                <c:pt idx="85">
                  <c:v>38732</c:v>
                </c:pt>
                <c:pt idx="86">
                  <c:v>38739</c:v>
                </c:pt>
                <c:pt idx="87">
                  <c:v>38746</c:v>
                </c:pt>
                <c:pt idx="88">
                  <c:v>38753</c:v>
                </c:pt>
                <c:pt idx="89">
                  <c:v>38760</c:v>
                </c:pt>
                <c:pt idx="90">
                  <c:v>38767</c:v>
                </c:pt>
                <c:pt idx="91">
                  <c:v>38774</c:v>
                </c:pt>
                <c:pt idx="92">
                  <c:v>38781</c:v>
                </c:pt>
                <c:pt idx="93">
                  <c:v>38788</c:v>
                </c:pt>
                <c:pt idx="94">
                  <c:v>38795</c:v>
                </c:pt>
                <c:pt idx="95">
                  <c:v>38802</c:v>
                </c:pt>
                <c:pt idx="96">
                  <c:v>38809</c:v>
                </c:pt>
                <c:pt idx="97">
                  <c:v>38816</c:v>
                </c:pt>
                <c:pt idx="98">
                  <c:v>38823</c:v>
                </c:pt>
                <c:pt idx="99">
                  <c:v>38830</c:v>
                </c:pt>
                <c:pt idx="100">
                  <c:v>38837</c:v>
                </c:pt>
                <c:pt idx="101">
                  <c:v>38844</c:v>
                </c:pt>
                <c:pt idx="102">
                  <c:v>38851</c:v>
                </c:pt>
                <c:pt idx="103">
                  <c:v>38858</c:v>
                </c:pt>
                <c:pt idx="104">
                  <c:v>38865</c:v>
                </c:pt>
                <c:pt idx="105">
                  <c:v>38872</c:v>
                </c:pt>
                <c:pt idx="106">
                  <c:v>38879</c:v>
                </c:pt>
                <c:pt idx="107">
                  <c:v>38886</c:v>
                </c:pt>
                <c:pt idx="108">
                  <c:v>38893</c:v>
                </c:pt>
                <c:pt idx="109">
                  <c:v>38900</c:v>
                </c:pt>
                <c:pt idx="110">
                  <c:v>38907</c:v>
                </c:pt>
                <c:pt idx="111">
                  <c:v>38914</c:v>
                </c:pt>
                <c:pt idx="112">
                  <c:v>38921</c:v>
                </c:pt>
                <c:pt idx="113">
                  <c:v>38928</c:v>
                </c:pt>
                <c:pt idx="114">
                  <c:v>38935</c:v>
                </c:pt>
                <c:pt idx="115">
                  <c:v>38942</c:v>
                </c:pt>
                <c:pt idx="116">
                  <c:v>38949</c:v>
                </c:pt>
                <c:pt idx="117">
                  <c:v>38956</c:v>
                </c:pt>
                <c:pt idx="118">
                  <c:v>38963</c:v>
                </c:pt>
                <c:pt idx="119">
                  <c:v>38970</c:v>
                </c:pt>
                <c:pt idx="120">
                  <c:v>38977</c:v>
                </c:pt>
                <c:pt idx="121">
                  <c:v>38984</c:v>
                </c:pt>
                <c:pt idx="122">
                  <c:v>38991</c:v>
                </c:pt>
                <c:pt idx="123">
                  <c:v>38998</c:v>
                </c:pt>
                <c:pt idx="124">
                  <c:v>39005</c:v>
                </c:pt>
                <c:pt idx="125">
                  <c:v>39012</c:v>
                </c:pt>
                <c:pt idx="126">
                  <c:v>39019</c:v>
                </c:pt>
                <c:pt idx="127">
                  <c:v>39026</c:v>
                </c:pt>
                <c:pt idx="128">
                  <c:v>39033</c:v>
                </c:pt>
                <c:pt idx="129">
                  <c:v>39040</c:v>
                </c:pt>
                <c:pt idx="130">
                  <c:v>39047</c:v>
                </c:pt>
                <c:pt idx="131">
                  <c:v>39054</c:v>
                </c:pt>
                <c:pt idx="132">
                  <c:v>39061</c:v>
                </c:pt>
                <c:pt idx="133">
                  <c:v>39068</c:v>
                </c:pt>
                <c:pt idx="134">
                  <c:v>39075</c:v>
                </c:pt>
                <c:pt idx="135">
                  <c:v>39082</c:v>
                </c:pt>
                <c:pt idx="136">
                  <c:v>39089</c:v>
                </c:pt>
                <c:pt idx="137">
                  <c:v>39096</c:v>
                </c:pt>
                <c:pt idx="138">
                  <c:v>39103</c:v>
                </c:pt>
                <c:pt idx="139">
                  <c:v>39110</c:v>
                </c:pt>
                <c:pt idx="140">
                  <c:v>39117</c:v>
                </c:pt>
                <c:pt idx="141">
                  <c:v>39124</c:v>
                </c:pt>
                <c:pt idx="142">
                  <c:v>39131</c:v>
                </c:pt>
                <c:pt idx="143">
                  <c:v>39138</c:v>
                </c:pt>
                <c:pt idx="144">
                  <c:v>39145</c:v>
                </c:pt>
                <c:pt idx="145">
                  <c:v>39152</c:v>
                </c:pt>
                <c:pt idx="146">
                  <c:v>39159</c:v>
                </c:pt>
                <c:pt idx="147">
                  <c:v>39166</c:v>
                </c:pt>
                <c:pt idx="148">
                  <c:v>39173</c:v>
                </c:pt>
                <c:pt idx="149">
                  <c:v>39180</c:v>
                </c:pt>
                <c:pt idx="150">
                  <c:v>39187</c:v>
                </c:pt>
                <c:pt idx="151">
                  <c:v>39194</c:v>
                </c:pt>
                <c:pt idx="152">
                  <c:v>39201</c:v>
                </c:pt>
                <c:pt idx="153">
                  <c:v>39208</c:v>
                </c:pt>
                <c:pt idx="154">
                  <c:v>39215</c:v>
                </c:pt>
                <c:pt idx="155">
                  <c:v>39222</c:v>
                </c:pt>
                <c:pt idx="156">
                  <c:v>39229</c:v>
                </c:pt>
                <c:pt idx="157">
                  <c:v>39236</c:v>
                </c:pt>
                <c:pt idx="158">
                  <c:v>39243</c:v>
                </c:pt>
                <c:pt idx="159">
                  <c:v>39250</c:v>
                </c:pt>
                <c:pt idx="160">
                  <c:v>39257</c:v>
                </c:pt>
                <c:pt idx="161">
                  <c:v>39264</c:v>
                </c:pt>
                <c:pt idx="162">
                  <c:v>39271</c:v>
                </c:pt>
                <c:pt idx="163">
                  <c:v>39278</c:v>
                </c:pt>
                <c:pt idx="164">
                  <c:v>39285</c:v>
                </c:pt>
                <c:pt idx="165">
                  <c:v>39292</c:v>
                </c:pt>
                <c:pt idx="166">
                  <c:v>39299</c:v>
                </c:pt>
                <c:pt idx="167">
                  <c:v>39306</c:v>
                </c:pt>
                <c:pt idx="168">
                  <c:v>39313</c:v>
                </c:pt>
                <c:pt idx="169">
                  <c:v>39320</c:v>
                </c:pt>
                <c:pt idx="170">
                  <c:v>39327</c:v>
                </c:pt>
                <c:pt idx="171">
                  <c:v>39334</c:v>
                </c:pt>
                <c:pt idx="172">
                  <c:v>39341</c:v>
                </c:pt>
                <c:pt idx="173">
                  <c:v>39348</c:v>
                </c:pt>
                <c:pt idx="174">
                  <c:v>39355</c:v>
                </c:pt>
                <c:pt idx="175">
                  <c:v>39362</c:v>
                </c:pt>
                <c:pt idx="176">
                  <c:v>39369</c:v>
                </c:pt>
                <c:pt idx="177">
                  <c:v>39376</c:v>
                </c:pt>
                <c:pt idx="178">
                  <c:v>39383</c:v>
                </c:pt>
                <c:pt idx="179">
                  <c:v>39390</c:v>
                </c:pt>
                <c:pt idx="180">
                  <c:v>39397</c:v>
                </c:pt>
                <c:pt idx="181">
                  <c:v>39404</c:v>
                </c:pt>
                <c:pt idx="182">
                  <c:v>39411</c:v>
                </c:pt>
                <c:pt idx="183">
                  <c:v>39418</c:v>
                </c:pt>
                <c:pt idx="184">
                  <c:v>39425</c:v>
                </c:pt>
                <c:pt idx="185">
                  <c:v>39432</c:v>
                </c:pt>
                <c:pt idx="186">
                  <c:v>39439</c:v>
                </c:pt>
                <c:pt idx="187">
                  <c:v>39446</c:v>
                </c:pt>
                <c:pt idx="188">
                  <c:v>39453</c:v>
                </c:pt>
                <c:pt idx="189">
                  <c:v>39460</c:v>
                </c:pt>
                <c:pt idx="190">
                  <c:v>39467</c:v>
                </c:pt>
                <c:pt idx="191">
                  <c:v>39474</c:v>
                </c:pt>
                <c:pt idx="192">
                  <c:v>39481</c:v>
                </c:pt>
                <c:pt idx="193">
                  <c:v>39488</c:v>
                </c:pt>
                <c:pt idx="194">
                  <c:v>39495</c:v>
                </c:pt>
                <c:pt idx="195">
                  <c:v>39502</c:v>
                </c:pt>
                <c:pt idx="196">
                  <c:v>39509</c:v>
                </c:pt>
                <c:pt idx="197">
                  <c:v>39516</c:v>
                </c:pt>
                <c:pt idx="198">
                  <c:v>39523</c:v>
                </c:pt>
                <c:pt idx="199">
                  <c:v>39530</c:v>
                </c:pt>
                <c:pt idx="200">
                  <c:v>39537</c:v>
                </c:pt>
                <c:pt idx="201">
                  <c:v>39544</c:v>
                </c:pt>
                <c:pt idx="202">
                  <c:v>39551</c:v>
                </c:pt>
                <c:pt idx="203">
                  <c:v>39558</c:v>
                </c:pt>
                <c:pt idx="204">
                  <c:v>39565</c:v>
                </c:pt>
                <c:pt idx="205">
                  <c:v>39572</c:v>
                </c:pt>
                <c:pt idx="206">
                  <c:v>39579</c:v>
                </c:pt>
                <c:pt idx="207">
                  <c:v>39586</c:v>
                </c:pt>
                <c:pt idx="208">
                  <c:v>39593</c:v>
                </c:pt>
                <c:pt idx="209">
                  <c:v>39600</c:v>
                </c:pt>
                <c:pt idx="210">
                  <c:v>39607</c:v>
                </c:pt>
                <c:pt idx="211">
                  <c:v>39614</c:v>
                </c:pt>
                <c:pt idx="212">
                  <c:v>39621</c:v>
                </c:pt>
                <c:pt idx="213">
                  <c:v>39628</c:v>
                </c:pt>
                <c:pt idx="214">
                  <c:v>39635</c:v>
                </c:pt>
                <c:pt idx="215">
                  <c:v>39642</c:v>
                </c:pt>
                <c:pt idx="216">
                  <c:v>39649</c:v>
                </c:pt>
                <c:pt idx="217">
                  <c:v>39656</c:v>
                </c:pt>
                <c:pt idx="218">
                  <c:v>39663</c:v>
                </c:pt>
                <c:pt idx="219">
                  <c:v>39670</c:v>
                </c:pt>
                <c:pt idx="220">
                  <c:v>39677</c:v>
                </c:pt>
                <c:pt idx="221">
                  <c:v>39684</c:v>
                </c:pt>
                <c:pt idx="222">
                  <c:v>39691</c:v>
                </c:pt>
                <c:pt idx="223">
                  <c:v>39698</c:v>
                </c:pt>
                <c:pt idx="224">
                  <c:v>39705</c:v>
                </c:pt>
                <c:pt idx="225">
                  <c:v>39712</c:v>
                </c:pt>
                <c:pt idx="226">
                  <c:v>39719</c:v>
                </c:pt>
                <c:pt idx="227">
                  <c:v>39726</c:v>
                </c:pt>
                <c:pt idx="228">
                  <c:v>39733</c:v>
                </c:pt>
                <c:pt idx="229">
                  <c:v>39740</c:v>
                </c:pt>
                <c:pt idx="230">
                  <c:v>39747</c:v>
                </c:pt>
                <c:pt idx="231">
                  <c:v>39754</c:v>
                </c:pt>
                <c:pt idx="232">
                  <c:v>39761</c:v>
                </c:pt>
                <c:pt idx="233">
                  <c:v>39768</c:v>
                </c:pt>
                <c:pt idx="234">
                  <c:v>39775</c:v>
                </c:pt>
                <c:pt idx="235">
                  <c:v>39782</c:v>
                </c:pt>
                <c:pt idx="236">
                  <c:v>39789</c:v>
                </c:pt>
                <c:pt idx="237">
                  <c:v>39796</c:v>
                </c:pt>
                <c:pt idx="238">
                  <c:v>39803</c:v>
                </c:pt>
                <c:pt idx="239">
                  <c:v>39810</c:v>
                </c:pt>
                <c:pt idx="240">
                  <c:v>39817</c:v>
                </c:pt>
                <c:pt idx="241">
                  <c:v>39824</c:v>
                </c:pt>
                <c:pt idx="242">
                  <c:v>39831</c:v>
                </c:pt>
                <c:pt idx="243">
                  <c:v>39838</c:v>
                </c:pt>
                <c:pt idx="244">
                  <c:v>39845</c:v>
                </c:pt>
              </c:numCache>
            </c:numRef>
          </c:cat>
          <c:val>
            <c:numRef>
              <c:f>Sheet1!$D$357:$D$601</c:f>
              <c:numCache>
                <c:formatCode>General</c:formatCode>
                <c:ptCount val="245"/>
                <c:pt idx="0">
                  <c:v>55408</c:v>
                </c:pt>
                <c:pt idx="1">
                  <c:v>45421</c:v>
                </c:pt>
                <c:pt idx="2">
                  <c:v>57043</c:v>
                </c:pt>
                <c:pt idx="3">
                  <c:v>46351</c:v>
                </c:pt>
                <c:pt idx="4">
                  <c:v>58998</c:v>
                </c:pt>
                <c:pt idx="5">
                  <c:v>48836</c:v>
                </c:pt>
                <c:pt idx="6">
                  <c:v>50926</c:v>
                </c:pt>
                <c:pt idx="7">
                  <c:v>52973</c:v>
                </c:pt>
                <c:pt idx="8">
                  <c:v>57820</c:v>
                </c:pt>
                <c:pt idx="9">
                  <c:v>54310</c:v>
                </c:pt>
                <c:pt idx="10">
                  <c:v>57780</c:v>
                </c:pt>
                <c:pt idx="11">
                  <c:v>57248</c:v>
                </c:pt>
                <c:pt idx="12">
                  <c:v>53981</c:v>
                </c:pt>
                <c:pt idx="13">
                  <c:v>52242</c:v>
                </c:pt>
                <c:pt idx="14">
                  <c:v>61798</c:v>
                </c:pt>
                <c:pt idx="15">
                  <c:v>50878</c:v>
                </c:pt>
                <c:pt idx="16">
                  <c:v>50003</c:v>
                </c:pt>
                <c:pt idx="17">
                  <c:v>51326</c:v>
                </c:pt>
                <c:pt idx="18">
                  <c:v>53258</c:v>
                </c:pt>
                <c:pt idx="19">
                  <c:v>54573</c:v>
                </c:pt>
                <c:pt idx="20">
                  <c:v>50465</c:v>
                </c:pt>
                <c:pt idx="21">
                  <c:v>49075</c:v>
                </c:pt>
                <c:pt idx="22">
                  <c:v>54609</c:v>
                </c:pt>
                <c:pt idx="23">
                  <c:v>58543</c:v>
                </c:pt>
                <c:pt idx="24">
                  <c:v>65015</c:v>
                </c:pt>
                <c:pt idx="25">
                  <c:v>129150</c:v>
                </c:pt>
                <c:pt idx="26">
                  <c:v>87713</c:v>
                </c:pt>
                <c:pt idx="27">
                  <c:v>96695</c:v>
                </c:pt>
                <c:pt idx="28">
                  <c:v>144770</c:v>
                </c:pt>
                <c:pt idx="29">
                  <c:v>162437</c:v>
                </c:pt>
                <c:pt idx="30">
                  <c:v>103911</c:v>
                </c:pt>
                <c:pt idx="31">
                  <c:v>66573</c:v>
                </c:pt>
                <c:pt idx="32">
                  <c:v>60746</c:v>
                </c:pt>
                <c:pt idx="33">
                  <c:v>66748</c:v>
                </c:pt>
                <c:pt idx="34">
                  <c:v>60838</c:v>
                </c:pt>
                <c:pt idx="35">
                  <c:v>70265</c:v>
                </c:pt>
                <c:pt idx="36">
                  <c:v>72771</c:v>
                </c:pt>
                <c:pt idx="37">
                  <c:v>79554</c:v>
                </c:pt>
                <c:pt idx="38">
                  <c:v>71023</c:v>
                </c:pt>
                <c:pt idx="39">
                  <c:v>64066</c:v>
                </c:pt>
                <c:pt idx="40">
                  <c:v>66619</c:v>
                </c:pt>
                <c:pt idx="41">
                  <c:v>73431</c:v>
                </c:pt>
                <c:pt idx="42">
                  <c:v>66088</c:v>
                </c:pt>
                <c:pt idx="43">
                  <c:v>121000</c:v>
                </c:pt>
                <c:pt idx="44">
                  <c:v>64790</c:v>
                </c:pt>
                <c:pt idx="45">
                  <c:v>62843</c:v>
                </c:pt>
                <c:pt idx="46">
                  <c:v>63447</c:v>
                </c:pt>
                <c:pt idx="47">
                  <c:v>66260</c:v>
                </c:pt>
                <c:pt idx="48">
                  <c:v>74648</c:v>
                </c:pt>
                <c:pt idx="49">
                  <c:v>72847</c:v>
                </c:pt>
                <c:pt idx="50">
                  <c:v>79685</c:v>
                </c:pt>
                <c:pt idx="51">
                  <c:v>77899</c:v>
                </c:pt>
                <c:pt idx="52">
                  <c:v>158457</c:v>
                </c:pt>
                <c:pt idx="53">
                  <c:v>121114</c:v>
                </c:pt>
                <c:pt idx="54">
                  <c:v>146457</c:v>
                </c:pt>
                <c:pt idx="55">
                  <c:v>120062</c:v>
                </c:pt>
                <c:pt idx="56">
                  <c:v>123046</c:v>
                </c:pt>
                <c:pt idx="57">
                  <c:v>101475</c:v>
                </c:pt>
                <c:pt idx="58">
                  <c:v>100932</c:v>
                </c:pt>
                <c:pt idx="59">
                  <c:v>92542</c:v>
                </c:pt>
                <c:pt idx="60">
                  <c:v>100589</c:v>
                </c:pt>
                <c:pt idx="61">
                  <c:v>88509</c:v>
                </c:pt>
                <c:pt idx="62">
                  <c:v>101083</c:v>
                </c:pt>
                <c:pt idx="63">
                  <c:v>95811</c:v>
                </c:pt>
                <c:pt idx="64">
                  <c:v>91206</c:v>
                </c:pt>
                <c:pt idx="65">
                  <c:v>94353</c:v>
                </c:pt>
                <c:pt idx="66">
                  <c:v>98237</c:v>
                </c:pt>
                <c:pt idx="67">
                  <c:v>28000</c:v>
                </c:pt>
                <c:pt idx="68">
                  <c:v>84309</c:v>
                </c:pt>
                <c:pt idx="69">
                  <c:v>89065</c:v>
                </c:pt>
                <c:pt idx="70">
                  <c:v>88089</c:v>
                </c:pt>
                <c:pt idx="71">
                  <c:v>98996</c:v>
                </c:pt>
                <c:pt idx="72">
                  <c:v>92944</c:v>
                </c:pt>
                <c:pt idx="73">
                  <c:v>83266</c:v>
                </c:pt>
                <c:pt idx="74">
                  <c:v>129327</c:v>
                </c:pt>
                <c:pt idx="75">
                  <c:v>128324</c:v>
                </c:pt>
                <c:pt idx="76">
                  <c:v>137410</c:v>
                </c:pt>
                <c:pt idx="77">
                  <c:v>323094</c:v>
                </c:pt>
                <c:pt idx="78">
                  <c:v>155706</c:v>
                </c:pt>
                <c:pt idx="79">
                  <c:v>178332</c:v>
                </c:pt>
                <c:pt idx="80">
                  <c:v>223040</c:v>
                </c:pt>
                <c:pt idx="81">
                  <c:v>360499</c:v>
                </c:pt>
                <c:pt idx="82">
                  <c:v>182021</c:v>
                </c:pt>
                <c:pt idx="83">
                  <c:v>129880</c:v>
                </c:pt>
                <c:pt idx="84">
                  <c:v>111464</c:v>
                </c:pt>
                <c:pt idx="85">
                  <c:v>113975</c:v>
                </c:pt>
                <c:pt idx="86">
                  <c:v>124562</c:v>
                </c:pt>
                <c:pt idx="87">
                  <c:v>127902</c:v>
                </c:pt>
                <c:pt idx="88">
                  <c:v>115401</c:v>
                </c:pt>
                <c:pt idx="89">
                  <c:v>126229</c:v>
                </c:pt>
                <c:pt idx="90">
                  <c:v>133045</c:v>
                </c:pt>
                <c:pt idx="91">
                  <c:v>111729</c:v>
                </c:pt>
                <c:pt idx="92">
                  <c:v>112296</c:v>
                </c:pt>
                <c:pt idx="93">
                  <c:v>118425</c:v>
                </c:pt>
                <c:pt idx="94">
                  <c:v>114718</c:v>
                </c:pt>
                <c:pt idx="95">
                  <c:v>107183</c:v>
                </c:pt>
                <c:pt idx="96">
                  <c:v>105130</c:v>
                </c:pt>
                <c:pt idx="97">
                  <c:v>103300</c:v>
                </c:pt>
                <c:pt idx="98">
                  <c:v>88958</c:v>
                </c:pt>
                <c:pt idx="99">
                  <c:v>105309</c:v>
                </c:pt>
                <c:pt idx="100">
                  <c:v>105769</c:v>
                </c:pt>
                <c:pt idx="101">
                  <c:v>110824</c:v>
                </c:pt>
                <c:pt idx="102">
                  <c:v>102837</c:v>
                </c:pt>
                <c:pt idx="103">
                  <c:v>117247</c:v>
                </c:pt>
                <c:pt idx="104">
                  <c:v>185159</c:v>
                </c:pt>
                <c:pt idx="105">
                  <c:v>148407</c:v>
                </c:pt>
                <c:pt idx="106">
                  <c:v>161919</c:v>
                </c:pt>
                <c:pt idx="107">
                  <c:v>140829</c:v>
                </c:pt>
                <c:pt idx="108">
                  <c:v>135943</c:v>
                </c:pt>
                <c:pt idx="109">
                  <c:v>141679</c:v>
                </c:pt>
                <c:pt idx="110">
                  <c:v>113028</c:v>
                </c:pt>
                <c:pt idx="111">
                  <c:v>112262</c:v>
                </c:pt>
                <c:pt idx="112">
                  <c:v>111749</c:v>
                </c:pt>
                <c:pt idx="113">
                  <c:v>111410</c:v>
                </c:pt>
                <c:pt idx="114">
                  <c:v>116464</c:v>
                </c:pt>
                <c:pt idx="115">
                  <c:v>111107</c:v>
                </c:pt>
                <c:pt idx="116">
                  <c:v>112467</c:v>
                </c:pt>
                <c:pt idx="117">
                  <c:v>121881</c:v>
                </c:pt>
                <c:pt idx="118">
                  <c:v>118963</c:v>
                </c:pt>
                <c:pt idx="119">
                  <c:v>97079</c:v>
                </c:pt>
                <c:pt idx="120">
                  <c:v>92731</c:v>
                </c:pt>
                <c:pt idx="121">
                  <c:v>96851</c:v>
                </c:pt>
                <c:pt idx="122">
                  <c:v>99327</c:v>
                </c:pt>
                <c:pt idx="123">
                  <c:v>92125</c:v>
                </c:pt>
                <c:pt idx="124">
                  <c:v>90627</c:v>
                </c:pt>
                <c:pt idx="125">
                  <c:v>86767</c:v>
                </c:pt>
                <c:pt idx="126">
                  <c:v>88898</c:v>
                </c:pt>
                <c:pt idx="127">
                  <c:v>92959</c:v>
                </c:pt>
                <c:pt idx="128">
                  <c:v>94670</c:v>
                </c:pt>
                <c:pt idx="129">
                  <c:v>275785</c:v>
                </c:pt>
                <c:pt idx="130">
                  <c:v>135144</c:v>
                </c:pt>
                <c:pt idx="131">
                  <c:v>165549</c:v>
                </c:pt>
                <c:pt idx="132">
                  <c:v>221407</c:v>
                </c:pt>
                <c:pt idx="133">
                  <c:v>332176</c:v>
                </c:pt>
                <c:pt idx="134">
                  <c:v>168373</c:v>
                </c:pt>
                <c:pt idx="135">
                  <c:v>99384</c:v>
                </c:pt>
                <c:pt idx="136">
                  <c:v>97258</c:v>
                </c:pt>
                <c:pt idx="137">
                  <c:v>97314</c:v>
                </c:pt>
                <c:pt idx="138">
                  <c:v>92281</c:v>
                </c:pt>
                <c:pt idx="139">
                  <c:v>98687</c:v>
                </c:pt>
                <c:pt idx="140">
                  <c:v>79445</c:v>
                </c:pt>
              </c:numCache>
            </c:numRef>
          </c:val>
          <c:smooth val="0"/>
        </c:ser>
        <c:ser>
          <c:idx val="4"/>
          <c:order val="1"/>
          <c:spPr>
            <a:ln w="19050">
              <a:solidFill>
                <a:srgbClr val="C00000"/>
              </a:solidFill>
              <a:prstDash val="sysDash"/>
            </a:ln>
          </c:spPr>
          <c:marker>
            <c:symbol val="none"/>
          </c:marker>
          <c:val>
            <c:numRef>
              <c:f>Sheet1!$E$357:$E$497</c:f>
              <c:numCache>
                <c:formatCode>General</c:formatCode>
                <c:ptCount val="141"/>
                <c:pt idx="0">
                  <c:v>41260.9761546054</c:v>
                </c:pt>
                <c:pt idx="1">
                  <c:v>54290.005357401264</c:v>
                </c:pt>
                <c:pt idx="2">
                  <c:v>55179.013648045933</c:v>
                </c:pt>
                <c:pt idx="3">
                  <c:v>44969.510350061755</c:v>
                </c:pt>
                <c:pt idx="4">
                  <c:v>64330.270113504004</c:v>
                </c:pt>
                <c:pt idx="5">
                  <c:v>45877.92531218996</c:v>
                </c:pt>
                <c:pt idx="6">
                  <c:v>46192.999934123567</c:v>
                </c:pt>
                <c:pt idx="7">
                  <c:v>54309.871660178389</c:v>
                </c:pt>
                <c:pt idx="8">
                  <c:v>58379.235370244161</c:v>
                </c:pt>
                <c:pt idx="9">
                  <c:v>57354.734977441112</c:v>
                </c:pt>
                <c:pt idx="10">
                  <c:v>57580.024721092523</c:v>
                </c:pt>
                <c:pt idx="11">
                  <c:v>54818.117435609558</c:v>
                </c:pt>
                <c:pt idx="12">
                  <c:v>57924.186813023232</c:v>
                </c:pt>
                <c:pt idx="13">
                  <c:v>57070.084446434266</c:v>
                </c:pt>
                <c:pt idx="14">
                  <c:v>45716.6743969893</c:v>
                </c:pt>
                <c:pt idx="15">
                  <c:v>50840.631487670122</c:v>
                </c:pt>
                <c:pt idx="16">
                  <c:v>53729.958587453497</c:v>
                </c:pt>
                <c:pt idx="17">
                  <c:v>52746.478865490441</c:v>
                </c:pt>
                <c:pt idx="18">
                  <c:v>53443.323711987585</c:v>
                </c:pt>
                <c:pt idx="19">
                  <c:v>57823.155376091003</c:v>
                </c:pt>
                <c:pt idx="20">
                  <c:v>53407.961267530925</c:v>
                </c:pt>
                <c:pt idx="21">
                  <c:v>21906.601402940156</c:v>
                </c:pt>
                <c:pt idx="22">
                  <c:v>61122.945094833922</c:v>
                </c:pt>
                <c:pt idx="23">
                  <c:v>73686.445858243373</c:v>
                </c:pt>
                <c:pt idx="24">
                  <c:v>61364.344483469278</c:v>
                </c:pt>
                <c:pt idx="25">
                  <c:v>134694.78124413811</c:v>
                </c:pt>
                <c:pt idx="26">
                  <c:v>88190.094484027111</c:v>
                </c:pt>
                <c:pt idx="27">
                  <c:v>104667.51596195604</c:v>
                </c:pt>
                <c:pt idx="28">
                  <c:v>131061.19662232971</c:v>
                </c:pt>
                <c:pt idx="29">
                  <c:v>175771.10395513842</c:v>
                </c:pt>
                <c:pt idx="30">
                  <c:v>93611.831928439424</c:v>
                </c:pt>
                <c:pt idx="31">
                  <c:v>55297.63006169696</c:v>
                </c:pt>
                <c:pt idx="32">
                  <c:v>72525.801897612371</c:v>
                </c:pt>
                <c:pt idx="33">
                  <c:v>54639.90205375314</c:v>
                </c:pt>
                <c:pt idx="34">
                  <c:v>78350.550435520068</c:v>
                </c:pt>
                <c:pt idx="35">
                  <c:v>64123.834306573364</c:v>
                </c:pt>
                <c:pt idx="36">
                  <c:v>67452.472187026127</c:v>
                </c:pt>
                <c:pt idx="37">
                  <c:v>70052.966524575968</c:v>
                </c:pt>
                <c:pt idx="38">
                  <c:v>61667.693161536103</c:v>
                </c:pt>
                <c:pt idx="39">
                  <c:v>70526.447873963509</c:v>
                </c:pt>
                <c:pt idx="40">
                  <c:v>75490.068186191987</c:v>
                </c:pt>
                <c:pt idx="41">
                  <c:v>75009.080709774076</c:v>
                </c:pt>
                <c:pt idx="42">
                  <c:v>65452.561958460625</c:v>
                </c:pt>
                <c:pt idx="43">
                  <c:v>70741.486922056138</c:v>
                </c:pt>
                <c:pt idx="44">
                  <c:v>67634.924633264382</c:v>
                </c:pt>
                <c:pt idx="45">
                  <c:v>70542.290220542141</c:v>
                </c:pt>
                <c:pt idx="46">
                  <c:v>70309.894903934357</c:v>
                </c:pt>
                <c:pt idx="47">
                  <c:v>68109.785335915789</c:v>
                </c:pt>
                <c:pt idx="48">
                  <c:v>71753.802415181082</c:v>
                </c:pt>
                <c:pt idx="49">
                  <c:v>73614.527272314372</c:v>
                </c:pt>
                <c:pt idx="50">
                  <c:v>76088.657542509973</c:v>
                </c:pt>
                <c:pt idx="51">
                  <c:v>80619.917152406371</c:v>
                </c:pt>
                <c:pt idx="52">
                  <c:v>155542.60802967334</c:v>
                </c:pt>
                <c:pt idx="53">
                  <c:v>112827.49361457197</c:v>
                </c:pt>
                <c:pt idx="54">
                  <c:v>131826.49161899593</c:v>
                </c:pt>
                <c:pt idx="55">
                  <c:v>109786.93890745327</c:v>
                </c:pt>
                <c:pt idx="56">
                  <c:v>115711.61695909637</c:v>
                </c:pt>
                <c:pt idx="57">
                  <c:v>106597.49071759201</c:v>
                </c:pt>
                <c:pt idx="58">
                  <c:v>109523.39798925439</c:v>
                </c:pt>
                <c:pt idx="59">
                  <c:v>97046.064624668623</c:v>
                </c:pt>
                <c:pt idx="60">
                  <c:v>100025.23008206714</c:v>
                </c:pt>
                <c:pt idx="61">
                  <c:v>99168.087695057548</c:v>
                </c:pt>
                <c:pt idx="62">
                  <c:v>94432.312148993267</c:v>
                </c:pt>
                <c:pt idx="63">
                  <c:v>98952.394997434458</c:v>
                </c:pt>
                <c:pt idx="64">
                  <c:v>97849.191474263993</c:v>
                </c:pt>
                <c:pt idx="65">
                  <c:v>94503.417942041968</c:v>
                </c:pt>
                <c:pt idx="66">
                  <c:v>104794.48957351931</c:v>
                </c:pt>
                <c:pt idx="67">
                  <c:v>5816.5695996737441</c:v>
                </c:pt>
                <c:pt idx="68">
                  <c:v>85384.29522369412</c:v>
                </c:pt>
                <c:pt idx="69">
                  <c:v>85500.150508444407</c:v>
                </c:pt>
                <c:pt idx="70">
                  <c:v>81781.087074269148</c:v>
                </c:pt>
                <c:pt idx="71">
                  <c:v>89619.371368526423</c:v>
                </c:pt>
                <c:pt idx="72">
                  <c:v>90601.575578189906</c:v>
                </c:pt>
                <c:pt idx="73">
                  <c:v>87445.359675491854</c:v>
                </c:pt>
                <c:pt idx="74">
                  <c:v>124536.83357897817</c:v>
                </c:pt>
                <c:pt idx="75">
                  <c:v>116057.60869428155</c:v>
                </c:pt>
                <c:pt idx="76">
                  <c:v>121446.43052210339</c:v>
                </c:pt>
                <c:pt idx="77">
                  <c:v>186678.18276979044</c:v>
                </c:pt>
                <c:pt idx="78">
                  <c:v>203840.16642313049</c:v>
                </c:pt>
                <c:pt idx="79">
                  <c:v>182964.50184383089</c:v>
                </c:pt>
                <c:pt idx="80">
                  <c:v>213872.49911368999</c:v>
                </c:pt>
                <c:pt idx="81">
                  <c:v>333050.86216280755</c:v>
                </c:pt>
                <c:pt idx="82">
                  <c:v>166677.10956369722</c:v>
                </c:pt>
                <c:pt idx="83">
                  <c:v>181363.69746822264</c:v>
                </c:pt>
                <c:pt idx="84">
                  <c:v>135541.36785693446</c:v>
                </c:pt>
                <c:pt idx="85">
                  <c:v>154283.68288167351</c:v>
                </c:pt>
                <c:pt idx="86">
                  <c:v>139824.68072853456</c:v>
                </c:pt>
                <c:pt idx="87">
                  <c:v>135659.4551953084</c:v>
                </c:pt>
                <c:pt idx="88">
                  <c:v>123773.16594382939</c:v>
                </c:pt>
                <c:pt idx="89">
                  <c:v>130712.85490420909</c:v>
                </c:pt>
                <c:pt idx="90">
                  <c:v>128921.80005932237</c:v>
                </c:pt>
                <c:pt idx="91">
                  <c:v>120699.28588119934</c:v>
                </c:pt>
                <c:pt idx="92">
                  <c:v>115178.1635568636</c:v>
                </c:pt>
                <c:pt idx="93">
                  <c:v>118967.26759876646</c:v>
                </c:pt>
                <c:pt idx="94">
                  <c:v>121875.49533009237</c:v>
                </c:pt>
                <c:pt idx="95">
                  <c:v>106799.33188871112</c:v>
                </c:pt>
                <c:pt idx="96">
                  <c:v>117403.28662701522</c:v>
                </c:pt>
                <c:pt idx="97">
                  <c:v>101494.11071491678</c:v>
                </c:pt>
                <c:pt idx="98">
                  <c:v>104288.15759250222</c:v>
                </c:pt>
                <c:pt idx="99">
                  <c:v>103608.1593048744</c:v>
                </c:pt>
                <c:pt idx="100">
                  <c:v>104840.96643069081</c:v>
                </c:pt>
                <c:pt idx="101">
                  <c:v>108275.30200417942</c:v>
                </c:pt>
                <c:pt idx="102">
                  <c:v>103730.76930189317</c:v>
                </c:pt>
                <c:pt idx="103">
                  <c:v>104779.87486813945</c:v>
                </c:pt>
                <c:pt idx="104">
                  <c:v>185879.0364729396</c:v>
                </c:pt>
                <c:pt idx="105">
                  <c:v>148301.95678880395</c:v>
                </c:pt>
                <c:pt idx="106">
                  <c:v>153767.98062478271</c:v>
                </c:pt>
                <c:pt idx="107">
                  <c:v>142840.69915995913</c:v>
                </c:pt>
                <c:pt idx="108">
                  <c:v>148918.64591420154</c:v>
                </c:pt>
                <c:pt idx="109">
                  <c:v>129633.00888616813</c:v>
                </c:pt>
                <c:pt idx="110">
                  <c:v>129982.72794086009</c:v>
                </c:pt>
                <c:pt idx="111">
                  <c:v>121877.95479874288</c:v>
                </c:pt>
                <c:pt idx="112">
                  <c:v>117596.48221694828</c:v>
                </c:pt>
                <c:pt idx="113">
                  <c:v>110135.08062557118</c:v>
                </c:pt>
                <c:pt idx="114">
                  <c:v>126286.93016658042</c:v>
                </c:pt>
                <c:pt idx="115">
                  <c:v>112178.98734618585</c:v>
                </c:pt>
                <c:pt idx="116">
                  <c:v>105160.44741618028</c:v>
                </c:pt>
                <c:pt idx="117">
                  <c:v>116477.9262800148</c:v>
                </c:pt>
                <c:pt idx="118">
                  <c:v>116182.94124849899</c:v>
                </c:pt>
                <c:pt idx="119">
                  <c:v>102887.50577472641</c:v>
                </c:pt>
                <c:pt idx="120">
                  <c:v>101832.53429186017</c:v>
                </c:pt>
                <c:pt idx="121">
                  <c:v>104542.55583521334</c:v>
                </c:pt>
                <c:pt idx="122">
                  <c:v>106733.97416816215</c:v>
                </c:pt>
                <c:pt idx="123">
                  <c:v>105240.37029480982</c:v>
                </c:pt>
                <c:pt idx="124">
                  <c:v>89156.760493927941</c:v>
                </c:pt>
                <c:pt idx="125">
                  <c:v>80373.6616055591</c:v>
                </c:pt>
                <c:pt idx="126">
                  <c:v>95123.145138627224</c:v>
                </c:pt>
                <c:pt idx="127">
                  <c:v>103396.31460225886</c:v>
                </c:pt>
                <c:pt idx="128">
                  <c:v>111032.64379420379</c:v>
                </c:pt>
                <c:pt idx="129">
                  <c:v>301800.95784641209</c:v>
                </c:pt>
                <c:pt idx="130">
                  <c:v>116987.87142864606</c:v>
                </c:pt>
                <c:pt idx="131">
                  <c:v>155329.85332339298</c:v>
                </c:pt>
                <c:pt idx="132">
                  <c:v>206219.06926531851</c:v>
                </c:pt>
                <c:pt idx="133">
                  <c:v>344046.90123626846</c:v>
                </c:pt>
                <c:pt idx="134">
                  <c:v>161962.89159654832</c:v>
                </c:pt>
                <c:pt idx="135">
                  <c:v>108985.00498763515</c:v>
                </c:pt>
                <c:pt idx="136">
                  <c:v>95600.921239180389</c:v>
                </c:pt>
                <c:pt idx="137">
                  <c:v>89139.537761446016</c:v>
                </c:pt>
                <c:pt idx="138">
                  <c:v>103601.4596213936</c:v>
                </c:pt>
                <c:pt idx="139">
                  <c:v>87727.503239130398</c:v>
                </c:pt>
                <c:pt idx="140">
                  <c:v>83602.13504748058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0866280"/>
        <c:axId val="390865888"/>
      </c:lineChart>
      <c:dateAx>
        <c:axId val="390866280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one"/>
        <c:crossAx val="390865888"/>
        <c:crosses val="autoZero"/>
        <c:auto val="1"/>
        <c:lblOffset val="100"/>
        <c:baseTimeUnit val="days"/>
      </c:dateAx>
      <c:valAx>
        <c:axId val="3908658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908662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2225">
              <a:noFill/>
            </a:ln>
          </c:spPr>
          <c:marker>
            <c:symbol val="none"/>
          </c:marker>
          <c:cat>
            <c:numRef>
              <c:f>Sheet1!$C$357:$C$601</c:f>
              <c:numCache>
                <c:formatCode>[$-409]mm/dd/yyyy</c:formatCode>
                <c:ptCount val="245"/>
                <c:pt idx="0">
                  <c:v>38137</c:v>
                </c:pt>
                <c:pt idx="1">
                  <c:v>38144</c:v>
                </c:pt>
                <c:pt idx="2">
                  <c:v>38151</c:v>
                </c:pt>
                <c:pt idx="3">
                  <c:v>38158</c:v>
                </c:pt>
                <c:pt idx="4">
                  <c:v>38165</c:v>
                </c:pt>
                <c:pt idx="5">
                  <c:v>38172</c:v>
                </c:pt>
                <c:pt idx="6">
                  <c:v>38179</c:v>
                </c:pt>
                <c:pt idx="7">
                  <c:v>38186</c:v>
                </c:pt>
                <c:pt idx="8">
                  <c:v>38193</c:v>
                </c:pt>
                <c:pt idx="9">
                  <c:v>38200</c:v>
                </c:pt>
                <c:pt idx="10">
                  <c:v>38207</c:v>
                </c:pt>
                <c:pt idx="11">
                  <c:v>38214</c:v>
                </c:pt>
                <c:pt idx="12">
                  <c:v>38221</c:v>
                </c:pt>
                <c:pt idx="13">
                  <c:v>38228</c:v>
                </c:pt>
                <c:pt idx="14">
                  <c:v>38235</c:v>
                </c:pt>
                <c:pt idx="15">
                  <c:v>38242</c:v>
                </c:pt>
                <c:pt idx="16">
                  <c:v>38249</c:v>
                </c:pt>
                <c:pt idx="17">
                  <c:v>38256</c:v>
                </c:pt>
                <c:pt idx="18">
                  <c:v>38263</c:v>
                </c:pt>
                <c:pt idx="19">
                  <c:v>38270</c:v>
                </c:pt>
                <c:pt idx="20">
                  <c:v>38277</c:v>
                </c:pt>
                <c:pt idx="21">
                  <c:v>38284</c:v>
                </c:pt>
                <c:pt idx="22">
                  <c:v>38291</c:v>
                </c:pt>
                <c:pt idx="23">
                  <c:v>38298</c:v>
                </c:pt>
                <c:pt idx="24">
                  <c:v>38305</c:v>
                </c:pt>
                <c:pt idx="25">
                  <c:v>38312</c:v>
                </c:pt>
                <c:pt idx="26">
                  <c:v>38319</c:v>
                </c:pt>
                <c:pt idx="27">
                  <c:v>38326</c:v>
                </c:pt>
                <c:pt idx="28">
                  <c:v>38333</c:v>
                </c:pt>
                <c:pt idx="29">
                  <c:v>38340</c:v>
                </c:pt>
                <c:pt idx="30">
                  <c:v>38347</c:v>
                </c:pt>
                <c:pt idx="31">
                  <c:v>38354</c:v>
                </c:pt>
                <c:pt idx="32">
                  <c:v>38361</c:v>
                </c:pt>
                <c:pt idx="33">
                  <c:v>38368</c:v>
                </c:pt>
                <c:pt idx="34">
                  <c:v>38375</c:v>
                </c:pt>
                <c:pt idx="35">
                  <c:v>38382</c:v>
                </c:pt>
                <c:pt idx="36">
                  <c:v>38389</c:v>
                </c:pt>
                <c:pt idx="37">
                  <c:v>38396</c:v>
                </c:pt>
                <c:pt idx="38">
                  <c:v>38403</c:v>
                </c:pt>
                <c:pt idx="39">
                  <c:v>38410</c:v>
                </c:pt>
                <c:pt idx="40">
                  <c:v>38417</c:v>
                </c:pt>
                <c:pt idx="41">
                  <c:v>38424</c:v>
                </c:pt>
                <c:pt idx="42">
                  <c:v>38431</c:v>
                </c:pt>
                <c:pt idx="43">
                  <c:v>38438</c:v>
                </c:pt>
                <c:pt idx="44">
                  <c:v>38445</c:v>
                </c:pt>
                <c:pt idx="45">
                  <c:v>38452</c:v>
                </c:pt>
                <c:pt idx="46">
                  <c:v>38459</c:v>
                </c:pt>
                <c:pt idx="47">
                  <c:v>38466</c:v>
                </c:pt>
                <c:pt idx="48">
                  <c:v>38473</c:v>
                </c:pt>
                <c:pt idx="49">
                  <c:v>38480</c:v>
                </c:pt>
                <c:pt idx="50">
                  <c:v>38487</c:v>
                </c:pt>
                <c:pt idx="51">
                  <c:v>38494</c:v>
                </c:pt>
                <c:pt idx="52">
                  <c:v>38501</c:v>
                </c:pt>
                <c:pt idx="53">
                  <c:v>38508</c:v>
                </c:pt>
                <c:pt idx="54">
                  <c:v>38515</c:v>
                </c:pt>
                <c:pt idx="55">
                  <c:v>38522</c:v>
                </c:pt>
                <c:pt idx="56">
                  <c:v>38529</c:v>
                </c:pt>
                <c:pt idx="57">
                  <c:v>38536</c:v>
                </c:pt>
                <c:pt idx="58">
                  <c:v>38543</c:v>
                </c:pt>
                <c:pt idx="59">
                  <c:v>38550</c:v>
                </c:pt>
                <c:pt idx="60">
                  <c:v>38557</c:v>
                </c:pt>
                <c:pt idx="61">
                  <c:v>38564</c:v>
                </c:pt>
                <c:pt idx="62">
                  <c:v>38571</c:v>
                </c:pt>
                <c:pt idx="63">
                  <c:v>38578</c:v>
                </c:pt>
                <c:pt idx="64">
                  <c:v>38585</c:v>
                </c:pt>
                <c:pt idx="65">
                  <c:v>38592</c:v>
                </c:pt>
                <c:pt idx="66">
                  <c:v>38599</c:v>
                </c:pt>
                <c:pt idx="67">
                  <c:v>38606</c:v>
                </c:pt>
                <c:pt idx="68">
                  <c:v>38613</c:v>
                </c:pt>
                <c:pt idx="69">
                  <c:v>38620</c:v>
                </c:pt>
                <c:pt idx="70">
                  <c:v>38627</c:v>
                </c:pt>
                <c:pt idx="71">
                  <c:v>38634</c:v>
                </c:pt>
                <c:pt idx="72">
                  <c:v>38641</c:v>
                </c:pt>
                <c:pt idx="73">
                  <c:v>38648</c:v>
                </c:pt>
                <c:pt idx="74">
                  <c:v>38655</c:v>
                </c:pt>
                <c:pt idx="75">
                  <c:v>38662</c:v>
                </c:pt>
                <c:pt idx="76">
                  <c:v>38669</c:v>
                </c:pt>
                <c:pt idx="77">
                  <c:v>38676</c:v>
                </c:pt>
                <c:pt idx="78">
                  <c:v>38683</c:v>
                </c:pt>
                <c:pt idx="79">
                  <c:v>38690</c:v>
                </c:pt>
                <c:pt idx="80">
                  <c:v>38697</c:v>
                </c:pt>
                <c:pt idx="81">
                  <c:v>38704</c:v>
                </c:pt>
                <c:pt idx="82">
                  <c:v>38711</c:v>
                </c:pt>
                <c:pt idx="83">
                  <c:v>38718</c:v>
                </c:pt>
                <c:pt idx="84">
                  <c:v>38725</c:v>
                </c:pt>
                <c:pt idx="85">
                  <c:v>38732</c:v>
                </c:pt>
                <c:pt idx="86">
                  <c:v>38739</c:v>
                </c:pt>
                <c:pt idx="87">
                  <c:v>38746</c:v>
                </c:pt>
                <c:pt idx="88">
                  <c:v>38753</c:v>
                </c:pt>
                <c:pt idx="89">
                  <c:v>38760</c:v>
                </c:pt>
                <c:pt idx="90">
                  <c:v>38767</c:v>
                </c:pt>
                <c:pt idx="91">
                  <c:v>38774</c:v>
                </c:pt>
                <c:pt idx="92">
                  <c:v>38781</c:v>
                </c:pt>
                <c:pt idx="93">
                  <c:v>38788</c:v>
                </c:pt>
                <c:pt idx="94">
                  <c:v>38795</c:v>
                </c:pt>
                <c:pt idx="95">
                  <c:v>38802</c:v>
                </c:pt>
                <c:pt idx="96">
                  <c:v>38809</c:v>
                </c:pt>
                <c:pt idx="97">
                  <c:v>38816</c:v>
                </c:pt>
                <c:pt idx="98">
                  <c:v>38823</c:v>
                </c:pt>
                <c:pt idx="99">
                  <c:v>38830</c:v>
                </c:pt>
                <c:pt idx="100">
                  <c:v>38837</c:v>
                </c:pt>
                <c:pt idx="101">
                  <c:v>38844</c:v>
                </c:pt>
                <c:pt idx="102">
                  <c:v>38851</c:v>
                </c:pt>
                <c:pt idx="103">
                  <c:v>38858</c:v>
                </c:pt>
                <c:pt idx="104">
                  <c:v>38865</c:v>
                </c:pt>
                <c:pt idx="105">
                  <c:v>38872</c:v>
                </c:pt>
                <c:pt idx="106">
                  <c:v>38879</c:v>
                </c:pt>
                <c:pt idx="107">
                  <c:v>38886</c:v>
                </c:pt>
                <c:pt idx="108">
                  <c:v>38893</c:v>
                </c:pt>
                <c:pt idx="109">
                  <c:v>38900</c:v>
                </c:pt>
                <c:pt idx="110">
                  <c:v>38907</c:v>
                </c:pt>
                <c:pt idx="111">
                  <c:v>38914</c:v>
                </c:pt>
                <c:pt idx="112">
                  <c:v>38921</c:v>
                </c:pt>
                <c:pt idx="113">
                  <c:v>38928</c:v>
                </c:pt>
                <c:pt idx="114">
                  <c:v>38935</c:v>
                </c:pt>
                <c:pt idx="115">
                  <c:v>38942</c:v>
                </c:pt>
                <c:pt idx="116">
                  <c:v>38949</c:v>
                </c:pt>
                <c:pt idx="117">
                  <c:v>38956</c:v>
                </c:pt>
                <c:pt idx="118">
                  <c:v>38963</c:v>
                </c:pt>
                <c:pt idx="119">
                  <c:v>38970</c:v>
                </c:pt>
                <c:pt idx="120">
                  <c:v>38977</c:v>
                </c:pt>
                <c:pt idx="121">
                  <c:v>38984</c:v>
                </c:pt>
                <c:pt idx="122">
                  <c:v>38991</c:v>
                </c:pt>
                <c:pt idx="123">
                  <c:v>38998</c:v>
                </c:pt>
                <c:pt idx="124">
                  <c:v>39005</c:v>
                </c:pt>
                <c:pt idx="125">
                  <c:v>39012</c:v>
                </c:pt>
                <c:pt idx="126">
                  <c:v>39019</c:v>
                </c:pt>
                <c:pt idx="127">
                  <c:v>39026</c:v>
                </c:pt>
                <c:pt idx="128">
                  <c:v>39033</c:v>
                </c:pt>
                <c:pt idx="129">
                  <c:v>39040</c:v>
                </c:pt>
                <c:pt idx="130">
                  <c:v>39047</c:v>
                </c:pt>
                <c:pt idx="131">
                  <c:v>39054</c:v>
                </c:pt>
                <c:pt idx="132">
                  <c:v>39061</c:v>
                </c:pt>
                <c:pt idx="133">
                  <c:v>39068</c:v>
                </c:pt>
                <c:pt idx="134">
                  <c:v>39075</c:v>
                </c:pt>
                <c:pt idx="135">
                  <c:v>39082</c:v>
                </c:pt>
                <c:pt idx="136">
                  <c:v>39089</c:v>
                </c:pt>
                <c:pt idx="137">
                  <c:v>39096</c:v>
                </c:pt>
                <c:pt idx="138">
                  <c:v>39103</c:v>
                </c:pt>
                <c:pt idx="139">
                  <c:v>39110</c:v>
                </c:pt>
                <c:pt idx="140">
                  <c:v>39117</c:v>
                </c:pt>
                <c:pt idx="141">
                  <c:v>39124</c:v>
                </c:pt>
                <c:pt idx="142">
                  <c:v>39131</c:v>
                </c:pt>
                <c:pt idx="143">
                  <c:v>39138</c:v>
                </c:pt>
                <c:pt idx="144">
                  <c:v>39145</c:v>
                </c:pt>
                <c:pt idx="145">
                  <c:v>39152</c:v>
                </c:pt>
                <c:pt idx="146">
                  <c:v>39159</c:v>
                </c:pt>
                <c:pt idx="147">
                  <c:v>39166</c:v>
                </c:pt>
                <c:pt idx="148">
                  <c:v>39173</c:v>
                </c:pt>
                <c:pt idx="149">
                  <c:v>39180</c:v>
                </c:pt>
                <c:pt idx="150">
                  <c:v>39187</c:v>
                </c:pt>
                <c:pt idx="151">
                  <c:v>39194</c:v>
                </c:pt>
                <c:pt idx="152">
                  <c:v>39201</c:v>
                </c:pt>
                <c:pt idx="153">
                  <c:v>39208</c:v>
                </c:pt>
                <c:pt idx="154">
                  <c:v>39215</c:v>
                </c:pt>
                <c:pt idx="155">
                  <c:v>39222</c:v>
                </c:pt>
                <c:pt idx="156">
                  <c:v>39229</c:v>
                </c:pt>
                <c:pt idx="157">
                  <c:v>39236</c:v>
                </c:pt>
                <c:pt idx="158">
                  <c:v>39243</c:v>
                </c:pt>
                <c:pt idx="159">
                  <c:v>39250</c:v>
                </c:pt>
                <c:pt idx="160">
                  <c:v>39257</c:v>
                </c:pt>
                <c:pt idx="161">
                  <c:v>39264</c:v>
                </c:pt>
                <c:pt idx="162">
                  <c:v>39271</c:v>
                </c:pt>
                <c:pt idx="163">
                  <c:v>39278</c:v>
                </c:pt>
                <c:pt idx="164">
                  <c:v>39285</c:v>
                </c:pt>
                <c:pt idx="165">
                  <c:v>39292</c:v>
                </c:pt>
                <c:pt idx="166">
                  <c:v>39299</c:v>
                </c:pt>
                <c:pt idx="167">
                  <c:v>39306</c:v>
                </c:pt>
                <c:pt idx="168">
                  <c:v>39313</c:v>
                </c:pt>
                <c:pt idx="169">
                  <c:v>39320</c:v>
                </c:pt>
                <c:pt idx="170">
                  <c:v>39327</c:v>
                </c:pt>
                <c:pt idx="171">
                  <c:v>39334</c:v>
                </c:pt>
                <c:pt idx="172">
                  <c:v>39341</c:v>
                </c:pt>
                <c:pt idx="173">
                  <c:v>39348</c:v>
                </c:pt>
                <c:pt idx="174">
                  <c:v>39355</c:v>
                </c:pt>
                <c:pt idx="175">
                  <c:v>39362</c:v>
                </c:pt>
                <c:pt idx="176">
                  <c:v>39369</c:v>
                </c:pt>
                <c:pt idx="177">
                  <c:v>39376</c:v>
                </c:pt>
                <c:pt idx="178">
                  <c:v>39383</c:v>
                </c:pt>
                <c:pt idx="179">
                  <c:v>39390</c:v>
                </c:pt>
                <c:pt idx="180">
                  <c:v>39397</c:v>
                </c:pt>
                <c:pt idx="181">
                  <c:v>39404</c:v>
                </c:pt>
                <c:pt idx="182">
                  <c:v>39411</c:v>
                </c:pt>
                <c:pt idx="183">
                  <c:v>39418</c:v>
                </c:pt>
                <c:pt idx="184">
                  <c:v>39425</c:v>
                </c:pt>
                <c:pt idx="185">
                  <c:v>39432</c:v>
                </c:pt>
                <c:pt idx="186">
                  <c:v>39439</c:v>
                </c:pt>
                <c:pt idx="187">
                  <c:v>39446</c:v>
                </c:pt>
                <c:pt idx="188">
                  <c:v>39453</c:v>
                </c:pt>
                <c:pt idx="189">
                  <c:v>39460</c:v>
                </c:pt>
                <c:pt idx="190">
                  <c:v>39467</c:v>
                </c:pt>
                <c:pt idx="191">
                  <c:v>39474</c:v>
                </c:pt>
                <c:pt idx="192">
                  <c:v>39481</c:v>
                </c:pt>
                <c:pt idx="193">
                  <c:v>39488</c:v>
                </c:pt>
                <c:pt idx="194">
                  <c:v>39495</c:v>
                </c:pt>
                <c:pt idx="195">
                  <c:v>39502</c:v>
                </c:pt>
                <c:pt idx="196">
                  <c:v>39509</c:v>
                </c:pt>
                <c:pt idx="197">
                  <c:v>39516</c:v>
                </c:pt>
                <c:pt idx="198">
                  <c:v>39523</c:v>
                </c:pt>
                <c:pt idx="199">
                  <c:v>39530</c:v>
                </c:pt>
                <c:pt idx="200">
                  <c:v>39537</c:v>
                </c:pt>
                <c:pt idx="201">
                  <c:v>39544</c:v>
                </c:pt>
                <c:pt idx="202">
                  <c:v>39551</c:v>
                </c:pt>
                <c:pt idx="203">
                  <c:v>39558</c:v>
                </c:pt>
                <c:pt idx="204">
                  <c:v>39565</c:v>
                </c:pt>
                <c:pt idx="205">
                  <c:v>39572</c:v>
                </c:pt>
                <c:pt idx="206">
                  <c:v>39579</c:v>
                </c:pt>
                <c:pt idx="207">
                  <c:v>39586</c:v>
                </c:pt>
                <c:pt idx="208">
                  <c:v>39593</c:v>
                </c:pt>
                <c:pt idx="209">
                  <c:v>39600</c:v>
                </c:pt>
                <c:pt idx="210">
                  <c:v>39607</c:v>
                </c:pt>
                <c:pt idx="211">
                  <c:v>39614</c:v>
                </c:pt>
                <c:pt idx="212">
                  <c:v>39621</c:v>
                </c:pt>
                <c:pt idx="213">
                  <c:v>39628</c:v>
                </c:pt>
                <c:pt idx="214">
                  <c:v>39635</c:v>
                </c:pt>
                <c:pt idx="215">
                  <c:v>39642</c:v>
                </c:pt>
                <c:pt idx="216">
                  <c:v>39649</c:v>
                </c:pt>
                <c:pt idx="217">
                  <c:v>39656</c:v>
                </c:pt>
                <c:pt idx="218">
                  <c:v>39663</c:v>
                </c:pt>
                <c:pt idx="219">
                  <c:v>39670</c:v>
                </c:pt>
                <c:pt idx="220">
                  <c:v>39677</c:v>
                </c:pt>
                <c:pt idx="221">
                  <c:v>39684</c:v>
                </c:pt>
                <c:pt idx="222">
                  <c:v>39691</c:v>
                </c:pt>
                <c:pt idx="223">
                  <c:v>39698</c:v>
                </c:pt>
                <c:pt idx="224">
                  <c:v>39705</c:v>
                </c:pt>
                <c:pt idx="225">
                  <c:v>39712</c:v>
                </c:pt>
                <c:pt idx="226">
                  <c:v>39719</c:v>
                </c:pt>
                <c:pt idx="227">
                  <c:v>39726</c:v>
                </c:pt>
                <c:pt idx="228">
                  <c:v>39733</c:v>
                </c:pt>
                <c:pt idx="229">
                  <c:v>39740</c:v>
                </c:pt>
                <c:pt idx="230">
                  <c:v>39747</c:v>
                </c:pt>
                <c:pt idx="231">
                  <c:v>39754</c:v>
                </c:pt>
                <c:pt idx="232">
                  <c:v>39761</c:v>
                </c:pt>
                <c:pt idx="233">
                  <c:v>39768</c:v>
                </c:pt>
                <c:pt idx="234">
                  <c:v>39775</c:v>
                </c:pt>
                <c:pt idx="235">
                  <c:v>39782</c:v>
                </c:pt>
                <c:pt idx="236">
                  <c:v>39789</c:v>
                </c:pt>
                <c:pt idx="237">
                  <c:v>39796</c:v>
                </c:pt>
                <c:pt idx="238">
                  <c:v>39803</c:v>
                </c:pt>
                <c:pt idx="239">
                  <c:v>39810</c:v>
                </c:pt>
                <c:pt idx="240">
                  <c:v>39817</c:v>
                </c:pt>
                <c:pt idx="241">
                  <c:v>39824</c:v>
                </c:pt>
                <c:pt idx="242">
                  <c:v>39831</c:v>
                </c:pt>
                <c:pt idx="243">
                  <c:v>39838</c:v>
                </c:pt>
                <c:pt idx="244">
                  <c:v>39845</c:v>
                </c:pt>
              </c:numCache>
            </c:numRef>
          </c:cat>
          <c:val>
            <c:numRef>
              <c:f>Sheet1!$D$357:$D$601</c:f>
              <c:numCache>
                <c:formatCode>General</c:formatCode>
                <c:ptCount val="245"/>
                <c:pt idx="0">
                  <c:v>55408</c:v>
                </c:pt>
                <c:pt idx="1">
                  <c:v>45421</c:v>
                </c:pt>
                <c:pt idx="2">
                  <c:v>57043</c:v>
                </c:pt>
                <c:pt idx="3">
                  <c:v>46351</c:v>
                </c:pt>
                <c:pt idx="4">
                  <c:v>58998</c:v>
                </c:pt>
                <c:pt idx="5">
                  <c:v>48836</c:v>
                </c:pt>
                <c:pt idx="6">
                  <c:v>50926</c:v>
                </c:pt>
                <c:pt idx="7">
                  <c:v>52973</c:v>
                </c:pt>
                <c:pt idx="8">
                  <c:v>57820</c:v>
                </c:pt>
                <c:pt idx="9">
                  <c:v>54310</c:v>
                </c:pt>
                <c:pt idx="10">
                  <c:v>57780</c:v>
                </c:pt>
                <c:pt idx="11">
                  <c:v>57248</c:v>
                </c:pt>
                <c:pt idx="12">
                  <c:v>53981</c:v>
                </c:pt>
                <c:pt idx="13">
                  <c:v>52242</c:v>
                </c:pt>
                <c:pt idx="14">
                  <c:v>61798</c:v>
                </c:pt>
                <c:pt idx="15">
                  <c:v>50878</c:v>
                </c:pt>
                <c:pt idx="16">
                  <c:v>50003</c:v>
                </c:pt>
                <c:pt idx="17">
                  <c:v>51326</c:v>
                </c:pt>
                <c:pt idx="18">
                  <c:v>53258</c:v>
                </c:pt>
                <c:pt idx="19">
                  <c:v>54573</c:v>
                </c:pt>
                <c:pt idx="20">
                  <c:v>50465</c:v>
                </c:pt>
                <c:pt idx="21">
                  <c:v>49075</c:v>
                </c:pt>
                <c:pt idx="22">
                  <c:v>54609</c:v>
                </c:pt>
                <c:pt idx="23">
                  <c:v>58543</c:v>
                </c:pt>
                <c:pt idx="24">
                  <c:v>65015</c:v>
                </c:pt>
                <c:pt idx="25">
                  <c:v>129150</c:v>
                </c:pt>
                <c:pt idx="26">
                  <c:v>87713</c:v>
                </c:pt>
                <c:pt idx="27">
                  <c:v>96695</c:v>
                </c:pt>
                <c:pt idx="28">
                  <c:v>144770</c:v>
                </c:pt>
                <c:pt idx="29">
                  <c:v>162437</c:v>
                </c:pt>
                <c:pt idx="30">
                  <c:v>103911</c:v>
                </c:pt>
                <c:pt idx="31">
                  <c:v>66573</c:v>
                </c:pt>
                <c:pt idx="32">
                  <c:v>60746</c:v>
                </c:pt>
                <c:pt idx="33">
                  <c:v>66748</c:v>
                </c:pt>
                <c:pt idx="34">
                  <c:v>60838</c:v>
                </c:pt>
                <c:pt idx="35">
                  <c:v>70265</c:v>
                </c:pt>
                <c:pt idx="36">
                  <c:v>72771</c:v>
                </c:pt>
                <c:pt idx="37">
                  <c:v>79554</c:v>
                </c:pt>
                <c:pt idx="38">
                  <c:v>71023</c:v>
                </c:pt>
                <c:pt idx="39">
                  <c:v>64066</c:v>
                </c:pt>
                <c:pt idx="40">
                  <c:v>66619</c:v>
                </c:pt>
                <c:pt idx="41">
                  <c:v>73431</c:v>
                </c:pt>
                <c:pt idx="42">
                  <c:v>66088</c:v>
                </c:pt>
                <c:pt idx="43">
                  <c:v>121000</c:v>
                </c:pt>
                <c:pt idx="44">
                  <c:v>64790</c:v>
                </c:pt>
                <c:pt idx="45">
                  <c:v>62843</c:v>
                </c:pt>
                <c:pt idx="46">
                  <c:v>63447</c:v>
                </c:pt>
                <c:pt idx="47">
                  <c:v>66260</c:v>
                </c:pt>
                <c:pt idx="48">
                  <c:v>74648</c:v>
                </c:pt>
                <c:pt idx="49">
                  <c:v>72847</c:v>
                </c:pt>
                <c:pt idx="50">
                  <c:v>79685</c:v>
                </c:pt>
                <c:pt idx="51">
                  <c:v>77899</c:v>
                </c:pt>
                <c:pt idx="52">
                  <c:v>158457</c:v>
                </c:pt>
                <c:pt idx="53">
                  <c:v>121114</c:v>
                </c:pt>
                <c:pt idx="54">
                  <c:v>146457</c:v>
                </c:pt>
                <c:pt idx="55">
                  <c:v>120062</c:v>
                </c:pt>
                <c:pt idx="56">
                  <c:v>123046</c:v>
                </c:pt>
                <c:pt idx="57">
                  <c:v>101475</c:v>
                </c:pt>
                <c:pt idx="58">
                  <c:v>100932</c:v>
                </c:pt>
                <c:pt idx="59">
                  <c:v>92542</c:v>
                </c:pt>
                <c:pt idx="60">
                  <c:v>100589</c:v>
                </c:pt>
                <c:pt idx="61">
                  <c:v>88509</c:v>
                </c:pt>
                <c:pt idx="62">
                  <c:v>101083</c:v>
                </c:pt>
                <c:pt idx="63">
                  <c:v>95811</c:v>
                </c:pt>
                <c:pt idx="64">
                  <c:v>91206</c:v>
                </c:pt>
                <c:pt idx="65">
                  <c:v>94353</c:v>
                </c:pt>
                <c:pt idx="66">
                  <c:v>98237</c:v>
                </c:pt>
                <c:pt idx="67">
                  <c:v>28000</c:v>
                </c:pt>
                <c:pt idx="68">
                  <c:v>84309</c:v>
                </c:pt>
                <c:pt idx="69">
                  <c:v>89065</c:v>
                </c:pt>
                <c:pt idx="70">
                  <c:v>88089</c:v>
                </c:pt>
                <c:pt idx="71">
                  <c:v>98996</c:v>
                </c:pt>
                <c:pt idx="72">
                  <c:v>92944</c:v>
                </c:pt>
                <c:pt idx="73">
                  <c:v>83266</c:v>
                </c:pt>
                <c:pt idx="74">
                  <c:v>129327</c:v>
                </c:pt>
                <c:pt idx="75">
                  <c:v>128324</c:v>
                </c:pt>
                <c:pt idx="76">
                  <c:v>137410</c:v>
                </c:pt>
                <c:pt idx="77">
                  <c:v>323094</c:v>
                </c:pt>
                <c:pt idx="78">
                  <c:v>155706</c:v>
                </c:pt>
                <c:pt idx="79">
                  <c:v>178332</c:v>
                </c:pt>
                <c:pt idx="80">
                  <c:v>223040</c:v>
                </c:pt>
                <c:pt idx="81">
                  <c:v>360499</c:v>
                </c:pt>
                <c:pt idx="82">
                  <c:v>182021</c:v>
                </c:pt>
                <c:pt idx="83">
                  <c:v>129880</c:v>
                </c:pt>
                <c:pt idx="84">
                  <c:v>111464</c:v>
                </c:pt>
                <c:pt idx="85">
                  <c:v>113975</c:v>
                </c:pt>
                <c:pt idx="86">
                  <c:v>124562</c:v>
                </c:pt>
                <c:pt idx="87">
                  <c:v>127902</c:v>
                </c:pt>
                <c:pt idx="88">
                  <c:v>115401</c:v>
                </c:pt>
                <c:pt idx="89">
                  <c:v>126229</c:v>
                </c:pt>
                <c:pt idx="90">
                  <c:v>133045</c:v>
                </c:pt>
                <c:pt idx="91">
                  <c:v>111729</c:v>
                </c:pt>
                <c:pt idx="92">
                  <c:v>112296</c:v>
                </c:pt>
                <c:pt idx="93">
                  <c:v>118425</c:v>
                </c:pt>
                <c:pt idx="94">
                  <c:v>114718</c:v>
                </c:pt>
                <c:pt idx="95">
                  <c:v>107183</c:v>
                </c:pt>
                <c:pt idx="96">
                  <c:v>105130</c:v>
                </c:pt>
                <c:pt idx="97">
                  <c:v>103300</c:v>
                </c:pt>
                <c:pt idx="98">
                  <c:v>88958</c:v>
                </c:pt>
                <c:pt idx="99">
                  <c:v>105309</c:v>
                </c:pt>
                <c:pt idx="100">
                  <c:v>105769</c:v>
                </c:pt>
                <c:pt idx="101">
                  <c:v>110824</c:v>
                </c:pt>
                <c:pt idx="102">
                  <c:v>102837</c:v>
                </c:pt>
                <c:pt idx="103">
                  <c:v>117247</c:v>
                </c:pt>
                <c:pt idx="104">
                  <c:v>185159</c:v>
                </c:pt>
                <c:pt idx="105">
                  <c:v>148407</c:v>
                </c:pt>
                <c:pt idx="106">
                  <c:v>161919</c:v>
                </c:pt>
                <c:pt idx="107">
                  <c:v>140829</c:v>
                </c:pt>
                <c:pt idx="108">
                  <c:v>135943</c:v>
                </c:pt>
                <c:pt idx="109">
                  <c:v>141679</c:v>
                </c:pt>
                <c:pt idx="110">
                  <c:v>113028</c:v>
                </c:pt>
                <c:pt idx="111">
                  <c:v>112262</c:v>
                </c:pt>
                <c:pt idx="112">
                  <c:v>111749</c:v>
                </c:pt>
                <c:pt idx="113">
                  <c:v>111410</c:v>
                </c:pt>
                <c:pt idx="114">
                  <c:v>116464</c:v>
                </c:pt>
                <c:pt idx="115">
                  <c:v>111107</c:v>
                </c:pt>
                <c:pt idx="116">
                  <c:v>112467</c:v>
                </c:pt>
                <c:pt idx="117">
                  <c:v>121881</c:v>
                </c:pt>
                <c:pt idx="118">
                  <c:v>118963</c:v>
                </c:pt>
                <c:pt idx="119">
                  <c:v>97079</c:v>
                </c:pt>
                <c:pt idx="120">
                  <c:v>92731</c:v>
                </c:pt>
                <c:pt idx="121">
                  <c:v>96851</c:v>
                </c:pt>
                <c:pt idx="122">
                  <c:v>99327</c:v>
                </c:pt>
                <c:pt idx="123">
                  <c:v>92125</c:v>
                </c:pt>
                <c:pt idx="124">
                  <c:v>90627</c:v>
                </c:pt>
                <c:pt idx="125">
                  <c:v>86767</c:v>
                </c:pt>
                <c:pt idx="126">
                  <c:v>88898</c:v>
                </c:pt>
                <c:pt idx="127">
                  <c:v>92959</c:v>
                </c:pt>
                <c:pt idx="128">
                  <c:v>94670</c:v>
                </c:pt>
                <c:pt idx="129">
                  <c:v>275785</c:v>
                </c:pt>
                <c:pt idx="130">
                  <c:v>135144</c:v>
                </c:pt>
                <c:pt idx="131">
                  <c:v>165549</c:v>
                </c:pt>
                <c:pt idx="132">
                  <c:v>221407</c:v>
                </c:pt>
                <c:pt idx="133">
                  <c:v>332176</c:v>
                </c:pt>
                <c:pt idx="134">
                  <c:v>168373</c:v>
                </c:pt>
                <c:pt idx="135">
                  <c:v>99384</c:v>
                </c:pt>
                <c:pt idx="136">
                  <c:v>97258</c:v>
                </c:pt>
                <c:pt idx="137">
                  <c:v>97314</c:v>
                </c:pt>
                <c:pt idx="138">
                  <c:v>92281</c:v>
                </c:pt>
                <c:pt idx="139">
                  <c:v>98687</c:v>
                </c:pt>
                <c:pt idx="140">
                  <c:v>79445</c:v>
                </c:pt>
              </c:numCache>
            </c:numRef>
          </c:val>
          <c:smooth val="0"/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Sheet1!$M$357:$M$601</c:f>
              <c:numCache>
                <c:formatCode>General</c:formatCode>
                <c:ptCount val="245"/>
                <c:pt idx="141">
                  <c:v>79349.181933226908</c:v>
                </c:pt>
                <c:pt idx="142">
                  <c:v>77128.658088180426</c:v>
                </c:pt>
                <c:pt idx="143">
                  <c:v>61063.185665160199</c:v>
                </c:pt>
                <c:pt idx="144">
                  <c:v>57300.230941548194</c:v>
                </c:pt>
                <c:pt idx="145">
                  <c:v>63689.931946402372</c:v>
                </c:pt>
                <c:pt idx="146">
                  <c:v>54445.585933168732</c:v>
                </c:pt>
                <c:pt idx="147">
                  <c:v>48090.975883916588</c:v>
                </c:pt>
                <c:pt idx="148">
                  <c:v>40683.659937890297</c:v>
                </c:pt>
                <c:pt idx="149">
                  <c:v>48244.350048128596</c:v>
                </c:pt>
                <c:pt idx="150">
                  <c:v>32262.111479178271</c:v>
                </c:pt>
                <c:pt idx="151">
                  <c:v>45695.358624298096</c:v>
                </c:pt>
                <c:pt idx="152">
                  <c:v>48556.603850126798</c:v>
                </c:pt>
                <c:pt idx="153">
                  <c:v>52863.770538497243</c:v>
                </c:pt>
                <c:pt idx="154">
                  <c:v>44518.127008117175</c:v>
                </c:pt>
                <c:pt idx="155">
                  <c:v>60538.431506716224</c:v>
                </c:pt>
                <c:pt idx="156">
                  <c:v>130487.87800974166</c:v>
                </c:pt>
                <c:pt idx="157">
                  <c:v>96908.473603288294</c:v>
                </c:pt>
                <c:pt idx="158">
                  <c:v>103202.74795290937</c:v>
                </c:pt>
                <c:pt idx="159">
                  <c:v>84738.557056961406</c:v>
                </c:pt>
                <c:pt idx="160">
                  <c:v>77403.440799101998</c:v>
                </c:pt>
                <c:pt idx="161">
                  <c:v>80255.853416313883</c:v>
                </c:pt>
                <c:pt idx="162">
                  <c:v>54012.712324139138</c:v>
                </c:pt>
                <c:pt idx="163">
                  <c:v>55383.268537276643</c:v>
                </c:pt>
                <c:pt idx="164">
                  <c:v>53140.589652707582</c:v>
                </c:pt>
                <c:pt idx="165">
                  <c:v>51922.013368141103</c:v>
                </c:pt>
                <c:pt idx="166">
                  <c:v>52235.128198790851</c:v>
                </c:pt>
                <c:pt idx="167">
                  <c:v>53034.831695073204</c:v>
                </c:pt>
                <c:pt idx="168">
                  <c:v>52894.36035873519</c:v>
                </c:pt>
                <c:pt idx="169">
                  <c:v>59094.455169170149</c:v>
                </c:pt>
                <c:pt idx="170">
                  <c:v>59234.641418051586</c:v>
                </c:pt>
                <c:pt idx="171">
                  <c:v>38118.764960067863</c:v>
                </c:pt>
                <c:pt idx="172">
                  <c:v>32696.501450666357</c:v>
                </c:pt>
                <c:pt idx="173">
                  <c:v>39779.273418831574</c:v>
                </c:pt>
                <c:pt idx="174">
                  <c:v>41124.30557984703</c:v>
                </c:pt>
                <c:pt idx="175">
                  <c:v>34884.252493447202</c:v>
                </c:pt>
                <c:pt idx="176">
                  <c:v>37437.455213160043</c:v>
                </c:pt>
                <c:pt idx="177">
                  <c:v>39451.250435645772</c:v>
                </c:pt>
                <c:pt idx="178">
                  <c:v>73957.48881016401</c:v>
                </c:pt>
                <c:pt idx="179">
                  <c:v>59497.239779948068</c:v>
                </c:pt>
                <c:pt idx="180">
                  <c:v>55456.522892234381</c:v>
                </c:pt>
                <c:pt idx="181">
                  <c:v>223002.87788718051</c:v>
                </c:pt>
                <c:pt idx="182">
                  <c:v>86147.407680061966</c:v>
                </c:pt>
                <c:pt idx="183">
                  <c:v>110809.57493433142</c:v>
                </c:pt>
                <c:pt idx="184">
                  <c:v>165356.44931775169</c:v>
                </c:pt>
                <c:pt idx="185">
                  <c:v>273011.6881714153</c:v>
                </c:pt>
                <c:pt idx="186">
                  <c:v>115862.43923006053</c:v>
                </c:pt>
                <c:pt idx="187">
                  <c:v>51092.723038735174</c:v>
                </c:pt>
                <c:pt idx="188">
                  <c:v>49039.872076222549</c:v>
                </c:pt>
                <c:pt idx="189">
                  <c:v>50810.55690727989</c:v>
                </c:pt>
                <c:pt idx="190">
                  <c:v>46590.932660863575</c:v>
                </c:pt>
                <c:pt idx="191">
                  <c:v>55138.094119547604</c:v>
                </c:pt>
                <c:pt idx="192">
                  <c:v>41652.040989698682</c:v>
                </c:pt>
                <c:pt idx="193">
                  <c:v>51449.882560107013</c:v>
                </c:pt>
                <c:pt idx="194">
                  <c:v>53590.185730235586</c:v>
                </c:pt>
                <c:pt idx="195">
                  <c:v>40406.076793843917</c:v>
                </c:pt>
                <c:pt idx="196">
                  <c:v>38502.268938876492</c:v>
                </c:pt>
                <c:pt idx="197">
                  <c:v>46092.947184437864</c:v>
                </c:pt>
                <c:pt idx="198">
                  <c:v>37624.360556701315</c:v>
                </c:pt>
                <c:pt idx="199">
                  <c:v>31770.851741505056</c:v>
                </c:pt>
                <c:pt idx="200">
                  <c:v>24687.217358132657</c:v>
                </c:pt>
                <c:pt idx="201">
                  <c:v>32456.989870301317</c:v>
                </c:pt>
                <c:pt idx="202">
                  <c:v>16609.805627559512</c:v>
                </c:pt>
                <c:pt idx="203">
                  <c:v>30130.291578489981</c:v>
                </c:pt>
                <c:pt idx="204">
                  <c:v>33047.887439449027</c:v>
                </c:pt>
                <c:pt idx="205">
                  <c:v>37391.454217169121</c:v>
                </c:pt>
                <c:pt idx="206">
                  <c:v>29069.322631101648</c:v>
                </c:pt>
                <c:pt idx="207">
                  <c:v>45104.814954891022</c:v>
                </c:pt>
                <c:pt idx="208">
                  <c:v>115064.071653652</c:v>
                </c:pt>
                <c:pt idx="209">
                  <c:v>81491.004336068247</c:v>
                </c:pt>
                <c:pt idx="210">
                  <c:v>87789.371912217423</c:v>
                </c:pt>
                <c:pt idx="211">
                  <c:v>69327.825158800508</c:v>
                </c:pt>
                <c:pt idx="212">
                  <c:v>61994.416761530876</c:v>
                </c:pt>
                <c:pt idx="213">
                  <c:v>64847.93264928391</c:v>
                </c:pt>
                <c:pt idx="214">
                  <c:v>38605.504142991194</c:v>
                </c:pt>
                <c:pt idx="215">
                  <c:v>39976.520698726745</c:v>
                </c:pt>
                <c:pt idx="216">
                  <c:v>37734.139130447991</c:v>
                </c:pt>
                <c:pt idx="217">
                  <c:v>36515.754926819274</c:v>
                </c:pt>
                <c:pt idx="218">
                  <c:v>36828.993807432882</c:v>
                </c:pt>
                <c:pt idx="219">
                  <c:v>37628.777451586575</c:v>
                </c:pt>
                <c:pt idx="220">
                  <c:v>37488.357872073015</c:v>
                </c:pt>
                <c:pt idx="221">
                  <c:v>43688.4861256558</c:v>
                </c:pt>
                <c:pt idx="222">
                  <c:v>43828.69396844432</c:v>
                </c:pt>
                <c:pt idx="223">
                  <c:v>22712.83146555466</c:v>
                </c:pt>
                <c:pt idx="224">
                  <c:v>17290.576965240754</c:v>
                </c:pt>
                <c:pt idx="225">
                  <c:v>24373.354756752491</c:v>
                </c:pt>
                <c:pt idx="226">
                  <c:v>25718.390676266496</c:v>
                </c:pt>
                <c:pt idx="227">
                  <c:v>19478.340020028518</c:v>
                </c:pt>
                <c:pt idx="228">
                  <c:v>22031.544307648983</c:v>
                </c:pt>
                <c:pt idx="229">
                  <c:v>24045.340544340452</c:v>
                </c:pt>
                <c:pt idx="230">
                  <c:v>58551.579572879498</c:v>
                </c:pt>
                <c:pt idx="231">
                  <c:v>44091.330965979214</c:v>
                </c:pt>
                <c:pt idx="232">
                  <c:v>40050.614351043041</c:v>
                </c:pt>
                <c:pt idx="233">
                  <c:v>207596.96952269829</c:v>
                </c:pt>
                <c:pt idx="234">
                  <c:v>70741.499429330463</c:v>
                </c:pt>
                <c:pt idx="235">
                  <c:v>95403.666757381725</c:v>
                </c:pt>
                <c:pt idx="236">
                  <c:v>149950.54118822468</c:v>
                </c:pt>
                <c:pt idx="237">
                  <c:v>257605.78007270378</c:v>
                </c:pt>
                <c:pt idx="238">
                  <c:v>100456.53115111239</c:v>
                </c:pt>
                <c:pt idx="239">
                  <c:v>35686.814972662782</c:v>
                </c:pt>
                <c:pt idx="240">
                  <c:v>33633.964018382205</c:v>
                </c:pt>
                <c:pt idx="241">
                  <c:v>35404.648854822692</c:v>
                </c:pt>
                <c:pt idx="242">
                  <c:v>31185.024611832956</c:v>
                </c:pt>
                <c:pt idx="243">
                  <c:v>39732.186072769582</c:v>
                </c:pt>
                <c:pt idx="244">
                  <c:v>26246.13294434506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994560"/>
        <c:axId val="605740800"/>
      </c:lineChart>
      <c:dateAx>
        <c:axId val="234994560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one"/>
        <c:crossAx val="605740800"/>
        <c:crosses val="autoZero"/>
        <c:auto val="1"/>
        <c:lblOffset val="100"/>
        <c:baseTimeUnit val="days"/>
      </c:dateAx>
      <c:valAx>
        <c:axId val="605740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34994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C6FB-7BDE-444D-9BDF-5C1FD364A095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FC9AA-0639-A048-9C95-599DD433D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Основная идея в том, что товар движется через</a:t>
            </a:r>
            <a:r>
              <a:rPr lang="ru-RU" baseline="0" dirty="0" smtClean="0"/>
              <a:t> сеть, оставляя за собой издержки.</a:t>
            </a:r>
          </a:p>
          <a:p>
            <a:r>
              <a:rPr lang="ru-RU" baseline="0" dirty="0" smtClean="0"/>
              <a:t>Прогнозирования и планирование в </a:t>
            </a:r>
            <a:r>
              <a:rPr lang="en-US" baseline="0" dirty="0" smtClean="0"/>
              <a:t>Retail</a:t>
            </a:r>
            <a:r>
              <a:rPr lang="ru-RU" baseline="0" dirty="0" smtClean="0"/>
              <a:t> на этой схеме будет происходить снизу вверх: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Сначала определяется ассортимент Магазинов и Примерные стоимости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Прогнозируется спрос в магазинах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Определяются оптимальные запасы, объёмы заказов для пополнения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Исполнение заданий по транспортировке, хранению и т.д.</a:t>
            </a:r>
          </a:p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8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Основная мысль:</a:t>
            </a:r>
            <a:r>
              <a:rPr lang="ru-RU" baseline="0" dirty="0" smtClean="0"/>
              <a:t> ключевые задачи на стороне управления запасами и товародвижением</a:t>
            </a:r>
          </a:p>
          <a:p>
            <a:r>
              <a:rPr lang="ru-RU" baseline="0" dirty="0" smtClean="0"/>
              <a:t>(Планирование и ценообразование – задачи, специфичные не только для </a:t>
            </a:r>
            <a:r>
              <a:rPr lang="en-US" baseline="0" dirty="0" smtClean="0"/>
              <a:t>retail</a:t>
            </a:r>
            <a:r>
              <a:rPr lang="ru-RU" baseline="0" dirty="0" smtClean="0"/>
              <a:t>, поэтому сюда не выделяются)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7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9200" y="914400"/>
            <a:ext cx="4429125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>
                <a:solidFill>
                  <a:srgbClr val="596267"/>
                </a:solidFill>
              </a:rPr>
              <a:pPr/>
              <a:t>9</a:t>
            </a:fld>
            <a:endParaRPr 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8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 самом</a:t>
                </a:r>
                <a:r>
                  <a:rPr lang="ru-RU" baseline="0" dirty="0" smtClean="0"/>
                  <a:t> деле оценка такая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Где</a:t>
                </a:r>
                <a:r>
                  <a:rPr lang="ru-RU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ru-RU" dirty="0" smtClean="0"/>
                  <a:t> - показатель</a:t>
                </a:r>
                <a:r>
                  <a:rPr lang="ru-RU" baseline="0" dirty="0" smtClean="0"/>
                  <a:t> экспоненты при оценке хвоста разложения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</a:t>
                </a:r>
                <a:r>
                  <a:rPr lang="ru-RU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члена по формуле Тейлора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 самом</a:t>
                </a:r>
                <a:r>
                  <a:rPr lang="ru-RU" baseline="0" dirty="0" smtClean="0"/>
                  <a:t> деле оценка такая</a:t>
                </a:r>
              </a:p>
              <a:p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𝜆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(∑_(𝑖:〖0≤𝑘〗_𝑖≤𝑚_𝑖)▒𝑘_𝑖 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_(〖0≤𝑘〗_𝑖&lt;𝑚_𝑖 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∑_(𝑖:𝑘_𝑖= 𝑚_𝑖&gt;0)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▒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(1−𝜃_(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𝑖, 𝜆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ru-RU" dirty="0" smtClean="0"/>
              </a:p>
              <a:p>
                <a:r>
                  <a:rPr lang="ru-RU" dirty="0" smtClean="0"/>
                  <a:t>Где</a:t>
                </a:r>
                <a:r>
                  <a:rPr lang="ru-RU" baseline="0" dirty="0" smtClean="0"/>
                  <a:t>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𝑖, 𝜆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ru-RU" dirty="0" smtClean="0"/>
                  <a:t> - показатель</a:t>
                </a:r>
                <a:r>
                  <a:rPr lang="ru-RU" baseline="0" dirty="0" smtClean="0"/>
                  <a:t> экспоненты при оценке хвоста разложения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𝑒^𝜆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</a:t>
                </a:r>
                <a:r>
                  <a:rPr lang="ru-RU" baseline="0" dirty="0" smtClean="0"/>
                  <a:t>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𝑚_𝑖</a:t>
                </a:r>
                <a:r>
                  <a:rPr lang="en-US" dirty="0" smtClean="0"/>
                  <a:t> </a:t>
                </a:r>
                <a:r>
                  <a:rPr lang="ru-RU" dirty="0" smtClean="0"/>
                  <a:t>члена по формуле Тейлора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6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Реальные продажи</a:t>
            </a:r>
            <a:r>
              <a:rPr lang="ru-RU" baseline="0" dirty="0" smtClean="0"/>
              <a:t> и восстановленный спрос в зависимости от разных оценок параметра </a:t>
            </a:r>
            <a:r>
              <a:rPr lang="en-US" baseline="0" dirty="0" smtClean="0"/>
              <a:t>\alpha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4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5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37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88059"/>
            <a:ext cx="2515438" cy="7797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635255" y="397555"/>
            <a:ext cx="6054720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2505671"/>
            <a:ext cx="4005072" cy="2283702"/>
          </a:xfrm>
        </p:spPr>
        <p:txBody>
          <a:bodyPr wrap="square" anchor="t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684903" y="2505670"/>
            <a:ext cx="4005072" cy="2283702"/>
          </a:xfrm>
        </p:spPr>
        <p:txBody>
          <a:bodyPr wrap="square" anchor="t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95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408632"/>
            <a:ext cx="2515438" cy="338554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635255" y="439408"/>
            <a:ext cx="6054720" cy="276999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2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1" y="2287152"/>
            <a:ext cx="8232776" cy="2283702"/>
          </a:xfrm>
        </p:spPr>
        <p:txBody>
          <a:bodyPr wrap="square"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4148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7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97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1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exromsput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s.nus.edu.sg/Programs/econometrics/files/kw_ref_12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cs.ucr.edu/~eamonn/meaningless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.xml"/><Relationship Id="rId5" Type="http://schemas.openxmlformats.org/officeDocument/2006/relationships/image" Target="../media/image4.wmf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822951"/>
            <a:ext cx="7772400" cy="1470025"/>
          </a:xfrm>
        </p:spPr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de-DE" dirty="0" smtClean="0"/>
              <a:t>II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888" y="4608094"/>
            <a:ext cx="8122722" cy="175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Alexey Romanenko (</a:t>
            </a:r>
            <a:r>
              <a:rPr lang="de-DE" dirty="0">
                <a:hlinkClick r:id="rId2"/>
              </a:rPr>
              <a:t>alexromsput</a:t>
            </a:r>
            <a:r>
              <a:rPr lang="en-US" dirty="0">
                <a:hlinkClick r:id="rId2"/>
              </a:rPr>
              <a:t>@</a:t>
            </a:r>
            <a:r>
              <a:rPr lang="de-DE" dirty="0">
                <a:hlinkClick r:id="rId2"/>
              </a:rPr>
              <a:t>gmail.com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MIPT, 9 November 2016</a:t>
            </a:r>
          </a:p>
        </p:txBody>
      </p:sp>
      <p:sp>
        <p:nvSpPr>
          <p:cNvPr id="4" name="Название 1"/>
          <p:cNvSpPr txBox="1">
            <a:spLocks/>
          </p:cNvSpPr>
          <p:nvPr/>
        </p:nvSpPr>
        <p:spPr>
          <a:xfrm>
            <a:off x="685800" y="306384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Задачи прогнозирования временных рядов 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</p:txBody>
      </p:sp>
    </p:spTree>
    <p:extLst>
      <p:ext uri="{BB962C8B-B14F-4D97-AF65-F5344CB8AC3E}">
        <p14:creationId xmlns:p14="http://schemas.microsoft.com/office/powerpoint/2010/main" val="28896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16522" y="357120"/>
            <a:ext cx="8405446" cy="523220"/>
          </a:xfrm>
        </p:spPr>
        <p:txBody>
          <a:bodyPr/>
          <a:lstStyle/>
          <a:p>
            <a:r>
              <a:rPr lang="ru-RU" sz="2800" dirty="0" smtClean="0"/>
              <a:t>ВОССТАНОВЛЕНИЕ СПРОСА: Учёт остатков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7379" y="150353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380" y="2252068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Продажи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77536" y="225150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755950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7073" y="183186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4173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5296" y="183186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72396" y="2025400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3518" y="1815900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366173" y="283400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380" y="2839785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Остатки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742" y="336349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8743" y="4112027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Продажи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388900" y="411146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767314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8436" y="369182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25536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6659" y="369182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72396" y="3884228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33518" y="3674728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377536" y="469396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98743" y="4699744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110112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Два товара в одном магазине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7379" y="150353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380" y="2252068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Продажи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7536" y="225150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755950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7073" y="183186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4173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5296" y="183186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72396" y="2025400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3518" y="1815900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66173" y="283400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380" y="2839785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Остатки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742" y="336349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8743" y="4112027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Продажи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388900" y="411146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767314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8436" y="369182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25536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6659" y="369182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72396" y="3884228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33518" y="3674728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77536" y="469396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98743" y="4699744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47732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714019" y="377854"/>
            <a:ext cx="7975956" cy="400110"/>
          </a:xfrm>
        </p:spPr>
        <p:txBody>
          <a:bodyPr/>
          <a:lstStyle/>
          <a:p>
            <a:r>
              <a:rPr lang="ru-RU" sz="2000" dirty="0" smtClean="0"/>
              <a:t>Основные предположения, Закладываемые в модель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24424" y="861199"/>
                <a:ext cx="8232776" cy="2517099"/>
              </a:xfrm>
            </p:spPr>
            <p:txBody>
              <a:bodyPr/>
              <a:lstStyle/>
              <a:p>
                <a:r>
                  <a:rPr lang="ru-RU" sz="2400" dirty="0" smtClean="0"/>
                  <a:t>Количество продаж на разных отрезках времени – независимая случайная величина</a:t>
                </a:r>
              </a:p>
              <a:p>
                <a:r>
                  <a:rPr lang="ru-RU" sz="2400" dirty="0" smtClean="0"/>
                  <a:t>Вероятность продать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штук за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 smtClean="0"/>
                  <a:t> дней</a:t>
                </a:r>
                <a:r>
                  <a:rPr lang="en-US" sz="2400" dirty="0" smtClean="0"/>
                  <a:t> (</a:t>
                </a:r>
                <a:r>
                  <a:rPr lang="ru-RU" sz="2400" dirty="0" smtClean="0"/>
                  <a:t>при бесконечном остатке) равна </a:t>
                </a:r>
              </a:p>
              <a:p>
                <a:pPr marL="27432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24424" y="861199"/>
                <a:ext cx="8232776" cy="2517099"/>
              </a:xfrm>
              <a:blipFill rotWithShape="0">
                <a:blip r:embed="rId2"/>
                <a:stretch>
                  <a:fillRect l="-962" t="-14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0164"/>
              </p:ext>
            </p:extLst>
          </p:nvPr>
        </p:nvGraphicFramePr>
        <p:xfrm>
          <a:off x="1604175" y="4415826"/>
          <a:ext cx="6096001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402773"/>
                <a:gridCol w="359228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82589" y="4205685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3712" y="3996185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0812" y="4205685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1935" y="3996185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99035" y="4189724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60157" y="3980224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4389" y="4963802"/>
                <a:ext cx="4531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Товар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ru-R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=0.4231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89" y="4963802"/>
                <a:ext cx="45314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11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14019" y="5845287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Спрос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31991"/>
              </p:ext>
            </p:extLst>
          </p:nvPr>
        </p:nvGraphicFramePr>
        <p:xfrm>
          <a:off x="1604175" y="584472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4482"/>
                <a:gridCol w="377518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982589" y="563458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3712" y="5368648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0812" y="563458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1935" y="5368648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87672" y="5617488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8794" y="5351555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4423" y="3574795"/>
                <a:ext cx="4531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Товар 1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3" y="3574795"/>
                <a:ext cx="45314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7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29054" y="4402020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Спрос</a:t>
            </a:r>
          </a:p>
        </p:txBody>
      </p:sp>
    </p:spTree>
    <p:extLst>
      <p:ext uri="{BB962C8B-B14F-4D97-AF65-F5344CB8AC3E}">
        <p14:creationId xmlns:p14="http://schemas.microsoft.com/office/powerpoint/2010/main" val="1306777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81621" y="162410"/>
            <a:ext cx="8651363" cy="830997"/>
          </a:xfrm>
        </p:spPr>
        <p:txBody>
          <a:bodyPr/>
          <a:lstStyle/>
          <a:p>
            <a:r>
              <a:rPr lang="ru-RU" sz="2400" dirty="0" smtClean="0"/>
              <a:t>Восстановление спроса: Модель Порождения и </a:t>
            </a:r>
            <a:r>
              <a:rPr lang="ru-RU" sz="2400" dirty="0" err="1" smtClean="0"/>
              <a:t>уНичтожения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81622" y="1276173"/>
                <a:ext cx="8232776" cy="499829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остаток товара в магазине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– количество проданных штук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sz="2000" dirty="0" smtClean="0"/>
                  <a:t> - вероятность продать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штук при остатке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000" dirty="0" smtClean="0"/>
              </a:p>
              <a:p>
                <a:endParaRPr lang="ru-RU" sz="2000" dirty="0"/>
              </a:p>
              <a:p>
                <a:endParaRPr lang="ru-RU" sz="2000" dirty="0" smtClean="0"/>
              </a:p>
              <a:p>
                <a:endParaRPr lang="ru-RU" sz="2000" dirty="0"/>
              </a:p>
              <a:p>
                <a:endParaRPr lang="ru-RU" sz="2000" dirty="0" smtClean="0"/>
              </a:p>
              <a:p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Нужно найти неизвестный параметр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lvl="1"/>
                <a:r>
                  <a:rPr lang="ru-RU" sz="1800" dirty="0" smtClean="0"/>
                  <a:t>требуется большая история данных (так как сочетаний различных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 smtClean="0"/>
                  <a:t> – </a:t>
                </a:r>
                <a:r>
                  <a:rPr lang="ru-RU" sz="1800" dirty="0" smtClean="0"/>
                  <a:t>большое)</a:t>
                </a:r>
              </a:p>
              <a:p>
                <a:pPr lvl="1"/>
                <a:r>
                  <a:rPr lang="ru-RU" sz="1800" dirty="0"/>
                  <a:t>н</a:t>
                </a:r>
                <a:r>
                  <a:rPr lang="ru-RU" sz="1800" dirty="0" smtClean="0"/>
                  <a:t>айти оптимальный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можно только приближённо</a:t>
                </a:r>
                <a:endParaRPr lang="en-US" sz="1800" dirty="0" smtClean="0"/>
              </a:p>
              <a:p>
                <a:pPr lvl="1"/>
                <a:r>
                  <a:rPr lang="ru-RU" sz="1800" dirty="0"/>
                  <a:t>н</a:t>
                </a:r>
                <a:r>
                  <a:rPr lang="ru-RU" sz="1800" dirty="0" smtClean="0"/>
                  <a:t>еобходимо адаптировать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sz="1800" dirty="0" smtClean="0"/>
                  <a:t> для каждого участка временного ряда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81622" y="1276173"/>
                <a:ext cx="8232776" cy="4998291"/>
              </a:xfrm>
              <a:blipFill rotWithShape="0">
                <a:blip r:embed="rId2"/>
                <a:stretch>
                  <a:fillRect l="-740" t="-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50668" y="2731477"/>
                <a:ext cx="3556347" cy="1233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ru-RU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35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13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ru-RU" sz="135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350" b="0" i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 или 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</m:e>
                            <m:e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135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35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35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135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135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135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35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68" y="2731477"/>
                <a:ext cx="3556347" cy="1233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06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73260" y="393242"/>
            <a:ext cx="6054720" cy="369332"/>
          </a:xfrm>
        </p:spPr>
        <p:txBody>
          <a:bodyPr/>
          <a:lstStyle/>
          <a:p>
            <a:r>
              <a:rPr lang="ru-RU" sz="1800" dirty="0" smtClean="0"/>
              <a:t>ОЦЕНКА Интенсивности спроса ММП</a:t>
            </a:r>
            <a:endParaRPr lang="ru-RU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457199" y="1070821"/>
                <a:ext cx="8232776" cy="22253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dirty="0" smtClean="0"/>
                  <a:t> - суммарные продажи товара  в данном магазине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000" dirty="0" smtClean="0"/>
                  <a:t>- количество дней, когда были продажи были меньше остатка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</m:oMath>
                </a14:m>
                <a:r>
                  <a:rPr lang="en-US" sz="2000" dirty="0" smtClean="0"/>
                  <a:t>- </a:t>
                </a:r>
                <a:r>
                  <a:rPr lang="ru-RU" sz="2000" dirty="0"/>
                  <a:t>количество дней, когда были </a:t>
                </a:r>
                <a:r>
                  <a:rPr lang="ru-RU" sz="2000" dirty="0" smtClean="0"/>
                  <a:t>продажи были равны остатку (все распродано)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остаток в день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максимальный остаток на всю историю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457199" y="1070821"/>
                <a:ext cx="8232776" cy="2225353"/>
              </a:xfrm>
              <a:blipFill rotWithShape="0">
                <a:blip r:embed="rId3"/>
                <a:stretch>
                  <a:fillRect l="-666" t="-21644" b="-4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3785" y="3423298"/>
                <a:ext cx="9050215" cy="796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ru-RU" sz="200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ru-RU" sz="200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5" y="3423298"/>
                <a:ext cx="9050215" cy="7964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4221756"/>
                <a:ext cx="7448406" cy="196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Р</a:t>
                </a:r>
                <a:r>
                  <a:rPr lang="ru-RU" sz="2400" dirty="0"/>
                  <a:t>ешение: </a:t>
                </a:r>
                <a:endParaRPr lang="ru-RU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где </a:t>
                </a:r>
                <a:endParaRPr lang="en-US" sz="24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  [0,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21756"/>
                <a:ext cx="7448406" cy="1965538"/>
              </a:xfrm>
              <a:prstGeom prst="rect">
                <a:avLst/>
              </a:prstGeom>
              <a:blipFill rotWithShape="0">
                <a:blip r:embed="rId5"/>
                <a:stretch>
                  <a:fillRect l="-1227" t="-2484" b="-34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416052" y="347076"/>
            <a:ext cx="6054720" cy="461665"/>
          </a:xfrm>
        </p:spPr>
        <p:txBody>
          <a:bodyPr/>
          <a:lstStyle/>
          <a:p>
            <a:pPr algn="ctr"/>
            <a:r>
              <a:rPr lang="ru-RU" sz="2400" dirty="0" smtClean="0"/>
              <a:t>Оценка интенсивности спроса </a:t>
            </a:r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" y="1289538"/>
            <a:ext cx="8565866" cy="49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8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546229" y="352729"/>
            <a:ext cx="6054720" cy="461665"/>
          </a:xfrm>
        </p:spPr>
        <p:txBody>
          <a:bodyPr/>
          <a:lstStyle/>
          <a:p>
            <a:pPr algn="ctr"/>
            <a:r>
              <a:rPr lang="ru-RU" sz="2400" dirty="0" smtClean="0"/>
              <a:t>Результат восстановления спроса</a:t>
            </a:r>
            <a:endParaRPr lang="ru-RU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26286" y="814395"/>
            <a:ext cx="8050206" cy="58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8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Резюме по предобработке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600201"/>
            <a:ext cx="9144000" cy="5257800"/>
          </a:xfrm>
        </p:spPr>
        <p:txBody>
          <a:bodyPr>
            <a:normAutofit/>
          </a:bodyPr>
          <a:lstStyle/>
          <a:p>
            <a:r>
              <a:rPr lang="ru-RU" dirty="0" smtClean="0"/>
              <a:t>Без восстановления спроса прогноз окажется существенно заниженным</a:t>
            </a:r>
            <a:endParaRPr lang="ru-RU" i="1" dirty="0" smtClean="0">
              <a:latin typeface="Cambria Math" panose="02040503050406030204" pitchFamily="18" charset="0"/>
            </a:endParaRPr>
          </a:p>
          <a:p>
            <a:r>
              <a:rPr lang="ru-RU" dirty="0" smtClean="0"/>
              <a:t>Разметка дефицитных дней – непроста задача (учёт сроков годности, количества на полке и т.д.)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Разметка и учёт других событий (промо, события на макро уровне: ЧМ по футболу, олимпиада и др) – задача </a:t>
            </a:r>
            <a:r>
              <a:rPr lang="en-US" dirty="0" smtClean="0"/>
              <a:t>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Структура Розничной сети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Бизнес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KPI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компании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3600" dirty="0" smtClean="0"/>
              <a:t>Задачи </a:t>
            </a:r>
            <a:r>
              <a:rPr lang="en-US" sz="3600" dirty="0" smtClean="0"/>
              <a:t>TS Forecasting </a:t>
            </a:r>
            <a:r>
              <a:rPr lang="ru-RU" sz="3600" dirty="0" smtClean="0"/>
              <a:t>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Предобработка данных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/>
              <a:t>Прогнозирование при несимметричной функции </a:t>
            </a:r>
            <a:r>
              <a:rPr lang="ru-RU" dirty="0" smtClean="0"/>
              <a:t>потерь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Предсказание спроса новых товаров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Contest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№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326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Учёт несимметричности потерь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81292" cy="5117123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- штраф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априорная плотность распределения спроса</a:t>
                </a:r>
              </a:p>
              <a:p>
                <a:r>
                  <a:rPr lang="ru-RU" dirty="0" smtClean="0"/>
                  <a:t>Оптимальный прогноз (заказ):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lim>
                    </m:limLow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функции потерь выше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smtClean="0"/>
                  <a:t>квантиль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распределения плотности прогноза)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81292" cy="5117123"/>
              </a:xfrm>
              <a:blipFill rotWithShape="0">
                <a:blip r:embed="rId2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7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ru-RU" dirty="0" smtClean="0"/>
              <a:t>Структура Розничной сети</a:t>
            </a:r>
            <a:endParaRPr lang="en-US" dirty="0" smtClean="0"/>
          </a:p>
          <a:p>
            <a:pPr lvl="1"/>
            <a:r>
              <a:rPr lang="ru-RU" dirty="0" smtClean="0"/>
              <a:t>Бизнес </a:t>
            </a:r>
            <a:r>
              <a:rPr lang="en-US" dirty="0" smtClean="0"/>
              <a:t>KPI</a:t>
            </a:r>
            <a:r>
              <a:rPr lang="ru-RU" dirty="0" smtClean="0"/>
              <a:t> компании</a:t>
            </a:r>
            <a:endParaRPr lang="en-US" sz="2800" dirty="0" smtClean="0"/>
          </a:p>
          <a:p>
            <a:r>
              <a:rPr lang="ru-RU" sz="3600" dirty="0" smtClean="0"/>
              <a:t>Задачи </a:t>
            </a:r>
            <a:r>
              <a:rPr lang="en-US" sz="3600" dirty="0" smtClean="0"/>
              <a:t>TS Forecasting </a:t>
            </a:r>
            <a:r>
              <a:rPr lang="ru-RU" sz="3600" dirty="0" smtClean="0"/>
              <a:t>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  <a:p>
            <a:pPr lvl="1"/>
            <a:r>
              <a:rPr lang="ru-RU" dirty="0" smtClean="0"/>
              <a:t>Предобработка данных </a:t>
            </a:r>
            <a:endParaRPr lang="en-US" dirty="0" smtClean="0"/>
          </a:p>
          <a:p>
            <a:pPr lvl="1"/>
            <a:r>
              <a:rPr lang="ru-RU" dirty="0" smtClean="0"/>
              <a:t>Прогнозирование при несимметричной функции потерь</a:t>
            </a:r>
          </a:p>
          <a:p>
            <a:pPr lvl="1"/>
            <a:r>
              <a:rPr lang="ru-RU" dirty="0" smtClean="0"/>
              <a:t>Предсказание спроса новых товаров</a:t>
            </a:r>
            <a:endParaRPr lang="en-US" dirty="0" smtClean="0"/>
          </a:p>
          <a:p>
            <a:r>
              <a:rPr lang="en-US" sz="3600" dirty="0" smtClean="0"/>
              <a:t>Contest </a:t>
            </a:r>
            <a:r>
              <a:rPr lang="ru-RU" sz="3600" dirty="0" smtClean="0"/>
              <a:t>№</a:t>
            </a:r>
            <a:r>
              <a:rPr lang="en-US" sz="3600" dirty="0" smtClean="0"/>
              <a:t>3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5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плотности распределения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Непраметрический</a:t>
            </a:r>
            <a:endParaRPr lang="ru-RU" dirty="0" smtClean="0"/>
          </a:p>
          <a:p>
            <a:pPr lvl="1"/>
            <a:r>
              <a:rPr lang="ru-RU" dirty="0" smtClean="0"/>
              <a:t>Прогнозирование эмпирической плотности распределения</a:t>
            </a:r>
          </a:p>
          <a:p>
            <a:pPr lvl="1"/>
            <a:r>
              <a:rPr lang="en-US" dirty="0"/>
              <a:t>Bootstrapping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 smtClean="0"/>
              <a:t>Параметрический подход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ценка параметров известного распределения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 err="1" smtClean="0">
                <a:hlinkClick r:id="rId2"/>
              </a:rPr>
              <a:t>Denstity</a:t>
            </a:r>
            <a:r>
              <a:rPr lang="en-US" dirty="0" smtClean="0">
                <a:hlinkClick r:id="rId2"/>
              </a:rPr>
              <a:t> forecasting a Survey, A. S. </a:t>
            </a:r>
            <a:r>
              <a:rPr lang="en-US" dirty="0" err="1" smtClean="0">
                <a:hlinkClick r:id="rId2"/>
              </a:rPr>
              <a:t>Tay</a:t>
            </a:r>
            <a:r>
              <a:rPr lang="en-US" dirty="0" smtClean="0">
                <a:hlinkClick r:id="rId2"/>
              </a:rPr>
              <a:t>, (2000)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9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несимметричного прогноза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Несимметричное </a:t>
                </a:r>
                <a:r>
                  <a:rPr lang="en-US" dirty="0" smtClean="0"/>
                  <a:t>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7" y="3819890"/>
            <a:ext cx="8742305" cy="28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Структура Розничной сети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Бизнес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KPI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компании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3600" dirty="0" smtClean="0"/>
              <a:t>Задачи </a:t>
            </a:r>
            <a:r>
              <a:rPr lang="en-US" sz="3600" dirty="0" smtClean="0"/>
              <a:t>TS Forecasting </a:t>
            </a:r>
            <a:r>
              <a:rPr lang="ru-RU" sz="3600" dirty="0" smtClean="0"/>
              <a:t>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Предобработка данных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Прогнозирование при несимметричной функции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потерь</a:t>
            </a:r>
          </a:p>
          <a:p>
            <a:pPr lvl="1"/>
            <a:r>
              <a:rPr lang="ru-RU" dirty="0" smtClean="0"/>
              <a:t>Предсказание спроса новых товаров</a:t>
            </a:r>
            <a:endParaRPr lang="en-US" dirty="0" smtClean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Contest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№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937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Life Cycle Stages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4" y="1266680"/>
            <a:ext cx="7385539" cy="52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Product Forecasting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8508"/>
          </a:xfrm>
        </p:spPr>
        <p:txBody>
          <a:bodyPr>
            <a:normAutofit/>
          </a:bodyPr>
          <a:lstStyle/>
          <a:p>
            <a:r>
              <a:rPr lang="en-US" dirty="0" smtClean="0"/>
              <a:t>Demand Shaping</a:t>
            </a:r>
          </a:p>
          <a:p>
            <a:pPr lvl="1"/>
            <a:r>
              <a:rPr lang="en-US" dirty="0" smtClean="0">
                <a:hlinkClick r:id="rId2"/>
              </a:rPr>
              <a:t>Time series clustering</a:t>
            </a:r>
            <a:endParaRPr lang="en-US" dirty="0" smtClean="0"/>
          </a:p>
          <a:p>
            <a:pPr lvl="1"/>
            <a:r>
              <a:rPr lang="en-US" dirty="0" smtClean="0"/>
              <a:t>Time series wrapping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Volume prediction (HW)</a:t>
            </a:r>
          </a:p>
          <a:p>
            <a:pPr marL="0" indent="0">
              <a:buNone/>
            </a:pPr>
            <a:r>
              <a:rPr lang="en-US" dirty="0" smtClean="0"/>
              <a:t>	- regression with categorical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47" y="3384730"/>
            <a:ext cx="4266835" cy="16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271" y="4483298"/>
            <a:ext cx="6074483" cy="2069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Time Warping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672"/>
            <a:ext cx="4349262" cy="39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0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Прогнозирование занимает ключевую роль в </a:t>
            </a:r>
            <a:r>
              <a:rPr lang="en-US" dirty="0" smtClean="0"/>
              <a:t>retail</a:t>
            </a:r>
            <a:endParaRPr lang="ru-RU" dirty="0" smtClean="0"/>
          </a:p>
          <a:p>
            <a:r>
              <a:rPr lang="ru-RU" dirty="0" smtClean="0"/>
              <a:t>Для точного прогнозирования требуется тщательная предобработка данных</a:t>
            </a:r>
          </a:p>
          <a:p>
            <a:r>
              <a:rPr lang="ru-RU" dirty="0" smtClean="0"/>
              <a:t>Приходится считаться с несимметричными потерями</a:t>
            </a:r>
          </a:p>
          <a:p>
            <a:r>
              <a:rPr lang="ru-RU" dirty="0" smtClean="0"/>
              <a:t>Прогнозирование спроса по новым товарам – наименее формализованная задача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25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розничной сети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402576" y="1434207"/>
            <a:ext cx="6575639" cy="4550299"/>
            <a:chOff x="609600" y="1425581"/>
            <a:chExt cx="10977563" cy="4550299"/>
          </a:xfrm>
        </p:grpSpPr>
        <p:sp>
          <p:nvSpPr>
            <p:cNvPr id="267" name="Straight Connector 266"/>
            <p:cNvSpPr/>
            <p:nvPr/>
          </p:nvSpPr>
          <p:spPr>
            <a:xfrm>
              <a:off x="609600" y="1425581"/>
              <a:ext cx="10977563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8" name="Freeform 267"/>
            <p:cNvSpPr/>
            <p:nvPr/>
          </p:nvSpPr>
          <p:spPr>
            <a:xfrm>
              <a:off x="609600" y="1425581"/>
              <a:ext cx="2195512" cy="1516766"/>
            </a:xfrm>
            <a:custGeom>
              <a:avLst/>
              <a:gdLst>
                <a:gd name="connsiteX0" fmla="*/ 0 w 2195512"/>
                <a:gd name="connsiteY0" fmla="*/ 0 h 1516766"/>
                <a:gd name="connsiteX1" fmla="*/ 2195512 w 2195512"/>
                <a:gd name="connsiteY1" fmla="*/ 0 h 1516766"/>
                <a:gd name="connsiteX2" fmla="*/ 2195512 w 2195512"/>
                <a:gd name="connsiteY2" fmla="*/ 1516766 h 1516766"/>
                <a:gd name="connsiteX3" fmla="*/ 0 w 2195512"/>
                <a:gd name="connsiteY3" fmla="*/ 1516766 h 1516766"/>
                <a:gd name="connsiteX4" fmla="*/ 0 w 2195512"/>
                <a:gd name="connsiteY4" fmla="*/ 0 h 15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12" h="1516766">
                  <a:moveTo>
                    <a:pt x="0" y="0"/>
                  </a:moveTo>
                  <a:lnTo>
                    <a:pt x="2195512" y="0"/>
                  </a:lnTo>
                  <a:lnTo>
                    <a:pt x="2195512" y="1516766"/>
                  </a:lnTo>
                  <a:lnTo>
                    <a:pt x="0" y="15167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Объекты</a:t>
              </a:r>
              <a:endParaRPr lang="ru-RU" sz="1700" kern="1200" dirty="0"/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2969776" y="1443412"/>
              <a:ext cx="8617386" cy="356603"/>
            </a:xfrm>
            <a:custGeom>
              <a:avLst/>
              <a:gdLst>
                <a:gd name="connsiteX0" fmla="*/ 0 w 8617386"/>
                <a:gd name="connsiteY0" fmla="*/ 0 h 356603"/>
                <a:gd name="connsiteX1" fmla="*/ 8617386 w 8617386"/>
                <a:gd name="connsiteY1" fmla="*/ 0 h 356603"/>
                <a:gd name="connsiteX2" fmla="*/ 8617386 w 8617386"/>
                <a:gd name="connsiteY2" fmla="*/ 356603 h 356603"/>
                <a:gd name="connsiteX3" fmla="*/ 0 w 8617386"/>
                <a:gd name="connsiteY3" fmla="*/ 356603 h 356603"/>
                <a:gd name="connsiteX4" fmla="*/ 0 w 8617386"/>
                <a:gd name="connsiteY4" fmla="*/ 0 h 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356603">
                  <a:moveTo>
                    <a:pt x="0" y="0"/>
                  </a:moveTo>
                  <a:lnTo>
                    <a:pt x="8617386" y="0"/>
                  </a:lnTo>
                  <a:lnTo>
                    <a:pt x="8617386" y="356603"/>
                  </a:lnTo>
                  <a:lnTo>
                    <a:pt x="0" y="3566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Склады</a:t>
              </a:r>
              <a:endParaRPr lang="ru-RU" sz="1300" kern="1200" dirty="0"/>
            </a:p>
          </p:txBody>
        </p:sp>
        <p:sp>
          <p:nvSpPr>
            <p:cNvPr id="270" name="Straight Connector 269"/>
            <p:cNvSpPr/>
            <p:nvPr/>
          </p:nvSpPr>
          <p:spPr>
            <a:xfrm>
              <a:off x="2805112" y="1800015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1" name="Freeform 270"/>
            <p:cNvSpPr/>
            <p:nvPr/>
          </p:nvSpPr>
          <p:spPr>
            <a:xfrm>
              <a:off x="2969776" y="1817845"/>
              <a:ext cx="8617386" cy="356603"/>
            </a:xfrm>
            <a:custGeom>
              <a:avLst/>
              <a:gdLst>
                <a:gd name="connsiteX0" fmla="*/ 0 w 8617386"/>
                <a:gd name="connsiteY0" fmla="*/ 0 h 356603"/>
                <a:gd name="connsiteX1" fmla="*/ 8617386 w 8617386"/>
                <a:gd name="connsiteY1" fmla="*/ 0 h 356603"/>
                <a:gd name="connsiteX2" fmla="*/ 8617386 w 8617386"/>
                <a:gd name="connsiteY2" fmla="*/ 356603 h 356603"/>
                <a:gd name="connsiteX3" fmla="*/ 0 w 8617386"/>
                <a:gd name="connsiteY3" fmla="*/ 356603 h 356603"/>
                <a:gd name="connsiteX4" fmla="*/ 0 w 8617386"/>
                <a:gd name="connsiteY4" fmla="*/ 0 h 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356603">
                  <a:moveTo>
                    <a:pt x="0" y="0"/>
                  </a:moveTo>
                  <a:lnTo>
                    <a:pt x="8617386" y="0"/>
                  </a:lnTo>
                  <a:lnTo>
                    <a:pt x="8617386" y="356603"/>
                  </a:lnTo>
                  <a:lnTo>
                    <a:pt x="0" y="3566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dirty="0" smtClean="0"/>
                <a:t>Размещения</a:t>
              </a:r>
            </a:p>
          </p:txBody>
        </p:sp>
        <p:sp>
          <p:nvSpPr>
            <p:cNvPr id="272" name="Straight Connector 271"/>
            <p:cNvSpPr/>
            <p:nvPr/>
          </p:nvSpPr>
          <p:spPr>
            <a:xfrm>
              <a:off x="2805112" y="2174448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3" name="Freeform 272"/>
            <p:cNvSpPr/>
            <p:nvPr/>
          </p:nvSpPr>
          <p:spPr>
            <a:xfrm>
              <a:off x="2969776" y="2192278"/>
              <a:ext cx="8617386" cy="356603"/>
            </a:xfrm>
            <a:custGeom>
              <a:avLst/>
              <a:gdLst>
                <a:gd name="connsiteX0" fmla="*/ 0 w 8617386"/>
                <a:gd name="connsiteY0" fmla="*/ 0 h 356603"/>
                <a:gd name="connsiteX1" fmla="*/ 8617386 w 8617386"/>
                <a:gd name="connsiteY1" fmla="*/ 0 h 356603"/>
                <a:gd name="connsiteX2" fmla="*/ 8617386 w 8617386"/>
                <a:gd name="connsiteY2" fmla="*/ 356603 h 356603"/>
                <a:gd name="connsiteX3" fmla="*/ 0 w 8617386"/>
                <a:gd name="connsiteY3" fmla="*/ 356603 h 356603"/>
                <a:gd name="connsiteX4" fmla="*/ 0 w 8617386"/>
                <a:gd name="connsiteY4" fmla="*/ 0 h 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356603">
                  <a:moveTo>
                    <a:pt x="0" y="0"/>
                  </a:moveTo>
                  <a:lnTo>
                    <a:pt x="8617386" y="0"/>
                  </a:lnTo>
                  <a:lnTo>
                    <a:pt x="8617386" y="356603"/>
                  </a:lnTo>
                  <a:lnTo>
                    <a:pt x="0" y="3566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Товары</a:t>
              </a:r>
              <a:endParaRPr lang="ru-RU" sz="1300" kern="1200" dirty="0"/>
            </a:p>
          </p:txBody>
        </p:sp>
        <p:sp>
          <p:nvSpPr>
            <p:cNvPr id="274" name="Straight Connector 273"/>
            <p:cNvSpPr/>
            <p:nvPr/>
          </p:nvSpPr>
          <p:spPr>
            <a:xfrm>
              <a:off x="2805112" y="2548881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5" name="Freeform 274"/>
            <p:cNvSpPr/>
            <p:nvPr/>
          </p:nvSpPr>
          <p:spPr>
            <a:xfrm>
              <a:off x="2969776" y="2566711"/>
              <a:ext cx="8617386" cy="356603"/>
            </a:xfrm>
            <a:custGeom>
              <a:avLst/>
              <a:gdLst>
                <a:gd name="connsiteX0" fmla="*/ 0 w 8617386"/>
                <a:gd name="connsiteY0" fmla="*/ 0 h 356603"/>
                <a:gd name="connsiteX1" fmla="*/ 8617386 w 8617386"/>
                <a:gd name="connsiteY1" fmla="*/ 0 h 356603"/>
                <a:gd name="connsiteX2" fmla="*/ 8617386 w 8617386"/>
                <a:gd name="connsiteY2" fmla="*/ 356603 h 356603"/>
                <a:gd name="connsiteX3" fmla="*/ 0 w 8617386"/>
                <a:gd name="connsiteY3" fmla="*/ 356603 h 356603"/>
                <a:gd name="connsiteX4" fmla="*/ 0 w 8617386"/>
                <a:gd name="connsiteY4" fmla="*/ 0 h 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356603">
                  <a:moveTo>
                    <a:pt x="0" y="0"/>
                  </a:moveTo>
                  <a:lnTo>
                    <a:pt x="8617386" y="0"/>
                  </a:lnTo>
                  <a:lnTo>
                    <a:pt x="8617386" y="356603"/>
                  </a:lnTo>
                  <a:lnTo>
                    <a:pt x="0" y="3566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Поставщики и Производители</a:t>
              </a:r>
              <a:endParaRPr lang="ru-RU" sz="1300" kern="1200" dirty="0"/>
            </a:p>
          </p:txBody>
        </p:sp>
        <p:sp>
          <p:nvSpPr>
            <p:cNvPr id="276" name="Straight Connector 275"/>
            <p:cNvSpPr/>
            <p:nvPr/>
          </p:nvSpPr>
          <p:spPr>
            <a:xfrm>
              <a:off x="2805112" y="2923314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7" name="Straight Connector 276"/>
            <p:cNvSpPr/>
            <p:nvPr/>
          </p:nvSpPr>
          <p:spPr>
            <a:xfrm>
              <a:off x="609600" y="2942348"/>
              <a:ext cx="10977563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Freeform 277"/>
            <p:cNvSpPr/>
            <p:nvPr/>
          </p:nvSpPr>
          <p:spPr>
            <a:xfrm>
              <a:off x="609600" y="2942348"/>
              <a:ext cx="2195512" cy="1516766"/>
            </a:xfrm>
            <a:custGeom>
              <a:avLst/>
              <a:gdLst>
                <a:gd name="connsiteX0" fmla="*/ 0 w 2195512"/>
                <a:gd name="connsiteY0" fmla="*/ 0 h 1516766"/>
                <a:gd name="connsiteX1" fmla="*/ 2195512 w 2195512"/>
                <a:gd name="connsiteY1" fmla="*/ 0 h 1516766"/>
                <a:gd name="connsiteX2" fmla="*/ 2195512 w 2195512"/>
                <a:gd name="connsiteY2" fmla="*/ 1516766 h 1516766"/>
                <a:gd name="connsiteX3" fmla="*/ 0 w 2195512"/>
                <a:gd name="connsiteY3" fmla="*/ 1516766 h 1516766"/>
                <a:gd name="connsiteX4" fmla="*/ 0 w 2195512"/>
                <a:gd name="connsiteY4" fmla="*/ 0 h 15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12" h="1516766">
                  <a:moveTo>
                    <a:pt x="0" y="0"/>
                  </a:moveTo>
                  <a:lnTo>
                    <a:pt x="2195512" y="0"/>
                  </a:lnTo>
                  <a:lnTo>
                    <a:pt x="2195512" y="1516766"/>
                  </a:lnTo>
                  <a:lnTo>
                    <a:pt x="0" y="15167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Физические ограничения</a:t>
              </a:r>
              <a:endParaRPr lang="ru-RU" sz="1700" kern="1200" dirty="0"/>
            </a:p>
          </p:txBody>
        </p:sp>
        <p:sp>
          <p:nvSpPr>
            <p:cNvPr id="279" name="Freeform 278"/>
            <p:cNvSpPr/>
            <p:nvPr/>
          </p:nvSpPr>
          <p:spPr>
            <a:xfrm>
              <a:off x="2969776" y="3011224"/>
              <a:ext cx="8617386" cy="1377531"/>
            </a:xfrm>
            <a:custGeom>
              <a:avLst/>
              <a:gdLst>
                <a:gd name="connsiteX0" fmla="*/ 0 w 8617386"/>
                <a:gd name="connsiteY0" fmla="*/ 0 h 1377531"/>
                <a:gd name="connsiteX1" fmla="*/ 8617386 w 8617386"/>
                <a:gd name="connsiteY1" fmla="*/ 0 h 1377531"/>
                <a:gd name="connsiteX2" fmla="*/ 8617386 w 8617386"/>
                <a:gd name="connsiteY2" fmla="*/ 1377531 h 1377531"/>
                <a:gd name="connsiteX3" fmla="*/ 0 w 8617386"/>
                <a:gd name="connsiteY3" fmla="*/ 1377531 h 1377531"/>
                <a:gd name="connsiteX4" fmla="*/ 0 w 8617386"/>
                <a:gd name="connsiteY4" fmla="*/ 0 h 137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1377531">
                  <a:moveTo>
                    <a:pt x="0" y="0"/>
                  </a:moveTo>
                  <a:lnTo>
                    <a:pt x="8617386" y="0"/>
                  </a:lnTo>
                  <a:lnTo>
                    <a:pt x="8617386" y="1377531"/>
                  </a:lnTo>
                  <a:lnTo>
                    <a:pt x="0" y="13775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Пути поставки</a:t>
              </a:r>
              <a:endParaRPr lang="ru-RU" sz="1300" kern="1200" dirty="0"/>
            </a:p>
          </p:txBody>
        </p:sp>
        <p:sp>
          <p:nvSpPr>
            <p:cNvPr id="280" name="Straight Connector 279"/>
            <p:cNvSpPr/>
            <p:nvPr/>
          </p:nvSpPr>
          <p:spPr>
            <a:xfrm>
              <a:off x="2805112" y="4388756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1" name="Straight Connector 280"/>
            <p:cNvSpPr/>
            <p:nvPr/>
          </p:nvSpPr>
          <p:spPr>
            <a:xfrm>
              <a:off x="609600" y="4459114"/>
              <a:ext cx="10977563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2" name="Freeform 281"/>
            <p:cNvSpPr/>
            <p:nvPr/>
          </p:nvSpPr>
          <p:spPr>
            <a:xfrm>
              <a:off x="609600" y="4459114"/>
              <a:ext cx="2195512" cy="1516766"/>
            </a:xfrm>
            <a:custGeom>
              <a:avLst/>
              <a:gdLst>
                <a:gd name="connsiteX0" fmla="*/ 0 w 2195512"/>
                <a:gd name="connsiteY0" fmla="*/ 0 h 1516766"/>
                <a:gd name="connsiteX1" fmla="*/ 2195512 w 2195512"/>
                <a:gd name="connsiteY1" fmla="*/ 0 h 1516766"/>
                <a:gd name="connsiteX2" fmla="*/ 2195512 w 2195512"/>
                <a:gd name="connsiteY2" fmla="*/ 1516766 h 1516766"/>
                <a:gd name="connsiteX3" fmla="*/ 0 w 2195512"/>
                <a:gd name="connsiteY3" fmla="*/ 1516766 h 1516766"/>
                <a:gd name="connsiteX4" fmla="*/ 0 w 2195512"/>
                <a:gd name="connsiteY4" fmla="*/ 0 h 15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12" h="1516766">
                  <a:moveTo>
                    <a:pt x="0" y="0"/>
                  </a:moveTo>
                  <a:lnTo>
                    <a:pt x="2195512" y="0"/>
                  </a:lnTo>
                  <a:lnTo>
                    <a:pt x="2195512" y="1516766"/>
                  </a:lnTo>
                  <a:lnTo>
                    <a:pt x="0" y="15167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Административные ограничения</a:t>
              </a:r>
              <a:endParaRPr lang="ru-RU" sz="1700" kern="1200" dirty="0"/>
            </a:p>
          </p:txBody>
        </p:sp>
        <p:sp>
          <p:nvSpPr>
            <p:cNvPr id="283" name="Freeform 282"/>
            <p:cNvSpPr/>
            <p:nvPr/>
          </p:nvSpPr>
          <p:spPr>
            <a:xfrm>
              <a:off x="2969776" y="4473408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Закупочные цены</a:t>
              </a:r>
              <a:endParaRPr lang="ru-RU" sz="1300" kern="1200" dirty="0"/>
            </a:p>
          </p:txBody>
        </p:sp>
        <p:sp>
          <p:nvSpPr>
            <p:cNvPr id="284" name="Straight Connector 283"/>
            <p:cNvSpPr/>
            <p:nvPr/>
          </p:nvSpPr>
          <p:spPr>
            <a:xfrm>
              <a:off x="2805112" y="4759283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5" name="Freeform 284"/>
            <p:cNvSpPr/>
            <p:nvPr/>
          </p:nvSpPr>
          <p:spPr>
            <a:xfrm>
              <a:off x="2969776" y="4773577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Сроки поставки</a:t>
              </a:r>
              <a:endParaRPr lang="ru-RU" sz="1300" kern="1200" dirty="0"/>
            </a:p>
          </p:txBody>
        </p:sp>
        <p:sp>
          <p:nvSpPr>
            <p:cNvPr id="286" name="Straight Connector 285"/>
            <p:cNvSpPr/>
            <p:nvPr/>
          </p:nvSpPr>
          <p:spPr>
            <a:xfrm>
              <a:off x="2805112" y="5059451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7" name="Freeform 286"/>
            <p:cNvSpPr/>
            <p:nvPr/>
          </p:nvSpPr>
          <p:spPr>
            <a:xfrm>
              <a:off x="2969776" y="5073745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Ограничения по объемы заказов</a:t>
              </a:r>
              <a:endParaRPr lang="ru-RU" sz="1300" kern="1200" dirty="0"/>
            </a:p>
          </p:txBody>
        </p:sp>
        <p:sp>
          <p:nvSpPr>
            <p:cNvPr id="288" name="Straight Connector 287"/>
            <p:cNvSpPr/>
            <p:nvPr/>
          </p:nvSpPr>
          <p:spPr>
            <a:xfrm>
              <a:off x="2805112" y="5359620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9" name="Freeform 288"/>
            <p:cNvSpPr/>
            <p:nvPr/>
          </p:nvSpPr>
          <p:spPr>
            <a:xfrm>
              <a:off x="2969776" y="5373914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Целевой уровень сервиса</a:t>
              </a:r>
              <a:endParaRPr lang="ru-RU" sz="1300" kern="1200" dirty="0"/>
            </a:p>
          </p:txBody>
        </p:sp>
        <p:sp>
          <p:nvSpPr>
            <p:cNvPr id="290" name="Straight Connector 289"/>
            <p:cNvSpPr/>
            <p:nvPr/>
          </p:nvSpPr>
          <p:spPr>
            <a:xfrm>
              <a:off x="2805112" y="5659789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1" name="Freeform 290"/>
            <p:cNvSpPr/>
            <p:nvPr/>
          </p:nvSpPr>
          <p:spPr>
            <a:xfrm>
              <a:off x="2969776" y="5674083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dirty="0" smtClean="0"/>
                <a:t>И другие 20-25 типов ограничений</a:t>
              </a:r>
              <a:endParaRPr lang="ru-RU" sz="1300" kern="1200" dirty="0"/>
            </a:p>
          </p:txBody>
        </p:sp>
        <p:sp>
          <p:nvSpPr>
            <p:cNvPr id="292" name="Straight Connector 291"/>
            <p:cNvSpPr/>
            <p:nvPr/>
          </p:nvSpPr>
          <p:spPr>
            <a:xfrm>
              <a:off x="2805112" y="5959957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93" name="Rounded Rectangle 292"/>
          <p:cNvSpPr/>
          <p:nvPr/>
        </p:nvSpPr>
        <p:spPr>
          <a:xfrm>
            <a:off x="4599955" y="1311214"/>
            <a:ext cx="4425548" cy="4930817"/>
          </a:xfrm>
          <a:prstGeom prst="roundRect">
            <a:avLst>
              <a:gd name="adj" fmla="val 563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94" name="Group 293"/>
          <p:cNvGrpSpPr>
            <a:grpSpLocks noChangeAspect="1"/>
          </p:cNvGrpSpPr>
          <p:nvPr/>
        </p:nvGrpSpPr>
        <p:grpSpPr>
          <a:xfrm>
            <a:off x="1226248" y="1788482"/>
            <a:ext cx="481465" cy="375950"/>
            <a:chOff x="2337755" y="2118768"/>
            <a:chExt cx="865972" cy="676191"/>
          </a:xfrm>
        </p:grpSpPr>
        <p:sp>
          <p:nvSpPr>
            <p:cNvPr id="295" name="Rectangle 294"/>
            <p:cNvSpPr/>
            <p:nvPr/>
          </p:nvSpPr>
          <p:spPr>
            <a:xfrm>
              <a:off x="2337755" y="2398144"/>
              <a:ext cx="864000" cy="396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96" name="Right Triangle 295"/>
            <p:cNvSpPr/>
            <p:nvPr/>
          </p:nvSpPr>
          <p:spPr>
            <a:xfrm rot="16200000">
              <a:off x="2915727" y="2118769"/>
              <a:ext cx="288000" cy="28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97" name="Right Triangle 296"/>
            <p:cNvSpPr/>
            <p:nvPr/>
          </p:nvSpPr>
          <p:spPr>
            <a:xfrm rot="16200000">
              <a:off x="2631054" y="2118768"/>
              <a:ext cx="288000" cy="28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98" name="Right Triangle 297"/>
            <p:cNvSpPr/>
            <p:nvPr/>
          </p:nvSpPr>
          <p:spPr>
            <a:xfrm rot="16200000">
              <a:off x="2355008" y="2118768"/>
              <a:ext cx="288000" cy="28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9" name="Group 298"/>
          <p:cNvGrpSpPr>
            <a:grpSpLocks noChangeAspect="1"/>
          </p:cNvGrpSpPr>
          <p:nvPr/>
        </p:nvGrpSpPr>
        <p:grpSpPr>
          <a:xfrm>
            <a:off x="876448" y="2412278"/>
            <a:ext cx="534335" cy="378159"/>
            <a:chOff x="4851720" y="2097858"/>
            <a:chExt cx="864000" cy="611470"/>
          </a:xfrm>
        </p:grpSpPr>
        <p:sp>
          <p:nvSpPr>
            <p:cNvPr id="300" name="Rectangle 299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02" name="Cross 301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3" name="Group 302"/>
          <p:cNvGrpSpPr>
            <a:grpSpLocks noChangeAspect="1"/>
          </p:cNvGrpSpPr>
          <p:nvPr/>
        </p:nvGrpSpPr>
        <p:grpSpPr>
          <a:xfrm>
            <a:off x="713702" y="1978208"/>
            <a:ext cx="432006" cy="359984"/>
            <a:chOff x="3602254" y="2095581"/>
            <a:chExt cx="864000" cy="719958"/>
          </a:xfrm>
        </p:grpSpPr>
        <p:sp>
          <p:nvSpPr>
            <p:cNvPr id="304" name="Rectangle 303"/>
            <p:cNvSpPr/>
            <p:nvPr/>
          </p:nvSpPr>
          <p:spPr>
            <a:xfrm>
              <a:off x="3602254" y="2418724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05" name="Diagonal Stripe 304"/>
            <p:cNvSpPr/>
            <p:nvPr/>
          </p:nvSpPr>
          <p:spPr>
            <a:xfrm rot="2722532">
              <a:off x="3711113" y="2092347"/>
              <a:ext cx="646283" cy="652751"/>
            </a:xfrm>
            <a:prstGeom prst="diagStrip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09" name="Curved Connector 308"/>
          <p:cNvCxnSpPr/>
          <p:nvPr/>
        </p:nvCxnSpPr>
        <p:spPr>
          <a:xfrm>
            <a:off x="2035514" y="3725445"/>
            <a:ext cx="834303" cy="534003"/>
          </a:xfrm>
          <a:prstGeom prst="curvedConnector3">
            <a:avLst>
              <a:gd name="adj1" fmla="val 534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urved Connector 309"/>
          <p:cNvCxnSpPr/>
          <p:nvPr/>
        </p:nvCxnSpPr>
        <p:spPr>
          <a:xfrm flipV="1">
            <a:off x="1520912" y="3725445"/>
            <a:ext cx="559361" cy="3955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10800000" flipH="1" flipV="1">
            <a:off x="928799" y="3709357"/>
            <a:ext cx="612777" cy="411676"/>
          </a:xfrm>
          <a:prstGeom prst="curvedConnector3">
            <a:avLst>
              <a:gd name="adj1" fmla="val -373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428887" y="5369645"/>
            <a:ext cx="539286" cy="559423"/>
            <a:chOff x="1099240" y="5104073"/>
            <a:chExt cx="914400" cy="914400"/>
          </a:xfrm>
        </p:grpSpPr>
        <p:sp>
          <p:nvSpPr>
            <p:cNvPr id="313" name="Snip and Round Single Corner Rectangle 312"/>
            <p:cNvSpPr/>
            <p:nvPr/>
          </p:nvSpPr>
          <p:spPr>
            <a:xfrm>
              <a:off x="1099240" y="5104073"/>
              <a:ext cx="914400" cy="914400"/>
            </a:xfrm>
            <a:prstGeom prst="snip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>
              <a:off x="1201712" y="53572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1201712" y="549058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1201712" y="564298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1201712" y="57763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1201712" y="58906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 rot="909927">
            <a:off x="1027740" y="5157410"/>
            <a:ext cx="539286" cy="559423"/>
            <a:chOff x="1099240" y="5104073"/>
            <a:chExt cx="914400" cy="914400"/>
          </a:xfrm>
        </p:grpSpPr>
        <p:sp>
          <p:nvSpPr>
            <p:cNvPr id="320" name="Snip and Round Single Corner Rectangle 319"/>
            <p:cNvSpPr/>
            <p:nvPr/>
          </p:nvSpPr>
          <p:spPr>
            <a:xfrm>
              <a:off x="1099240" y="5104073"/>
              <a:ext cx="914400" cy="914400"/>
            </a:xfrm>
            <a:prstGeom prst="snip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321" name="Straight Connector 320"/>
            <p:cNvCxnSpPr/>
            <p:nvPr/>
          </p:nvCxnSpPr>
          <p:spPr>
            <a:xfrm>
              <a:off x="1201712" y="53572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201712" y="549058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1201712" y="564298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1201712" y="57763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1201712" y="58906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0" name="Straight Arrow Connector 339"/>
          <p:cNvCxnSpPr>
            <a:stCxn id="342" idx="2"/>
            <a:endCxn id="348" idx="2"/>
          </p:cNvCxnSpPr>
          <p:nvPr/>
        </p:nvCxnSpPr>
        <p:spPr>
          <a:xfrm flipH="1">
            <a:off x="7100654" y="2064744"/>
            <a:ext cx="21113" cy="4841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/>
          <p:cNvGrpSpPr>
            <a:grpSpLocks noChangeAspect="1"/>
          </p:cNvGrpSpPr>
          <p:nvPr/>
        </p:nvGrpSpPr>
        <p:grpSpPr>
          <a:xfrm>
            <a:off x="6734667" y="1458833"/>
            <a:ext cx="774200" cy="605911"/>
            <a:chOff x="2337755" y="2118768"/>
            <a:chExt cx="864000" cy="676191"/>
          </a:xfrm>
        </p:grpSpPr>
        <p:sp>
          <p:nvSpPr>
            <p:cNvPr id="342" name="Rectangle 341"/>
            <p:cNvSpPr/>
            <p:nvPr/>
          </p:nvSpPr>
          <p:spPr>
            <a:xfrm>
              <a:off x="2337755" y="2398144"/>
              <a:ext cx="864000" cy="396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3" name="Right Triangle 342"/>
            <p:cNvSpPr/>
            <p:nvPr/>
          </p:nvSpPr>
          <p:spPr>
            <a:xfrm rot="16200000">
              <a:off x="2894978" y="2118769"/>
              <a:ext cx="288000" cy="28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4" name="Right Triangle 343"/>
            <p:cNvSpPr/>
            <p:nvPr/>
          </p:nvSpPr>
          <p:spPr>
            <a:xfrm rot="16200000">
              <a:off x="2620679" y="2118768"/>
              <a:ext cx="288000" cy="28799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5" name="Right Triangle 344"/>
            <p:cNvSpPr/>
            <p:nvPr/>
          </p:nvSpPr>
          <p:spPr>
            <a:xfrm rot="16200000">
              <a:off x="2344633" y="2118768"/>
              <a:ext cx="288000" cy="28799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6" name="Group 345"/>
          <p:cNvGrpSpPr>
            <a:grpSpLocks noChangeAspect="1"/>
          </p:cNvGrpSpPr>
          <p:nvPr/>
        </p:nvGrpSpPr>
        <p:grpSpPr>
          <a:xfrm>
            <a:off x="6710290" y="2464910"/>
            <a:ext cx="775968" cy="646602"/>
            <a:chOff x="3602254" y="2095581"/>
            <a:chExt cx="864000" cy="719958"/>
          </a:xfrm>
        </p:grpSpPr>
        <p:sp>
          <p:nvSpPr>
            <p:cNvPr id="347" name="Rectangle 346"/>
            <p:cNvSpPr/>
            <p:nvPr/>
          </p:nvSpPr>
          <p:spPr>
            <a:xfrm>
              <a:off x="3602254" y="2418724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8" name="Diagonal Stripe 347"/>
            <p:cNvSpPr/>
            <p:nvPr/>
          </p:nvSpPr>
          <p:spPr>
            <a:xfrm rot="2722532">
              <a:off x="3711113" y="2092347"/>
              <a:ext cx="646283" cy="652751"/>
            </a:xfrm>
            <a:prstGeom prst="diagStrip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9" name="Group 348"/>
          <p:cNvGrpSpPr>
            <a:grpSpLocks noChangeAspect="1"/>
          </p:cNvGrpSpPr>
          <p:nvPr/>
        </p:nvGrpSpPr>
        <p:grpSpPr>
          <a:xfrm>
            <a:off x="5129747" y="4948489"/>
            <a:ext cx="620773" cy="439333"/>
            <a:chOff x="4851720" y="2097858"/>
            <a:chExt cx="864000" cy="611470"/>
          </a:xfrm>
        </p:grpSpPr>
        <p:sp>
          <p:nvSpPr>
            <p:cNvPr id="350" name="Rectangle 349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2" name="Cross 351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53" name="Group 352"/>
          <p:cNvGrpSpPr>
            <a:grpSpLocks noChangeAspect="1"/>
          </p:cNvGrpSpPr>
          <p:nvPr/>
        </p:nvGrpSpPr>
        <p:grpSpPr>
          <a:xfrm>
            <a:off x="5741748" y="3329498"/>
            <a:ext cx="775968" cy="646602"/>
            <a:chOff x="3602254" y="2095581"/>
            <a:chExt cx="864000" cy="719958"/>
          </a:xfrm>
        </p:grpSpPr>
        <p:sp>
          <p:nvSpPr>
            <p:cNvPr id="354" name="Rectangle 353"/>
            <p:cNvSpPr/>
            <p:nvPr/>
          </p:nvSpPr>
          <p:spPr>
            <a:xfrm>
              <a:off x="3602254" y="2418724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5" name="Diagonal Stripe 354"/>
            <p:cNvSpPr/>
            <p:nvPr/>
          </p:nvSpPr>
          <p:spPr>
            <a:xfrm rot="2722532">
              <a:off x="3711113" y="2092347"/>
              <a:ext cx="646283" cy="652751"/>
            </a:xfrm>
            <a:prstGeom prst="diagStrip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56" name="Group 355"/>
          <p:cNvGrpSpPr>
            <a:grpSpLocks noChangeAspect="1"/>
          </p:cNvGrpSpPr>
          <p:nvPr/>
        </p:nvGrpSpPr>
        <p:grpSpPr>
          <a:xfrm>
            <a:off x="7678832" y="3339017"/>
            <a:ext cx="775968" cy="646602"/>
            <a:chOff x="3602254" y="2095581"/>
            <a:chExt cx="864000" cy="719958"/>
          </a:xfrm>
        </p:grpSpPr>
        <p:sp>
          <p:nvSpPr>
            <p:cNvPr id="357" name="Rectangle 356"/>
            <p:cNvSpPr/>
            <p:nvPr/>
          </p:nvSpPr>
          <p:spPr>
            <a:xfrm>
              <a:off x="3602254" y="2418724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8" name="Diagonal Stripe 357"/>
            <p:cNvSpPr/>
            <p:nvPr/>
          </p:nvSpPr>
          <p:spPr>
            <a:xfrm rot="2722532">
              <a:off x="3711113" y="2092347"/>
              <a:ext cx="646283" cy="652751"/>
            </a:xfrm>
            <a:prstGeom prst="diagStrip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59" name="Group 358"/>
          <p:cNvGrpSpPr>
            <a:grpSpLocks noChangeAspect="1"/>
          </p:cNvGrpSpPr>
          <p:nvPr/>
        </p:nvGrpSpPr>
        <p:grpSpPr>
          <a:xfrm>
            <a:off x="5894812" y="4948489"/>
            <a:ext cx="620773" cy="439333"/>
            <a:chOff x="4851720" y="2097858"/>
            <a:chExt cx="864000" cy="611470"/>
          </a:xfrm>
        </p:grpSpPr>
        <p:sp>
          <p:nvSpPr>
            <p:cNvPr id="360" name="Rectangle 359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2" name="Cross 361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3" name="Group 362"/>
          <p:cNvGrpSpPr>
            <a:grpSpLocks noChangeAspect="1"/>
          </p:cNvGrpSpPr>
          <p:nvPr/>
        </p:nvGrpSpPr>
        <p:grpSpPr>
          <a:xfrm>
            <a:off x="6659878" y="4948489"/>
            <a:ext cx="620773" cy="439333"/>
            <a:chOff x="4851720" y="2097858"/>
            <a:chExt cx="864000" cy="611470"/>
          </a:xfrm>
        </p:grpSpPr>
        <p:sp>
          <p:nvSpPr>
            <p:cNvPr id="364" name="Rectangle 363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6" name="Cross 365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7" name="Group 366"/>
          <p:cNvGrpSpPr>
            <a:grpSpLocks noChangeAspect="1"/>
          </p:cNvGrpSpPr>
          <p:nvPr/>
        </p:nvGrpSpPr>
        <p:grpSpPr>
          <a:xfrm>
            <a:off x="7424944" y="4948489"/>
            <a:ext cx="620773" cy="439333"/>
            <a:chOff x="4851720" y="2097858"/>
            <a:chExt cx="864000" cy="611470"/>
          </a:xfrm>
        </p:grpSpPr>
        <p:sp>
          <p:nvSpPr>
            <p:cNvPr id="368" name="Rectangle 367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0" name="Cross 369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1" name="Group 370"/>
          <p:cNvGrpSpPr>
            <a:grpSpLocks noChangeAspect="1"/>
          </p:cNvGrpSpPr>
          <p:nvPr/>
        </p:nvGrpSpPr>
        <p:grpSpPr>
          <a:xfrm>
            <a:off x="8190009" y="4948489"/>
            <a:ext cx="620773" cy="439333"/>
            <a:chOff x="4851720" y="2097858"/>
            <a:chExt cx="864000" cy="611470"/>
          </a:xfrm>
        </p:grpSpPr>
        <p:sp>
          <p:nvSpPr>
            <p:cNvPr id="372" name="Rectangle 371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4" name="Cross 373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75" name="Straight Arrow Connector 374"/>
          <p:cNvCxnSpPr>
            <a:stCxn id="347" idx="2"/>
            <a:endCxn id="355" idx="2"/>
          </p:cNvCxnSpPr>
          <p:nvPr/>
        </p:nvCxnSpPr>
        <p:spPr>
          <a:xfrm flipH="1">
            <a:off x="6132112" y="3111512"/>
            <a:ext cx="966162" cy="30197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stCxn id="347" idx="2"/>
            <a:endCxn id="358" idx="2"/>
          </p:cNvCxnSpPr>
          <p:nvPr/>
        </p:nvCxnSpPr>
        <p:spPr>
          <a:xfrm>
            <a:off x="7098274" y="3111512"/>
            <a:ext cx="970922" cy="3114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54" idx="2"/>
            <a:endCxn id="352" idx="0"/>
          </p:cNvCxnSpPr>
          <p:nvPr/>
        </p:nvCxnSpPr>
        <p:spPr>
          <a:xfrm flipH="1">
            <a:off x="5440134" y="3976100"/>
            <a:ext cx="689598" cy="9723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354" idx="2"/>
            <a:endCxn id="362" idx="0"/>
          </p:cNvCxnSpPr>
          <p:nvPr/>
        </p:nvCxnSpPr>
        <p:spPr>
          <a:xfrm>
            <a:off x="6129732" y="3976100"/>
            <a:ext cx="75467" cy="9723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354" idx="2"/>
            <a:endCxn id="366" idx="0"/>
          </p:cNvCxnSpPr>
          <p:nvPr/>
        </p:nvCxnSpPr>
        <p:spPr>
          <a:xfrm>
            <a:off x="6129732" y="3976100"/>
            <a:ext cx="840533" cy="9723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57" idx="2"/>
            <a:endCxn id="370" idx="0"/>
          </p:cNvCxnSpPr>
          <p:nvPr/>
        </p:nvCxnSpPr>
        <p:spPr>
          <a:xfrm flipH="1">
            <a:off x="7735331" y="3985619"/>
            <a:ext cx="331485" cy="9628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357" idx="2"/>
            <a:endCxn id="374" idx="0"/>
          </p:cNvCxnSpPr>
          <p:nvPr/>
        </p:nvCxnSpPr>
        <p:spPr>
          <a:xfrm>
            <a:off x="8066816" y="3985619"/>
            <a:ext cx="433580" cy="9628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Smiley Face 384"/>
          <p:cNvSpPr/>
          <p:nvPr/>
        </p:nvSpPr>
        <p:spPr>
          <a:xfrm>
            <a:off x="5556149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6" name="Smiley Face 385"/>
          <p:cNvSpPr/>
          <p:nvPr/>
        </p:nvSpPr>
        <p:spPr>
          <a:xfrm>
            <a:off x="6159955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7" name="Smiley Face 386"/>
          <p:cNvSpPr/>
          <p:nvPr/>
        </p:nvSpPr>
        <p:spPr>
          <a:xfrm>
            <a:off x="6763761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8" name="Smiley Face 387"/>
          <p:cNvSpPr/>
          <p:nvPr/>
        </p:nvSpPr>
        <p:spPr>
          <a:xfrm>
            <a:off x="7971373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9" name="Smiley Face 388"/>
          <p:cNvSpPr/>
          <p:nvPr/>
        </p:nvSpPr>
        <p:spPr>
          <a:xfrm>
            <a:off x="7367567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90" name="Smiley Face 389"/>
          <p:cNvSpPr/>
          <p:nvPr/>
        </p:nvSpPr>
        <p:spPr>
          <a:xfrm>
            <a:off x="8575179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91" name="Smiley Face 390"/>
          <p:cNvSpPr/>
          <p:nvPr/>
        </p:nvSpPr>
        <p:spPr>
          <a:xfrm>
            <a:off x="4952343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процессов</a:t>
            </a:r>
            <a:endParaRPr lang="ru-RU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69278" y="2669273"/>
            <a:ext cx="7779412" cy="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81977" y="4129709"/>
            <a:ext cx="7770836" cy="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3494308" y="1775756"/>
            <a:ext cx="848184" cy="113364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3501074" y="3521315"/>
            <a:ext cx="848184" cy="1133648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91" y="1417638"/>
            <a:ext cx="4825895" cy="49245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469" y="1266309"/>
            <a:ext cx="2239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Планирование </a:t>
            </a:r>
            <a:r>
              <a:rPr lang="ru-RU" sz="2000" dirty="0" smtClean="0"/>
              <a:t>Ценообразование </a:t>
            </a:r>
            <a:r>
              <a:rPr lang="ru-RU" sz="2000" dirty="0"/>
              <a:t>Маркетинг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840" y="2748364"/>
            <a:ext cx="3056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Прогнозирование спроса</a:t>
            </a:r>
          </a:p>
          <a:p>
            <a:pPr algn="ctr"/>
            <a:r>
              <a:rPr lang="ru-RU" sz="2000" dirty="0"/>
              <a:t>Товародвижение</a:t>
            </a:r>
          </a:p>
          <a:p>
            <a:pPr algn="ctr"/>
            <a:r>
              <a:rPr lang="ru-RU" sz="2000" dirty="0"/>
              <a:t>Оптимизация остатков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945" y="4565118"/>
            <a:ext cx="2101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Складская логистика</a:t>
            </a:r>
          </a:p>
          <a:p>
            <a:pPr algn="ctr"/>
            <a:r>
              <a:rPr lang="ru-RU" sz="2000" dirty="0"/>
              <a:t>Товародвижение</a:t>
            </a:r>
          </a:p>
          <a:p>
            <a:pPr algn="ctr"/>
            <a:r>
              <a:rPr lang="ru-RU" sz="2000" dirty="0"/>
              <a:t>Оптимизация остатков</a:t>
            </a:r>
          </a:p>
        </p:txBody>
      </p:sp>
    </p:spTree>
    <p:extLst>
      <p:ext uri="{BB962C8B-B14F-4D97-AF65-F5344CB8AC3E}">
        <p14:creationId xmlns:p14="http://schemas.microsoft.com/office/powerpoint/2010/main" val="3595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Ключевая задача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" y="1600201"/>
                <a:ext cx="9144000" cy="525780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Ключевая задача в </a:t>
                </a:r>
                <a:r>
                  <a:rPr lang="en-US" dirty="0" smtClean="0"/>
                  <a:t>Retail</a:t>
                </a:r>
                <a:r>
                  <a:rPr lang="ru-RU" dirty="0" smtClean="0"/>
                  <a:t> – оптимизация прибыли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𝑠𝑎𝑙𝑒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𝑏𝑢𝑦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объём продаж;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стоимость денег (ставка </a:t>
                </a:r>
                <a:r>
                  <a:rPr lang="ru-RU" dirty="0" err="1" smtClean="0"/>
                  <a:t>дискотирования</a:t>
                </a:r>
                <a:r>
                  <a:rPr lang="ru-RU" dirty="0" smtClean="0"/>
                  <a:t>);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𝑠𝑎𝑙𝑒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𝑏𝑢𝑦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наценка на товар;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𝑃𝑟𝑜𝑓𝑖𝑡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сложно вычислимая функция</a:t>
                </a:r>
              </a:p>
              <a:p>
                <a:r>
                  <a:rPr lang="en-US" dirty="0" smtClean="0"/>
                  <a:t>KPI </a:t>
                </a:r>
                <a:r>
                  <a:rPr lang="ru-RU" dirty="0" smtClean="0"/>
                  <a:t>(отслеживается), пример: оборачиваемость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Оборачиваемость=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Продажи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Запасы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600201"/>
                <a:ext cx="9144000" cy="5257800"/>
              </a:xfrm>
              <a:blipFill rotWithShape="0">
                <a:blip r:embed="rId2"/>
                <a:stretch>
                  <a:fillRect l="-1533" t="-1508" r="-1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6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</a:t>
            </a:r>
            <a:r>
              <a:rPr lang="en-US" dirty="0" smtClean="0"/>
              <a:t>PI</a:t>
            </a:r>
            <a:r>
              <a:rPr lang="ru-RU" dirty="0" smtClean="0"/>
              <a:t> </a:t>
            </a:r>
            <a:r>
              <a:rPr lang="en-US" dirty="0" smtClean="0"/>
              <a:t>Retail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600201"/>
            <a:ext cx="9144000" cy="5257800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5757" y="1311232"/>
                <a:ext cx="41365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2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Прогноз−Продажи</m:t>
                              </m:r>
                            </m:e>
                          </m:d>
                        </m:e>
                        <m:sup>
                          <m:r>
                            <a:rPr lang="en-US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757" y="1311232"/>
                <a:ext cx="4136517" cy="430887"/>
              </a:xfrm>
              <a:prstGeom prst="rect">
                <a:avLst/>
              </a:prstGeom>
              <a:blipFill rotWithShape="0"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95757" y="2066173"/>
                <a:ext cx="39803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Прогноз−Продажи</m:t>
                          </m:r>
                        </m:e>
                      </m:d>
                    </m:oMath>
                  </m:oMathPara>
                </a14:m>
                <a:endParaRPr lang="ru-RU" sz="2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757" y="2066173"/>
                <a:ext cx="3980385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4156" y="2719514"/>
                <a:ext cx="4154086" cy="80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Прогноз−Продажи</m:t>
                              </m:r>
                            </m:e>
                          </m:d>
                        </m:num>
                        <m:den>
                          <m:r>
                            <a:rPr lang="ru-RU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Продажи</m:t>
                          </m:r>
                        </m:den>
                      </m:f>
                    </m:oMath>
                  </m:oMathPara>
                </a14:m>
                <a:endParaRPr lang="ru-RU" sz="2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56" y="2719514"/>
                <a:ext cx="4154086" cy="803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87" y="2502451"/>
            <a:ext cx="7042514" cy="40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Функция потерь при прогнозировании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585" y="1646073"/>
            <a:ext cx="8728385" cy="47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Структура Розничной сети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Бизнес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KPI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компании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3600" dirty="0" smtClean="0"/>
              <a:t>Задачи </a:t>
            </a:r>
            <a:r>
              <a:rPr lang="en-US" sz="3600" dirty="0" smtClean="0"/>
              <a:t>TS Forecasting </a:t>
            </a:r>
            <a:r>
              <a:rPr lang="ru-RU" sz="3600" dirty="0" smtClean="0"/>
              <a:t>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  <a:p>
            <a:pPr lvl="1"/>
            <a:r>
              <a:rPr lang="ru-RU" dirty="0" smtClean="0"/>
              <a:t>Предобработка данных </a:t>
            </a:r>
            <a:endParaRPr lang="en-US" dirty="0" smtClean="0"/>
          </a:p>
          <a:p>
            <a:pPr lvl="1"/>
            <a:r>
              <a:rPr lang="ru-RU" dirty="0"/>
              <a:t>Прогнозирование при несимметричной функции </a:t>
            </a:r>
            <a:r>
              <a:rPr lang="ru-RU" dirty="0" smtClean="0"/>
              <a:t>потерь</a:t>
            </a:r>
          </a:p>
          <a:p>
            <a:pPr lvl="1"/>
            <a:r>
              <a:rPr lang="ru-RU" dirty="0" smtClean="0"/>
              <a:t>Предсказание спроса новых товаров</a:t>
            </a:r>
            <a:endParaRPr lang="en-US" dirty="0" smtClean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Contest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№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951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2748" y="565398"/>
            <a:ext cx="7445188" cy="76944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365760">
              <a:spcBef>
                <a:spcPts val="6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Прогнозирование в ритейл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401476642"/>
              </p:ext>
            </p:extLst>
          </p:nvPr>
        </p:nvGraphicFramePr>
        <p:xfrm>
          <a:off x="1138240" y="2840005"/>
          <a:ext cx="6867525" cy="235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 rot="16200000" flipV="1">
            <a:off x="3977217" y="3981287"/>
            <a:ext cx="2171700" cy="169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ight Arrow 19"/>
          <p:cNvSpPr/>
          <p:nvPr/>
        </p:nvSpPr>
        <p:spPr bwMode="auto">
          <a:xfrm>
            <a:off x="5096933" y="3678602"/>
            <a:ext cx="1828800" cy="444500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FFFFFF"/>
                </a:solidFill>
                <a:ea typeface="ＭＳ Ｐゴシック" pitchFamily="34" charset="-128"/>
              </a:rPr>
              <a:t>Forecast Horizon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0001" y="2433400"/>
            <a:ext cx="3862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Выбор периода для сравнения моделей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16200000" flipV="1">
            <a:off x="3350684" y="3981287"/>
            <a:ext cx="2171700" cy="169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751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ight Arrow 24"/>
          <p:cNvSpPr/>
          <p:nvPr/>
        </p:nvSpPr>
        <p:spPr bwMode="auto">
          <a:xfrm flipH="1">
            <a:off x="1346200" y="2821353"/>
            <a:ext cx="3031067" cy="419101"/>
          </a:xfrm>
          <a:prstGeom prst="rightArrow">
            <a:avLst/>
          </a:prstGeom>
          <a:solidFill>
            <a:srgbClr val="FF751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FFFFFF"/>
                </a:solidFill>
                <a:ea typeface="ＭＳ Ｐゴシック" pitchFamily="34" charset="-128"/>
              </a:rPr>
              <a:t>Model Training Period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0001" y="2433400"/>
            <a:ext cx="464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Анализ периода истории для настройки моделей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286938" y="3075353"/>
            <a:ext cx="364067" cy="2006600"/>
          </a:xfrm>
          <a:prstGeom prst="rect">
            <a:avLst/>
          </a:prstGeom>
          <a:solidFill>
            <a:srgbClr val="C00000">
              <a:alpha val="4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1845739" y="4275500"/>
            <a:ext cx="287867" cy="552450"/>
          </a:xfrm>
          <a:custGeom>
            <a:avLst/>
            <a:gdLst>
              <a:gd name="connsiteX0" fmla="*/ 0 w 287867"/>
              <a:gd name="connsiteY0" fmla="*/ 736600 h 736600"/>
              <a:gd name="connsiteX1" fmla="*/ 84667 w 287867"/>
              <a:gd name="connsiteY1" fmla="*/ 635000 h 736600"/>
              <a:gd name="connsiteX2" fmla="*/ 101600 w 287867"/>
              <a:gd name="connsiteY2" fmla="*/ 228600 h 736600"/>
              <a:gd name="connsiteX3" fmla="*/ 135467 w 287867"/>
              <a:gd name="connsiteY3" fmla="*/ 448734 h 736600"/>
              <a:gd name="connsiteX4" fmla="*/ 177800 w 287867"/>
              <a:gd name="connsiteY4" fmla="*/ 364067 h 736600"/>
              <a:gd name="connsiteX5" fmla="*/ 177800 w 287867"/>
              <a:gd name="connsiteY5" fmla="*/ 42334 h 736600"/>
              <a:gd name="connsiteX6" fmla="*/ 228600 w 287867"/>
              <a:gd name="connsiteY6" fmla="*/ 0 h 736600"/>
              <a:gd name="connsiteX7" fmla="*/ 279400 w 287867"/>
              <a:gd name="connsiteY7" fmla="*/ 618067 h 736600"/>
              <a:gd name="connsiteX8" fmla="*/ 287867 w 287867"/>
              <a:gd name="connsiteY8" fmla="*/ 643467 h 736600"/>
              <a:gd name="connsiteX9" fmla="*/ 0 w 287867"/>
              <a:gd name="connsiteY9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867" h="736600">
                <a:moveTo>
                  <a:pt x="0" y="736600"/>
                </a:moveTo>
                <a:lnTo>
                  <a:pt x="84667" y="635000"/>
                </a:lnTo>
                <a:lnTo>
                  <a:pt x="101600" y="228600"/>
                </a:lnTo>
                <a:lnTo>
                  <a:pt x="135467" y="448734"/>
                </a:lnTo>
                <a:lnTo>
                  <a:pt x="177800" y="364067"/>
                </a:lnTo>
                <a:lnTo>
                  <a:pt x="177800" y="42334"/>
                </a:lnTo>
                <a:lnTo>
                  <a:pt x="228600" y="0"/>
                </a:lnTo>
                <a:lnTo>
                  <a:pt x="279400" y="618067"/>
                </a:lnTo>
                <a:lnTo>
                  <a:pt x="287867" y="643467"/>
                </a:lnTo>
                <a:lnTo>
                  <a:pt x="0" y="73660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268133" y="3392852"/>
            <a:ext cx="279400" cy="1244600"/>
          </a:xfrm>
          <a:custGeom>
            <a:avLst/>
            <a:gdLst>
              <a:gd name="connsiteX0" fmla="*/ 0 w 279400"/>
              <a:gd name="connsiteY0" fmla="*/ 1659466 h 1659466"/>
              <a:gd name="connsiteX1" fmla="*/ 0 w 279400"/>
              <a:gd name="connsiteY1" fmla="*/ 1320800 h 1659466"/>
              <a:gd name="connsiteX2" fmla="*/ 25400 w 279400"/>
              <a:gd name="connsiteY2" fmla="*/ 1346200 h 1659466"/>
              <a:gd name="connsiteX3" fmla="*/ 76200 w 279400"/>
              <a:gd name="connsiteY3" fmla="*/ 1278466 h 1659466"/>
              <a:gd name="connsiteX4" fmla="*/ 84667 w 279400"/>
              <a:gd name="connsiteY4" fmla="*/ 270933 h 1659466"/>
              <a:gd name="connsiteX5" fmla="*/ 118534 w 279400"/>
              <a:gd name="connsiteY5" fmla="*/ 1151466 h 1659466"/>
              <a:gd name="connsiteX6" fmla="*/ 143934 w 279400"/>
              <a:gd name="connsiteY6" fmla="*/ 973666 h 1659466"/>
              <a:gd name="connsiteX7" fmla="*/ 194734 w 279400"/>
              <a:gd name="connsiteY7" fmla="*/ 0 h 1659466"/>
              <a:gd name="connsiteX8" fmla="*/ 254000 w 279400"/>
              <a:gd name="connsiteY8" fmla="*/ 1371600 h 1659466"/>
              <a:gd name="connsiteX9" fmla="*/ 279400 w 279400"/>
              <a:gd name="connsiteY9" fmla="*/ 1447800 h 1659466"/>
              <a:gd name="connsiteX10" fmla="*/ 0 w 279400"/>
              <a:gd name="connsiteY10" fmla="*/ 1659466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0" h="1659466">
                <a:moveTo>
                  <a:pt x="0" y="1659466"/>
                </a:moveTo>
                <a:lnTo>
                  <a:pt x="0" y="1320800"/>
                </a:lnTo>
                <a:lnTo>
                  <a:pt x="25400" y="1346200"/>
                </a:lnTo>
                <a:lnTo>
                  <a:pt x="76200" y="1278466"/>
                </a:lnTo>
                <a:cubicBezTo>
                  <a:pt x="79022" y="942622"/>
                  <a:pt x="81845" y="606777"/>
                  <a:pt x="84667" y="270933"/>
                </a:cubicBezTo>
                <a:lnTo>
                  <a:pt x="118534" y="1151466"/>
                </a:lnTo>
                <a:lnTo>
                  <a:pt x="143934" y="973666"/>
                </a:lnTo>
                <a:lnTo>
                  <a:pt x="194734" y="0"/>
                </a:lnTo>
                <a:lnTo>
                  <a:pt x="254000" y="1371600"/>
                </a:lnTo>
                <a:lnTo>
                  <a:pt x="279400" y="1447800"/>
                </a:lnTo>
                <a:lnTo>
                  <a:pt x="0" y="1659466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08673" y="5462957"/>
            <a:ext cx="143933" cy="10160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86472" y="5412160"/>
            <a:ext cx="16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Сезонность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2658533" y="4326300"/>
            <a:ext cx="279400" cy="342900"/>
          </a:xfrm>
          <a:custGeom>
            <a:avLst/>
            <a:gdLst>
              <a:gd name="connsiteX0" fmla="*/ 0 w 279400"/>
              <a:gd name="connsiteY0" fmla="*/ 457200 h 457200"/>
              <a:gd name="connsiteX1" fmla="*/ 16934 w 279400"/>
              <a:gd name="connsiteY1" fmla="*/ 0 h 457200"/>
              <a:gd name="connsiteX2" fmla="*/ 42334 w 279400"/>
              <a:gd name="connsiteY2" fmla="*/ 143933 h 457200"/>
              <a:gd name="connsiteX3" fmla="*/ 67734 w 279400"/>
              <a:gd name="connsiteY3" fmla="*/ 42333 h 457200"/>
              <a:gd name="connsiteX4" fmla="*/ 93134 w 279400"/>
              <a:gd name="connsiteY4" fmla="*/ 143933 h 457200"/>
              <a:gd name="connsiteX5" fmla="*/ 135467 w 279400"/>
              <a:gd name="connsiteY5" fmla="*/ 152400 h 457200"/>
              <a:gd name="connsiteX6" fmla="*/ 143934 w 279400"/>
              <a:gd name="connsiteY6" fmla="*/ 270933 h 457200"/>
              <a:gd name="connsiteX7" fmla="*/ 186267 w 279400"/>
              <a:gd name="connsiteY7" fmla="*/ 296333 h 457200"/>
              <a:gd name="connsiteX8" fmla="*/ 203200 w 279400"/>
              <a:gd name="connsiteY8" fmla="*/ 364066 h 457200"/>
              <a:gd name="connsiteX9" fmla="*/ 228600 w 279400"/>
              <a:gd name="connsiteY9" fmla="*/ 321733 h 457200"/>
              <a:gd name="connsiteX10" fmla="*/ 279400 w 279400"/>
              <a:gd name="connsiteY10" fmla="*/ 389466 h 457200"/>
              <a:gd name="connsiteX11" fmla="*/ 0 w 279400"/>
              <a:gd name="connsiteY11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400" h="457200">
                <a:moveTo>
                  <a:pt x="0" y="457200"/>
                </a:moveTo>
                <a:lnTo>
                  <a:pt x="16934" y="0"/>
                </a:lnTo>
                <a:lnTo>
                  <a:pt x="42334" y="143933"/>
                </a:lnTo>
                <a:lnTo>
                  <a:pt x="67734" y="42333"/>
                </a:lnTo>
                <a:lnTo>
                  <a:pt x="93134" y="143933"/>
                </a:lnTo>
                <a:lnTo>
                  <a:pt x="135467" y="152400"/>
                </a:lnTo>
                <a:lnTo>
                  <a:pt x="143934" y="270933"/>
                </a:lnTo>
                <a:lnTo>
                  <a:pt x="186267" y="296333"/>
                </a:lnTo>
                <a:lnTo>
                  <a:pt x="203200" y="364066"/>
                </a:lnTo>
                <a:lnTo>
                  <a:pt x="228600" y="321733"/>
                </a:lnTo>
                <a:lnTo>
                  <a:pt x="279400" y="389466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4030139" y="4148500"/>
            <a:ext cx="211667" cy="374650"/>
          </a:xfrm>
          <a:custGeom>
            <a:avLst/>
            <a:gdLst>
              <a:gd name="connsiteX0" fmla="*/ 0 w 211667"/>
              <a:gd name="connsiteY0" fmla="*/ 499533 h 499533"/>
              <a:gd name="connsiteX1" fmla="*/ 25400 w 211667"/>
              <a:gd name="connsiteY1" fmla="*/ 423333 h 499533"/>
              <a:gd name="connsiteX2" fmla="*/ 59267 w 211667"/>
              <a:gd name="connsiteY2" fmla="*/ 0 h 499533"/>
              <a:gd name="connsiteX3" fmla="*/ 76200 w 211667"/>
              <a:gd name="connsiteY3" fmla="*/ 186267 h 499533"/>
              <a:gd name="connsiteX4" fmla="*/ 110067 w 211667"/>
              <a:gd name="connsiteY4" fmla="*/ 135467 h 499533"/>
              <a:gd name="connsiteX5" fmla="*/ 143934 w 211667"/>
              <a:gd name="connsiteY5" fmla="*/ 254000 h 499533"/>
              <a:gd name="connsiteX6" fmla="*/ 160867 w 211667"/>
              <a:gd name="connsiteY6" fmla="*/ 296333 h 499533"/>
              <a:gd name="connsiteX7" fmla="*/ 186267 w 211667"/>
              <a:gd name="connsiteY7" fmla="*/ 262467 h 499533"/>
              <a:gd name="connsiteX8" fmla="*/ 211667 w 211667"/>
              <a:gd name="connsiteY8" fmla="*/ 440267 h 499533"/>
              <a:gd name="connsiteX9" fmla="*/ 0 w 211667"/>
              <a:gd name="connsiteY9" fmla="*/ 4995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667" h="499533">
                <a:moveTo>
                  <a:pt x="0" y="499533"/>
                </a:moveTo>
                <a:lnTo>
                  <a:pt x="25400" y="423333"/>
                </a:lnTo>
                <a:lnTo>
                  <a:pt x="59267" y="0"/>
                </a:lnTo>
                <a:lnTo>
                  <a:pt x="76200" y="186267"/>
                </a:lnTo>
                <a:lnTo>
                  <a:pt x="110067" y="135467"/>
                </a:lnTo>
                <a:lnTo>
                  <a:pt x="143934" y="254000"/>
                </a:lnTo>
                <a:lnTo>
                  <a:pt x="160867" y="296333"/>
                </a:lnTo>
                <a:lnTo>
                  <a:pt x="186267" y="262467"/>
                </a:lnTo>
                <a:lnTo>
                  <a:pt x="211667" y="440267"/>
                </a:lnTo>
                <a:lnTo>
                  <a:pt x="0" y="49953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617140" y="5672507"/>
            <a:ext cx="143933" cy="10160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4935" y="5621710"/>
            <a:ext cx="16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Праздники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2404533" y="4510451"/>
            <a:ext cx="67734" cy="234950"/>
          </a:xfrm>
          <a:custGeom>
            <a:avLst/>
            <a:gdLst>
              <a:gd name="connsiteX0" fmla="*/ 67734 w 67734"/>
              <a:gd name="connsiteY0" fmla="*/ 313267 h 313267"/>
              <a:gd name="connsiteX1" fmla="*/ 0 w 67734"/>
              <a:gd name="connsiteY1" fmla="*/ 296333 h 313267"/>
              <a:gd name="connsiteX2" fmla="*/ 42334 w 67734"/>
              <a:gd name="connsiteY2" fmla="*/ 0 h 313267"/>
              <a:gd name="connsiteX3" fmla="*/ 67734 w 67734"/>
              <a:gd name="connsiteY3" fmla="*/ 313267 h 31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34" h="313267">
                <a:moveTo>
                  <a:pt x="67734" y="313267"/>
                </a:moveTo>
                <a:lnTo>
                  <a:pt x="0" y="296333"/>
                </a:lnTo>
                <a:lnTo>
                  <a:pt x="42334" y="0"/>
                </a:lnTo>
                <a:lnTo>
                  <a:pt x="67734" y="313267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3064933" y="4548550"/>
            <a:ext cx="67734" cy="355600"/>
          </a:xfrm>
          <a:custGeom>
            <a:avLst/>
            <a:gdLst>
              <a:gd name="connsiteX0" fmla="*/ 0 w 67734"/>
              <a:gd name="connsiteY0" fmla="*/ 0 h 474133"/>
              <a:gd name="connsiteX1" fmla="*/ 67734 w 67734"/>
              <a:gd name="connsiteY1" fmla="*/ 84667 h 474133"/>
              <a:gd name="connsiteX2" fmla="*/ 42334 w 67734"/>
              <a:gd name="connsiteY2" fmla="*/ 110067 h 474133"/>
              <a:gd name="connsiteX3" fmla="*/ 25400 w 67734"/>
              <a:gd name="connsiteY3" fmla="*/ 474133 h 474133"/>
              <a:gd name="connsiteX4" fmla="*/ 0 w 67734"/>
              <a:gd name="connsiteY4" fmla="*/ 0 h 47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34" h="474133">
                <a:moveTo>
                  <a:pt x="0" y="0"/>
                </a:moveTo>
                <a:lnTo>
                  <a:pt x="67734" y="84667"/>
                </a:lnTo>
                <a:lnTo>
                  <a:pt x="42334" y="110067"/>
                </a:lnTo>
                <a:lnTo>
                  <a:pt x="25400" y="474133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617139" y="5888408"/>
            <a:ext cx="143933" cy="101600"/>
          </a:xfrm>
          <a:prstGeom prst="rect">
            <a:avLst/>
          </a:prstGeom>
          <a:solidFill>
            <a:srgbClr val="C0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4934" y="5837610"/>
            <a:ext cx="16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Выбросы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1270765" y="4394744"/>
            <a:ext cx="3157302" cy="307777"/>
          </a:xfrm>
          <a:custGeom>
            <a:avLst/>
            <a:gdLst>
              <a:gd name="connsiteX0" fmla="*/ 0 w 3149600"/>
              <a:gd name="connsiteY0" fmla="*/ 503767 h 503767"/>
              <a:gd name="connsiteX1" fmla="*/ 1354667 w 3149600"/>
              <a:gd name="connsiteY1" fmla="*/ 317500 h 503767"/>
              <a:gd name="connsiteX2" fmla="*/ 2463800 w 3149600"/>
              <a:gd name="connsiteY2" fmla="*/ 38100 h 503767"/>
              <a:gd name="connsiteX3" fmla="*/ 3149600 w 3149600"/>
              <a:gd name="connsiteY3" fmla="*/ 88900 h 50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503767">
                <a:moveTo>
                  <a:pt x="0" y="503767"/>
                </a:moveTo>
                <a:cubicBezTo>
                  <a:pt x="472017" y="449439"/>
                  <a:pt x="944034" y="395111"/>
                  <a:pt x="1354667" y="317500"/>
                </a:cubicBezTo>
                <a:cubicBezTo>
                  <a:pt x="1765300" y="239889"/>
                  <a:pt x="2164645" y="76200"/>
                  <a:pt x="2463800" y="38100"/>
                </a:cubicBezTo>
                <a:cubicBezTo>
                  <a:pt x="2762955" y="0"/>
                  <a:pt x="2956277" y="44450"/>
                  <a:pt x="3149600" y="8890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1515540" y="5323250"/>
            <a:ext cx="27093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TextBox 46"/>
          <p:cNvSpPr txBox="1"/>
          <p:nvPr/>
        </p:nvSpPr>
        <p:spPr>
          <a:xfrm>
            <a:off x="1786472" y="5221653"/>
            <a:ext cx="16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Тренд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00000" y="2433400"/>
            <a:ext cx="438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Настройка нескольких моделей для сравнения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8699" y="5259401"/>
            <a:ext cx="715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Модель 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1: </a:t>
            </a:r>
            <a:r>
              <a:rPr lang="en-US" sz="1200" b="1" i="1" u="sng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ARIMA</a:t>
            </a:r>
            <a:r>
              <a:rPr lang="en-US" sz="1200" b="1" i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Blackadder ITC" pitchFamily="82" charset="0"/>
                <a:ea typeface="ＭＳ Ｐゴシック" pitchFamily="34" charset="-128"/>
              </a:rPr>
              <a:t>f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(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история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выбросы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цена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 err="1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промоакции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остатки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НГ и другие праздники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взаимовлияние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) 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28699" y="5437553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Модель 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2: </a:t>
            </a:r>
            <a:r>
              <a:rPr lang="ru-RU" sz="1200" b="1" i="1" u="sng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Экспоненциальное сглаживание</a:t>
            </a:r>
            <a:r>
              <a:rPr lang="en-US" sz="1200" b="1" i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Blackadder ITC" pitchFamily="82" charset="0"/>
                <a:ea typeface="ＭＳ Ｐゴシック" pitchFamily="34" charset="-128"/>
              </a:rPr>
              <a:t>f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(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история, сезонность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) 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8699" y="5619401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Модель 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3: </a:t>
            </a:r>
            <a:r>
              <a:rPr lang="en-US" sz="1200" b="1" i="1" u="sng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ARIMA</a:t>
            </a:r>
            <a:r>
              <a:rPr lang="en-US" sz="1200" b="1" i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Blackadder ITC" pitchFamily="82" charset="0"/>
                <a:ea typeface="ＭＳ Ｐゴシック" pitchFamily="34" charset="-128"/>
              </a:rPr>
              <a:t>f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(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история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сезонность, выбросы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цена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 err="1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промоакции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НГ и другие праздники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) 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00000" y="2433400"/>
            <a:ext cx="635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Прогнозирование и оценка точности моделей на периоде сравнения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1453412049"/>
              </p:ext>
            </p:extLst>
          </p:nvPr>
        </p:nvGraphicFramePr>
        <p:xfrm>
          <a:off x="1133481" y="2785437"/>
          <a:ext cx="6867525" cy="235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92669" y="5259401"/>
            <a:ext cx="61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Arial Narrow"/>
                <a:ea typeface="ＭＳ Ｐゴシック" pitchFamily="34" charset="-128"/>
              </a:rPr>
              <a:t>13.64%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2747" y="5083895"/>
            <a:ext cx="71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u="sng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Ошибка</a:t>
            </a:r>
            <a:endParaRPr lang="en-US" sz="1200" b="1" u="sng" dirty="0">
              <a:solidFill>
                <a:srgbClr val="00539B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138" y="5439401"/>
            <a:ext cx="61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Arial Narrow"/>
                <a:ea typeface="ＭＳ Ｐゴシック" pitchFamily="34" charset="-128"/>
              </a:rPr>
              <a:t>11.05%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1138" y="5619401"/>
            <a:ext cx="61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Arial Narrow"/>
                <a:ea typeface="ＭＳ Ｐゴシック" pitchFamily="34" charset="-128"/>
              </a:rPr>
              <a:t>  8.58%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1548000" y="2523400"/>
            <a:ext cx="262800" cy="1836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00000" y="2433400"/>
            <a:ext cx="662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Выбор лучшей модели и перенастройка её параметров на всей истории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pic>
        <p:nvPicPr>
          <p:cNvPr id="62" name="Picture 4" descr="C:\Documents and Settings\kelewi\Local Settings\Temporary Internet Files\Content.IE5\3JKZ7M0V\MC90002158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23808" y="5601163"/>
            <a:ext cx="306581" cy="318091"/>
          </a:xfrm>
          <a:prstGeom prst="rect">
            <a:avLst/>
          </a:prstGeom>
          <a:noFill/>
        </p:spPr>
      </p:pic>
      <p:graphicFrame>
        <p:nvGraphicFramePr>
          <p:cNvPr id="63" name="Chart 62"/>
          <p:cNvGraphicFramePr/>
          <p:nvPr>
            <p:extLst>
              <p:ext uri="{D42A27DB-BD31-4B8C-83A1-F6EECF244321}">
                <p14:modId xmlns:p14="http://schemas.microsoft.com/office/powerpoint/2010/main" val="3500367007"/>
              </p:ext>
            </p:extLst>
          </p:nvPr>
        </p:nvGraphicFramePr>
        <p:xfrm>
          <a:off x="1141947" y="2876220"/>
          <a:ext cx="6867525" cy="235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" name="Oval 63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00000" y="2433400"/>
            <a:ext cx="658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Построение прогноза с учётом будущих событий и значений факторов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3593097401"/>
              </p:ext>
            </p:extLst>
          </p:nvPr>
        </p:nvGraphicFramePr>
        <p:xfrm>
          <a:off x="1150410" y="2821352"/>
          <a:ext cx="6867525" cy="235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0278" y="1770185"/>
            <a:ext cx="814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90% временных рядов прогнозируются по следующей схеме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47204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30382 -0.0011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100"/>
                            </p:stCondLst>
                            <p:childTnLst>
                              <p:par>
                                <p:cTn id="219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25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50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0" grpId="0" animBg="1"/>
      <p:bldP spid="20" grpId="1" animBg="1"/>
      <p:bldP spid="21" grpId="0" animBg="1"/>
      <p:bldP spid="21" grpId="1" animBg="1"/>
      <p:bldP spid="23" grpId="0"/>
      <p:bldP spid="23" grpId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6" grpId="0"/>
      <p:bldP spid="36" grpId="1"/>
      <p:bldP spid="37" grpId="0" animBg="1"/>
      <p:bldP spid="37" grpId="1" animBg="1"/>
      <p:bldP spid="38" grpId="0" animBg="1"/>
      <p:bldP spid="39" grpId="0" animBg="1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7" grpId="0"/>
      <p:bldP spid="47" grpId="1"/>
      <p:bldP spid="48" grpId="0" animBg="1"/>
      <p:bldP spid="48" grpId="1" animBg="1"/>
      <p:bldP spid="48" grpId="2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 animBg="1"/>
      <p:bldP spid="53" grpId="1" animBg="1"/>
      <p:bldP spid="54" grpId="0"/>
      <p:bldP spid="54" grpId="1"/>
      <p:bldGraphic spid="55" grpId="0">
        <p:bldAsOne/>
      </p:bldGraphic>
      <p:bldGraphic spid="55" grpId="1">
        <p:bldAsOne/>
      </p:bldGraphic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 animBg="1"/>
      <p:bldP spid="60" grpId="1" animBg="1"/>
      <p:bldP spid="61" grpId="0"/>
      <p:bldP spid="61" grpId="1"/>
      <p:bldGraphic spid="63" grpId="0">
        <p:bldAsOne/>
      </p:bldGraphic>
      <p:bldGraphic spid="63" grpId="1">
        <p:bldAsOne/>
      </p:bldGraphic>
      <p:bldP spid="64" grpId="0" animBg="1"/>
      <p:bldP spid="65" grpId="0"/>
      <p:bldGraphic spid="66" grpId="0">
        <p:bldAsOne/>
      </p:bldGraphic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902</Words>
  <Application>Microsoft Office PowerPoint</Application>
  <PresentationFormat>On-screen Show (4:3)</PresentationFormat>
  <Paragraphs>397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Arial Black</vt:lpstr>
      <vt:lpstr>Arial Narrow</vt:lpstr>
      <vt:lpstr>Arial Rounded MT Bold</vt:lpstr>
      <vt:lpstr>Blackadder ITC</vt:lpstr>
      <vt:lpstr>Calibri</vt:lpstr>
      <vt:lpstr>Cambria Math</vt:lpstr>
      <vt:lpstr>Wingdings</vt:lpstr>
      <vt:lpstr>Тема Office</vt:lpstr>
      <vt:lpstr>Machine Learning Part II</vt:lpstr>
      <vt:lpstr>Plan</vt:lpstr>
      <vt:lpstr>Структура розничной сети</vt:lpstr>
      <vt:lpstr>Описание процессов</vt:lpstr>
      <vt:lpstr>Ключевая задача</vt:lpstr>
      <vt:lpstr>КPI Retail</vt:lpstr>
      <vt:lpstr>Функция потерь при прогнозировании</vt:lpstr>
      <vt:lpstr>Plan</vt:lpstr>
      <vt:lpstr>Прогнозирование в ритейл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Резюме по предобработке данных</vt:lpstr>
      <vt:lpstr>Plan</vt:lpstr>
      <vt:lpstr>Учёт несимметричности потерь</vt:lpstr>
      <vt:lpstr>Оценка плотности распределения</vt:lpstr>
      <vt:lpstr>Построение несимметричного прогноза</vt:lpstr>
      <vt:lpstr>Plan</vt:lpstr>
      <vt:lpstr>Product Life Cycle Stages</vt:lpstr>
      <vt:lpstr>New Product Forecasting</vt:lpstr>
      <vt:lpstr>Dynamic Time Warping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Alexey Dral</dc:creator>
  <cp:lastModifiedBy>Alexey Romanenko</cp:lastModifiedBy>
  <cp:revision>347</cp:revision>
  <dcterms:created xsi:type="dcterms:W3CDTF">2014-02-09T18:22:24Z</dcterms:created>
  <dcterms:modified xsi:type="dcterms:W3CDTF">2016-11-08T18:30:08Z</dcterms:modified>
</cp:coreProperties>
</file>