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20"/>
  </p:notesMasterIdLst>
  <p:sldIdLst>
    <p:sldId id="256" r:id="rId2"/>
    <p:sldId id="264" r:id="rId3"/>
    <p:sldId id="261" r:id="rId4"/>
    <p:sldId id="302" r:id="rId5"/>
    <p:sldId id="303" r:id="rId6"/>
    <p:sldId id="304" r:id="rId7"/>
    <p:sldId id="309" r:id="rId8"/>
    <p:sldId id="313" r:id="rId9"/>
    <p:sldId id="314" r:id="rId10"/>
    <p:sldId id="306" r:id="rId11"/>
    <p:sldId id="310" r:id="rId12"/>
    <p:sldId id="317" r:id="rId13"/>
    <p:sldId id="316" r:id="rId14"/>
    <p:sldId id="315" r:id="rId15"/>
    <p:sldId id="318" r:id="rId16"/>
    <p:sldId id="319" r:id="rId17"/>
    <p:sldId id="311" r:id="rId18"/>
    <p:sldId id="31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gplant Rain" initials="ER" lastIdx="1" clrIdx="0">
    <p:extLst>
      <p:ext uri="{19B8F6BF-5375-455C-9EA6-DF929625EA0E}">
        <p15:presenceInfo xmlns:p15="http://schemas.microsoft.com/office/powerpoint/2012/main" userId="e9394a5f89f997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0152" autoAdjust="0"/>
  </p:normalViewPr>
  <p:slideViewPr>
    <p:cSldViewPr snapToGrid="0">
      <p:cViewPr varScale="1">
        <p:scale>
          <a:sx n="77" d="100"/>
          <a:sy n="77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521AB-6F5F-4C20-BA3A-65FB195BEFD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CB823-19FE-4B0E-A8A0-A9AD7FD3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9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B823-19FE-4B0E-A8A0-A9AD7FD343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4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B823-19FE-4B0E-A8A0-A9AD7FD343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5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B823-19FE-4B0E-A8A0-A9AD7FD343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2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CB823-19FE-4B0E-A8A0-A9AD7FD343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1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1086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19" y="1737031"/>
            <a:ext cx="7772400" cy="448088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2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69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6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4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5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2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7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10"/>
            <a:ext cx="9141714" cy="1144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357777"/>
            <a:ext cx="7772400" cy="756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1501795"/>
            <a:ext cx="7772400" cy="471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0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install-nginx-on-ubuntu-18-0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ngine.taobao.org/nginx_docs/cn/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ginx.org/en/docs/" TargetMode="External"/><Relationship Id="rId4" Type="http://schemas.openxmlformats.org/officeDocument/2006/relationships/hyperlink" Target="https://blog.sigoden.com/nginx-how-to-write-conf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B0E7-1A52-49D8-910E-DB573219C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Linux </a:t>
            </a:r>
            <a:r>
              <a:rPr lang="zh-CN" altLang="en-US" sz="5400" dirty="0"/>
              <a:t>基础与 </a:t>
            </a:r>
            <a:r>
              <a:rPr lang="en-US" altLang="zh-CN" sz="5400" dirty="0"/>
              <a:t>Web Server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A5D15F-84B5-4354-94CE-4CEC794E3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软件部</a:t>
            </a:r>
            <a:r>
              <a:rPr lang="en-US" altLang="zh-CN" sz="2400" dirty="0"/>
              <a:t>2019</a:t>
            </a:r>
            <a:r>
              <a:rPr lang="zh-CN" altLang="en-US" sz="2400" dirty="0"/>
              <a:t>暑期培训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0195D1-B1BA-4CEB-87A4-D5CA32F20BFF}"/>
              </a:ext>
            </a:extLst>
          </p:cNvPr>
          <p:cNvSpPr txBox="1"/>
          <p:nvPr/>
        </p:nvSpPr>
        <p:spPr>
          <a:xfrm>
            <a:off x="7540753" y="5344173"/>
            <a:ext cx="123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无</a:t>
            </a:r>
            <a:r>
              <a:rPr lang="en-US" altLang="zh-CN" sz="1600" dirty="0"/>
              <a:t>76 </a:t>
            </a:r>
            <a:r>
              <a:rPr lang="zh-CN" altLang="en-US" sz="1600" dirty="0"/>
              <a:t>孙志尧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9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5A5A4-5F69-4EA1-AFF5-85985CF9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4FD41-8699-48B4-8534-18CEE0CA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Install Nginx on Ubuntu 18.04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https://www.digitalocean.com/community/tutorials/how-to-install-nginx-on-ubuntu-18-04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7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5A5A4-5F69-4EA1-AFF5-85985CF9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4FD41-8699-48B4-8534-18CEE0C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489364"/>
            <a:ext cx="7772400" cy="2304474"/>
          </a:xfrm>
        </p:spPr>
        <p:txBody>
          <a:bodyPr>
            <a:normAutofit/>
          </a:bodyPr>
          <a:lstStyle/>
          <a:p>
            <a:r>
              <a:rPr lang="en-US" altLang="zh-CN" dirty="0"/>
              <a:t>Nginx </a:t>
            </a:r>
            <a:r>
              <a:rPr lang="zh-CN" altLang="en-US" dirty="0"/>
              <a:t>安装完成后</a:t>
            </a:r>
            <a:endParaRPr lang="en-US" altLang="zh-CN" dirty="0"/>
          </a:p>
          <a:p>
            <a:pPr lvl="1"/>
            <a:r>
              <a:rPr lang="zh-CN" altLang="en-US" dirty="0"/>
              <a:t>所有的配置文件都在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zh-CN" altLang="en-US" dirty="0"/>
              <a:t>下；</a:t>
            </a:r>
          </a:p>
          <a:p>
            <a:pPr lvl="1"/>
            <a:r>
              <a:rPr lang="zh-CN" altLang="en-US" dirty="0"/>
              <a:t>启动程序文件在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zh-CN" altLang="en-US" dirty="0"/>
              <a:t>下；</a:t>
            </a:r>
          </a:p>
          <a:p>
            <a:pPr lvl="1"/>
            <a:r>
              <a:rPr lang="zh-CN" altLang="en-US" dirty="0"/>
              <a:t>日志文件在 </a:t>
            </a:r>
            <a:r>
              <a:rPr lang="en-US" altLang="zh-CN" dirty="0"/>
              <a:t>/var/log/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zh-CN" altLang="en-US" dirty="0"/>
              <a:t>下，分别是 </a:t>
            </a:r>
            <a:r>
              <a:rPr lang="en-US" altLang="zh-CN" dirty="0"/>
              <a:t>access.log </a:t>
            </a:r>
            <a:r>
              <a:rPr lang="zh-CN" altLang="en-US" dirty="0"/>
              <a:t>和 </a:t>
            </a:r>
            <a:r>
              <a:rPr lang="en-US" altLang="zh-CN" dirty="0"/>
              <a:t>error.log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并且在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zh-CN" altLang="en-US" dirty="0"/>
              <a:t>下创建了启动脚本 </a:t>
            </a:r>
            <a:r>
              <a:rPr lang="en-US" altLang="zh-CN" dirty="0" err="1"/>
              <a:t>nginx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下面是一些常用命令：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4E24AA-AC02-49DC-99BC-9A4BE585D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94265"/>
              </p:ext>
            </p:extLst>
          </p:nvPr>
        </p:nvGraphicFramePr>
        <p:xfrm>
          <a:off x="1523219" y="3793837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72">
                  <a:extLst>
                    <a:ext uri="{9D8B030D-6E8A-4147-A177-3AD203B41FA5}">
                      <a16:colId xmlns:a16="http://schemas.microsoft.com/office/drawing/2014/main" val="2790272182"/>
                    </a:ext>
                  </a:extLst>
                </a:gridCol>
                <a:gridCol w="3359728">
                  <a:extLst>
                    <a:ext uri="{9D8B030D-6E8A-4147-A177-3AD203B41FA5}">
                      <a16:colId xmlns:a16="http://schemas.microsoft.com/office/drawing/2014/main" val="2295935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80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systemctl</a:t>
                      </a:r>
                      <a:r>
                        <a:rPr lang="en-US" altLang="zh-CN" dirty="0"/>
                        <a:t> stop </a:t>
                      </a:r>
                      <a:r>
                        <a:rPr lang="en-US" altLang="zh-CN" dirty="0" err="1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停止 </a:t>
                      </a:r>
                      <a:r>
                        <a:rPr lang="en-US" altLang="zh-CN" dirty="0"/>
                        <a:t>Nginx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systemctl</a:t>
                      </a:r>
                      <a:r>
                        <a:rPr lang="en-US" altLang="zh-CN" dirty="0"/>
                        <a:t> start </a:t>
                      </a:r>
                      <a:r>
                        <a:rPr lang="en-US" altLang="zh-CN" dirty="0" err="1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启动 </a:t>
                      </a:r>
                      <a:r>
                        <a:rPr lang="en-US" altLang="zh-CN" dirty="0"/>
                        <a:t>Nginx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9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systemctl</a:t>
                      </a:r>
                      <a:r>
                        <a:rPr lang="en-US" altLang="zh-CN" dirty="0"/>
                        <a:t> restart </a:t>
                      </a:r>
                      <a:r>
                        <a:rPr lang="en-US" altLang="zh-CN" dirty="0" err="1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重启 </a:t>
                      </a:r>
                      <a:r>
                        <a:rPr lang="en-US" altLang="zh-CN" dirty="0"/>
                        <a:t>Nginx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2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systemctl</a:t>
                      </a:r>
                      <a:r>
                        <a:rPr lang="en-US" altLang="zh-CN" dirty="0"/>
                        <a:t> reload </a:t>
                      </a:r>
                      <a:r>
                        <a:rPr lang="en-US" altLang="zh-CN" dirty="0" err="1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重新加载配置文件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1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systemctl</a:t>
                      </a:r>
                      <a:r>
                        <a:rPr lang="en-US" altLang="zh-CN" dirty="0"/>
                        <a:t> disable </a:t>
                      </a:r>
                      <a:r>
                        <a:rPr lang="en-US" altLang="zh-CN" dirty="0" err="1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取消开机自启动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systemctl</a:t>
                      </a:r>
                      <a:r>
                        <a:rPr lang="en-US" altLang="zh-CN" dirty="0"/>
                        <a:t> enable </a:t>
                      </a:r>
                      <a:r>
                        <a:rPr lang="en-US" altLang="zh-CN" dirty="0" err="1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设置开机自启动（默认）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8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237A-4B8D-43C9-834D-F706E410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简单入门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44DEF-C1EB-4D96-AD97-D8CAA71C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NGINX</a:t>
            </a:r>
            <a:r>
              <a:rPr lang="zh-CN" altLang="en-US" dirty="0"/>
              <a:t>的配置主要通过修改配置文件中的指令来进行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主要的配置文件为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nginx.conf</a:t>
            </a:r>
            <a:r>
              <a:rPr lang="zh-CN" altLang="en-US" dirty="0"/>
              <a:t>，我们在进行一些设置时不必要对其进行修改，因为其中有</a:t>
            </a:r>
            <a:endParaRPr lang="en-US" altLang="zh-CN" dirty="0"/>
          </a:p>
          <a:p>
            <a:pPr marL="228600" lvl="1" indent="0">
              <a:buNone/>
            </a:pPr>
            <a:r>
              <a:rPr lang="en-US" altLang="zh-CN" dirty="0"/>
              <a:t>	include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/*.conf;</a:t>
            </a:r>
          </a:p>
          <a:p>
            <a:pPr marL="228600" lvl="1" indent="0">
              <a:buNone/>
            </a:pPr>
            <a:r>
              <a:rPr lang="en-US" altLang="zh-CN" dirty="0"/>
              <a:t>	include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/sites-enabled/*;</a:t>
            </a:r>
          </a:p>
          <a:p>
            <a:pPr marL="228600" lvl="1" indent="0">
              <a:buNone/>
            </a:pPr>
            <a:r>
              <a:rPr lang="zh-CN" altLang="en-US" dirty="0"/>
              <a:t>两条</a:t>
            </a:r>
            <a:r>
              <a:rPr lang="en-US" altLang="zh-CN" dirty="0"/>
              <a:t>include</a:t>
            </a:r>
            <a:r>
              <a:rPr lang="zh-CN" altLang="en-US" dirty="0"/>
              <a:t>，因此我们只需要把在</a:t>
            </a:r>
            <a:r>
              <a:rPr lang="en-US" altLang="zh-CN" dirty="0"/>
              <a:t>http{}</a:t>
            </a:r>
            <a:r>
              <a:rPr lang="zh-CN" altLang="en-US" dirty="0"/>
              <a:t>块中的命令直接写在这两个文件夹中自己创建的配置文件里即可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587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35C8D-05F4-4F5B-9E20-5CC7566E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简单入门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D63EF-9AB6-448A-9319-5F991220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737031"/>
            <a:ext cx="3686565" cy="4480889"/>
          </a:xfrm>
        </p:spPr>
        <p:txBody>
          <a:bodyPr/>
          <a:lstStyle/>
          <a:p>
            <a:r>
              <a:rPr lang="zh-CN" altLang="en-US" dirty="0"/>
              <a:t>指令控制模块的行为，分为块指令（如</a:t>
            </a:r>
            <a:r>
              <a:rPr lang="af-ZA" altLang="zh-CN" dirty="0"/>
              <a:t>server,stream,location</a:t>
            </a:r>
            <a:r>
              <a:rPr lang="zh-CN" altLang="af-ZA" dirty="0"/>
              <a:t>）</a:t>
            </a:r>
            <a:r>
              <a:rPr lang="zh-CN" altLang="en-US" dirty="0"/>
              <a:t>和普通指令（如 </a:t>
            </a:r>
            <a:r>
              <a:rPr lang="af-ZA" altLang="zh-CN" dirty="0"/>
              <a:t>listen, server_name, return, if</a:t>
            </a:r>
            <a:r>
              <a:rPr lang="zh-CN" altLang="af-ZA" dirty="0"/>
              <a:t>）</a:t>
            </a:r>
            <a:endParaRPr lang="en-US" altLang="zh-CN" dirty="0"/>
          </a:p>
          <a:p>
            <a:r>
              <a:rPr lang="zh-CN" altLang="en-US" dirty="0"/>
              <a:t>块指令语法：</a:t>
            </a:r>
            <a:r>
              <a:rPr lang="en-US" altLang="zh-CN" dirty="0"/>
              <a:t>name { ... }; </a:t>
            </a:r>
            <a:r>
              <a:rPr lang="zh-CN" altLang="en-US" dirty="0"/>
              <a:t>花括号构成一个上下文，指令是有上下文限制的。如</a:t>
            </a:r>
            <a:r>
              <a:rPr lang="en-US" altLang="zh-CN" dirty="0"/>
              <a:t>server</a:t>
            </a:r>
            <a:r>
              <a:rPr lang="zh-CN" altLang="en-US" dirty="0"/>
              <a:t>需要运行在</a:t>
            </a:r>
            <a:r>
              <a:rPr lang="en-US" altLang="zh-CN" dirty="0"/>
              <a:t>http</a:t>
            </a:r>
            <a:r>
              <a:rPr lang="zh-CN" altLang="en-US" dirty="0"/>
              <a:t>上下文中，</a:t>
            </a:r>
            <a:r>
              <a:rPr lang="en-US" altLang="zh-CN" dirty="0" err="1"/>
              <a:t>server_name</a:t>
            </a:r>
            <a:r>
              <a:rPr lang="zh-CN" altLang="en-US" dirty="0"/>
              <a:t>需要运行在</a:t>
            </a:r>
            <a:r>
              <a:rPr lang="en-US" altLang="zh-CN" dirty="0"/>
              <a:t>server</a:t>
            </a:r>
            <a:r>
              <a:rPr lang="zh-CN" altLang="en-US" dirty="0"/>
              <a:t>上下文中。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0C6611-E771-4FE3-A0D4-B6862FDC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54" y="1581446"/>
            <a:ext cx="3925409" cy="47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5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C68FB-9621-4024-AFE3-FF3B8DA3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简单入门：静态资源服务器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3FB4-0150-4BEC-AD40-7435A4BA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6690"/>
            <a:ext cx="3749195" cy="4480889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server</a:t>
            </a:r>
            <a:r>
              <a:rPr lang="zh-CN" altLang="en-US" dirty="0"/>
              <a:t>块创建一个虚拟服务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server</a:t>
            </a:r>
            <a:r>
              <a:rPr lang="zh-CN" altLang="en-US" dirty="0"/>
              <a:t>中，用</a:t>
            </a:r>
            <a:r>
              <a:rPr lang="en-US" altLang="zh-CN" dirty="0"/>
              <a:t>root</a:t>
            </a:r>
            <a:r>
              <a:rPr lang="zh-CN" altLang="en-US" dirty="0"/>
              <a:t>指定请求资源的位置，</a:t>
            </a:r>
            <a:r>
              <a:rPr lang="af-ZA" altLang="zh-CN" dirty="0"/>
              <a:t> server_name</a:t>
            </a:r>
            <a:r>
              <a:rPr lang="zh-CN" altLang="en-US" dirty="0"/>
              <a:t>指定绑定的域名，</a:t>
            </a:r>
            <a:r>
              <a:rPr lang="en-US" altLang="zh-CN" dirty="0"/>
              <a:t>listen</a:t>
            </a:r>
            <a:r>
              <a:rPr lang="zh-CN" altLang="en-US" dirty="0"/>
              <a:t>指定监听的端口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server</a:t>
            </a:r>
            <a:r>
              <a:rPr lang="zh-CN" altLang="en-US" dirty="0"/>
              <a:t>中添加</a:t>
            </a:r>
            <a:r>
              <a:rPr lang="en-US" altLang="zh-CN" dirty="0"/>
              <a:t>location</a:t>
            </a:r>
            <a:r>
              <a:rPr lang="zh-CN" altLang="en-US" dirty="0"/>
              <a:t>块来进行前缀匹配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C4E072-D061-4B8C-A4F4-285BA408CA0F}"/>
              </a:ext>
            </a:extLst>
          </p:cNvPr>
          <p:cNvSpPr txBox="1"/>
          <p:nvPr/>
        </p:nvSpPr>
        <p:spPr>
          <a:xfrm>
            <a:off x="5160724" y="2016690"/>
            <a:ext cx="3494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/>
              <a:t>server {</a:t>
            </a:r>
            <a:endParaRPr lang="en-US" altLang="zh-CN" sz="2200" dirty="0"/>
          </a:p>
          <a:p>
            <a:r>
              <a:rPr lang="en-US" altLang="zh-CN" sz="2200" dirty="0"/>
              <a:t>	listen 23333;</a:t>
            </a:r>
          </a:p>
          <a:p>
            <a:r>
              <a:rPr lang="zh-CN" altLang="zh-CN" sz="2200" dirty="0"/>
              <a:t> </a:t>
            </a:r>
            <a:r>
              <a:rPr lang="en-US" altLang="zh-CN" sz="2200" dirty="0"/>
              <a:t>	</a:t>
            </a:r>
            <a:r>
              <a:rPr lang="zh-CN" altLang="zh-CN" sz="2200" dirty="0"/>
              <a:t>location / { </a:t>
            </a:r>
            <a:endParaRPr lang="en-US" altLang="zh-CN" sz="2200" dirty="0"/>
          </a:p>
          <a:p>
            <a:r>
              <a:rPr lang="en-US" altLang="zh-CN" sz="2200" dirty="0"/>
              <a:t>		</a:t>
            </a:r>
            <a:r>
              <a:rPr lang="zh-CN" altLang="zh-CN" sz="2200" dirty="0"/>
              <a:t>root /data/www; </a:t>
            </a:r>
            <a:endParaRPr lang="en-US" altLang="zh-CN" sz="2200" dirty="0"/>
          </a:p>
          <a:p>
            <a:r>
              <a:rPr lang="en-US" altLang="zh-CN" sz="2200" dirty="0"/>
              <a:t>	</a:t>
            </a:r>
            <a:r>
              <a:rPr lang="zh-CN" altLang="zh-CN" sz="2200" dirty="0"/>
              <a:t>} </a:t>
            </a:r>
            <a:endParaRPr lang="en-US" altLang="zh-CN" sz="2200" dirty="0"/>
          </a:p>
          <a:p>
            <a:r>
              <a:rPr lang="en-US" altLang="zh-CN" sz="2200" dirty="0"/>
              <a:t>	</a:t>
            </a:r>
            <a:r>
              <a:rPr lang="zh-CN" altLang="zh-CN" sz="2200" dirty="0"/>
              <a:t>location /images/ {</a:t>
            </a:r>
            <a:endParaRPr lang="en-US" altLang="zh-CN" sz="2200" dirty="0"/>
          </a:p>
          <a:p>
            <a:r>
              <a:rPr lang="en-US" altLang="zh-CN" sz="2200" dirty="0"/>
              <a:t>		</a:t>
            </a:r>
            <a:r>
              <a:rPr lang="zh-CN" altLang="zh-CN" sz="2200" dirty="0"/>
              <a:t> root /data; </a:t>
            </a:r>
            <a:endParaRPr lang="en-US" altLang="zh-CN" sz="2200" dirty="0"/>
          </a:p>
          <a:p>
            <a:r>
              <a:rPr lang="en-US" altLang="zh-CN" sz="2200" dirty="0"/>
              <a:t>	</a:t>
            </a:r>
            <a:r>
              <a:rPr lang="zh-CN" altLang="zh-CN" sz="2200" dirty="0"/>
              <a:t>} </a:t>
            </a:r>
            <a:endParaRPr lang="en-US" altLang="zh-CN" sz="2200" dirty="0"/>
          </a:p>
          <a:p>
            <a:r>
              <a:rPr lang="zh-CN" altLang="zh-CN" sz="2200" dirty="0"/>
              <a:t>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58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C68FB-9621-4024-AFE3-FF3B8DA3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简单入门：重定向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3FB4-0150-4BEC-AD40-7435A4BA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737031"/>
            <a:ext cx="8108252" cy="4480889"/>
          </a:xfrm>
        </p:spPr>
        <p:txBody>
          <a:bodyPr/>
          <a:lstStyle/>
          <a:p>
            <a:r>
              <a:rPr lang="zh-CN" altLang="en-US" dirty="0"/>
              <a:t>直接使用</a:t>
            </a:r>
            <a:r>
              <a:rPr lang="en-US" altLang="zh-CN" dirty="0"/>
              <a:t>return</a:t>
            </a:r>
            <a:r>
              <a:rPr lang="zh-CN" altLang="en-US" dirty="0"/>
              <a:t>返回状态码（并不局限于重定向）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63B7F3-28A0-4CDF-97F5-1CFB1FED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44" y="3043825"/>
            <a:ext cx="5493198" cy="16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C68FB-9621-4024-AFE3-FF3B8DA3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Nginx</a:t>
            </a:r>
            <a:r>
              <a:rPr lang="zh-CN" altLang="en-US" dirty="0"/>
              <a:t>简单入门：</a:t>
            </a:r>
            <a:r>
              <a:rPr lang="zh-CN" altLang="en-US" b="1" dirty="0"/>
              <a:t>反向代理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3FB4-0150-4BEC-AD40-7435A4BA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737031"/>
            <a:ext cx="3273206" cy="4480889"/>
          </a:xfrm>
        </p:spPr>
        <p:txBody>
          <a:bodyPr/>
          <a:lstStyle/>
          <a:p>
            <a:r>
              <a:rPr lang="zh-CN" altLang="en-US" dirty="0"/>
              <a:t>前面都是作为静态资源服务器使用，但如果要运行</a:t>
            </a:r>
            <a:r>
              <a:rPr lang="en-US" altLang="zh-CN" dirty="0" err="1"/>
              <a:t>api</a:t>
            </a:r>
            <a:r>
              <a:rPr lang="zh-CN" altLang="en-US" dirty="0"/>
              <a:t>服务应该怎么办？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使用反向代理</a:t>
            </a:r>
            <a:r>
              <a:rPr lang="en-US" altLang="zh-CN" dirty="0" err="1"/>
              <a:t>proxy_pass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11C196-C055-4572-9854-E5D19FEC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36" y="1674495"/>
            <a:ext cx="44386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8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97612-CEEC-4885-9E1D-8C8A5BDE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 </a:t>
            </a:r>
            <a:r>
              <a:rPr lang="zh-CN" altLang="en-US" dirty="0"/>
              <a:t>学习参考资料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FE8DA-49DC-463E-9342-90FBC362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503219"/>
            <a:ext cx="7772400" cy="4714702"/>
          </a:xfrm>
        </p:spPr>
        <p:txBody>
          <a:bodyPr>
            <a:normAutofit/>
          </a:bodyPr>
          <a:lstStyle/>
          <a:p>
            <a:r>
              <a:rPr lang="en-US" altLang="zh-CN" dirty="0"/>
              <a:t>Nginx </a:t>
            </a:r>
            <a:r>
              <a:rPr lang="zh-CN" altLang="en-US" dirty="0"/>
              <a:t>中文文档：</a:t>
            </a:r>
            <a:r>
              <a:rPr lang="en-US" altLang="zh-CN" dirty="0">
                <a:hlinkClick r:id="rId3"/>
              </a:rPr>
              <a:t>https://tengine.taobao.org/nginx_docs/cn/docs/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Nginx </a:t>
            </a:r>
            <a:r>
              <a:rPr lang="zh-CN" altLang="en-US" dirty="0"/>
              <a:t>配置从入门到精通：</a:t>
            </a:r>
            <a:r>
              <a:rPr lang="en-US" altLang="zh-CN" dirty="0">
                <a:hlinkClick r:id="rId4"/>
              </a:rPr>
              <a:t>https://blog.sigoden.com/nginx-how-to-write-conf/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Nginx </a:t>
            </a:r>
            <a:r>
              <a:rPr lang="zh-CN" altLang="en-US" dirty="0"/>
              <a:t>官方文档（英文）：</a:t>
            </a:r>
            <a:r>
              <a:rPr lang="en-US" altLang="zh-CN" dirty="0">
                <a:hlinkClick r:id="rId5"/>
              </a:rPr>
              <a:t>https://nginx.org/en/docs/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443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FD2DB-B1B2-4032-8AF9-F0B55EDD2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543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E38AD-56A4-4784-8073-D702C05B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服务器与网站</a:t>
            </a:r>
          </a:p>
        </p:txBody>
      </p:sp>
    </p:spTree>
    <p:extLst>
      <p:ext uri="{BB962C8B-B14F-4D97-AF65-F5344CB8AC3E}">
        <p14:creationId xmlns:p14="http://schemas.microsoft.com/office/powerpoint/2010/main" val="366220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89B35-3677-44A6-BC76-AE10069D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8" y="358967"/>
            <a:ext cx="7772400" cy="776924"/>
          </a:xfrm>
        </p:spPr>
        <p:txBody>
          <a:bodyPr/>
          <a:lstStyle/>
          <a:p>
            <a:r>
              <a:rPr lang="zh-CN" altLang="en-US" dirty="0"/>
              <a:t>从访问 </a:t>
            </a:r>
            <a:r>
              <a:rPr lang="en-US" altLang="zh-CN" dirty="0"/>
              <a:t>google.com </a:t>
            </a:r>
            <a:r>
              <a:rPr lang="zh-CN" altLang="en-US" dirty="0"/>
              <a:t>说起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4ED38-8B88-432D-823D-6775BB1E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8" y="1489364"/>
            <a:ext cx="7772400" cy="5232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700" dirty="0"/>
              <a:t>当我们在浏览器地址框输入网址按下回车时，背后发生了什么？</a:t>
            </a:r>
            <a:endParaRPr lang="en-US" altLang="zh-CN" sz="17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417A3F-282D-4035-9847-783E877C8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68" y="2012585"/>
            <a:ext cx="4229100" cy="457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22793A-11D2-432C-94B0-F156083572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05" t="3673" r="23476" b="5648"/>
          <a:stretch/>
        </p:blipFill>
        <p:spPr>
          <a:xfrm>
            <a:off x="7618351" y="1655618"/>
            <a:ext cx="1191492" cy="47936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EDBCFE-6426-4AB4-9B42-22189941CFC5}"/>
              </a:ext>
            </a:extLst>
          </p:cNvPr>
          <p:cNvSpPr txBox="1"/>
          <p:nvPr/>
        </p:nvSpPr>
        <p:spPr>
          <a:xfrm>
            <a:off x="685018" y="2881745"/>
            <a:ext cx="6720237" cy="3338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defTabSz="91440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1700"/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en-US" altLang="zh-CN" sz="1800" dirty="0"/>
              <a:t>1. DNS (Domain Name System) </a:t>
            </a:r>
            <a:r>
              <a:rPr lang="zh-CN" altLang="en-US" sz="1800" dirty="0"/>
              <a:t>解析</a:t>
            </a:r>
            <a:endParaRPr lang="en-US" altLang="zh-CN" sz="1800" dirty="0"/>
          </a:p>
          <a:p>
            <a:pPr lvl="1"/>
            <a:r>
              <a:rPr lang="zh-CN" altLang="en-US" sz="1600" dirty="0"/>
              <a:t>当用户输入一个网址并按下回车键的时候，浏览器得到了一个域名。而在实际通信过程中，我们需要的是一个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地址。因此我们需要先把域名转换成相应的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地址，这个过程称作 </a:t>
            </a:r>
            <a:r>
              <a:rPr lang="en-US" altLang="zh-CN" sz="1600" dirty="0"/>
              <a:t>DNS </a:t>
            </a:r>
            <a:r>
              <a:rPr lang="zh-CN" altLang="en-US" sz="1600" dirty="0"/>
              <a:t>解析。</a:t>
            </a:r>
            <a:endParaRPr lang="en-US" altLang="zh-CN" sz="1600" dirty="0"/>
          </a:p>
          <a:p>
            <a:pPr lvl="1"/>
            <a:r>
              <a:rPr lang="zh-CN" altLang="en-US" sz="1600" dirty="0"/>
              <a:t>解析优先级：浏览器 </a:t>
            </a:r>
            <a:r>
              <a:rPr lang="en-US" altLang="zh-CN" sz="1600" dirty="0"/>
              <a:t>DNS </a:t>
            </a:r>
            <a:r>
              <a:rPr lang="zh-CN" altLang="en-US" sz="1600" dirty="0"/>
              <a:t>缓存 </a:t>
            </a:r>
            <a:r>
              <a:rPr lang="en-US" altLang="zh-CN" sz="1600" dirty="0"/>
              <a:t>&gt; hosts </a:t>
            </a:r>
            <a:r>
              <a:rPr lang="zh-CN" altLang="en-US" sz="1600" dirty="0"/>
              <a:t>文件 </a:t>
            </a:r>
            <a:r>
              <a:rPr lang="en-US" altLang="zh-CN" sz="1600" dirty="0"/>
              <a:t>&gt; DNS </a:t>
            </a:r>
            <a:r>
              <a:rPr lang="zh-CN" altLang="en-US" sz="1600" dirty="0"/>
              <a:t>服务器</a:t>
            </a:r>
            <a:endParaRPr lang="en-US" altLang="zh-CN" sz="1600" dirty="0"/>
          </a:p>
          <a:p>
            <a:endParaRPr lang="en-US" altLang="zh-CN" sz="13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发起 </a:t>
            </a:r>
            <a:r>
              <a:rPr lang="en-US" altLang="zh-CN" sz="1800" dirty="0"/>
              <a:t>TCP </a:t>
            </a:r>
            <a:r>
              <a:rPr lang="zh-CN" altLang="en-US" sz="1800" dirty="0"/>
              <a:t>请求</a:t>
            </a:r>
          </a:p>
          <a:p>
            <a:pPr lvl="1"/>
            <a:r>
              <a:rPr lang="zh-CN" altLang="en-US" sz="1600" dirty="0"/>
              <a:t>浏览器会选择一个大于 </a:t>
            </a:r>
            <a:r>
              <a:rPr lang="en-US" altLang="zh-CN" sz="1600" dirty="0"/>
              <a:t>1024 </a:t>
            </a:r>
            <a:r>
              <a:rPr lang="zh-CN" altLang="en-US" sz="1600" dirty="0"/>
              <a:t>的本机端口向目标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地址的某个端口（默认情况下 </a:t>
            </a:r>
            <a:r>
              <a:rPr lang="en-US" altLang="zh-CN" sz="1600" dirty="0"/>
              <a:t>http </a:t>
            </a:r>
            <a:r>
              <a:rPr lang="zh-CN" altLang="en-US" sz="1600" dirty="0"/>
              <a:t>为 </a:t>
            </a:r>
            <a:r>
              <a:rPr lang="en-US" altLang="zh-CN" sz="1600" dirty="0"/>
              <a:t>80, https </a:t>
            </a:r>
            <a:r>
              <a:rPr lang="zh-CN" altLang="en-US" sz="1600" dirty="0"/>
              <a:t>为 </a:t>
            </a:r>
            <a:r>
              <a:rPr lang="en-US" altLang="zh-CN" sz="1600" dirty="0"/>
              <a:t>443</a:t>
            </a:r>
            <a:r>
              <a:rPr lang="zh-CN" altLang="en-US" sz="1600" dirty="0"/>
              <a:t>）发起 </a:t>
            </a:r>
            <a:r>
              <a:rPr lang="en-US" altLang="zh-CN" sz="1600" dirty="0"/>
              <a:t>TCP </a:t>
            </a:r>
            <a:r>
              <a:rPr lang="zh-CN" altLang="en-US" sz="1600" dirty="0"/>
              <a:t>连接请求。经过标准的 </a:t>
            </a:r>
            <a:r>
              <a:rPr lang="en-US" altLang="zh-CN" sz="1600" dirty="0"/>
              <a:t>TCP </a:t>
            </a:r>
            <a:r>
              <a:rPr lang="zh-CN" altLang="en-US" sz="1600" dirty="0"/>
              <a:t>握手流程，建立 </a:t>
            </a:r>
            <a:r>
              <a:rPr lang="en-US" altLang="zh-CN" sz="1600" dirty="0"/>
              <a:t>TCP </a:t>
            </a:r>
            <a:r>
              <a:rPr lang="zh-CN" altLang="en-US" sz="1600" dirty="0"/>
              <a:t>连接。</a:t>
            </a:r>
            <a:endParaRPr lang="en-US" altLang="zh-CN" sz="1600" dirty="0"/>
          </a:p>
          <a:p>
            <a:endParaRPr lang="en-US" altLang="zh-CN" sz="13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15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C0477-71A3-4011-82B8-BA212D46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865751"/>
          </a:xfrm>
        </p:spPr>
        <p:txBody>
          <a:bodyPr/>
          <a:lstStyle/>
          <a:p>
            <a:r>
              <a:rPr lang="zh-CN" altLang="en-US" dirty="0"/>
              <a:t>从访问 </a:t>
            </a:r>
            <a:r>
              <a:rPr lang="en-US" altLang="zh-CN" dirty="0"/>
              <a:t>google.com </a:t>
            </a:r>
            <a:r>
              <a:rPr lang="zh-CN" altLang="en-US" dirty="0"/>
              <a:t>说起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55E92-538D-4ECF-A9E7-1E63EB4E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503219"/>
            <a:ext cx="6353090" cy="4714702"/>
          </a:xfrm>
        </p:spPr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发起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zh-CN" altLang="en-US" dirty="0"/>
              <a:t>在建立起的 </a:t>
            </a:r>
            <a:r>
              <a:rPr lang="en-US" altLang="zh-CN" dirty="0"/>
              <a:t>TCP </a:t>
            </a:r>
            <a:r>
              <a:rPr lang="zh-CN" altLang="en-US" dirty="0"/>
              <a:t>连接中，按照 </a:t>
            </a:r>
            <a:r>
              <a:rPr lang="en-US" altLang="zh-CN" dirty="0"/>
              <a:t>HTTP </a:t>
            </a:r>
            <a:r>
              <a:rPr lang="zh-CN" altLang="en-US" dirty="0"/>
              <a:t>协议标准发送一个索要网页的请求。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. </a:t>
            </a:r>
            <a:r>
              <a:rPr lang="zh-CN" altLang="en-US" dirty="0"/>
              <a:t>负载均衡</a:t>
            </a:r>
            <a:endParaRPr lang="en-US" altLang="zh-CN" dirty="0"/>
          </a:p>
          <a:p>
            <a:pPr lvl="1"/>
            <a:r>
              <a:rPr lang="zh-CN" altLang="en-US" dirty="0"/>
              <a:t>负载均衡指的是当一台服务器无法支持大量的用户访问时，将用户分摊到两个或多个服务器上的做法。</a:t>
            </a:r>
            <a:endParaRPr lang="en-US" altLang="zh-CN" dirty="0"/>
          </a:p>
          <a:p>
            <a:pPr lvl="1"/>
            <a:r>
              <a:rPr lang="zh-CN" altLang="en-US" dirty="0"/>
              <a:t>如果我们使用了负载均衡，则前一步 </a:t>
            </a:r>
            <a:r>
              <a:rPr lang="en-US" altLang="zh-CN" dirty="0"/>
              <a:t>DNS </a:t>
            </a:r>
            <a:r>
              <a:rPr lang="zh-CN" altLang="en-US" dirty="0"/>
              <a:t>解析获得的 </a:t>
            </a:r>
            <a:r>
              <a:rPr lang="en-US" altLang="zh-CN" dirty="0"/>
              <a:t>IP </a:t>
            </a:r>
            <a:r>
              <a:rPr lang="zh-CN" altLang="en-US" dirty="0"/>
              <a:t>地址应该是负载均衡服务器的 </a:t>
            </a:r>
            <a:r>
              <a:rPr lang="en-US" altLang="zh-CN" dirty="0"/>
              <a:t>IP </a:t>
            </a:r>
            <a:r>
              <a:rPr lang="zh-CN" altLang="en-US" dirty="0"/>
              <a:t>地址。当负载均衡服务器收到浏览器发来的请求时，根据分配算法转发请求到后端的一台真实的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6A62B6-392A-4D4E-9C06-BCD64A757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5" t="3673" r="23476" b="5648"/>
          <a:stretch/>
        </p:blipFill>
        <p:spPr>
          <a:xfrm>
            <a:off x="7618351" y="1655618"/>
            <a:ext cx="1191492" cy="47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C0477-71A3-4011-82B8-BA212D46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865751"/>
          </a:xfrm>
        </p:spPr>
        <p:txBody>
          <a:bodyPr/>
          <a:lstStyle/>
          <a:p>
            <a:r>
              <a:rPr lang="zh-CN" altLang="en-US" dirty="0"/>
              <a:t>从访问 </a:t>
            </a:r>
            <a:r>
              <a:rPr lang="en-US" altLang="zh-CN" dirty="0"/>
              <a:t>google.com </a:t>
            </a:r>
            <a:r>
              <a:rPr lang="zh-CN" altLang="en-US" dirty="0"/>
              <a:t>说起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55E92-538D-4ECF-A9E7-1E63EB4E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503219"/>
            <a:ext cx="6353090" cy="4714702"/>
          </a:xfrm>
        </p:spPr>
        <p:txBody>
          <a:bodyPr>
            <a:normAutofit/>
          </a:bodyPr>
          <a:lstStyle/>
          <a:p>
            <a:r>
              <a:rPr lang="en-US" altLang="zh-CN" dirty="0"/>
              <a:t>5. Web </a:t>
            </a:r>
            <a:r>
              <a:rPr lang="zh-CN" altLang="en-US" dirty="0"/>
              <a:t>服务器处理请求并返回响应</a:t>
            </a:r>
            <a:endParaRPr lang="en-US" altLang="zh-CN" dirty="0"/>
          </a:p>
          <a:p>
            <a:pPr lvl="1"/>
            <a:r>
              <a:rPr lang="zh-CN" altLang="en-US" dirty="0"/>
              <a:t>如果使用了负载均衡，则先将响应发送给负载均衡服务器，再由负载均衡服务器转发给浏览器。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浏览器渲染</a:t>
            </a:r>
          </a:p>
          <a:p>
            <a:pPr lvl="1"/>
            <a:r>
              <a:rPr lang="zh-CN" altLang="en-US" dirty="0"/>
              <a:t>浏览器根据收到的响应渲染网页。在此期间可能会再次发送请求（例如页面引用了其他未加载的 </a:t>
            </a:r>
            <a:r>
              <a:rPr lang="en-US" altLang="zh-CN" dirty="0"/>
              <a:t>image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文件）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6A62B6-392A-4D4E-9C06-BCD64A757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5" t="3673" r="23476" b="5648"/>
          <a:stretch/>
        </p:blipFill>
        <p:spPr>
          <a:xfrm>
            <a:off x="7618351" y="1655618"/>
            <a:ext cx="1191492" cy="47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C0477-71A3-4011-82B8-BA212D46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865751"/>
          </a:xfrm>
        </p:spPr>
        <p:txBody>
          <a:bodyPr/>
          <a:lstStyle/>
          <a:p>
            <a:r>
              <a:rPr lang="en-US" altLang="zh-CN" dirty="0"/>
              <a:t>Nginx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55E92-538D-4ECF-A9E7-1E63EB4E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1503219"/>
            <a:ext cx="6353090" cy="4714702"/>
          </a:xfrm>
        </p:spPr>
        <p:txBody>
          <a:bodyPr>
            <a:normAutofit/>
          </a:bodyPr>
          <a:lstStyle/>
          <a:p>
            <a:r>
              <a:rPr lang="zh-CN" altLang="en-US" dirty="0"/>
              <a:t>那么问题来了，今天要讲的 </a:t>
            </a:r>
            <a:r>
              <a:rPr lang="en-US" altLang="zh-CN" dirty="0"/>
              <a:t>Nginx </a:t>
            </a:r>
            <a:r>
              <a:rPr lang="zh-CN" altLang="en-US" dirty="0"/>
              <a:t>能做什么？</a:t>
            </a:r>
            <a:endParaRPr lang="en-US" altLang="zh-CN" dirty="0"/>
          </a:p>
          <a:p>
            <a:r>
              <a:rPr lang="en-US" altLang="zh-CN" dirty="0"/>
              <a:t>Nginx </a:t>
            </a:r>
            <a:r>
              <a:rPr lang="zh-CN" altLang="en-US" dirty="0"/>
              <a:t>（读作 </a:t>
            </a:r>
            <a:r>
              <a:rPr lang="en-US" altLang="zh-CN" dirty="0"/>
              <a:t>engine X</a:t>
            </a:r>
            <a:r>
              <a:rPr lang="zh-CN" altLang="en-US" dirty="0"/>
              <a:t>）是一个高性能的网页、反向代理、负载均衡服务器。</a:t>
            </a:r>
            <a:endParaRPr lang="en-US" altLang="zh-CN" dirty="0"/>
          </a:p>
          <a:p>
            <a:r>
              <a:rPr lang="en-US" altLang="zh-CN" dirty="0"/>
              <a:t>Nginx </a:t>
            </a:r>
            <a:r>
              <a:rPr lang="zh-CN" altLang="en-US" dirty="0"/>
              <a:t>运行在服务器端，监听服务器的某个端口并做出响应，以达到提供 </a:t>
            </a:r>
            <a:r>
              <a:rPr lang="en-US" altLang="zh-CN" dirty="0"/>
              <a:t>web </a:t>
            </a:r>
            <a:r>
              <a:rPr lang="zh-CN" altLang="en-US" dirty="0"/>
              <a:t>服务的目的。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6A62B6-392A-4D4E-9C06-BCD64A757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5" t="3673" r="23476" b="5648"/>
          <a:stretch/>
        </p:blipFill>
        <p:spPr>
          <a:xfrm>
            <a:off x="7618351" y="1655618"/>
            <a:ext cx="1191492" cy="479367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2394886-1B5D-48A6-8F64-49F011BB1170}"/>
              </a:ext>
            </a:extLst>
          </p:cNvPr>
          <p:cNvSpPr/>
          <p:nvPr/>
        </p:nvSpPr>
        <p:spPr>
          <a:xfrm>
            <a:off x="7405256" y="3117273"/>
            <a:ext cx="1617682" cy="1814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06F0F-267A-47AC-88CC-99C9D08F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Server </a:t>
            </a:r>
            <a:r>
              <a:rPr lang="zh-CN" altLang="en-US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397878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ADC6D-5407-4B8F-AFFA-C5B8F0B6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正向</a:t>
            </a:r>
            <a:r>
              <a:rPr lang="en-US" altLang="zh-CN" dirty="0"/>
              <a:t>/</a:t>
            </a:r>
            <a:r>
              <a:rPr lang="zh-CN" altLang="en-US" dirty="0"/>
              <a:t>反向代理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42E53-54C9-4392-9915-56954C611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1" y="2512301"/>
            <a:ext cx="91440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8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8E0B0-77E7-4225-B4E5-6C464AC5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CB89CF-32C2-47E3-971A-39EE0EB6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7290"/>
            <a:ext cx="9144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15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934</Words>
  <Application>Microsoft Office PowerPoint</Application>
  <PresentationFormat>全屏显示(4:3)</PresentationFormat>
  <Paragraphs>94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Corbel</vt:lpstr>
      <vt:lpstr>Wingdings</vt:lpstr>
      <vt:lpstr>带状</vt:lpstr>
      <vt:lpstr>Linux 基础与 Web Server</vt:lpstr>
      <vt:lpstr>服务器与网站</vt:lpstr>
      <vt:lpstr>从访问 google.com 说起</vt:lpstr>
      <vt:lpstr>从访问 google.com 说起</vt:lpstr>
      <vt:lpstr>从访问 google.com 说起</vt:lpstr>
      <vt:lpstr>Nginx 简介</vt:lpstr>
      <vt:lpstr>Web Server 配置</vt:lpstr>
      <vt:lpstr>正向/反向代理</vt:lpstr>
      <vt:lpstr>负载均衡</vt:lpstr>
      <vt:lpstr>Nginx 安装</vt:lpstr>
      <vt:lpstr>Nginx 安装</vt:lpstr>
      <vt:lpstr>Nginx简单入门</vt:lpstr>
      <vt:lpstr>Nginx简单入门</vt:lpstr>
      <vt:lpstr>Nginx简单入门：静态资源服务器</vt:lpstr>
      <vt:lpstr>Nginx简单入门：重定向</vt:lpstr>
      <vt:lpstr>Nginx简单入门：反向代理</vt:lpstr>
      <vt:lpstr>Nginx 学习参考资料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基础与 Nginx</dc:title>
  <dc:creator>Eggplant Rain</dc:creator>
  <cp:lastModifiedBy>李 煜泽</cp:lastModifiedBy>
  <cp:revision>105</cp:revision>
  <dcterms:created xsi:type="dcterms:W3CDTF">2019-07-04T14:58:52Z</dcterms:created>
  <dcterms:modified xsi:type="dcterms:W3CDTF">2020-06-21T13:14:17Z</dcterms:modified>
</cp:coreProperties>
</file>