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6" r:id="rId6"/>
    <p:sldId id="287" r:id="rId7"/>
    <p:sldId id="288" r:id="rId8"/>
    <p:sldId id="294" r:id="rId9"/>
    <p:sldId id="290" r:id="rId10"/>
    <p:sldId id="289" r:id="rId11"/>
    <p:sldId id="291" r:id="rId12"/>
    <p:sldId id="292" r:id="rId13"/>
    <p:sldId id="293" r:id="rId14"/>
    <p:sldId id="295" r:id="rId15"/>
    <p:sldId id="296" r:id="rId16"/>
    <p:sldId id="297" r:id="rId17"/>
    <p:sldId id="298" r:id="rId18"/>
    <p:sldId id="300" r:id="rId19"/>
    <p:sldId id="299" r:id="rId20"/>
    <p:sldId id="269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1"/>
    </p:cViewPr>
  </p:sorterViewPr>
  <p:notesViewPr>
    <p:cSldViewPr snapToGrid="0">
      <p:cViewPr varScale="1">
        <p:scale>
          <a:sx n="88" d="100"/>
          <a:sy n="88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01EA87-E043-4B09-883E-331FB9DEA67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2020/6/22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E8CF6F-AEFF-4035-A783-79EB238251D7}" type="datetime1">
              <a:rPr lang="zh-CN" altLang="en-US" smtClean="0"/>
              <a:t>2020/6/22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734D747-9380-41EE-9946-EC9EC0CA5D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1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49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6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53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2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02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07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9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5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4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7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30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9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组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任意多边形：形状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6" name="任意多边形：形状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：形状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</p:grpSp>
        <p:sp>
          <p:nvSpPr>
            <p:cNvPr id="9" name="任意多边形：形状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1" name="任意多边形：形状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grpSp>
          <p:nvGrpSpPr>
            <p:cNvPr id="12" name="组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任意多边形：形状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4" name="任意多边形：形状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个类别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0" name="图片占位符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3" name="图片占位符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4" name="图片占位符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文本占位符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7" name="文本占位符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8" name="文本占位符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9" name="文本占位符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0" name="文本占位符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​​(S)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+ 3 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6" name="文本占位符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6" name="文本占位符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7" name="文本占位符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+ 文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6" name="文本占位符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9" name="任意多边形：形状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0" name="任意多边形：形状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1" name="任意多边形：形状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2" name="任意多边形：形状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24" name="组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任意多边形：形状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26" name="任意多边形：形状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0" name="任意多边形：形状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1" name="灯片编号占位符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GB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GB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GB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GB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zh-CN" altLang="en-US" noProof="0"/>
              <a:t>谢谢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zh-CN" altLang="en-US" noProof="0"/>
              <a:t>谢谢</a:t>
            </a:r>
            <a:endParaRPr lang="zh-CN" altLang="en-GB" noProof="0"/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2" name="任意多边形：形状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8" name="任意多边形：形状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19" name="组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灯片编号占位符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节标题 </a:t>
            </a:r>
            <a:r>
              <a:rPr lang="en-US" altLang="zh-CN" noProof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任意多边形：形状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28" name="任意多边形：形状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31" name="组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任意多边形：形状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3" name="任意多边形：形状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节标题 </a:t>
            </a:r>
            <a:r>
              <a:rPr lang="en-US" altLang="zh-CN" noProof="0"/>
              <a:t>01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灯片编号占位符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4" name="椭圆形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1026936" y="1108364"/>
            <a:ext cx="1005115" cy="26742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</a:rPr>
              <a:t>“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引用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+ 文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文本占位符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8" name="内容占位符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7" name="任意多边形：形状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9" name="任意多边形：形状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单击此处编辑母版标题样式</a:t>
            </a:r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任意多边形：形状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4" name="任意多边形：形状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15" name="组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矩形：剪去一角的矩形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矩形：剪去一角的矩形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18" name="任意多边形：形状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altLang="zh-CN" noProof="0" smtClean="0">
                <a:latin typeface="Microsoft YaHei UI" panose="020B0503020204020204" pitchFamily="34" charset="-122"/>
              </a:rPr>
              <a:pPr/>
              <a:t>‹#›</a:t>
            </a:fld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EESAST/test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git@github.com:god/homework.g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.devmountain.com/git-vs-github-whats-the-difference/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n-US" altLang="zh-CN" dirty="0">
                <a:ea typeface="Microsoft YaHei UI" panose="020B0503020204020204" pitchFamily="34" charset="-122"/>
              </a:rPr>
              <a:t>Git</a:t>
            </a:r>
            <a:r>
              <a:rPr lang="zh-CN" altLang="en-US" dirty="0">
                <a:ea typeface="Microsoft YaHei UI" panose="020B0503020204020204" pitchFamily="34" charset="-122"/>
              </a:rPr>
              <a:t>基础</a:t>
            </a:r>
            <a:endParaRPr lang="en-GB" dirty="0"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algn="ctr" rtl="0">
              <a:buNone/>
            </a:pP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UI" panose="020B0503020204020204" pitchFamily="34" charset="-122"/>
              </a:rPr>
              <a:t>2020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UI" panose="020B0503020204020204" pitchFamily="34" charset="-122"/>
              </a:rPr>
              <a:t>年电子科协软件部暑期培训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AE9C7589-9B44-4BE1-9444-0363FD2738F6}"/>
              </a:ext>
            </a:extLst>
          </p:cNvPr>
          <p:cNvSpPr txBox="1">
            <a:spLocks/>
          </p:cNvSpPr>
          <p:nvPr/>
        </p:nvSpPr>
        <p:spPr>
          <a:xfrm>
            <a:off x="2927185" y="4155948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UI" panose="020B0503020204020204" pitchFamily="34" charset="-122"/>
              </a:rPr>
              <a:t>无</a:t>
            </a:r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UI" panose="020B0503020204020204" pitchFamily="34" charset="-122"/>
              </a:rPr>
              <a:t>82 </a:t>
            </a:r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UI" panose="020B0503020204020204" pitchFamily="34" charset="-122"/>
              </a:rPr>
              <a:t>李翔宇 </a:t>
            </a:r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UI" panose="020B0503020204020204" pitchFamily="34" charset="-122"/>
              </a:rPr>
              <a:t>lixiangy18@mails.tsinghua.edu.cn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Git</a:t>
            </a:r>
            <a:r>
              <a:rPr lang="zh-CN" altLang="en-US" dirty="0"/>
              <a:t>本地操作：分支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81910"/>
            <a:ext cx="7048670" cy="5033165"/>
          </a:xfrm>
        </p:spPr>
        <p:txBody>
          <a:bodyPr rtlCol="0"/>
          <a:lstStyle/>
          <a:p>
            <a:r>
              <a:rPr lang="zh-CN" altLang="en-US" dirty="0"/>
              <a:t>为什么需要分支？可以在新的分支上进行相应的开发，而不会影响到主分支。当开发完成后，再将新的分支合并回主分支即可。</a:t>
            </a:r>
            <a:endParaRPr lang="en-US" altLang="zh-CN" dirty="0"/>
          </a:p>
          <a:p>
            <a:pPr rtl="0"/>
            <a:r>
              <a:rPr lang="en-US" altLang="zh-CN" dirty="0"/>
              <a:t>$ git branch &lt;name&gt;</a:t>
            </a:r>
          </a:p>
          <a:p>
            <a:r>
              <a:rPr lang="zh-CN" altLang="en-US" dirty="0"/>
              <a:t>用于创建一个新的分支。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git checkout &lt;name&gt;</a:t>
            </a:r>
          </a:p>
          <a:p>
            <a:r>
              <a:rPr lang="zh-CN" altLang="en-US" dirty="0"/>
              <a:t>用于切换到相应分支。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merge &lt;name&gt;</a:t>
            </a:r>
          </a:p>
          <a:p>
            <a:r>
              <a:rPr lang="zh-CN" altLang="en-US" dirty="0"/>
              <a:t>用于将某个分支合并到当前分支上。当存在冲突时需要手动解决冲突。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git stash</a:t>
            </a:r>
          </a:p>
          <a:p>
            <a:r>
              <a:rPr lang="zh-CN" altLang="en-US" dirty="0"/>
              <a:t>将当前工作区内的内容暂存起来，通过</a:t>
            </a:r>
            <a:r>
              <a:rPr lang="en-US" altLang="zh-CN" dirty="0"/>
              <a:t>git stash pop</a:t>
            </a:r>
            <a:r>
              <a:rPr lang="zh-CN" altLang="en-US" dirty="0"/>
              <a:t>可以恢复工作区。从而你可以先去解决其他分支的问题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1688E1-2F66-4CDD-9FA9-950D4032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56" y="1871897"/>
            <a:ext cx="4731602" cy="24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2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Git</a:t>
            </a:r>
            <a:r>
              <a:rPr lang="zh-CN" altLang="en-US" dirty="0"/>
              <a:t>远程仓库操作：使用</a:t>
            </a:r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仅仅在本地仓库中进行操作无法达到多人协作开发的目的。为了能够和别人一起开发，我们可以在</a:t>
            </a:r>
            <a:r>
              <a:rPr lang="en-US" altLang="zh-CN" dirty="0"/>
              <a:t>GitHub</a:t>
            </a:r>
            <a:r>
              <a:rPr lang="zh-CN" altLang="en-US" dirty="0"/>
              <a:t>上创建一个</a:t>
            </a:r>
            <a:r>
              <a:rPr lang="en-US" altLang="zh-CN" dirty="0"/>
              <a:t>repo</a:t>
            </a:r>
            <a:r>
              <a:rPr lang="zh-CN" altLang="en-US" dirty="0"/>
              <a:t>作为远程仓库，大家借助这个远程仓库来完成协作。</a:t>
            </a:r>
            <a:endParaRPr lang="en-US" altLang="zh-CN" dirty="0"/>
          </a:p>
          <a:p>
            <a:r>
              <a:rPr lang="en-US" altLang="zh-CN" dirty="0"/>
              <a:t>Step1 </a:t>
            </a:r>
            <a:r>
              <a:rPr lang="zh-CN" altLang="en-US" dirty="0"/>
              <a:t>注册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zh-CN" altLang="en-US" dirty="0"/>
              <a:t>由于你的本地</a:t>
            </a:r>
            <a:r>
              <a:rPr lang="en-US" altLang="zh-CN" dirty="0"/>
              <a:t>Git</a:t>
            </a:r>
            <a:r>
              <a:rPr lang="zh-CN" altLang="en-US" dirty="0"/>
              <a:t>仓库和</a:t>
            </a:r>
            <a:r>
              <a:rPr lang="en-US" altLang="zh-CN" dirty="0"/>
              <a:t>GitHub</a:t>
            </a:r>
            <a:r>
              <a:rPr lang="zh-CN" altLang="en-US" dirty="0"/>
              <a:t>仓库之间的传输是通过</a:t>
            </a:r>
            <a:r>
              <a:rPr lang="en-US" altLang="zh-CN" dirty="0"/>
              <a:t>SSH</a:t>
            </a:r>
            <a:r>
              <a:rPr lang="zh-CN" altLang="en-US" dirty="0"/>
              <a:t>加密的，所以，需要一点设置：</a:t>
            </a:r>
            <a:endParaRPr lang="en-US" altLang="zh-CN" dirty="0"/>
          </a:p>
          <a:p>
            <a:r>
              <a:rPr lang="en-US" altLang="zh-CN" dirty="0"/>
              <a:t>Step2 </a:t>
            </a:r>
            <a:r>
              <a:rPr lang="zh-CN" altLang="en-US" dirty="0"/>
              <a:t>创建</a:t>
            </a:r>
            <a:r>
              <a:rPr lang="en-US" altLang="zh-CN" dirty="0"/>
              <a:t>SSH Key</a:t>
            </a:r>
          </a:p>
          <a:p>
            <a:r>
              <a:rPr lang="zh-CN" altLang="en-US" dirty="0"/>
              <a:t>在用户主目录下查看是否有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r>
              <a:rPr lang="zh-CN" altLang="en-US" dirty="0"/>
              <a:t>目录，如果有，看一下是否有</a:t>
            </a:r>
            <a:r>
              <a:rPr lang="en-US" altLang="zh-CN" dirty="0" err="1"/>
              <a:t>id_rsa</a:t>
            </a:r>
            <a:r>
              <a:rPr lang="zh-CN" altLang="en-US" dirty="0"/>
              <a:t>和</a:t>
            </a:r>
            <a:r>
              <a:rPr lang="en-US" altLang="zh-CN" dirty="0"/>
              <a:t>id_rsa.pub</a:t>
            </a:r>
            <a:r>
              <a:rPr lang="zh-CN" altLang="en-US" dirty="0"/>
              <a:t>两个文件；</a:t>
            </a:r>
            <a:endParaRPr lang="en-US" altLang="zh-CN" dirty="0"/>
          </a:p>
          <a:p>
            <a:r>
              <a:rPr lang="zh-CN" altLang="en-US" dirty="0"/>
              <a:t>如果没有，可以打开</a:t>
            </a:r>
            <a:r>
              <a:rPr lang="en-US" altLang="zh-CN" dirty="0"/>
              <a:t>Git Bash</a:t>
            </a:r>
            <a:r>
              <a:rPr lang="zh-CN" altLang="en-US" dirty="0"/>
              <a:t>，输入如下指令：</a:t>
            </a:r>
            <a:endParaRPr lang="en-US" altLang="zh-CN" dirty="0"/>
          </a:p>
          <a:p>
            <a:r>
              <a:rPr lang="de-DE" altLang="zh-CN" dirty="0"/>
              <a:t>$ ssh-keygen -t rsa -C &lt;email&gt;</a:t>
            </a:r>
            <a:r>
              <a:rPr lang="zh-CN" altLang="en-US" dirty="0"/>
              <a:t>；然后一路回车，采用默认设置即可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0B521255-C0EE-43C1-AACC-ACD58D5F0CA0}"/>
              </a:ext>
            </a:extLst>
          </p:cNvPr>
          <p:cNvSpPr txBox="1">
            <a:spLocks/>
          </p:cNvSpPr>
          <p:nvPr/>
        </p:nvSpPr>
        <p:spPr>
          <a:xfrm>
            <a:off x="7283669" y="4084371"/>
            <a:ext cx="4321678" cy="176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Step3 </a:t>
            </a:r>
            <a:r>
              <a:rPr lang="zh-CN" altLang="en-US" dirty="0"/>
              <a:t>登陆</a:t>
            </a:r>
            <a:r>
              <a:rPr lang="en-US" altLang="zh-CN" dirty="0"/>
              <a:t>GitHub</a:t>
            </a:r>
            <a:r>
              <a:rPr lang="zh-CN" altLang="en-US" dirty="0"/>
              <a:t>，点击右上角打开</a:t>
            </a:r>
            <a:r>
              <a:rPr lang="en-US" altLang="zh-CN" dirty="0"/>
              <a:t>Settings</a:t>
            </a:r>
            <a:r>
              <a:rPr lang="zh-CN" altLang="en-US" dirty="0"/>
              <a:t>，找到</a:t>
            </a:r>
            <a:r>
              <a:rPr lang="en-US" altLang="zh-CN" dirty="0"/>
              <a:t>SSH and GPG keys</a:t>
            </a:r>
            <a:r>
              <a:rPr lang="zh-CN" altLang="en-US" dirty="0"/>
              <a:t>；然后点击</a:t>
            </a:r>
            <a:r>
              <a:rPr lang="en-US" altLang="zh-CN" dirty="0"/>
              <a:t>New SSH </a:t>
            </a:r>
          </a:p>
          <a:p>
            <a:r>
              <a:rPr lang="en-US" altLang="zh-CN" dirty="0"/>
              <a:t>Key</a:t>
            </a:r>
            <a:r>
              <a:rPr lang="zh-CN" altLang="en-US" dirty="0"/>
              <a:t>；</a:t>
            </a:r>
            <a:r>
              <a:rPr lang="en-US" altLang="zh-CN" dirty="0"/>
              <a:t>Title</a:t>
            </a:r>
            <a:r>
              <a:rPr lang="zh-CN" altLang="en-US" dirty="0"/>
              <a:t>随便输入点东西，将</a:t>
            </a:r>
            <a:r>
              <a:rPr lang="en-US" altLang="zh-CN" dirty="0"/>
              <a:t>id_rsa.pub</a:t>
            </a:r>
            <a:r>
              <a:rPr lang="zh-CN" altLang="en-US" dirty="0"/>
              <a:t>用</a:t>
            </a:r>
            <a:r>
              <a:rPr lang="en-US" altLang="zh-CN" dirty="0"/>
              <a:t>notepad</a:t>
            </a:r>
            <a:r>
              <a:rPr lang="zh-CN" altLang="en-US" dirty="0"/>
              <a:t>打开，将里面内容复制到</a:t>
            </a:r>
            <a:r>
              <a:rPr lang="en-US" altLang="zh-CN" dirty="0"/>
              <a:t>Key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9">
            <a:extLst>
              <a:ext uri="{FF2B5EF4-FFF2-40B4-BE49-F238E27FC236}">
                <a16:creationId xmlns:a16="http://schemas.microsoft.com/office/drawing/2014/main" id="{E08D99BE-B3EB-43FC-BEE7-765090DB46FD}"/>
              </a:ext>
            </a:extLst>
          </p:cNvPr>
          <p:cNvSpPr txBox="1">
            <a:spLocks/>
          </p:cNvSpPr>
          <p:nvPr/>
        </p:nvSpPr>
        <p:spPr>
          <a:xfrm>
            <a:off x="1121186" y="6158535"/>
            <a:ext cx="8879084" cy="536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当然你也可以不用</a:t>
            </a:r>
            <a:r>
              <a:rPr lang="en-US" altLang="zh-CN" dirty="0"/>
              <a:t>SSH</a:t>
            </a:r>
            <a:r>
              <a:rPr lang="zh-CN" altLang="en-US" dirty="0"/>
              <a:t>，但当要克隆的仓库需要权限时，你将需要输入</a:t>
            </a:r>
            <a:r>
              <a:rPr lang="en-US" altLang="zh-CN" dirty="0" err="1"/>
              <a:t>github</a:t>
            </a:r>
            <a:r>
              <a:rPr lang="zh-CN" altLang="en-US" dirty="0"/>
              <a:t>账户和密码。</a:t>
            </a:r>
          </a:p>
        </p:txBody>
      </p:sp>
    </p:spTree>
    <p:extLst>
      <p:ext uri="{BB962C8B-B14F-4D97-AF65-F5344CB8AC3E}">
        <p14:creationId xmlns:p14="http://schemas.microsoft.com/office/powerpoint/2010/main" val="40019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Git</a:t>
            </a:r>
            <a:r>
              <a:rPr lang="zh-CN" altLang="en-US" dirty="0"/>
              <a:t>远程仓库操作：常用命令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438260" cy="4093243"/>
          </a:xfrm>
        </p:spPr>
        <p:txBody>
          <a:bodyPr rtlCol="0"/>
          <a:lstStyle/>
          <a:p>
            <a:r>
              <a:rPr lang="en-US" altLang="zh-CN" dirty="0"/>
              <a:t>$ git remote add &lt;name&gt;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将远程仓库与本地仓库进行关联，之后通过其他操作就可以实现本地与远端同步。例如 </a:t>
            </a:r>
            <a:r>
              <a:rPr lang="en-US" altLang="zh-CN" dirty="0"/>
              <a:t>$ git remote add origin </a:t>
            </a:r>
            <a:r>
              <a:rPr lang="en-US" altLang="zh-CN" dirty="0" err="1">
                <a:hlinkClick r:id="rId3"/>
              </a:rPr>
              <a:t>git@github.com:EESAST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test.git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git clone</a:t>
            </a:r>
          </a:p>
          <a:p>
            <a:r>
              <a:rPr lang="zh-CN" altLang="en-US" dirty="0"/>
              <a:t>该命令将远程仓库克隆到新目录中。假如你的</a:t>
            </a:r>
            <a:r>
              <a:rPr lang="en-US" altLang="zh-CN" dirty="0" err="1"/>
              <a:t>github</a:t>
            </a:r>
            <a:r>
              <a:rPr lang="zh-CN" altLang="en-US" dirty="0"/>
              <a:t>上已经有一个仓库名为</a:t>
            </a:r>
            <a:r>
              <a:rPr lang="en-US" altLang="zh-CN" dirty="0"/>
              <a:t>homework</a:t>
            </a:r>
            <a:r>
              <a:rPr lang="zh-CN" altLang="en-US" dirty="0"/>
              <a:t>（假设你的</a:t>
            </a:r>
            <a:r>
              <a:rPr lang="en-US" altLang="zh-CN" dirty="0" err="1"/>
              <a:t>github</a:t>
            </a:r>
            <a:r>
              <a:rPr lang="zh-CN" altLang="en-US" dirty="0"/>
              <a:t>账号名为</a:t>
            </a:r>
            <a:r>
              <a:rPr lang="en-US" altLang="zh-CN" dirty="0"/>
              <a:t>god</a:t>
            </a:r>
            <a:r>
              <a:rPr lang="zh-CN" altLang="en-US" dirty="0"/>
              <a:t>），你需要使用它，就执行如下指令：</a:t>
            </a:r>
            <a:endParaRPr lang="en-US" altLang="zh-CN" dirty="0"/>
          </a:p>
          <a:p>
            <a:r>
              <a:rPr lang="en-US" altLang="zh-CN" dirty="0"/>
              <a:t>$ git clone </a:t>
            </a:r>
            <a:r>
              <a:rPr lang="en-US" altLang="zh-CN" dirty="0" err="1">
                <a:hlinkClick r:id="rId4"/>
              </a:rPr>
              <a:t>git@github.com:god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homework.git</a:t>
            </a:r>
            <a:endParaRPr lang="en-US" altLang="zh-CN" dirty="0"/>
          </a:p>
          <a:p>
            <a:r>
              <a:rPr lang="zh-CN" altLang="en-US" dirty="0"/>
              <a:t>这样，在当前的目录内你就可以获得该仓库的内容。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 err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Git</a:t>
            </a:r>
            <a:r>
              <a:rPr lang="zh-CN" altLang="en-US" dirty="0"/>
              <a:t>远程仓库操作：常用命令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404612" cy="4984070"/>
          </a:xfrm>
        </p:spPr>
        <p:txBody>
          <a:bodyPr rtlCol="0"/>
          <a:lstStyle/>
          <a:p>
            <a:r>
              <a:rPr lang="en-US" altLang="zh-CN" dirty="0"/>
              <a:t>$ git push</a:t>
            </a:r>
          </a:p>
          <a:p>
            <a:r>
              <a:rPr lang="zh-CN" altLang="en-US" dirty="0"/>
              <a:t>推送分支，就是把该分支上的所有本地提交推送到远程库。推送时，要指定本地分支，这样，</a:t>
            </a:r>
            <a:r>
              <a:rPr lang="en-US" altLang="zh-CN" dirty="0"/>
              <a:t>Git</a:t>
            </a:r>
            <a:r>
              <a:rPr lang="zh-CN" altLang="en-US" dirty="0"/>
              <a:t>就会把该分支推送到远程库对应的远程分支上。示例：</a:t>
            </a:r>
            <a:endParaRPr lang="en-US" altLang="zh-CN" dirty="0"/>
          </a:p>
          <a:p>
            <a:r>
              <a:rPr lang="en-US" altLang="zh-CN" dirty="0"/>
              <a:t>git push origin master</a:t>
            </a:r>
            <a:r>
              <a:rPr lang="zh-CN" altLang="en-US" dirty="0"/>
              <a:t>将</a:t>
            </a:r>
            <a:r>
              <a:rPr lang="en-US" altLang="zh-CN" dirty="0"/>
              <a:t>master</a:t>
            </a:r>
            <a:r>
              <a:rPr lang="zh-CN" altLang="en-US" dirty="0"/>
              <a:t>分支推送到远程分支上</a:t>
            </a:r>
            <a:endParaRPr lang="en-US" altLang="zh-CN" dirty="0"/>
          </a:p>
          <a:p>
            <a:r>
              <a:rPr lang="zh-CN" altLang="en-US" dirty="0"/>
              <a:t>当然，也可以推送其他分支，例如推送</a:t>
            </a:r>
            <a:r>
              <a:rPr lang="en-US" altLang="zh-CN" dirty="0"/>
              <a:t>dev</a:t>
            </a:r>
            <a:r>
              <a:rPr lang="zh-CN" altLang="en-US" dirty="0"/>
              <a:t>分支：</a:t>
            </a:r>
            <a:endParaRPr lang="en-US" altLang="zh-CN" dirty="0"/>
          </a:p>
          <a:p>
            <a:r>
              <a:rPr lang="en-US" altLang="zh-CN" dirty="0"/>
              <a:t>git push origin dev</a:t>
            </a:r>
          </a:p>
          <a:p>
            <a:endParaRPr lang="en-US" altLang="zh-CN" dirty="0"/>
          </a:p>
          <a:p>
            <a:r>
              <a:rPr lang="en-US" altLang="zh-CN" dirty="0"/>
              <a:t>$ git pull</a:t>
            </a:r>
          </a:p>
          <a:p>
            <a:r>
              <a:rPr lang="zh-CN" altLang="en-US" dirty="0"/>
              <a:t>取回远程主机某个分支的更新，再与本地的指定分支合并；</a:t>
            </a:r>
            <a:endParaRPr lang="en-US" altLang="zh-CN" dirty="0"/>
          </a:p>
          <a:p>
            <a:r>
              <a:rPr lang="en-US" altLang="zh-CN" dirty="0"/>
              <a:t>Pull</a:t>
            </a:r>
            <a:r>
              <a:rPr lang="zh-CN" altLang="en-US" dirty="0"/>
              <a:t>过程伴随</a:t>
            </a:r>
            <a:r>
              <a:rPr lang="en-US" altLang="zh-CN" dirty="0"/>
              <a:t>merge</a:t>
            </a:r>
            <a:r>
              <a:rPr lang="zh-CN" altLang="en-US" dirty="0"/>
              <a:t>操作，因此之前</a:t>
            </a:r>
            <a:r>
              <a:rPr lang="en-US" altLang="zh-CN" dirty="0"/>
              <a:t>merge</a:t>
            </a:r>
            <a:r>
              <a:rPr lang="zh-CN" altLang="en-US" dirty="0"/>
              <a:t>时存在的问题这里也会存在</a:t>
            </a:r>
            <a:endParaRPr lang="en-US" altLang="zh-CN" dirty="0"/>
          </a:p>
          <a:p>
            <a:r>
              <a:rPr lang="zh-CN" altLang="en-US" dirty="0"/>
              <a:t>当然也可以</a:t>
            </a:r>
            <a:r>
              <a:rPr lang="en-US" altLang="zh-CN" dirty="0"/>
              <a:t>git fetch</a:t>
            </a:r>
            <a:r>
              <a:rPr lang="zh-CN" altLang="en-US" dirty="0"/>
              <a:t>之后手动</a:t>
            </a:r>
            <a:r>
              <a:rPr lang="en-US" altLang="zh-CN" dirty="0"/>
              <a:t>merge</a:t>
            </a:r>
            <a:r>
              <a:rPr lang="zh-CN" altLang="en-US" dirty="0"/>
              <a:t>或者</a:t>
            </a:r>
            <a:r>
              <a:rPr lang="en-US" altLang="zh-CN" dirty="0"/>
              <a:t>rebase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为了避免大面积冲突，建议及时</a:t>
            </a:r>
            <a:r>
              <a:rPr lang="en-US" altLang="zh-CN" dirty="0"/>
              <a:t>push</a:t>
            </a:r>
            <a:r>
              <a:rPr lang="zh-CN" altLang="en-US" dirty="0"/>
              <a:t>，以及</a:t>
            </a:r>
            <a:r>
              <a:rPr lang="en-US" altLang="zh-CN" dirty="0"/>
              <a:t>push</a:t>
            </a:r>
            <a:r>
              <a:rPr lang="zh-CN" altLang="en-US" dirty="0"/>
              <a:t>之前先</a:t>
            </a:r>
            <a:r>
              <a:rPr lang="en-US" altLang="zh-CN" dirty="0"/>
              <a:t>pull</a:t>
            </a:r>
            <a:r>
              <a:rPr lang="zh-CN" altLang="en-US" dirty="0"/>
              <a:t>。</a:t>
            </a:r>
          </a:p>
          <a:p>
            <a:endParaRPr lang="zh-CN" altLang="en-US" dirty="0" err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Git</a:t>
            </a:r>
            <a:r>
              <a:rPr lang="zh-CN" altLang="en-US" dirty="0"/>
              <a:t>远程仓库操作：</a:t>
            </a:r>
            <a:r>
              <a:rPr lang="en-US" altLang="zh-CN" dirty="0"/>
              <a:t>GitHub</a:t>
            </a:r>
            <a:r>
              <a:rPr lang="zh-CN" altLang="en-US" dirty="0"/>
              <a:t>的其他功能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404612" cy="4069670"/>
          </a:xfrm>
        </p:spPr>
        <p:txBody>
          <a:bodyPr rtlCol="0"/>
          <a:lstStyle/>
          <a:p>
            <a:r>
              <a:rPr lang="en-US" altLang="zh-CN" dirty="0"/>
              <a:t>Fork</a:t>
            </a:r>
            <a:r>
              <a:rPr lang="zh-CN" altLang="en-US" dirty="0"/>
              <a:t>：当你想要在别人的库的基础上开发时，只需要</a:t>
            </a:r>
            <a:r>
              <a:rPr lang="en-US" altLang="zh-CN" dirty="0"/>
              <a:t>Fork</a:t>
            </a:r>
            <a:r>
              <a:rPr lang="zh-CN" altLang="en-US" dirty="0"/>
              <a:t>一份到自己的仓库就好了。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想要参与别人的项目的开发，一般要先</a:t>
            </a:r>
            <a:r>
              <a:rPr lang="en-US" altLang="zh-CN" dirty="0"/>
              <a:t>fork</a:t>
            </a:r>
            <a:r>
              <a:rPr lang="zh-CN" altLang="en-US" dirty="0"/>
              <a:t>一份，开发完毕后提</a:t>
            </a:r>
            <a:r>
              <a:rPr lang="en-US" altLang="zh-CN" dirty="0"/>
              <a:t>pull request</a:t>
            </a:r>
            <a:r>
              <a:rPr lang="zh-CN" altLang="en-US" dirty="0"/>
              <a:t>，等待原仓库的</a:t>
            </a:r>
            <a:r>
              <a:rPr lang="en-US" altLang="zh-CN" dirty="0"/>
              <a:t>owner</a:t>
            </a:r>
            <a:r>
              <a:rPr lang="zh-CN" altLang="en-US" dirty="0"/>
              <a:t>同意后即可</a:t>
            </a:r>
            <a:r>
              <a:rPr lang="en-US" altLang="zh-CN" dirty="0"/>
              <a:t>merge</a:t>
            </a:r>
            <a:r>
              <a:rPr lang="zh-CN" altLang="en-US" dirty="0"/>
              <a:t>到原仓库。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当你有疑问或者发现</a:t>
            </a:r>
            <a:r>
              <a:rPr lang="en-US" altLang="zh-CN" dirty="0"/>
              <a:t>bug</a:t>
            </a:r>
            <a:r>
              <a:rPr lang="zh-CN" altLang="en-US" dirty="0"/>
              <a:t>时，可以在别人的仓库下提</a:t>
            </a:r>
            <a:r>
              <a:rPr lang="en-US" altLang="zh-CN" dirty="0"/>
              <a:t>issue</a:t>
            </a:r>
            <a:r>
              <a:rPr lang="zh-CN" altLang="en-US" dirty="0"/>
              <a:t>。一个</a:t>
            </a:r>
            <a:r>
              <a:rPr lang="en-US" altLang="zh-CN" dirty="0"/>
              <a:t>issue</a:t>
            </a:r>
            <a:r>
              <a:rPr lang="zh-CN" altLang="en-US" dirty="0"/>
              <a:t>就像一个帖子，大家可以在下面展开交流。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你可以在</a:t>
            </a:r>
            <a:r>
              <a:rPr lang="en-US" altLang="zh-CN" dirty="0"/>
              <a:t>GitHub</a:t>
            </a:r>
            <a:r>
              <a:rPr lang="zh-CN" altLang="en-US" dirty="0"/>
              <a:t>上发现各种好玩实用的开源项目，并且为你所用。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Git</a:t>
            </a:r>
            <a:r>
              <a:rPr lang="zh-CN" altLang="en-US" dirty="0"/>
              <a:t>远程仓库操作：开发流程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404612" cy="4069670"/>
          </a:xfrm>
        </p:spPr>
        <p:txBody>
          <a:bodyPr rtlCol="0"/>
          <a:lstStyle/>
          <a:p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上将仓库</a:t>
            </a:r>
            <a:r>
              <a:rPr lang="en-US" altLang="zh-CN" dirty="0"/>
              <a:t>fork</a:t>
            </a:r>
            <a:r>
              <a:rPr lang="zh-CN" altLang="en-US" dirty="0"/>
              <a:t>一份。</a:t>
            </a:r>
            <a:endParaRPr lang="en-US" altLang="zh-CN" dirty="0"/>
          </a:p>
          <a:p>
            <a:r>
              <a:rPr lang="en-US" altLang="zh-CN" dirty="0"/>
              <a:t>Clone</a:t>
            </a:r>
            <a:r>
              <a:rPr lang="zh-CN" altLang="en-US" dirty="0"/>
              <a:t>到本地。</a:t>
            </a:r>
            <a:endParaRPr lang="en-US" altLang="zh-CN" dirty="0"/>
          </a:p>
          <a:p>
            <a:r>
              <a:rPr lang="zh-CN" altLang="en-US" dirty="0"/>
              <a:t>新建一个分支，分支命名应当与你将要提交的</a:t>
            </a:r>
            <a:r>
              <a:rPr lang="en-US" altLang="zh-CN" dirty="0"/>
              <a:t>PR</a:t>
            </a:r>
            <a:r>
              <a:rPr lang="zh-CN" altLang="en-US" dirty="0"/>
              <a:t>相关。</a:t>
            </a:r>
            <a:endParaRPr lang="en-US" altLang="zh-CN" dirty="0"/>
          </a:p>
          <a:p>
            <a:r>
              <a:rPr lang="zh-CN" altLang="en-US" dirty="0"/>
              <a:t>向该分支</a:t>
            </a:r>
            <a:r>
              <a:rPr lang="en-US" altLang="zh-CN" dirty="0"/>
              <a:t>commit</a:t>
            </a:r>
            <a:r>
              <a:rPr lang="zh-CN" altLang="en-US" dirty="0"/>
              <a:t>你的工作。</a:t>
            </a:r>
            <a:r>
              <a:rPr lang="en-US" altLang="zh-CN" dirty="0"/>
              <a:t>Commit message</a:t>
            </a:r>
            <a:r>
              <a:rPr lang="zh-CN" altLang="en-US" dirty="0"/>
              <a:t>应当体现更改内容。</a:t>
            </a:r>
            <a:endParaRPr lang="en-US" altLang="zh-CN" dirty="0"/>
          </a:p>
          <a:p>
            <a:r>
              <a:rPr lang="zh-CN" altLang="en-US" dirty="0"/>
              <a:t>将本地的更改</a:t>
            </a:r>
            <a:r>
              <a:rPr lang="en-US" altLang="zh-CN" dirty="0"/>
              <a:t>push</a:t>
            </a:r>
            <a:r>
              <a:rPr lang="zh-CN" altLang="en-US" dirty="0"/>
              <a:t>到（你</a:t>
            </a:r>
            <a:r>
              <a:rPr lang="en-US" altLang="zh-CN" dirty="0"/>
              <a:t>fork</a:t>
            </a:r>
            <a:r>
              <a:rPr lang="zh-CN" altLang="en-US" dirty="0"/>
              <a:t>的）远程仓库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上从该分支向原仓库提交</a:t>
            </a:r>
            <a:r>
              <a:rPr lang="en-US" altLang="zh-CN" dirty="0"/>
              <a:t>Pull Request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PR</a:t>
            </a:r>
            <a:r>
              <a:rPr lang="zh-CN" altLang="en-US" dirty="0"/>
              <a:t>通过</a:t>
            </a:r>
            <a:r>
              <a:rPr lang="en-US" altLang="zh-CN" dirty="0"/>
              <a:t>Review</a:t>
            </a:r>
            <a:r>
              <a:rPr lang="zh-CN" altLang="en-US" dirty="0"/>
              <a:t>后即可</a:t>
            </a:r>
            <a:r>
              <a:rPr lang="en-US" altLang="zh-CN" dirty="0"/>
              <a:t>merge</a:t>
            </a:r>
            <a:r>
              <a:rPr lang="zh-CN" altLang="en-US" dirty="0"/>
              <a:t>到原仓库。</a:t>
            </a:r>
            <a:endParaRPr lang="en-US" altLang="zh-CN" dirty="0"/>
          </a:p>
          <a:p>
            <a:r>
              <a:rPr lang="zh-CN" altLang="en-US" dirty="0"/>
              <a:t>若此功能已经开发完毕，你便可以删除对应分支了。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总结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404612" cy="4069670"/>
          </a:xfrm>
        </p:spPr>
        <p:txBody>
          <a:bodyPr rtlCol="0"/>
          <a:lstStyle/>
          <a:p>
            <a:r>
              <a:rPr lang="en-US" altLang="zh-CN" dirty="0"/>
              <a:t>Git</a:t>
            </a:r>
            <a:r>
              <a:rPr lang="zh-CN" altLang="en-US" dirty="0"/>
              <a:t>：一个分布式版本控制系统，运行在本地的程序。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：一个网站，提供基于</a:t>
            </a:r>
            <a:r>
              <a:rPr lang="en-US" altLang="zh-CN" dirty="0"/>
              <a:t>Git</a:t>
            </a:r>
            <a:r>
              <a:rPr lang="zh-CN" altLang="en-US" dirty="0"/>
              <a:t>的代码托管服务，同时也是一个巨大的开源社区。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养成良好的开发习惯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3641705" cy="85905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1. Git</a:t>
            </a:r>
            <a:r>
              <a:rPr lang="zh-CN" altLang="en-US" dirty="0"/>
              <a:t>简介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/>
              <a:t>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C0DB73A-6196-45F5-8D58-0B746FB82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66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什么是</a:t>
            </a:r>
            <a:r>
              <a:rPr lang="en-US" altLang="zh-CN" dirty="0"/>
              <a:t>Git</a:t>
            </a:r>
            <a:r>
              <a:rPr lang="zh-CN" altLang="en-US" dirty="0"/>
              <a:t>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3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D995FF-346A-438D-A6BF-B154F1206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685959" cy="4093243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是一个开源的分布式版本控制系统。</a:t>
            </a:r>
            <a:endParaRPr lang="en-US" altLang="zh-CN" dirty="0"/>
          </a:p>
          <a:p>
            <a:r>
              <a:rPr lang="zh-CN" altLang="en-US" dirty="0"/>
              <a:t>版本控制系统：一种记录一个或若干文件内容变化，以便将来查阅特定版本修订情况的系统。</a:t>
            </a:r>
            <a:endParaRPr lang="en-US" altLang="zh-CN" dirty="0"/>
          </a:p>
          <a:p>
            <a:r>
              <a:rPr lang="zh-CN" altLang="en-US" dirty="0"/>
              <a:t>手动进行版本控制（复制，粘贴，重命名</a:t>
            </a:r>
            <a:r>
              <a:rPr lang="en-US" altLang="zh-CN" dirty="0"/>
              <a:t>……</a:t>
            </a:r>
            <a:r>
              <a:rPr lang="zh-CN" altLang="en-US" dirty="0"/>
              <a:t>）虽然操作简单，但当文件比较多时很容易产生混淆，降低工作效率。并且不同版本之间有大量重复内容，也占据了不必要的存储空间。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只记录每次</a:t>
            </a:r>
            <a:r>
              <a:rPr lang="en-US" altLang="zh-CN" dirty="0"/>
              <a:t>commit</a:t>
            </a:r>
            <a:r>
              <a:rPr lang="zh-CN" altLang="en-US" dirty="0"/>
              <a:t>更改的内容，可以方便地进行分支的切换与版本回退，提高了开发效率，尤其是需要多人协作开发的场景。</a:t>
            </a:r>
            <a:endParaRPr lang="en-US" altLang="zh-CN" dirty="0"/>
          </a:p>
          <a:p>
            <a:r>
              <a:rPr lang="zh-CN" altLang="en-US" dirty="0"/>
              <a:t>分布式：区别于集中式，每位开发者都会在本地保存一份副本，即使主服务器出现问题，也不会导致大家的努力付诸东流。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FC0402-22F2-4FF8-A912-07B0ABA8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543" y="3776644"/>
            <a:ext cx="3867178" cy="2538431"/>
          </a:xfrm>
          <a:prstGeom prst="rect">
            <a:avLst/>
          </a:prstGeom>
        </p:spPr>
      </p:pic>
      <p:pic>
        <p:nvPicPr>
          <p:cNvPr id="9" name="Picture 2" descr="lots-of-docs">
            <a:extLst>
              <a:ext uri="{FF2B5EF4-FFF2-40B4-BE49-F238E27FC236}">
                <a16:creationId xmlns:a16="http://schemas.microsoft.com/office/drawing/2014/main" id="{A03BD1F9-6262-4A93-A213-3B1C788A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43" y="763853"/>
            <a:ext cx="3867178" cy="262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DD88D3-6CEF-43A0-8B01-981ABBC57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419" y="542925"/>
            <a:ext cx="5133317" cy="58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6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GitHub</a:t>
            </a:r>
            <a:r>
              <a:rPr lang="zh-CN" altLang="en-US" dirty="0"/>
              <a:t>是一个东西吗？它们有什么区别和联系？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3961803" cy="4093243"/>
          </a:xfrm>
        </p:spPr>
        <p:txBody>
          <a:bodyPr rtlCol="0"/>
          <a:lstStyle/>
          <a:p>
            <a:r>
              <a:rPr lang="zh-CN" altLang="en-US" dirty="0"/>
              <a:t>前面说过，</a:t>
            </a:r>
            <a:r>
              <a:rPr lang="en-US" altLang="zh-CN" dirty="0"/>
              <a:t>Git</a:t>
            </a:r>
            <a:r>
              <a:rPr lang="zh-CN" altLang="en-US" dirty="0"/>
              <a:t>是一个分布式版本控制系统，它最初由</a:t>
            </a:r>
            <a:r>
              <a:rPr lang="en-US" altLang="zh-CN" dirty="0"/>
              <a:t>Linus Torvalds</a:t>
            </a:r>
            <a:r>
              <a:rPr lang="zh-CN" altLang="en-US" dirty="0"/>
              <a:t>为了帮助管理</a:t>
            </a:r>
            <a:r>
              <a:rPr lang="en-US" altLang="zh-CN" dirty="0"/>
              <a:t>Linux</a:t>
            </a:r>
            <a:r>
              <a:rPr lang="zh-CN" altLang="en-US" dirty="0"/>
              <a:t>内核开发而开发。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GitHub(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zh-CN" altLang="en-US" strike="sngStrike" dirty="0"/>
              <a:t>全球最大的同性交友网站</a:t>
            </a:r>
            <a:r>
              <a:rPr lang="zh-CN" altLang="en-US" dirty="0"/>
              <a:t>，提供基于</a:t>
            </a:r>
            <a:r>
              <a:rPr lang="en-US" altLang="zh-CN" dirty="0"/>
              <a:t>Git</a:t>
            </a:r>
            <a:r>
              <a:rPr lang="zh-CN" altLang="en-US" dirty="0"/>
              <a:t>的源代码托管服务，并且在此基础上提供了图形界面。除此之外，</a:t>
            </a:r>
            <a:r>
              <a:rPr lang="en-US" altLang="zh-CN" dirty="0"/>
              <a:t>GitHub</a:t>
            </a:r>
            <a:r>
              <a:rPr lang="zh-CN" altLang="en-US" dirty="0"/>
              <a:t>还提供了更加丰富的功能，如</a:t>
            </a:r>
            <a:r>
              <a:rPr lang="en-US" altLang="zh-CN" dirty="0"/>
              <a:t>issue</a:t>
            </a:r>
            <a:r>
              <a:rPr lang="zh-CN" altLang="en-US" dirty="0"/>
              <a:t>，</a:t>
            </a:r>
            <a:r>
              <a:rPr lang="en-US" altLang="zh-CN" dirty="0"/>
              <a:t>wiki</a:t>
            </a:r>
            <a:r>
              <a:rPr lang="zh-CN" altLang="en-US" dirty="0"/>
              <a:t>，</a:t>
            </a:r>
            <a:r>
              <a:rPr lang="en-US" altLang="zh-CN" dirty="0"/>
              <a:t>organization</a:t>
            </a:r>
            <a:r>
              <a:rPr lang="zh-CN" altLang="en-US" dirty="0"/>
              <a:t>等。软件部的项目基本都托管在</a:t>
            </a:r>
            <a:r>
              <a:rPr lang="en-US" altLang="zh-CN" dirty="0"/>
              <a:t>GitHub</a:t>
            </a:r>
            <a:r>
              <a:rPr lang="zh-CN" altLang="en-US" dirty="0"/>
              <a:t>，方便大家协同开发。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GitHub is to Git what Facebook is to your </a:t>
            </a:r>
            <a:r>
              <a:rPr lang="en-US" altLang="zh-CN" i="1" dirty="0"/>
              <a:t>actual face</a:t>
            </a:r>
            <a:r>
              <a:rPr lang="en-US" altLang="zh-CN" dirty="0"/>
              <a:t>. What’s that mean? Well, it means that while Facebook is kind of like an online face database (of sorts). GitHub is designed as a Git repository hosting service. 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E4BB1-1E89-4383-AB30-0D00ABB8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10" y="1314450"/>
            <a:ext cx="7334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F571FD-C8A4-4E73-8C6D-C8D87896674F}"/>
              </a:ext>
            </a:extLst>
          </p:cNvPr>
          <p:cNvSpPr txBox="1"/>
          <p:nvPr/>
        </p:nvSpPr>
        <p:spPr>
          <a:xfrm>
            <a:off x="635478" y="6310868"/>
            <a:ext cx="1046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https://blog.devmountain.com/git-vs-github-whats-the-difference/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6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6630382" cy="85905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2. Git</a:t>
            </a:r>
            <a:r>
              <a:rPr lang="zh-CN" altLang="en-US" dirty="0"/>
              <a:t>基本操作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C0DB73A-6196-45F5-8D58-0B746FB82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0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Git</a:t>
            </a:r>
            <a:r>
              <a:rPr lang="zh-CN" altLang="en-US" dirty="0"/>
              <a:t>安装与配置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zh-CN" altLang="en-US" dirty="0"/>
              <a:t>下载地址：</a:t>
            </a:r>
            <a:r>
              <a:rPr lang="en-US" altLang="zh-CN" dirty="0">
                <a:hlinkClick r:id="rId3"/>
              </a:rPr>
              <a:t>https://git-scm.com/downloads</a:t>
            </a:r>
            <a:endParaRPr lang="en-US" altLang="zh-CN" dirty="0"/>
          </a:p>
          <a:p>
            <a:r>
              <a:rPr lang="zh-CN" altLang="en-US" dirty="0"/>
              <a:t>安装完成后（一路默认配置就可以），通过开始菜单找到</a:t>
            </a:r>
            <a:r>
              <a:rPr lang="en-US" altLang="zh-CN" dirty="0"/>
              <a:t>Git Bash</a:t>
            </a:r>
            <a:r>
              <a:rPr lang="zh-CN" altLang="en-US" dirty="0"/>
              <a:t>；首先，</a:t>
            </a:r>
            <a:r>
              <a:rPr lang="en-US" altLang="zh-CN" dirty="0"/>
              <a:t>Git</a:t>
            </a:r>
            <a:r>
              <a:rPr lang="zh-CN" altLang="en-US" dirty="0"/>
              <a:t>需要知道一些个人信息：名字和</a:t>
            </a:r>
            <a:r>
              <a:rPr lang="en-US" altLang="zh-CN" dirty="0"/>
              <a:t>email</a:t>
            </a:r>
          </a:p>
          <a:p>
            <a:r>
              <a:rPr lang="zh-CN" altLang="en-US" dirty="0"/>
              <a:t>执行如下指令：</a:t>
            </a:r>
            <a:endParaRPr lang="en-US" altLang="zh-CN" dirty="0"/>
          </a:p>
          <a:p>
            <a:r>
              <a:rPr lang="en-US" altLang="zh-CN" dirty="0"/>
              <a:t>git config --global user.name &lt;username&gt;</a:t>
            </a:r>
          </a:p>
          <a:p>
            <a:r>
              <a:rPr lang="en-US" altLang="zh-CN" dirty="0"/>
              <a:t>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&lt;email&gt;</a:t>
            </a:r>
          </a:p>
          <a:p>
            <a:r>
              <a:rPr lang="zh-CN" altLang="en-US" dirty="0"/>
              <a:t>添加</a:t>
            </a:r>
            <a:r>
              <a:rPr lang="en-US" altLang="zh-CN" dirty="0"/>
              <a:t>global</a:t>
            </a:r>
            <a:r>
              <a:rPr lang="zh-CN" altLang="en-US" dirty="0"/>
              <a:t>参数表示整台机器上所有的</a:t>
            </a:r>
            <a:r>
              <a:rPr lang="en-US" altLang="zh-CN" dirty="0"/>
              <a:t>git</a:t>
            </a:r>
            <a:r>
              <a:rPr lang="zh-CN" altLang="en-US" dirty="0"/>
              <a:t>仓库都会使用这个配置，需要使用不同信息配置时可以自行修改</a:t>
            </a:r>
            <a:endParaRPr lang="en-US" altLang="zh-CN" dirty="0"/>
          </a:p>
          <a:p>
            <a:r>
              <a:rPr lang="en-US" altLang="zh-CN" dirty="0"/>
              <a:t>git config</a:t>
            </a:r>
            <a:r>
              <a:rPr lang="zh-CN" altLang="en-US" dirty="0"/>
              <a:t>可以帮助我们设置控制</a:t>
            </a:r>
            <a:r>
              <a:rPr lang="en-US" altLang="zh-CN" dirty="0"/>
              <a:t>git</a:t>
            </a:r>
            <a:r>
              <a:rPr lang="zh-CN" altLang="en-US" dirty="0"/>
              <a:t>外观和行为的配置变量，其他</a:t>
            </a:r>
            <a:r>
              <a:rPr lang="en-US" altLang="zh-CN" dirty="0"/>
              <a:t>config</a:t>
            </a:r>
            <a:r>
              <a:rPr lang="zh-CN" altLang="en-US" dirty="0"/>
              <a:t>指令操作可以通过</a:t>
            </a:r>
            <a:r>
              <a:rPr lang="en-US" altLang="zh-CN" dirty="0"/>
              <a:t>git help config</a:t>
            </a:r>
            <a:r>
              <a:rPr lang="zh-CN" altLang="en-US" dirty="0"/>
              <a:t>进行查看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Git</a:t>
            </a:r>
            <a:r>
              <a:rPr lang="zh-CN" altLang="en-US" dirty="0"/>
              <a:t>本地操作：初始化仓库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zh-CN" altLang="en-US" dirty="0"/>
              <a:t>版本库又名仓库，英文名</a:t>
            </a:r>
            <a:r>
              <a:rPr lang="en-US" altLang="zh-CN" b="1" dirty="0"/>
              <a:t>repository</a:t>
            </a:r>
            <a:r>
              <a:rPr lang="zh-CN" altLang="en-US" dirty="0"/>
              <a:t>，可以简单理解成一个目录，这个目录里面的所有文件都可以被</a:t>
            </a:r>
            <a:r>
              <a:rPr lang="en-US" altLang="zh-CN" dirty="0"/>
              <a:t>Git</a:t>
            </a:r>
            <a:r>
              <a:rPr lang="zh-CN" altLang="en-US" dirty="0"/>
              <a:t>管理起来，每个文件的修改、删除，</a:t>
            </a:r>
            <a:r>
              <a:rPr lang="en-US" altLang="zh-CN" dirty="0"/>
              <a:t>Git</a:t>
            </a:r>
            <a:r>
              <a:rPr lang="zh-CN" altLang="en-US" dirty="0"/>
              <a:t>都能跟踪，以便任何时刻都可以追踪历史，或者在将来某个时刻可以“还原”。</a:t>
            </a:r>
            <a:endParaRPr lang="en-US" altLang="zh-CN" dirty="0"/>
          </a:p>
          <a:p>
            <a:r>
              <a:rPr lang="zh-CN" altLang="en-US" dirty="0"/>
              <a:t>如果我们希望在本地搭建一个项目，并通过</a:t>
            </a:r>
            <a:r>
              <a:rPr lang="en-US" altLang="zh-CN" dirty="0"/>
              <a:t>Git</a:t>
            </a:r>
            <a:r>
              <a:rPr lang="zh-CN" altLang="en-US" dirty="0"/>
              <a:t>进行版本控制，那么第一件事就是初始化一个仓库。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中</a:t>
            </a:r>
            <a:r>
              <a:rPr lang="en-US" altLang="zh-CN" dirty="0"/>
              <a:t>cd</a:t>
            </a:r>
            <a:r>
              <a:rPr lang="zh-CN" altLang="en-US" dirty="0"/>
              <a:t>到项目所在目录，并运行命令：</a:t>
            </a:r>
            <a:endParaRPr lang="en-US" altLang="zh-CN" dirty="0"/>
          </a:p>
          <a:p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zh-CN" altLang="en-US" dirty="0"/>
              <a:t>即可完成初始化，可以看到该目录下生成</a:t>
            </a:r>
            <a:r>
              <a:rPr lang="en-US" altLang="zh-CN" dirty="0"/>
              <a:t>.git</a:t>
            </a:r>
            <a:r>
              <a:rPr lang="zh-CN" altLang="en-US" dirty="0"/>
              <a:t>目录。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Git</a:t>
            </a:r>
            <a:r>
              <a:rPr lang="zh-CN" altLang="en-US" dirty="0"/>
              <a:t>本地操作：添加更改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n-US" altLang="zh-CN" dirty="0"/>
              <a:t>Git</a:t>
            </a:r>
            <a:r>
              <a:rPr lang="zh-CN" altLang="en-US" dirty="0"/>
              <a:t>项目的三个工作区域概念：</a:t>
            </a:r>
            <a:r>
              <a:rPr lang="en-US" altLang="zh-CN" dirty="0"/>
              <a:t>git</a:t>
            </a:r>
            <a:r>
              <a:rPr lang="zh-CN" altLang="en-US" dirty="0"/>
              <a:t>仓库、工作目录和暂存区域；对应的文件有三种状态：已提交、已修改和已暂存。</a:t>
            </a:r>
            <a:endParaRPr lang="en-US" altLang="zh-CN" dirty="0"/>
          </a:p>
          <a:p>
            <a:r>
              <a:rPr lang="en-US" altLang="zh-CN" dirty="0"/>
              <a:t>Git </a:t>
            </a:r>
            <a:r>
              <a:rPr lang="zh-CN" altLang="en-US" dirty="0"/>
              <a:t>仓库目录是 </a:t>
            </a:r>
            <a:r>
              <a:rPr lang="en-US" altLang="zh-CN" dirty="0"/>
              <a:t>Git </a:t>
            </a:r>
            <a:r>
              <a:rPr lang="zh-CN" altLang="en-US" dirty="0"/>
              <a:t>用来保存项目的元数据和对象数据库的地方。 这是 </a:t>
            </a:r>
            <a:r>
              <a:rPr lang="en-US" altLang="zh-CN" dirty="0"/>
              <a:t>Git </a:t>
            </a:r>
            <a:r>
              <a:rPr lang="zh-CN" altLang="en-US" dirty="0"/>
              <a:t>中最重要的部分，从其它计算机克隆仓库时，拷贝的就是这里的数据。</a:t>
            </a:r>
            <a:endParaRPr lang="en-US" altLang="zh-CN" dirty="0"/>
          </a:p>
          <a:p>
            <a:r>
              <a:rPr lang="zh-CN" altLang="en-US" dirty="0"/>
              <a:t>工作目录是对项目的某个版本独立提取出来的内容。 这些从 </a:t>
            </a:r>
            <a:r>
              <a:rPr lang="en-US" altLang="zh-CN" dirty="0"/>
              <a:t>Git </a:t>
            </a:r>
            <a:r>
              <a:rPr lang="zh-CN" altLang="en-US" dirty="0"/>
              <a:t>仓库的压缩数据库中提取出来的文件，放在磁盘上供你使用或修改。</a:t>
            </a:r>
            <a:endParaRPr lang="en-US" altLang="zh-CN" dirty="0"/>
          </a:p>
          <a:p>
            <a:r>
              <a:rPr lang="zh-CN" altLang="en-US" dirty="0"/>
              <a:t>暂存区域是一个文件，保存了下次将提交的文件列表信息，一般在 </a:t>
            </a:r>
            <a:r>
              <a:rPr lang="en-US" altLang="zh-CN" dirty="0"/>
              <a:t>Git </a:t>
            </a:r>
            <a:r>
              <a:rPr lang="zh-CN" altLang="en-US" dirty="0"/>
              <a:t>仓库目录中。 有时候也被称作‘索引’，不过一般说法还是叫暂存区域。</a:t>
            </a:r>
            <a:endParaRPr lang="en-US" altLang="zh-CN" dirty="0"/>
          </a:p>
          <a:p>
            <a:r>
              <a:rPr lang="zh-CN" altLang="en-US" dirty="0"/>
              <a:t>基本工作流程：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在工作目录中修改文件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暂存文件，将文件的快照放入暂存区域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提交更新，找到暂存区域的文件，将快照永久性存储到</a:t>
            </a:r>
            <a:r>
              <a:rPr lang="en-US" altLang="zh-CN" dirty="0"/>
              <a:t>git</a:t>
            </a:r>
            <a:r>
              <a:rPr lang="zh-CN" altLang="en-US" dirty="0"/>
              <a:t>仓库目录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1AEA70F8-AD4D-4972-BC70-BEEFACF274B2}"/>
              </a:ext>
            </a:extLst>
          </p:cNvPr>
          <p:cNvSpPr txBox="1">
            <a:spLocks/>
          </p:cNvSpPr>
          <p:nvPr/>
        </p:nvSpPr>
        <p:spPr>
          <a:xfrm>
            <a:off x="7535703" y="3980913"/>
            <a:ext cx="4211797" cy="2121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git add [&lt;path&gt;…]</a:t>
            </a:r>
          </a:p>
          <a:p>
            <a:r>
              <a:rPr lang="zh-CN" altLang="en-US" dirty="0"/>
              <a:t>可以是多个路径，如</a:t>
            </a:r>
            <a:r>
              <a:rPr lang="en-US" altLang="zh-CN" dirty="0"/>
              <a:t>git add a.txt b.txt</a:t>
            </a:r>
          </a:p>
          <a:p>
            <a:r>
              <a:rPr lang="en-US" altLang="zh-CN" dirty="0"/>
              <a:t>git commit –m &lt;msg&gt;</a:t>
            </a:r>
          </a:p>
          <a:p>
            <a:r>
              <a:rPr lang="en-US" altLang="zh-CN" dirty="0"/>
              <a:t>msg</a:t>
            </a:r>
            <a:r>
              <a:rPr lang="zh-CN" altLang="en-US" dirty="0"/>
              <a:t>应当简要描述本次</a:t>
            </a:r>
            <a:r>
              <a:rPr lang="en-US" altLang="zh-CN" dirty="0"/>
              <a:t>commit</a:t>
            </a:r>
            <a:r>
              <a:rPr lang="zh-CN" altLang="en-US" dirty="0"/>
              <a:t>的关键信息。如</a:t>
            </a:r>
            <a:r>
              <a:rPr lang="en-US" altLang="zh-CN" dirty="0"/>
              <a:t>git commit –m “</a:t>
            </a:r>
            <a:r>
              <a:rPr lang="zh-CN" altLang="en-US" dirty="0"/>
              <a:t>添加了</a:t>
            </a:r>
            <a:r>
              <a:rPr lang="en-US" altLang="zh-CN" dirty="0"/>
              <a:t>a.txt</a:t>
            </a:r>
            <a:r>
              <a:rPr lang="zh-CN" altLang="en-US" dirty="0"/>
              <a:t>和</a:t>
            </a:r>
            <a:r>
              <a:rPr lang="en-US" altLang="zh-CN" dirty="0"/>
              <a:t>b.txt”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C3D756-D296-443B-84A0-D5B8DC23A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95" y="433372"/>
            <a:ext cx="3271838" cy="16716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F3B156-268C-47DD-AD50-D19C71194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36" y="2207142"/>
            <a:ext cx="3307556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Git</a:t>
            </a:r>
            <a:r>
              <a:rPr lang="zh-CN" altLang="en-US" dirty="0"/>
              <a:t>本地操作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857" y="1508784"/>
            <a:ext cx="6718300" cy="5033165"/>
          </a:xfrm>
        </p:spPr>
        <p:txBody>
          <a:bodyPr rtlCol="0"/>
          <a:lstStyle/>
          <a:p>
            <a:pPr rtl="0"/>
            <a:r>
              <a:rPr lang="en-US" altLang="zh-CN" dirty="0"/>
              <a:t>$ git status</a:t>
            </a:r>
          </a:p>
          <a:p>
            <a:r>
              <a:rPr lang="zh-CN" altLang="en-US" dirty="0"/>
              <a:t>命令用于显示工作目录和暂存区的状态。使用此命令能看到那些修改被暂存到了</a:t>
            </a:r>
            <a:r>
              <a:rPr lang="en-US" altLang="zh-CN" dirty="0"/>
              <a:t>, </a:t>
            </a:r>
            <a:r>
              <a:rPr lang="zh-CN" altLang="en-US" dirty="0"/>
              <a:t>哪些没有。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git diff &lt;path&gt;</a:t>
            </a:r>
          </a:p>
          <a:p>
            <a:r>
              <a:rPr lang="en-US" altLang="zh-CN" dirty="0"/>
              <a:t>git status</a:t>
            </a:r>
            <a:r>
              <a:rPr lang="zh-CN" altLang="en-US" dirty="0"/>
              <a:t>只能显示哪些文件被修改，而</a:t>
            </a:r>
            <a:r>
              <a:rPr lang="en-US" altLang="zh-CN" dirty="0"/>
              <a:t>git diff</a:t>
            </a:r>
            <a:r>
              <a:rPr lang="zh-CN" altLang="en-US" dirty="0"/>
              <a:t>用于显示具体的修改内容。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</a:p>
          <a:p>
            <a:r>
              <a:rPr lang="zh-CN" altLang="en-US" dirty="0"/>
              <a:t>用于显示提交日志信息，即前面每次</a:t>
            </a:r>
            <a:r>
              <a:rPr lang="en-US" altLang="zh-CN" dirty="0"/>
              <a:t>commit</a:t>
            </a:r>
            <a:r>
              <a:rPr lang="zh-CN" altLang="en-US" dirty="0"/>
              <a:t>留下的信息。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git reset</a:t>
            </a:r>
          </a:p>
          <a:p>
            <a:r>
              <a:rPr lang="zh-CN" altLang="en-US" dirty="0"/>
              <a:t>用于撤销更改。</a:t>
            </a:r>
            <a:r>
              <a:rPr lang="en-US" altLang="zh-CN" dirty="0"/>
              <a:t>git reset &lt;commit-id&gt;</a:t>
            </a:r>
            <a:r>
              <a:rPr lang="zh-CN" altLang="en-US" dirty="0"/>
              <a:t>可以回到指定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，</a:t>
            </a:r>
            <a:r>
              <a:rPr lang="en-US" altLang="zh-CN" dirty="0"/>
              <a:t>git reset HEAD~&lt;x&gt;</a:t>
            </a:r>
            <a:r>
              <a:rPr lang="zh-CN" altLang="en-US" dirty="0"/>
              <a:t>可以回退</a:t>
            </a:r>
            <a:r>
              <a:rPr lang="en-US" altLang="zh-CN" dirty="0"/>
              <a:t>x</a:t>
            </a:r>
            <a:r>
              <a:rPr lang="zh-CN" altLang="en-US" dirty="0"/>
              <a:t>个版本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sp>
        <p:nvSpPr>
          <p:cNvPr id="8" name="文本占位符 9">
            <a:extLst>
              <a:ext uri="{FF2B5EF4-FFF2-40B4-BE49-F238E27FC236}">
                <a16:creationId xmlns:a16="http://schemas.microsoft.com/office/drawing/2014/main" id="{6CF9A083-7C74-4E54-8536-7AE3649A8418}"/>
              </a:ext>
            </a:extLst>
          </p:cNvPr>
          <p:cNvSpPr txBox="1">
            <a:spLocks/>
          </p:cNvSpPr>
          <p:nvPr/>
        </p:nvSpPr>
        <p:spPr>
          <a:xfrm>
            <a:off x="8218322" y="4768382"/>
            <a:ext cx="3647569" cy="1212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Microsoft YaHei UI" panose="020B0503020204020204" pitchFamily="34" charset="-122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更多操作请自行查阅资料</a:t>
            </a:r>
            <a:r>
              <a:rPr lang="en-US" altLang="zh-CN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8619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14_TF66687569" id="{F22184A5-AB04-428F-9DF8-5680AAA8BA35}" vid="{BBACD5B9-83A6-4F98-8328-281B6DAD09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摩登蓝色演示文稿</Template>
  <TotalTime>0</TotalTime>
  <Words>1898</Words>
  <Application>Microsoft Office PowerPoint</Application>
  <PresentationFormat>宽屏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Microsoft YaHei UI</vt:lpstr>
      <vt:lpstr>Arial</vt:lpstr>
      <vt:lpstr>Office 主题</vt:lpstr>
      <vt:lpstr>Git基础</vt:lpstr>
      <vt:lpstr>1. Git简介</vt:lpstr>
      <vt:lpstr>什么是Git？</vt:lpstr>
      <vt:lpstr>Git和GitHub是一个东西吗？它们有什么区别和联系？</vt:lpstr>
      <vt:lpstr>2. Git基本操作</vt:lpstr>
      <vt:lpstr>Git安装与配置</vt:lpstr>
      <vt:lpstr>Git本地操作：初始化仓库</vt:lpstr>
      <vt:lpstr>Git本地操作：添加更改</vt:lpstr>
      <vt:lpstr>Git本地操作</vt:lpstr>
      <vt:lpstr>Git本地操作：分支</vt:lpstr>
      <vt:lpstr>Git远程仓库操作：使用GitHub</vt:lpstr>
      <vt:lpstr>Git远程仓库操作：常用命令</vt:lpstr>
      <vt:lpstr>Git远程仓库操作：常用命令</vt:lpstr>
      <vt:lpstr>Git远程仓库操作：GitHub的其他功能</vt:lpstr>
      <vt:lpstr>Git远程仓库操作：开发流程</vt:lpstr>
      <vt:lpstr>总结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2020-06-21T07:52:26Z</dcterms:created>
  <dcterms:modified xsi:type="dcterms:W3CDTF">2020-06-22T07:10:12Z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