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34"/>
  </p:notesMasterIdLst>
  <p:sldIdLst>
    <p:sldId id="256" r:id="rId2"/>
    <p:sldId id="264" r:id="rId3"/>
    <p:sldId id="261" r:id="rId4"/>
    <p:sldId id="262" r:id="rId5"/>
    <p:sldId id="263" r:id="rId6"/>
    <p:sldId id="265" r:id="rId7"/>
    <p:sldId id="266" r:id="rId8"/>
    <p:sldId id="267" r:id="rId9"/>
    <p:sldId id="268" r:id="rId10"/>
    <p:sldId id="269" r:id="rId11"/>
    <p:sldId id="271" r:id="rId12"/>
    <p:sldId id="272" r:id="rId13"/>
    <p:sldId id="274" r:id="rId14"/>
    <p:sldId id="273" r:id="rId15"/>
    <p:sldId id="276" r:id="rId16"/>
    <p:sldId id="275" r:id="rId17"/>
    <p:sldId id="282" r:id="rId18"/>
    <p:sldId id="270" r:id="rId19"/>
    <p:sldId id="288" r:id="rId20"/>
    <p:sldId id="289" r:id="rId21"/>
    <p:sldId id="293" r:id="rId22"/>
    <p:sldId id="291" r:id="rId23"/>
    <p:sldId id="292" r:id="rId24"/>
    <p:sldId id="294" r:id="rId25"/>
    <p:sldId id="295" r:id="rId26"/>
    <p:sldId id="296" r:id="rId27"/>
    <p:sldId id="299" r:id="rId28"/>
    <p:sldId id="300" r:id="rId29"/>
    <p:sldId id="298" r:id="rId30"/>
    <p:sldId id="301" r:id="rId31"/>
    <p:sldId id="302" r:id="rId32"/>
    <p:sldId id="30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ggplant Rain" initials="ER" lastIdx="1" clrIdx="0">
    <p:extLst>
      <p:ext uri="{19B8F6BF-5375-455C-9EA6-DF929625EA0E}">
        <p15:presenceInfo xmlns:p15="http://schemas.microsoft.com/office/powerpoint/2012/main" userId="e9394a5f89f99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1559" autoAdjust="0"/>
  </p:normalViewPr>
  <p:slideViewPr>
    <p:cSldViewPr snapToGrid="0">
      <p:cViewPr varScale="1">
        <p:scale>
          <a:sx n="104" d="100"/>
          <a:sy n="104" d="100"/>
        </p:scale>
        <p:origin x="18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521AB-6F5F-4C20-BA3A-65FB195BEFD8}" type="datetimeFigureOut">
              <a:rPr lang="zh-CN" altLang="en-US" smtClean="0"/>
              <a:t>2020/6/23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CB823-19FE-4B0E-A8A0-A9AD7FD3435F}" type="slidenum">
              <a:rPr lang="zh-CN" altLang="en-US" smtClean="0"/>
              <a:t>‹#›</a:t>
            </a:fld>
            <a:endParaRPr lang="zh-CN" altLang="en-US"/>
          </a:p>
        </p:txBody>
      </p:sp>
    </p:spTree>
    <p:extLst>
      <p:ext uri="{BB962C8B-B14F-4D97-AF65-F5344CB8AC3E}">
        <p14:creationId xmlns:p14="http://schemas.microsoft.com/office/powerpoint/2010/main" val="250019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a:t>
            </a:fld>
            <a:endParaRPr lang="zh-CN" altLang="en-US"/>
          </a:p>
        </p:txBody>
      </p:sp>
    </p:spTree>
    <p:extLst>
      <p:ext uri="{BB962C8B-B14F-4D97-AF65-F5344CB8AC3E}">
        <p14:creationId xmlns:p14="http://schemas.microsoft.com/office/powerpoint/2010/main" val="209394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16</a:t>
            </a:fld>
            <a:endParaRPr lang="zh-CN" altLang="en-US"/>
          </a:p>
        </p:txBody>
      </p:sp>
    </p:spTree>
    <p:extLst>
      <p:ext uri="{BB962C8B-B14F-4D97-AF65-F5344CB8AC3E}">
        <p14:creationId xmlns:p14="http://schemas.microsoft.com/office/powerpoint/2010/main" val="883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17</a:t>
            </a:fld>
            <a:endParaRPr lang="zh-CN" altLang="en-US"/>
          </a:p>
        </p:txBody>
      </p:sp>
    </p:spTree>
    <p:extLst>
      <p:ext uri="{BB962C8B-B14F-4D97-AF65-F5344CB8AC3E}">
        <p14:creationId xmlns:p14="http://schemas.microsoft.com/office/powerpoint/2010/main" val="276968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Linus Torvalds </a:t>
            </a:r>
            <a:r>
              <a:rPr lang="zh-CN" altLang="en-US" dirty="0"/>
              <a:t>这个名字熟悉吗？对，我们在 </a:t>
            </a:r>
            <a:r>
              <a:rPr lang="en-US" altLang="zh-CN" dirty="0"/>
              <a:t>git </a:t>
            </a:r>
            <a:r>
              <a:rPr lang="zh-CN" altLang="en-US" dirty="0"/>
              <a:t>课上提到过他。他就是那个为了管理 </a:t>
            </a:r>
            <a:r>
              <a:rPr lang="en-US" altLang="zh-CN" dirty="0"/>
              <a:t>Linux </a:t>
            </a:r>
            <a:r>
              <a:rPr lang="zh-CN" altLang="en-US" dirty="0"/>
              <a:t>的代码，花两周时间用开发了 </a:t>
            </a:r>
            <a:r>
              <a:rPr lang="en-US" altLang="zh-CN" dirty="0"/>
              <a:t>git </a:t>
            </a:r>
            <a:r>
              <a:rPr lang="zh-CN" altLang="en-US" dirty="0"/>
              <a:t>的大牛。</a:t>
            </a:r>
            <a:endParaRPr lang="en-US" altLang="zh-CN" dirty="0"/>
          </a:p>
          <a:p>
            <a:r>
              <a:rPr lang="zh-CN" altLang="en-US" dirty="0"/>
              <a:t>回到 </a:t>
            </a:r>
            <a:r>
              <a:rPr lang="en-US" altLang="zh-CN" dirty="0"/>
              <a:t>Linux,</a:t>
            </a:r>
            <a:r>
              <a:rPr lang="zh-CN" altLang="en-US" dirty="0"/>
              <a:t> 那 </a:t>
            </a:r>
            <a:r>
              <a:rPr lang="en-US" altLang="zh-CN" dirty="0"/>
              <a:t>Linux </a:t>
            </a:r>
            <a:r>
              <a:rPr lang="zh-CN" altLang="en-US" dirty="0"/>
              <a:t>是怎么来的呢？</a:t>
            </a:r>
            <a:r>
              <a:rPr lang="en-US" altLang="zh-CN" dirty="0"/>
              <a:t>Linus </a:t>
            </a:r>
            <a:r>
              <a:rPr lang="zh-CN" altLang="en-US" dirty="0"/>
              <a:t>在大二上操作系统课时，觉得教学用的迷你版 </a:t>
            </a:r>
            <a:r>
              <a:rPr lang="en-US" altLang="zh-CN" dirty="0"/>
              <a:t>UNIX </a:t>
            </a:r>
            <a:r>
              <a:rPr lang="zh-CN" altLang="en-US" dirty="0"/>
              <a:t>操作系统 </a:t>
            </a:r>
            <a:r>
              <a:rPr lang="en-US" altLang="zh-CN" dirty="0" err="1"/>
              <a:t>Minix</a:t>
            </a:r>
            <a:r>
              <a:rPr lang="en-US" altLang="zh-CN" dirty="0"/>
              <a:t> </a:t>
            </a:r>
            <a:r>
              <a:rPr lang="zh-CN" altLang="en-US" dirty="0"/>
              <a:t>太难用了，而 </a:t>
            </a:r>
            <a:r>
              <a:rPr lang="en-US" altLang="zh-CN" dirty="0"/>
              <a:t>UNIX </a:t>
            </a:r>
            <a:r>
              <a:rPr lang="zh-CN" altLang="en-US" dirty="0"/>
              <a:t>又是昂贵的商业软件，气不过就自己写了一个。</a:t>
            </a:r>
            <a:endParaRPr lang="en-US" altLang="zh-CN" dirty="0"/>
          </a:p>
          <a:p>
            <a:r>
              <a:rPr lang="en-US" altLang="zh-CN" dirty="0"/>
              <a:t>Linus </a:t>
            </a:r>
            <a:r>
              <a:rPr lang="zh-CN" altLang="en-US" dirty="0"/>
              <a:t>是一个真性情的传奇人物，由于课时原因，不能给大家展开介绍 </a:t>
            </a:r>
            <a:r>
              <a:rPr lang="en-US" altLang="zh-CN" dirty="0"/>
              <a:t>Linus </a:t>
            </a:r>
            <a:r>
              <a:rPr lang="zh-CN" altLang="en-US" dirty="0"/>
              <a:t>的生平、趣闻以及 </a:t>
            </a:r>
            <a:r>
              <a:rPr lang="en-US" altLang="zh-CN" dirty="0"/>
              <a:t>Linux </a:t>
            </a:r>
            <a:r>
              <a:rPr lang="zh-CN" altLang="en-US" dirty="0"/>
              <a:t>的历史。同学们有时间的话可以自行上网查阅，还是比较有意思的。</a:t>
            </a:r>
            <a:r>
              <a:rPr lang="en-US" altLang="zh-CN" dirty="0"/>
              <a:t>【</a:t>
            </a:r>
            <a:r>
              <a:rPr lang="zh-CN" altLang="en-US" dirty="0"/>
              <a:t>下一张</a:t>
            </a:r>
            <a:r>
              <a:rPr lang="en-US" altLang="zh-CN" dirty="0"/>
              <a:t>】</a:t>
            </a:r>
          </a:p>
          <a:p>
            <a:r>
              <a:rPr lang="zh-CN" altLang="en-US" dirty="0"/>
              <a:t>虽然 </a:t>
            </a:r>
            <a:r>
              <a:rPr lang="en-US" altLang="zh-CN" dirty="0"/>
              <a:t>Linus </a:t>
            </a:r>
            <a:r>
              <a:rPr lang="zh-CN" altLang="en-US" dirty="0"/>
              <a:t>很牛，但是 </a:t>
            </a:r>
            <a:r>
              <a:rPr lang="en-US" altLang="zh-CN" dirty="0"/>
              <a:t>Linux </a:t>
            </a:r>
            <a:r>
              <a:rPr lang="zh-CN" altLang="en-US" dirty="0"/>
              <a:t>的发展是离不开开源社区的。事实上，</a:t>
            </a:r>
            <a:r>
              <a:rPr lang="en-US" altLang="zh-CN" dirty="0"/>
              <a:t>……【</a:t>
            </a:r>
            <a:r>
              <a:rPr lang="zh-CN" altLang="en-US" dirty="0"/>
              <a:t>下一张</a:t>
            </a:r>
            <a:r>
              <a:rPr lang="en-US" altLang="zh-CN" dirty="0"/>
              <a:t>】</a:t>
            </a:r>
          </a:p>
          <a:p>
            <a:r>
              <a:rPr lang="zh-CN" altLang="en-US" dirty="0"/>
              <a:t>下面是一些数据，从中我们可以看到 </a:t>
            </a:r>
            <a:r>
              <a:rPr lang="en-US" altLang="zh-CN" dirty="0"/>
              <a:t>Linux </a:t>
            </a:r>
            <a:r>
              <a:rPr lang="zh-CN" altLang="en-US" dirty="0"/>
              <a:t>广泛的应用场景。</a:t>
            </a:r>
            <a:endParaRPr lang="en-US" altLang="zh-CN"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3</a:t>
            </a:fld>
            <a:endParaRPr lang="zh-CN" altLang="en-US"/>
          </a:p>
        </p:txBody>
      </p:sp>
    </p:spTree>
    <p:extLst>
      <p:ext uri="{BB962C8B-B14F-4D97-AF65-F5344CB8AC3E}">
        <p14:creationId xmlns:p14="http://schemas.microsoft.com/office/powerpoint/2010/main" val="279685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 </a:t>
            </a:r>
            <a:r>
              <a:rPr lang="en-US" altLang="zh-CN" dirty="0"/>
              <a:t>Windows </a:t>
            </a:r>
            <a:r>
              <a:rPr lang="zh-CN" altLang="en-US" dirty="0"/>
              <a:t>系统的例子吗？</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4</a:t>
            </a:fld>
            <a:endParaRPr lang="zh-CN" altLang="en-US"/>
          </a:p>
        </p:txBody>
      </p:sp>
    </p:spTree>
    <p:extLst>
      <p:ext uri="{BB962C8B-B14F-4D97-AF65-F5344CB8AC3E}">
        <p14:creationId xmlns:p14="http://schemas.microsoft.com/office/powerpoint/2010/main" val="91464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这里是一张描述 </a:t>
            </a:r>
            <a:r>
              <a:rPr lang="en-US" altLang="zh-CN" dirty="0"/>
              <a:t>Linux </a:t>
            </a:r>
            <a:r>
              <a:rPr lang="zh-CN" altLang="en-US" dirty="0"/>
              <a:t>的主要发行版的图片。如果对它们之间有什么不同感兴趣，可以自行查阅。</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5</a:t>
            </a:fld>
            <a:endParaRPr lang="zh-CN" altLang="en-US"/>
          </a:p>
        </p:txBody>
      </p:sp>
    </p:spTree>
    <p:extLst>
      <p:ext uri="{BB962C8B-B14F-4D97-AF65-F5344CB8AC3E}">
        <p14:creationId xmlns:p14="http://schemas.microsoft.com/office/powerpoint/2010/main" val="155762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 </a:t>
            </a:r>
            <a:r>
              <a:rPr lang="zh-CN" altLang="en-US" dirty="0"/>
              <a:t>的一个设计哲学是“一切皆文件”。</a:t>
            </a:r>
            <a:endParaRPr lang="en-US" altLang="zh-CN" dirty="0"/>
          </a:p>
          <a:p>
            <a:r>
              <a:rPr lang="zh-CN" altLang="en-US" dirty="0"/>
              <a:t>注意，目录文件的访问权限，同普通文件的执行权限，是一个意思。</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8</a:t>
            </a:fld>
            <a:endParaRPr lang="zh-CN" altLang="en-US"/>
          </a:p>
        </p:txBody>
      </p:sp>
    </p:spTree>
    <p:extLst>
      <p:ext uri="{BB962C8B-B14F-4D97-AF65-F5344CB8AC3E}">
        <p14:creationId xmlns:p14="http://schemas.microsoft.com/office/powerpoint/2010/main" val="14646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上面列出了常用的几个目录，更多的信息可以查看下面的链接。</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9</a:t>
            </a:fld>
            <a:endParaRPr lang="zh-CN" altLang="en-US"/>
          </a:p>
        </p:txBody>
      </p:sp>
    </p:spTree>
    <p:extLst>
      <p:ext uri="{BB962C8B-B14F-4D97-AF65-F5344CB8AC3E}">
        <p14:creationId xmlns:p14="http://schemas.microsoft.com/office/powerpoint/2010/main" val="415949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先说一下相对路径表示</a:t>
            </a:r>
            <a:endParaRPr lang="en-US" altLang="zh-CN" dirty="0"/>
          </a:p>
          <a:p>
            <a:r>
              <a:rPr lang="en-US" altLang="zh-CN" dirty="0"/>
              <a:t>Linux </a:t>
            </a:r>
            <a:r>
              <a:rPr lang="zh-CN" altLang="en-US" dirty="0"/>
              <a:t>有非常多的命令，如果我们不知道该怎么使用该怎么办呢？有两种方式：</a:t>
            </a:r>
            <a:endParaRPr lang="en-US" altLang="zh-CN" dirty="0"/>
          </a:p>
          <a:p>
            <a:r>
              <a:rPr lang="zh-CN" altLang="en-US" dirty="0"/>
              <a:t>演示一下</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11</a:t>
            </a:fld>
            <a:endParaRPr lang="zh-CN" altLang="en-US"/>
          </a:p>
        </p:txBody>
      </p:sp>
    </p:spTree>
    <p:extLst>
      <p:ext uri="{BB962C8B-B14F-4D97-AF65-F5344CB8AC3E}">
        <p14:creationId xmlns:p14="http://schemas.microsoft.com/office/powerpoint/2010/main" val="98908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演示不加 </a:t>
            </a:r>
            <a:r>
              <a:rPr lang="en-US" altLang="zh-CN" dirty="0"/>
              <a:t>grep</a:t>
            </a:r>
            <a:r>
              <a:rPr lang="zh-CN" altLang="en-US" dirty="0"/>
              <a:t>、加 </a:t>
            </a:r>
            <a:r>
              <a:rPr lang="en-US" altLang="zh-CN" dirty="0"/>
              <a:t>grep </a:t>
            </a:r>
            <a:r>
              <a:rPr lang="zh-CN" altLang="en-US" dirty="0"/>
              <a:t>各种参数、用正则表达式</a:t>
            </a:r>
            <a:endParaRPr lang="en-US" altLang="zh-CN" dirty="0"/>
          </a:p>
          <a:p>
            <a:r>
              <a:rPr lang="en-US" altLang="zh-CN" dirty="0"/>
              <a:t>cat test.txt | grep -</a:t>
            </a:r>
            <a:r>
              <a:rPr lang="en-US" altLang="zh-CN" dirty="0" err="1"/>
              <a:t>i</a:t>
            </a:r>
            <a:r>
              <a:rPr lang="en-US" altLang="zh-CN" dirty="0"/>
              <a:t> '^world’</a:t>
            </a:r>
          </a:p>
          <a:p>
            <a:endParaRPr lang="en-US" altLang="zh-CN"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13</a:t>
            </a:fld>
            <a:endParaRPr lang="zh-CN" altLang="en-US"/>
          </a:p>
        </p:txBody>
      </p:sp>
    </p:spTree>
    <p:extLst>
      <p:ext uri="{BB962C8B-B14F-4D97-AF65-F5344CB8AC3E}">
        <p14:creationId xmlns:p14="http://schemas.microsoft.com/office/powerpoint/2010/main" val="181460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演示一下。</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14</a:t>
            </a:fld>
            <a:endParaRPr lang="zh-CN" altLang="en-US"/>
          </a:p>
        </p:txBody>
      </p:sp>
    </p:spTree>
    <p:extLst>
      <p:ext uri="{BB962C8B-B14F-4D97-AF65-F5344CB8AC3E}">
        <p14:creationId xmlns:p14="http://schemas.microsoft.com/office/powerpoint/2010/main" val="144300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215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298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28650" y="6422855"/>
            <a:ext cx="2057397" cy="365125"/>
          </a:xfrm>
        </p:spPr>
        <p:txBody>
          <a:bodyPr/>
          <a:lstStyle/>
          <a:p>
            <a:fld id="{5586B75A-687E-405C-8A0B-8D00578BA2C3}" type="datetimeFigureOut">
              <a:rPr lang="en-US" smtClean="0"/>
              <a:pPr/>
              <a:t>6/23/2020</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803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1108619"/>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85019" y="1737031"/>
            <a:ext cx="7772400" cy="4480889"/>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702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5586B75A-687E-405C-8A0B-8D00578BA2C3}" type="datetimeFigureOut">
              <a:rPr lang="en-US" smtClean="0"/>
              <a:pPr/>
              <a:t>6/23/2020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94691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676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174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185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922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621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86B75A-687E-405C-8A0B-8D00578BA2C3}" type="datetimeFigureOut">
              <a:rPr lang="en-US" smtClean="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857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10"/>
            <a:ext cx="9141714" cy="11440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357777"/>
            <a:ext cx="7772400" cy="756459"/>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019" y="1501795"/>
            <a:ext cx="7772400" cy="471612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5586B75A-687E-405C-8A0B-8D00578BA2C3}" type="datetimeFigureOut">
              <a:rPr lang="en-US" smtClean="0"/>
              <a:pPr/>
              <a:t>6/23/2020</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760990"/>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b51.net/tools/zhengz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n.linuxde.n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xplainshel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GNU_General_Public_License" TargetMode="External"/><Relationship Id="rId4" Type="http://schemas.openxmlformats.org/officeDocument/2006/relationships/hyperlink" Target="https://en.wikipedia.org/wiki/Unix-lik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Filesystem_Hierarchy_Standar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9B0E7-1A52-49D8-910E-DB573219C8AA}"/>
              </a:ext>
            </a:extLst>
          </p:cNvPr>
          <p:cNvSpPr>
            <a:spLocks noGrp="1"/>
          </p:cNvSpPr>
          <p:nvPr>
            <p:ph type="ctrTitle"/>
          </p:nvPr>
        </p:nvSpPr>
        <p:spPr/>
        <p:txBody>
          <a:bodyPr/>
          <a:lstStyle/>
          <a:p>
            <a:r>
              <a:rPr lang="en-US" altLang="zh-CN" dirty="0"/>
              <a:t>Linux </a:t>
            </a:r>
            <a:r>
              <a:rPr lang="zh-CN" altLang="en-US" dirty="0"/>
              <a:t>基础与 </a:t>
            </a:r>
            <a:r>
              <a:rPr lang="en-US" altLang="zh-CN" dirty="0"/>
              <a:t>Nginx</a:t>
            </a:r>
            <a:endParaRPr lang="zh-CN" altLang="en-US" dirty="0"/>
          </a:p>
        </p:txBody>
      </p:sp>
      <p:sp>
        <p:nvSpPr>
          <p:cNvPr id="3" name="副标题 2">
            <a:extLst>
              <a:ext uri="{FF2B5EF4-FFF2-40B4-BE49-F238E27FC236}">
                <a16:creationId xmlns:a16="http://schemas.microsoft.com/office/drawing/2014/main" id="{EBA5D15F-84B5-4354-94CE-4CEC794E3878}"/>
              </a:ext>
            </a:extLst>
          </p:cNvPr>
          <p:cNvSpPr>
            <a:spLocks noGrp="1"/>
          </p:cNvSpPr>
          <p:nvPr>
            <p:ph type="subTitle" idx="1"/>
          </p:nvPr>
        </p:nvSpPr>
        <p:spPr/>
        <p:txBody>
          <a:bodyPr>
            <a:normAutofit/>
          </a:bodyPr>
          <a:lstStyle/>
          <a:p>
            <a:r>
              <a:rPr lang="zh-CN" altLang="en-US" sz="2400" dirty="0"/>
              <a:t>软件部</a:t>
            </a:r>
            <a:r>
              <a:rPr lang="en-US" altLang="zh-CN" sz="2400" dirty="0"/>
              <a:t>2019</a:t>
            </a:r>
            <a:r>
              <a:rPr lang="zh-CN" altLang="en-US" sz="2400" dirty="0"/>
              <a:t>暑期培训</a:t>
            </a:r>
          </a:p>
        </p:txBody>
      </p:sp>
      <p:sp>
        <p:nvSpPr>
          <p:cNvPr id="4" name="文本框 3">
            <a:extLst>
              <a:ext uri="{FF2B5EF4-FFF2-40B4-BE49-F238E27FC236}">
                <a16:creationId xmlns:a16="http://schemas.microsoft.com/office/drawing/2014/main" id="{4B0195D1-B1BA-4CEB-87A4-D5CA32F20BFF}"/>
              </a:ext>
            </a:extLst>
          </p:cNvPr>
          <p:cNvSpPr txBox="1"/>
          <p:nvPr/>
        </p:nvSpPr>
        <p:spPr>
          <a:xfrm>
            <a:off x="7540753" y="5344173"/>
            <a:ext cx="1234440" cy="338554"/>
          </a:xfrm>
          <a:prstGeom prst="rect">
            <a:avLst/>
          </a:prstGeom>
          <a:noFill/>
        </p:spPr>
        <p:txBody>
          <a:bodyPr wrap="square" rtlCol="0">
            <a:spAutoFit/>
          </a:bodyPr>
          <a:lstStyle/>
          <a:p>
            <a:r>
              <a:rPr lang="zh-CN" altLang="en-US" sz="1600" dirty="0"/>
              <a:t>无</a:t>
            </a:r>
            <a:r>
              <a:rPr lang="en-US" altLang="zh-CN" sz="1600" dirty="0"/>
              <a:t>76 </a:t>
            </a:r>
            <a:r>
              <a:rPr lang="zh-CN" altLang="en-US" sz="1600" dirty="0"/>
              <a:t>孙志尧</a:t>
            </a:r>
            <a:endParaRPr lang="zh-CN" altLang="en-US" dirty="0"/>
          </a:p>
        </p:txBody>
      </p:sp>
    </p:spTree>
    <p:extLst>
      <p:ext uri="{BB962C8B-B14F-4D97-AF65-F5344CB8AC3E}">
        <p14:creationId xmlns:p14="http://schemas.microsoft.com/office/powerpoint/2010/main" val="40469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32DB5-BDBB-4D28-B75C-F9A58DB9759F}"/>
              </a:ext>
            </a:extLst>
          </p:cNvPr>
          <p:cNvSpPr>
            <a:spLocks noGrp="1"/>
          </p:cNvSpPr>
          <p:nvPr>
            <p:ph type="title"/>
          </p:nvPr>
        </p:nvSpPr>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0FD5D4DC-E57E-4BB1-8905-23BBB0B03F5D}"/>
              </a:ext>
            </a:extLst>
          </p:cNvPr>
          <p:cNvSpPr>
            <a:spLocks noGrp="1"/>
          </p:cNvSpPr>
          <p:nvPr>
            <p:ph idx="1"/>
          </p:nvPr>
        </p:nvSpPr>
        <p:spPr>
          <a:xfrm>
            <a:off x="685019" y="1496291"/>
            <a:ext cx="7772400" cy="4721629"/>
          </a:xfrm>
        </p:spPr>
        <p:txBody>
          <a:bodyPr/>
          <a:lstStyle/>
          <a:p>
            <a:r>
              <a:rPr lang="zh-CN" altLang="en-US" dirty="0"/>
              <a:t>服务器端的 </a:t>
            </a:r>
            <a:r>
              <a:rPr lang="en-US" altLang="zh-CN" dirty="0"/>
              <a:t>Linux </a:t>
            </a:r>
            <a:r>
              <a:rPr lang="zh-CN" altLang="en-US" dirty="0"/>
              <a:t>一般是没有图形界面的，所以我们要面对的就是黑乎乎的命令窗口。</a:t>
            </a:r>
          </a:p>
        </p:txBody>
      </p:sp>
      <p:pic>
        <p:nvPicPr>
          <p:cNvPr id="6" name="图片 5">
            <a:extLst>
              <a:ext uri="{FF2B5EF4-FFF2-40B4-BE49-F238E27FC236}">
                <a16:creationId xmlns:a16="http://schemas.microsoft.com/office/drawing/2014/main" id="{42E0154D-3312-4F95-91A4-5C51090C9316}"/>
              </a:ext>
            </a:extLst>
          </p:cNvPr>
          <p:cNvPicPr>
            <a:picLocks noChangeAspect="1"/>
          </p:cNvPicPr>
          <p:nvPr/>
        </p:nvPicPr>
        <p:blipFill>
          <a:blip r:embed="rId2"/>
          <a:stretch>
            <a:fillRect/>
          </a:stretch>
        </p:blipFill>
        <p:spPr>
          <a:xfrm>
            <a:off x="1192431" y="2263764"/>
            <a:ext cx="6759138" cy="4268498"/>
          </a:xfrm>
          <a:prstGeom prst="rect">
            <a:avLst/>
          </a:prstGeom>
        </p:spPr>
      </p:pic>
    </p:spTree>
    <p:extLst>
      <p:ext uri="{BB962C8B-B14F-4D97-AF65-F5344CB8AC3E}">
        <p14:creationId xmlns:p14="http://schemas.microsoft.com/office/powerpoint/2010/main" val="400804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B707E-4F3A-408F-B0FB-4237634000A9}"/>
              </a:ext>
            </a:extLst>
          </p:cNvPr>
          <p:cNvSpPr>
            <a:spLocks noGrp="1"/>
          </p:cNvSpPr>
          <p:nvPr>
            <p:ph type="title"/>
          </p:nvPr>
        </p:nvSpPr>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3C90F68C-88AA-47C4-A0B3-9A42B7A6859B}"/>
              </a:ext>
            </a:extLst>
          </p:cNvPr>
          <p:cNvSpPr>
            <a:spLocks noGrp="1"/>
          </p:cNvSpPr>
          <p:nvPr>
            <p:ph idx="1"/>
          </p:nvPr>
        </p:nvSpPr>
        <p:spPr>
          <a:noFill/>
        </p:spPr>
        <p:txBody>
          <a:bodyPr/>
          <a:lstStyle/>
          <a:p>
            <a:r>
              <a:rPr lang="zh-CN" altLang="en-US" dirty="0"/>
              <a:t>相对路径表示：</a:t>
            </a:r>
            <a:endParaRPr lang="en-US" altLang="zh-CN" dirty="0"/>
          </a:p>
          <a:p>
            <a:pPr lvl="1"/>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表示用户所处的当前目录</a:t>
            </a:r>
          </a:p>
          <a:p>
            <a:pPr lvl="1"/>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表示上级目录</a:t>
            </a:r>
          </a:p>
          <a:p>
            <a:pPr lvl="1"/>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表示当前用户的家目录</a:t>
            </a:r>
          </a:p>
          <a:p>
            <a:pPr lvl="1"/>
            <a:r>
              <a:rPr lang="en-US" altLang="zh-CN" dirty="0">
                <a:highlight>
                  <a:srgbClr val="000000"/>
                </a:highlight>
                <a:latin typeface="Courier New" panose="02070309020205020404" pitchFamily="49" charset="0"/>
                <a:cs typeface="Courier New" panose="02070309020205020404" pitchFamily="49" charset="0"/>
              </a:rPr>
              <a:t>~USER</a:t>
            </a:r>
            <a:r>
              <a:rPr lang="en-US" altLang="zh-CN" dirty="0">
                <a:latin typeface="Courier New" panose="02070309020205020404" pitchFamily="49" charset="0"/>
                <a:cs typeface="Courier New" panose="02070309020205020404" pitchFamily="49" charset="0"/>
              </a:rPr>
              <a:t> </a:t>
            </a:r>
            <a:r>
              <a:rPr lang="zh-CN" altLang="en-US" dirty="0"/>
              <a:t>表示用户名为 </a:t>
            </a:r>
            <a:r>
              <a:rPr lang="en-US" altLang="zh-CN" dirty="0"/>
              <a:t>USER </a:t>
            </a:r>
            <a:r>
              <a:rPr lang="zh-CN" altLang="en-US" dirty="0"/>
              <a:t>的家目录</a:t>
            </a:r>
            <a:endParaRPr lang="en-US" altLang="zh-CN" dirty="0"/>
          </a:p>
          <a:p>
            <a:pPr lvl="1"/>
            <a:endParaRPr lang="en-US" altLang="zh-CN" dirty="0"/>
          </a:p>
          <a:p>
            <a:r>
              <a:rPr lang="zh-CN" altLang="en-US" dirty="0"/>
              <a:t>查看命令帮助：</a:t>
            </a:r>
            <a:endParaRPr lang="en-US" altLang="zh-CN" dirty="0"/>
          </a:p>
          <a:p>
            <a:pPr lvl="1"/>
            <a:r>
              <a:rPr lang="en-US" altLang="zh-CN" dirty="0">
                <a:highlight>
                  <a:srgbClr val="000000"/>
                </a:highlight>
                <a:latin typeface="Courier New" panose="02070309020205020404" pitchFamily="49" charset="0"/>
                <a:cs typeface="Courier New" panose="02070309020205020404" pitchFamily="49" charset="0"/>
              </a:rPr>
              <a:t>man [command]</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查看 </a:t>
            </a:r>
            <a:r>
              <a:rPr lang="en-US" altLang="zh-CN" dirty="0">
                <a:latin typeface="Courier New" panose="02070309020205020404" pitchFamily="49" charset="0"/>
                <a:cs typeface="Courier New" panose="02070309020205020404" pitchFamily="49" charset="0"/>
              </a:rPr>
              <a:t>command </a:t>
            </a:r>
            <a:r>
              <a:rPr lang="zh-CN" altLang="en-US" dirty="0">
                <a:latin typeface="Courier New" panose="02070309020205020404" pitchFamily="49" charset="0"/>
                <a:cs typeface="Courier New" panose="02070309020205020404" pitchFamily="49" charset="0"/>
              </a:rPr>
              <a:t>命令的使用手册</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一般来说 </a:t>
            </a:r>
            <a:r>
              <a:rPr lang="en-US" altLang="zh-CN" dirty="0">
                <a:highlight>
                  <a:srgbClr val="000000"/>
                </a:highlight>
                <a:latin typeface="Courier New" panose="02070309020205020404" pitchFamily="49" charset="0"/>
                <a:cs typeface="Courier New" panose="02070309020205020404" pitchFamily="49" charset="0"/>
              </a:rPr>
              <a:t>command --help</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也是查看帮助</a:t>
            </a:r>
            <a:endParaRPr lang="zh-CN" altLang="en-US" dirty="0"/>
          </a:p>
        </p:txBody>
      </p:sp>
    </p:spTree>
    <p:extLst>
      <p:ext uri="{BB962C8B-B14F-4D97-AF65-F5344CB8AC3E}">
        <p14:creationId xmlns:p14="http://schemas.microsoft.com/office/powerpoint/2010/main" val="347218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487E1-514B-4E92-BEB2-FAC246BCF544}"/>
              </a:ext>
            </a:extLst>
          </p:cNvPr>
          <p:cNvSpPr>
            <a:spLocks noGrp="1"/>
          </p:cNvSpPr>
          <p:nvPr>
            <p:ph type="title"/>
          </p:nvPr>
        </p:nvSpPr>
        <p:spPr/>
        <p:txBody>
          <a:bodyPr/>
          <a:lstStyle/>
          <a:p>
            <a:r>
              <a:rPr lang="en-US" altLang="zh-CN" dirty="0"/>
              <a:t>Linux </a:t>
            </a:r>
            <a:r>
              <a:rPr lang="zh-CN" altLang="en-US" dirty="0"/>
              <a:t>基础命令</a:t>
            </a:r>
          </a:p>
        </p:txBody>
      </p:sp>
      <p:graphicFrame>
        <p:nvGraphicFramePr>
          <p:cNvPr id="4" name="内容占位符 3">
            <a:extLst>
              <a:ext uri="{FF2B5EF4-FFF2-40B4-BE49-F238E27FC236}">
                <a16:creationId xmlns:a16="http://schemas.microsoft.com/office/drawing/2014/main" id="{E069D8A9-006D-4C84-A67A-207D3387113C}"/>
              </a:ext>
            </a:extLst>
          </p:cNvPr>
          <p:cNvGraphicFramePr>
            <a:graphicFrameLocks noGrp="1"/>
          </p:cNvGraphicFramePr>
          <p:nvPr>
            <p:ph idx="1"/>
            <p:extLst>
              <p:ext uri="{D42A27DB-BD31-4B8C-83A1-F6EECF244321}">
                <p14:modId xmlns:p14="http://schemas.microsoft.com/office/powerpoint/2010/main" val="2269206513"/>
              </p:ext>
            </p:extLst>
          </p:nvPr>
        </p:nvGraphicFramePr>
        <p:xfrm>
          <a:off x="685019" y="1805258"/>
          <a:ext cx="7890945" cy="4650052"/>
        </p:xfrm>
        <a:graphic>
          <a:graphicData uri="http://schemas.openxmlformats.org/drawingml/2006/table">
            <a:tbl>
              <a:tblPr firstRow="1" bandRow="1">
                <a:tableStyleId>{5C22544A-7EE6-4342-B048-85BDC9FD1C3A}</a:tableStyleId>
              </a:tblPr>
              <a:tblGrid>
                <a:gridCol w="3492126">
                  <a:extLst>
                    <a:ext uri="{9D8B030D-6E8A-4147-A177-3AD203B41FA5}">
                      <a16:colId xmlns:a16="http://schemas.microsoft.com/office/drawing/2014/main" val="1645620949"/>
                    </a:ext>
                  </a:extLst>
                </a:gridCol>
                <a:gridCol w="4398819">
                  <a:extLst>
                    <a:ext uri="{9D8B030D-6E8A-4147-A177-3AD203B41FA5}">
                      <a16:colId xmlns:a16="http://schemas.microsoft.com/office/drawing/2014/main" val="401997743"/>
                    </a:ext>
                  </a:extLst>
                </a:gridCol>
              </a:tblGrid>
              <a:tr h="369906">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3285900725"/>
                  </a:ext>
                </a:extLst>
              </a:tr>
              <a:tr h="329242">
                <a:tc>
                  <a:txBody>
                    <a:bodyPr/>
                    <a:lstStyle/>
                    <a:p>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cd [</a:t>
                      </a:r>
                      <a:r>
                        <a:rPr lang="en-US" altLang="zh-CN" sz="1400" b="0" i="0" kern="1200" dirty="0" err="1">
                          <a:solidFill>
                            <a:schemeClr val="dk1"/>
                          </a:solidFill>
                          <a:effectLst/>
                          <a:latin typeface="Courier New" panose="02070309020205020404" pitchFamily="49" charset="0"/>
                          <a:ea typeface="+mn-ea"/>
                          <a:cs typeface="Courier New" panose="02070309020205020404" pitchFamily="49" charset="0"/>
                        </a:rPr>
                        <a:t>dir</a:t>
                      </a:r>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Change directory. </a:t>
                      </a:r>
                      <a:r>
                        <a:rPr lang="zh-CN" altLang="en-US" sz="1400" dirty="0"/>
                        <a:t>改变工作目录到 </a:t>
                      </a:r>
                      <a:r>
                        <a:rPr lang="en-US" altLang="zh-CN" sz="1400" dirty="0" err="1"/>
                        <a:t>dir</a:t>
                      </a:r>
                      <a:endParaRPr lang="zh-CN" altLang="en-US" sz="1400" dirty="0"/>
                    </a:p>
                  </a:txBody>
                  <a:tcPr marL="69933" marR="69933" marT="34966" marB="34966"/>
                </a:tc>
                <a:extLst>
                  <a:ext uri="{0D108BD9-81ED-4DB2-BD59-A6C34878D82A}">
                    <a16:rowId xmlns:a16="http://schemas.microsoft.com/office/drawing/2014/main" val="919740547"/>
                  </a:ext>
                </a:extLst>
              </a:tr>
              <a:tr h="329242">
                <a:tc>
                  <a:txBody>
                    <a:bodyPr/>
                    <a:lstStyle/>
                    <a:p>
                      <a:r>
                        <a:rPr lang="en-US" altLang="zh-CN" sz="1400" dirty="0" err="1">
                          <a:latin typeface="Courier New" panose="02070309020205020404" pitchFamily="49" charset="0"/>
                          <a:cs typeface="Courier New" panose="02070309020205020404" pitchFamily="49" charset="0"/>
                        </a:rPr>
                        <a:t>pwd</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Print working directory. </a:t>
                      </a:r>
                      <a:r>
                        <a:rPr lang="zh-CN" altLang="en-US" sz="1400" dirty="0"/>
                        <a:t>打印工作路径</a:t>
                      </a:r>
                    </a:p>
                  </a:txBody>
                  <a:tcPr marL="69933" marR="69933" marT="34966" marB="34966"/>
                </a:tc>
                <a:extLst>
                  <a:ext uri="{0D108BD9-81ED-4DB2-BD59-A6C34878D82A}">
                    <a16:rowId xmlns:a16="http://schemas.microsoft.com/office/drawing/2014/main" val="1625421850"/>
                  </a:ext>
                </a:extLst>
              </a:tr>
              <a:tr h="329242">
                <a:tc>
                  <a:txBody>
                    <a:bodyPr/>
                    <a:lstStyle/>
                    <a:p>
                      <a:r>
                        <a:rPr lang="en-US" altLang="zh-CN" sz="1400" dirty="0">
                          <a:latin typeface="Courier New" panose="02070309020205020404" pitchFamily="49" charset="0"/>
                          <a:cs typeface="Courier New" panose="02070309020205020404" pitchFamily="49" charset="0"/>
                        </a:rPr>
                        <a:t>ls [options]</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List. </a:t>
                      </a:r>
                      <a:r>
                        <a:rPr lang="zh-CN" altLang="en-US" sz="1400" dirty="0"/>
                        <a:t>列出当前目录下的文件</a:t>
                      </a:r>
                      <a:r>
                        <a:rPr lang="en-US" altLang="zh-CN" sz="1400" dirty="0"/>
                        <a:t>/</a:t>
                      </a:r>
                      <a:r>
                        <a:rPr lang="zh-CN" altLang="en-US" sz="1400" dirty="0"/>
                        <a:t>文件夹</a:t>
                      </a:r>
                    </a:p>
                  </a:txBody>
                  <a:tcPr marL="69933" marR="69933" marT="34966" marB="34966"/>
                </a:tc>
                <a:extLst>
                  <a:ext uri="{0D108BD9-81ED-4DB2-BD59-A6C34878D82A}">
                    <a16:rowId xmlns:a16="http://schemas.microsoft.com/office/drawing/2014/main" val="623035245"/>
                  </a:ext>
                </a:extLst>
              </a:tr>
              <a:tr h="329242">
                <a:tc>
                  <a:txBody>
                    <a:bodyPr/>
                    <a:lstStyle/>
                    <a:p>
                      <a:r>
                        <a:rPr lang="en-US" altLang="zh-CN" sz="1400" dirty="0">
                          <a:latin typeface="Courier New" panose="02070309020205020404" pitchFamily="49" charset="0"/>
                          <a:cs typeface="Courier New" panose="02070309020205020404" pitchFamily="49" charset="0"/>
                        </a:rPr>
                        <a:t>mv [options] source destination</a:t>
                      </a:r>
                    </a:p>
                  </a:txBody>
                  <a:tcPr marL="69933" marR="69933" marT="34966" marB="34966"/>
                </a:tc>
                <a:tc>
                  <a:txBody>
                    <a:bodyPr/>
                    <a:lstStyle/>
                    <a:p>
                      <a:r>
                        <a:rPr lang="en-US" altLang="zh-CN" sz="1400" dirty="0"/>
                        <a:t>Move. </a:t>
                      </a:r>
                      <a:r>
                        <a:rPr lang="zh-CN" altLang="en-US" sz="1400" dirty="0"/>
                        <a:t>重命名或者移动</a:t>
                      </a:r>
                    </a:p>
                  </a:txBody>
                  <a:tcPr marL="69933" marR="69933" marT="34966" marB="34966"/>
                </a:tc>
                <a:extLst>
                  <a:ext uri="{0D108BD9-81ED-4DB2-BD59-A6C34878D82A}">
                    <a16:rowId xmlns:a16="http://schemas.microsoft.com/office/drawing/2014/main" val="1261190390"/>
                  </a:ext>
                </a:extLst>
              </a:tr>
              <a:tr h="329242">
                <a:tc>
                  <a:txBody>
                    <a:bodyPr/>
                    <a:lstStyle/>
                    <a:p>
                      <a:r>
                        <a:rPr lang="en-US" altLang="zh-CN" sz="1400" dirty="0">
                          <a:latin typeface="Courier New" panose="02070309020205020404" pitchFamily="49" charset="0"/>
                          <a:cs typeface="Courier New" panose="02070309020205020404" pitchFamily="49" charset="0"/>
                        </a:rPr>
                        <a:t>cp [options] source destination</a:t>
                      </a:r>
                    </a:p>
                  </a:txBody>
                  <a:tcPr marL="69933" marR="69933" marT="34966" marB="34966"/>
                </a:tc>
                <a:tc>
                  <a:txBody>
                    <a:bodyPr/>
                    <a:lstStyle/>
                    <a:p>
                      <a:r>
                        <a:rPr lang="en-US" altLang="zh-CN" sz="1400" dirty="0"/>
                        <a:t>Copy. </a:t>
                      </a:r>
                      <a:r>
                        <a:rPr lang="zh-CN" altLang="en-US" sz="1400" dirty="0"/>
                        <a:t>复制</a:t>
                      </a:r>
                    </a:p>
                  </a:txBody>
                  <a:tcPr marL="69933" marR="69933" marT="34966" marB="34966"/>
                </a:tc>
                <a:extLst>
                  <a:ext uri="{0D108BD9-81ED-4DB2-BD59-A6C34878D82A}">
                    <a16:rowId xmlns:a16="http://schemas.microsoft.com/office/drawing/2014/main" val="2543018358"/>
                  </a:ext>
                </a:extLst>
              </a:tr>
              <a:tr h="329242">
                <a:tc>
                  <a:txBody>
                    <a:bodyPr/>
                    <a:lstStyle/>
                    <a:p>
                      <a:r>
                        <a:rPr lang="en-US" altLang="zh-CN" sz="1400" dirty="0" err="1">
                          <a:latin typeface="Courier New" panose="02070309020205020404" pitchFamily="49" charset="0"/>
                          <a:cs typeface="Courier New" panose="02070309020205020404" pitchFamily="49" charset="0"/>
                        </a:rPr>
                        <a:t>mkdir</a:t>
                      </a:r>
                      <a:r>
                        <a:rPr lang="en-US" altLang="zh-CN" sz="1400" dirty="0">
                          <a:latin typeface="Courier New" panose="02070309020205020404" pitchFamily="49" charset="0"/>
                          <a:cs typeface="Courier New" panose="02070309020205020404" pitchFamily="49" charset="0"/>
                        </a:rPr>
                        <a:t> [options] directory</a:t>
                      </a:r>
                    </a:p>
                  </a:txBody>
                  <a:tcPr marL="69933" marR="69933" marT="34966" marB="34966"/>
                </a:tc>
                <a:tc>
                  <a:txBody>
                    <a:bodyPr/>
                    <a:lstStyle/>
                    <a:p>
                      <a:r>
                        <a:rPr lang="en-US" altLang="zh-CN" sz="1400" dirty="0"/>
                        <a:t>Make directory. </a:t>
                      </a:r>
                      <a:r>
                        <a:rPr lang="zh-CN" altLang="en-US" sz="1400" dirty="0"/>
                        <a:t>创建目录</a:t>
                      </a:r>
                    </a:p>
                  </a:txBody>
                  <a:tcPr marL="69933" marR="69933" marT="34966" marB="34966"/>
                </a:tc>
                <a:extLst>
                  <a:ext uri="{0D108BD9-81ED-4DB2-BD59-A6C34878D82A}">
                    <a16:rowId xmlns:a16="http://schemas.microsoft.com/office/drawing/2014/main" val="530341832"/>
                  </a:ext>
                </a:extLst>
              </a:tr>
              <a:tr h="329242">
                <a:tc>
                  <a:txBody>
                    <a:bodyPr/>
                    <a:lstStyle/>
                    <a:p>
                      <a:r>
                        <a:rPr lang="en-US" altLang="zh-CN" sz="1400" dirty="0">
                          <a:latin typeface="Courier New" panose="02070309020205020404" pitchFamily="49" charset="0"/>
                          <a:cs typeface="Courier New" panose="02070309020205020404" pitchFamily="49" charset="0"/>
                        </a:rPr>
                        <a:t>touch filename</a:t>
                      </a:r>
                    </a:p>
                  </a:txBody>
                  <a:tcPr marL="69933" marR="69933" marT="34966" marB="34966"/>
                </a:tc>
                <a:tc>
                  <a:txBody>
                    <a:bodyPr/>
                    <a:lstStyle/>
                    <a:p>
                      <a:r>
                        <a:rPr lang="zh-CN" altLang="en-US" sz="1400" dirty="0"/>
                        <a:t>创建文件</a:t>
                      </a:r>
                    </a:p>
                  </a:txBody>
                  <a:tcPr marL="69933" marR="69933" marT="34966" marB="34966"/>
                </a:tc>
                <a:extLst>
                  <a:ext uri="{0D108BD9-81ED-4DB2-BD59-A6C34878D82A}">
                    <a16:rowId xmlns:a16="http://schemas.microsoft.com/office/drawing/2014/main" val="55415483"/>
                  </a:ext>
                </a:extLst>
              </a:tr>
              <a:tr h="329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Courier New" panose="02070309020205020404" pitchFamily="49" charset="0"/>
                          <a:cs typeface="Courier New" panose="02070309020205020404" pitchFamily="49" charset="0"/>
                        </a:rPr>
                        <a:t>rm [options] directory/filename</a:t>
                      </a:r>
                    </a:p>
                  </a:txBody>
                  <a:tcPr marL="69933" marR="69933" marT="34966" marB="349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Remove. </a:t>
                      </a:r>
                      <a:r>
                        <a:rPr lang="zh-CN" altLang="en-US" sz="1400" dirty="0"/>
                        <a:t>删除文件或目录</a:t>
                      </a:r>
                    </a:p>
                  </a:txBody>
                  <a:tcPr marL="69933" marR="69933" marT="34966" marB="34966"/>
                </a:tc>
                <a:extLst>
                  <a:ext uri="{0D108BD9-81ED-4DB2-BD59-A6C34878D82A}">
                    <a16:rowId xmlns:a16="http://schemas.microsoft.com/office/drawing/2014/main" val="167948295"/>
                  </a:ext>
                </a:extLst>
              </a:tr>
              <a:tr h="329242">
                <a:tc>
                  <a:txBody>
                    <a:bodyPr/>
                    <a:lstStyle/>
                    <a:p>
                      <a:r>
                        <a:rPr lang="en-US" altLang="zh-CN" sz="1400" dirty="0">
                          <a:latin typeface="Courier New" panose="02070309020205020404" pitchFamily="49" charset="0"/>
                          <a:cs typeface="Courier New" panose="02070309020205020404" pitchFamily="49" charset="0"/>
                        </a:rPr>
                        <a:t>cat [filename]</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Concatenate.</a:t>
                      </a:r>
                      <a:r>
                        <a:rPr lang="zh-CN" altLang="en-US" sz="1400" dirty="0"/>
                        <a:t> 查看文件内容</a:t>
                      </a:r>
                    </a:p>
                  </a:txBody>
                  <a:tcPr marL="69933" marR="69933" marT="34966" marB="34966"/>
                </a:tc>
                <a:extLst>
                  <a:ext uri="{0D108BD9-81ED-4DB2-BD59-A6C34878D82A}">
                    <a16:rowId xmlns:a16="http://schemas.microsoft.com/office/drawing/2014/main" val="3457110566"/>
                  </a:ext>
                </a:extLst>
              </a:tr>
              <a:tr h="329242">
                <a:tc>
                  <a:txBody>
                    <a:bodyPr/>
                    <a:lstStyle/>
                    <a:p>
                      <a:r>
                        <a:rPr lang="en-US" altLang="zh-CN" sz="1400" dirty="0">
                          <a:latin typeface="Courier New" panose="02070309020205020404" pitchFamily="49" charset="0"/>
                          <a:cs typeface="Courier New" panose="02070309020205020404" pitchFamily="49" charset="0"/>
                        </a:rPr>
                        <a:t>cat source &gt;&gt; destination</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solidFill>
                            <a:schemeClr val="tx1"/>
                          </a:solidFill>
                          <a:highlight>
                            <a:srgbClr val="000000"/>
                          </a:highlight>
                          <a:latin typeface="Courier New" panose="02070309020205020404" pitchFamily="49" charset="0"/>
                          <a:cs typeface="Courier New" panose="02070309020205020404" pitchFamily="49" charset="0"/>
                        </a:rPr>
                        <a:t>&gt;&gt;</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是输出重定向。</a:t>
                      </a:r>
                      <a:r>
                        <a:rPr lang="zh-CN" altLang="en-US" sz="1400" dirty="0"/>
                        <a:t>将 </a:t>
                      </a:r>
                      <a:r>
                        <a:rPr lang="en-US" altLang="zh-CN" sz="1400" dirty="0"/>
                        <a:t>source </a:t>
                      </a:r>
                      <a:r>
                        <a:rPr lang="zh-CN" altLang="en-US" sz="1400" dirty="0"/>
                        <a:t>的内容追加到 </a:t>
                      </a:r>
                      <a:r>
                        <a:rPr lang="en-US" altLang="zh-CN" sz="1400" dirty="0"/>
                        <a:t>destination</a:t>
                      </a:r>
                      <a:endParaRPr lang="zh-CN" altLang="en-US" sz="1400" dirty="0"/>
                    </a:p>
                  </a:txBody>
                  <a:tcPr marL="69933" marR="69933" marT="34966" marB="34966"/>
                </a:tc>
                <a:extLst>
                  <a:ext uri="{0D108BD9-81ED-4DB2-BD59-A6C34878D82A}">
                    <a16:rowId xmlns:a16="http://schemas.microsoft.com/office/drawing/2014/main" val="3166646130"/>
                  </a:ext>
                </a:extLst>
              </a:tr>
              <a:tr h="329242">
                <a:tc>
                  <a:txBody>
                    <a:bodyPr/>
                    <a:lstStyle/>
                    <a:p>
                      <a:r>
                        <a:rPr lang="en-US" altLang="zh-CN" sz="1400" dirty="0" err="1">
                          <a:latin typeface="Courier New" panose="02070309020205020404" pitchFamily="49" charset="0"/>
                          <a:cs typeface="Courier New" panose="02070309020205020404" pitchFamily="49" charset="0"/>
                        </a:rPr>
                        <a:t>ps</a:t>
                      </a:r>
                      <a:r>
                        <a:rPr lang="en-US" altLang="zh-CN" sz="1400" dirty="0">
                          <a:latin typeface="Courier New" panose="02070309020205020404" pitchFamily="49" charset="0"/>
                          <a:cs typeface="Courier New" panose="02070309020205020404" pitchFamily="49" charset="0"/>
                        </a:rPr>
                        <a:t> [options]</a:t>
                      </a:r>
                    </a:p>
                  </a:txBody>
                  <a:tcPr marL="69933" marR="69933" marT="34966" marB="34966"/>
                </a:tc>
                <a:tc>
                  <a:txBody>
                    <a:bodyPr/>
                    <a:lstStyle/>
                    <a:p>
                      <a:r>
                        <a:rPr lang="en-US" altLang="zh-CN" sz="1400" dirty="0"/>
                        <a:t>Process status. </a:t>
                      </a:r>
                      <a:r>
                        <a:rPr lang="zh-CN" altLang="en-US" sz="1400" dirty="0"/>
                        <a:t>查看进程</a:t>
                      </a:r>
                    </a:p>
                  </a:txBody>
                  <a:tcPr marL="69933" marR="69933" marT="34966" marB="34966"/>
                </a:tc>
                <a:extLst>
                  <a:ext uri="{0D108BD9-81ED-4DB2-BD59-A6C34878D82A}">
                    <a16:rowId xmlns:a16="http://schemas.microsoft.com/office/drawing/2014/main" val="3301857073"/>
                  </a:ext>
                </a:extLst>
              </a:tr>
              <a:tr h="329242">
                <a:tc>
                  <a:txBody>
                    <a:bodyPr/>
                    <a:lstStyle/>
                    <a:p>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kill [options] </a:t>
                      </a:r>
                      <a:r>
                        <a:rPr lang="en-US" altLang="zh-CN" sz="1400" b="0" i="0" kern="1200" dirty="0" err="1">
                          <a:solidFill>
                            <a:schemeClr val="dk1"/>
                          </a:solidFill>
                          <a:effectLst/>
                          <a:latin typeface="Courier New" panose="02070309020205020404" pitchFamily="49" charset="0"/>
                          <a:ea typeface="+mn-ea"/>
                          <a:cs typeface="Courier New" panose="02070309020205020404" pitchFamily="49" charset="0"/>
                        </a:rPr>
                        <a:t>pid</a:t>
                      </a:r>
                      <a:endParaRPr lang="en-US" altLang="zh-CN" sz="1400" b="0" i="0" kern="1200" dirty="0">
                        <a:solidFill>
                          <a:schemeClr val="dk1"/>
                        </a:solidFill>
                        <a:effectLst/>
                        <a:latin typeface="Courier New" panose="02070309020205020404" pitchFamily="49" charset="0"/>
                        <a:ea typeface="+mn-ea"/>
                        <a:cs typeface="Courier New" panose="02070309020205020404" pitchFamily="49" charset="0"/>
                      </a:endParaRPr>
                    </a:p>
                  </a:txBody>
                  <a:tcPr marL="69933" marR="69933" marT="34966" marB="34966"/>
                </a:tc>
                <a:tc>
                  <a:txBody>
                    <a:bodyPr/>
                    <a:lstStyle/>
                    <a:p>
                      <a:r>
                        <a:rPr lang="zh-CN" altLang="en-US" sz="1400" dirty="0"/>
                        <a:t>杀死进程</a:t>
                      </a:r>
                    </a:p>
                  </a:txBody>
                  <a:tcPr marL="69933" marR="69933" marT="34966" marB="34966"/>
                </a:tc>
                <a:extLst>
                  <a:ext uri="{0D108BD9-81ED-4DB2-BD59-A6C34878D82A}">
                    <a16:rowId xmlns:a16="http://schemas.microsoft.com/office/drawing/2014/main" val="1043055379"/>
                  </a:ext>
                </a:extLst>
              </a:tr>
              <a:tr h="329242">
                <a:tc>
                  <a:txBody>
                    <a:bodyPr/>
                    <a:lstStyle/>
                    <a:p>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tar [options] filename</a:t>
                      </a:r>
                    </a:p>
                  </a:txBody>
                  <a:tcPr marL="69933" marR="69933" marT="34966" marB="34966"/>
                </a:tc>
                <a:tc>
                  <a:txBody>
                    <a:bodyPr/>
                    <a:lstStyle/>
                    <a:p>
                      <a:r>
                        <a:rPr lang="en-US" altLang="zh-CN" sz="1400" dirty="0"/>
                        <a:t>Tape archive. </a:t>
                      </a:r>
                      <a:r>
                        <a:rPr lang="zh-CN" altLang="en-US" sz="1400" dirty="0"/>
                        <a:t>打包或解包</a:t>
                      </a:r>
                    </a:p>
                  </a:txBody>
                  <a:tcPr marL="69933" marR="69933" marT="34966" marB="34966"/>
                </a:tc>
                <a:extLst>
                  <a:ext uri="{0D108BD9-81ED-4DB2-BD59-A6C34878D82A}">
                    <a16:rowId xmlns:a16="http://schemas.microsoft.com/office/drawing/2014/main" val="259708211"/>
                  </a:ext>
                </a:extLst>
              </a:tr>
            </a:tbl>
          </a:graphicData>
        </a:graphic>
      </p:graphicFrame>
      <p:sp>
        <p:nvSpPr>
          <p:cNvPr id="5" name="文本框 4">
            <a:extLst>
              <a:ext uri="{FF2B5EF4-FFF2-40B4-BE49-F238E27FC236}">
                <a16:creationId xmlns:a16="http://schemas.microsoft.com/office/drawing/2014/main" id="{AF222B75-96B3-4885-8976-7DE9F8EADD2D}"/>
              </a:ext>
            </a:extLst>
          </p:cNvPr>
          <p:cNvSpPr txBox="1"/>
          <p:nvPr/>
        </p:nvSpPr>
        <p:spPr>
          <a:xfrm>
            <a:off x="685019" y="1435926"/>
            <a:ext cx="7675418" cy="369332"/>
          </a:xfrm>
          <a:prstGeom prst="rect">
            <a:avLst/>
          </a:prstGeom>
          <a:noFill/>
        </p:spPr>
        <p:txBody>
          <a:bodyPr wrap="square" rtlCol="0">
            <a:spAutoFit/>
          </a:bodyPr>
          <a:lstStyle/>
          <a:p>
            <a:r>
              <a:rPr lang="zh-CN" altLang="en-US" dirty="0"/>
              <a:t>该表只列出了这些命令的简单使用情形，实际上它们还有很多参数。</a:t>
            </a:r>
          </a:p>
        </p:txBody>
      </p:sp>
    </p:spTree>
    <p:extLst>
      <p:ext uri="{BB962C8B-B14F-4D97-AF65-F5344CB8AC3E}">
        <p14:creationId xmlns:p14="http://schemas.microsoft.com/office/powerpoint/2010/main" val="346221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190C4-CB96-4490-82C4-555358BCCC61}"/>
              </a:ext>
            </a:extLst>
          </p:cNvPr>
          <p:cNvSpPr>
            <a:spLocks noGrp="1"/>
          </p:cNvSpPr>
          <p:nvPr>
            <p:ph type="title"/>
          </p:nvPr>
        </p:nvSpPr>
        <p:spPr>
          <a:xfrm>
            <a:off x="685019" y="284177"/>
            <a:ext cx="7772400" cy="824188"/>
          </a:xfrm>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029BAD63-407E-4ABA-99C2-1004F61AB48E}"/>
              </a:ext>
            </a:extLst>
          </p:cNvPr>
          <p:cNvSpPr>
            <a:spLocks noGrp="1"/>
          </p:cNvSpPr>
          <p:nvPr>
            <p:ph idx="1"/>
          </p:nvPr>
        </p:nvSpPr>
        <p:spPr>
          <a:xfrm>
            <a:off x="685019" y="1530927"/>
            <a:ext cx="7772400" cy="4710546"/>
          </a:xfrm>
        </p:spPr>
        <p:txBody>
          <a:bodyPr>
            <a:normAutofit/>
          </a:bodyPr>
          <a:lstStyle/>
          <a:p>
            <a:r>
              <a:rPr lang="en-US" altLang="zh-CN" sz="2000" dirty="0">
                <a:highlight>
                  <a:srgbClr val="000000"/>
                </a:highlight>
                <a:latin typeface="Courier New" panose="02070309020205020404" pitchFamily="49" charset="0"/>
                <a:cs typeface="Courier New" panose="02070309020205020404" pitchFamily="49" charset="0"/>
              </a:rPr>
              <a:t>grep</a:t>
            </a:r>
            <a:r>
              <a:rPr lang="en-US" altLang="zh-CN" dirty="0">
                <a:latin typeface="Courier New" panose="02070309020205020404" pitchFamily="49" charset="0"/>
                <a:cs typeface="Courier New" panose="02070309020205020404" pitchFamily="49" charset="0"/>
              </a:rPr>
              <a:t> </a:t>
            </a:r>
            <a:r>
              <a:rPr lang="zh-CN" altLang="en-US" dirty="0"/>
              <a:t>命令</a:t>
            </a:r>
            <a:endParaRPr lang="en-US" altLang="zh-CN" dirty="0"/>
          </a:p>
          <a:p>
            <a:pPr lvl="1"/>
            <a:r>
              <a:rPr lang="en-US" altLang="zh-CN" dirty="0"/>
              <a:t>“global search regular expression and print out the line”</a:t>
            </a:r>
          </a:p>
          <a:p>
            <a:pPr lvl="1"/>
            <a:r>
              <a:rPr lang="en-US" altLang="zh-CN" dirty="0"/>
              <a:t>grep </a:t>
            </a:r>
            <a:r>
              <a:rPr lang="zh-CN" altLang="en-US" dirty="0"/>
              <a:t>是一个强大的文本搜索工具，它能使用正则表达式</a:t>
            </a:r>
            <a:r>
              <a:rPr lang="en-US" altLang="zh-CN" baseline="30000" dirty="0"/>
              <a:t>[1]</a:t>
            </a:r>
            <a:r>
              <a:rPr lang="en-US" altLang="zh-CN" dirty="0"/>
              <a:t> </a:t>
            </a:r>
            <a:r>
              <a:rPr lang="zh-CN" altLang="en-US" dirty="0"/>
              <a:t>搜索文本，并把匹配的行打印出来。它的简单语法为</a:t>
            </a:r>
            <a:endParaRPr lang="en-US" altLang="zh-CN" dirty="0"/>
          </a:p>
          <a:p>
            <a:pPr lvl="1"/>
            <a:r>
              <a:rPr lang="en-US" altLang="zh-CN" sz="1800" dirty="0">
                <a:highlight>
                  <a:srgbClr val="000000"/>
                </a:highlight>
                <a:latin typeface="Courier New" panose="02070309020205020404" pitchFamily="49" charset="0"/>
                <a:cs typeface="Courier New" panose="02070309020205020404" pitchFamily="49" charset="0"/>
              </a:rPr>
              <a:t>grep [-</a:t>
            </a:r>
            <a:r>
              <a:rPr lang="en-US" altLang="zh-CN" sz="1800" dirty="0" err="1">
                <a:highlight>
                  <a:srgbClr val="000000"/>
                </a:highlight>
                <a:latin typeface="Courier New" panose="02070309020205020404" pitchFamily="49" charset="0"/>
                <a:cs typeface="Courier New" panose="02070309020205020404" pitchFamily="49" charset="0"/>
              </a:rPr>
              <a:t>acinv</a:t>
            </a:r>
            <a:r>
              <a:rPr lang="en-US" altLang="zh-CN" sz="1800" dirty="0">
                <a:highlight>
                  <a:srgbClr val="000000"/>
                </a:highlight>
                <a:latin typeface="Courier New" panose="02070309020205020404" pitchFamily="49" charset="0"/>
                <a:cs typeface="Courier New" panose="02070309020205020404" pitchFamily="49" charset="0"/>
              </a:rPr>
              <a:t>] [--color=auto] '</a:t>
            </a:r>
            <a:r>
              <a:rPr lang="zh-CN" altLang="en-US" sz="1800" dirty="0">
                <a:highlight>
                  <a:srgbClr val="000000"/>
                </a:highlight>
                <a:latin typeface="Courier New" panose="02070309020205020404" pitchFamily="49" charset="0"/>
                <a:cs typeface="Courier New" panose="02070309020205020404" pitchFamily="49" charset="0"/>
              </a:rPr>
              <a:t>正则表达式</a:t>
            </a:r>
            <a:r>
              <a:rPr lang="en-US" altLang="zh-CN" sz="1800" dirty="0">
                <a:highlight>
                  <a:srgbClr val="000000"/>
                </a:highlight>
                <a:latin typeface="Courier New" panose="02070309020205020404" pitchFamily="49" charset="0"/>
                <a:cs typeface="Courier New" panose="02070309020205020404" pitchFamily="49" charset="0"/>
              </a:rPr>
              <a:t>' filename</a:t>
            </a:r>
          </a:p>
          <a:p>
            <a:pPr lvl="1"/>
            <a:r>
              <a:rPr lang="zh-CN" altLang="en-US" dirty="0"/>
              <a:t>常用参数：</a:t>
            </a:r>
            <a:endParaRPr lang="en-US" altLang="zh-CN" dirty="0"/>
          </a:p>
          <a:p>
            <a:pPr lvl="2"/>
            <a:r>
              <a:rPr lang="en-US" altLang="zh-CN" dirty="0"/>
              <a:t>-c </a:t>
            </a:r>
            <a:r>
              <a:rPr lang="zh-CN" altLang="en-US" dirty="0"/>
              <a:t>：计算匹配到‘正则表达式’的次数</a:t>
            </a:r>
            <a:endParaRPr lang="en-US" altLang="zh-CN" dirty="0"/>
          </a:p>
          <a:p>
            <a:pPr lvl="2"/>
            <a:r>
              <a:rPr lang="en-US" altLang="zh-CN" dirty="0"/>
              <a:t>-n </a:t>
            </a:r>
            <a:r>
              <a:rPr lang="zh-CN" altLang="en-US" dirty="0"/>
              <a:t>：输出行号</a:t>
            </a:r>
          </a:p>
          <a:p>
            <a:pPr lvl="2"/>
            <a:r>
              <a:rPr lang="en-US" altLang="zh-CN" dirty="0"/>
              <a:t>-</a:t>
            </a:r>
            <a:r>
              <a:rPr lang="en-US" altLang="zh-CN" dirty="0" err="1"/>
              <a:t>i</a:t>
            </a:r>
            <a:r>
              <a:rPr lang="en-US" altLang="zh-CN" dirty="0"/>
              <a:t> </a:t>
            </a:r>
            <a:r>
              <a:rPr lang="zh-CN" altLang="en-US" dirty="0"/>
              <a:t>：忽略大小写的区别，即把大小写视为相同</a:t>
            </a:r>
          </a:p>
          <a:p>
            <a:pPr lvl="2"/>
            <a:r>
              <a:rPr lang="en-US" altLang="zh-CN" dirty="0"/>
              <a:t>-v </a:t>
            </a:r>
            <a:r>
              <a:rPr lang="zh-CN" altLang="en-US" dirty="0"/>
              <a:t>：反向选择，即显示出没有匹配到‘正则表达式’的行</a:t>
            </a:r>
            <a:endParaRPr lang="en-US" altLang="zh-CN" dirty="0"/>
          </a:p>
          <a:p>
            <a:pPr lvl="1"/>
            <a:r>
              <a:rPr lang="en-US" altLang="zh-CN" dirty="0"/>
              <a:t>grep </a:t>
            </a:r>
            <a:r>
              <a:rPr lang="zh-CN" altLang="en-US" dirty="0"/>
              <a:t>常与 管道命令</a:t>
            </a:r>
            <a:r>
              <a:rPr lang="zh-CN" altLang="en-US" dirty="0">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一起使用，用于对一些命令的输出进行筛选，例如：</a:t>
            </a:r>
            <a:endParaRPr lang="en-US" altLang="zh-CN" dirty="0"/>
          </a:p>
          <a:p>
            <a:pPr lvl="2"/>
            <a:r>
              <a:rPr lang="en-US" altLang="zh-CN" dirty="0">
                <a:highlight>
                  <a:srgbClr val="000000"/>
                </a:highlight>
                <a:latin typeface="Courier New" panose="02070309020205020404" pitchFamily="49" charset="0"/>
                <a:cs typeface="Courier New" panose="02070309020205020404" pitchFamily="49" charset="0"/>
              </a:rPr>
              <a:t>cat test.txt | grep -in 'world'</a:t>
            </a:r>
          </a:p>
          <a:p>
            <a:pPr lvl="2"/>
            <a:r>
              <a:rPr lang="zh-CN" altLang="en-US" sz="2000" dirty="0"/>
              <a:t>表示在 </a:t>
            </a:r>
            <a:r>
              <a:rPr lang="en-US" altLang="zh-CN" sz="2000" dirty="0"/>
              <a:t>test.txt </a:t>
            </a:r>
            <a:r>
              <a:rPr lang="zh-CN" altLang="en-US" sz="2000" dirty="0"/>
              <a:t>中查找 </a:t>
            </a:r>
            <a:r>
              <a:rPr lang="en-US" altLang="zh-CN" sz="2000" dirty="0"/>
              <a:t>‘world’, </a:t>
            </a:r>
            <a:r>
              <a:rPr lang="zh-CN" altLang="en-US" sz="2000" dirty="0"/>
              <a:t>不区分大小写，输出行号</a:t>
            </a:r>
          </a:p>
        </p:txBody>
      </p:sp>
      <p:sp>
        <p:nvSpPr>
          <p:cNvPr id="4" name="文本框 3">
            <a:extLst>
              <a:ext uri="{FF2B5EF4-FFF2-40B4-BE49-F238E27FC236}">
                <a16:creationId xmlns:a16="http://schemas.microsoft.com/office/drawing/2014/main" id="{A657C3BA-1359-4D3D-8594-E6F9803B1620}"/>
              </a:ext>
            </a:extLst>
          </p:cNvPr>
          <p:cNvSpPr txBox="1"/>
          <p:nvPr/>
        </p:nvSpPr>
        <p:spPr>
          <a:xfrm>
            <a:off x="685019" y="6241473"/>
            <a:ext cx="7918654" cy="307777"/>
          </a:xfrm>
          <a:prstGeom prst="rect">
            <a:avLst/>
          </a:prstGeom>
          <a:noFill/>
        </p:spPr>
        <p:txBody>
          <a:bodyPr wrap="square" rtlCol="0">
            <a:spAutoFit/>
          </a:bodyPr>
          <a:lstStyle/>
          <a:p>
            <a:r>
              <a:rPr lang="en-US" altLang="zh-CN" sz="1400" dirty="0"/>
              <a:t>[1] </a:t>
            </a:r>
            <a:r>
              <a:rPr lang="zh-CN" altLang="en-US" sz="1400" dirty="0"/>
              <a:t>正则表达式</a:t>
            </a:r>
            <a:r>
              <a:rPr lang="en-US" altLang="zh-CN" sz="1400" dirty="0"/>
              <a:t>30</a:t>
            </a:r>
            <a:r>
              <a:rPr lang="zh-CN" altLang="en-US" sz="1400" dirty="0"/>
              <a:t>分钟入门教程 </a:t>
            </a:r>
            <a:r>
              <a:rPr lang="en-US" altLang="zh-CN" sz="1400" dirty="0"/>
              <a:t>- </a:t>
            </a:r>
            <a:r>
              <a:rPr lang="en-US" altLang="zh-CN" sz="1400" dirty="0">
                <a:hlinkClick r:id="rId3"/>
              </a:rPr>
              <a:t>https://www.jb51.net/tools/zhengze.html</a:t>
            </a:r>
            <a:r>
              <a:rPr lang="en-US" altLang="zh-CN" sz="1400" dirty="0"/>
              <a:t> </a:t>
            </a:r>
            <a:endParaRPr lang="zh-CN" altLang="en-US" sz="1400" dirty="0"/>
          </a:p>
        </p:txBody>
      </p:sp>
    </p:spTree>
    <p:extLst>
      <p:ext uri="{BB962C8B-B14F-4D97-AF65-F5344CB8AC3E}">
        <p14:creationId xmlns:p14="http://schemas.microsoft.com/office/powerpoint/2010/main" val="42963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35A3F-4EB3-4AED-860E-03BA06C32EF3}"/>
              </a:ext>
            </a:extLst>
          </p:cNvPr>
          <p:cNvSpPr>
            <a:spLocks noGrp="1"/>
          </p:cNvSpPr>
          <p:nvPr>
            <p:ph type="title"/>
          </p:nvPr>
        </p:nvSpPr>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B9BB6169-167E-44A5-A888-3E512BCFAA42}"/>
              </a:ext>
            </a:extLst>
          </p:cNvPr>
          <p:cNvSpPr>
            <a:spLocks noGrp="1"/>
          </p:cNvSpPr>
          <p:nvPr>
            <p:ph idx="1"/>
          </p:nvPr>
        </p:nvSpPr>
        <p:spPr/>
        <p:txBody>
          <a:bodyPr/>
          <a:lstStyle/>
          <a:p>
            <a:r>
              <a:rPr lang="zh-CN" altLang="en-US" dirty="0"/>
              <a:t>几个学习、查阅命令的网站：</a:t>
            </a:r>
            <a:endParaRPr lang="en-US" altLang="zh-CN" dirty="0"/>
          </a:p>
          <a:p>
            <a:pPr lvl="1"/>
            <a:r>
              <a:rPr lang="en-US" altLang="zh-CN" dirty="0"/>
              <a:t>Linux </a:t>
            </a:r>
            <a:r>
              <a:rPr lang="zh-CN" altLang="en-US" dirty="0"/>
              <a:t>命令大全：</a:t>
            </a:r>
            <a:r>
              <a:rPr lang="en-US" altLang="zh-CN" dirty="0">
                <a:hlinkClick r:id="rId3"/>
              </a:rPr>
              <a:t>http://man.linuxde.net/</a:t>
            </a:r>
            <a:r>
              <a:rPr lang="en-US" altLang="zh-CN" dirty="0"/>
              <a:t> </a:t>
            </a:r>
          </a:p>
          <a:p>
            <a:pPr lvl="1"/>
            <a:r>
              <a:rPr lang="en-US" altLang="zh-CN" dirty="0"/>
              <a:t>Explain shell: </a:t>
            </a:r>
            <a:r>
              <a:rPr lang="en-US" altLang="zh-CN" dirty="0">
                <a:hlinkClick r:id="rId4"/>
              </a:rPr>
              <a:t>https://explainshell.com</a:t>
            </a:r>
            <a:r>
              <a:rPr lang="en-US" altLang="zh-CN" dirty="0"/>
              <a:t> </a:t>
            </a:r>
            <a:endParaRPr lang="zh-CN" altLang="en-US" dirty="0"/>
          </a:p>
        </p:txBody>
      </p:sp>
    </p:spTree>
    <p:extLst>
      <p:ext uri="{BB962C8B-B14F-4D97-AF65-F5344CB8AC3E}">
        <p14:creationId xmlns:p14="http://schemas.microsoft.com/office/powerpoint/2010/main" val="322659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EC2DC-830B-4E3F-97ED-730F4B37A7D2}"/>
              </a:ext>
            </a:extLst>
          </p:cNvPr>
          <p:cNvSpPr>
            <a:spLocks noGrp="1"/>
          </p:cNvSpPr>
          <p:nvPr>
            <p:ph type="title"/>
          </p:nvPr>
        </p:nvSpPr>
        <p:spPr/>
        <p:txBody>
          <a:bodyPr/>
          <a:lstStyle/>
          <a:p>
            <a:r>
              <a:rPr lang="en-US" altLang="zh-CN" dirty="0"/>
              <a:t>Linux </a:t>
            </a:r>
            <a:r>
              <a:rPr lang="zh-CN" altLang="en-US" dirty="0"/>
              <a:t>管理 </a:t>
            </a:r>
          </a:p>
        </p:txBody>
      </p:sp>
      <p:sp>
        <p:nvSpPr>
          <p:cNvPr id="3" name="文本占位符 2">
            <a:extLst>
              <a:ext uri="{FF2B5EF4-FFF2-40B4-BE49-F238E27FC236}">
                <a16:creationId xmlns:a16="http://schemas.microsoft.com/office/drawing/2014/main" id="{0D662A2A-4C8C-4DED-B9F7-0817641DC7C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897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8F802-7523-4EFC-AD56-C6B20ED8F6DC}"/>
              </a:ext>
            </a:extLst>
          </p:cNvPr>
          <p:cNvSpPr>
            <a:spLocks noGrp="1"/>
          </p:cNvSpPr>
          <p:nvPr>
            <p:ph type="title"/>
          </p:nvPr>
        </p:nvSpPr>
        <p:spPr/>
        <p:txBody>
          <a:bodyPr>
            <a:normAutofit/>
          </a:bodyPr>
          <a:lstStyle/>
          <a:p>
            <a:r>
              <a:rPr lang="en-US" altLang="zh-CN" dirty="0"/>
              <a:t>SSH </a:t>
            </a:r>
            <a:r>
              <a:rPr lang="zh-CN" altLang="en-US" dirty="0"/>
              <a:t>远程登录</a:t>
            </a:r>
          </a:p>
        </p:txBody>
      </p:sp>
      <p:sp>
        <p:nvSpPr>
          <p:cNvPr id="3" name="内容占位符 2">
            <a:extLst>
              <a:ext uri="{FF2B5EF4-FFF2-40B4-BE49-F238E27FC236}">
                <a16:creationId xmlns:a16="http://schemas.microsoft.com/office/drawing/2014/main" id="{4D2A4B94-2606-4CB5-83A0-7D63BF6E9135}"/>
              </a:ext>
            </a:extLst>
          </p:cNvPr>
          <p:cNvSpPr>
            <a:spLocks noGrp="1"/>
          </p:cNvSpPr>
          <p:nvPr>
            <p:ph idx="1"/>
          </p:nvPr>
        </p:nvSpPr>
        <p:spPr>
          <a:xfrm>
            <a:off x="685019" y="1586345"/>
            <a:ext cx="7772400" cy="4631575"/>
          </a:xfrm>
        </p:spPr>
        <p:txBody>
          <a:bodyPr/>
          <a:lstStyle/>
          <a:p>
            <a:r>
              <a:rPr lang="en-US" altLang="zh-CN" dirty="0"/>
              <a:t>SSH (Secure Shell) - </a:t>
            </a:r>
            <a:r>
              <a:rPr lang="zh-CN" altLang="en-US" dirty="0"/>
              <a:t>安全外壳协议，是一种加密的网络传输协议。</a:t>
            </a:r>
            <a:r>
              <a:rPr lang="en-US" altLang="zh-CN" dirty="0"/>
              <a:t>SSH</a:t>
            </a:r>
            <a:r>
              <a:rPr lang="zh-CN" altLang="en-US" dirty="0"/>
              <a:t>通过在网络中创建安全隧道来实现</a:t>
            </a:r>
            <a:r>
              <a:rPr lang="en-US" altLang="zh-CN" dirty="0"/>
              <a:t>SSH</a:t>
            </a:r>
            <a:r>
              <a:rPr lang="zh-CN" altLang="en-US" dirty="0"/>
              <a:t>客户端与服务器之间的连接。</a:t>
            </a:r>
            <a:endParaRPr lang="en-US" altLang="zh-CN" dirty="0"/>
          </a:p>
          <a:p>
            <a:r>
              <a:rPr lang="zh-CN" altLang="en-US" dirty="0"/>
              <a:t>我们的服务器一般是不在本地的，平时都是通过 </a:t>
            </a:r>
            <a:r>
              <a:rPr lang="en-US" altLang="zh-CN" dirty="0"/>
              <a:t>SSH </a:t>
            </a:r>
            <a:r>
              <a:rPr lang="zh-CN" altLang="en-US" dirty="0"/>
              <a:t>服务远程登录到服务器上的 </a:t>
            </a:r>
            <a:r>
              <a:rPr lang="en-US" altLang="zh-CN" dirty="0"/>
              <a:t>Linux </a:t>
            </a:r>
            <a:r>
              <a:rPr lang="zh-CN" altLang="en-US" dirty="0"/>
              <a:t>系统。</a:t>
            </a:r>
            <a:endParaRPr lang="en-US" altLang="zh-CN" dirty="0"/>
          </a:p>
          <a:p>
            <a:r>
              <a:rPr lang="en-US" altLang="zh-CN" dirty="0"/>
              <a:t>Windows </a:t>
            </a:r>
            <a:r>
              <a:rPr lang="zh-CN" altLang="en-US" dirty="0"/>
              <a:t>下常用终端：</a:t>
            </a:r>
            <a:endParaRPr lang="en-US" altLang="zh-CN" dirty="0"/>
          </a:p>
          <a:p>
            <a:pPr lvl="1"/>
            <a:r>
              <a:rPr lang="en-US" altLang="zh-CN" dirty="0"/>
              <a:t>PuTTY</a:t>
            </a:r>
          </a:p>
          <a:p>
            <a:pPr lvl="1"/>
            <a:r>
              <a:rPr lang="en-US" altLang="zh-CN" dirty="0" err="1"/>
              <a:t>MobaXterm</a:t>
            </a:r>
            <a:endParaRPr lang="en-US" altLang="zh-CN" dirty="0"/>
          </a:p>
          <a:p>
            <a:pPr lvl="1"/>
            <a:r>
              <a:rPr lang="en-US" altLang="zh-CN" dirty="0" err="1"/>
              <a:t>XShell</a:t>
            </a:r>
            <a:endParaRPr lang="en-US" altLang="zh-CN" dirty="0"/>
          </a:p>
          <a:p>
            <a:r>
              <a:rPr lang="en-US" altLang="zh-CN" dirty="0"/>
              <a:t>Mac </a:t>
            </a:r>
            <a:r>
              <a:rPr lang="zh-CN" altLang="en-US" dirty="0"/>
              <a:t>使用自带的终端即可，非常方便，请自行查阅资料。</a:t>
            </a:r>
            <a:endParaRPr lang="en-US" altLang="zh-CN" dirty="0"/>
          </a:p>
        </p:txBody>
      </p:sp>
    </p:spTree>
    <p:extLst>
      <p:ext uri="{BB962C8B-B14F-4D97-AF65-F5344CB8AC3E}">
        <p14:creationId xmlns:p14="http://schemas.microsoft.com/office/powerpoint/2010/main" val="200145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en-US" altLang="zh-CN" dirty="0"/>
              <a:t>SSH </a:t>
            </a:r>
            <a:r>
              <a:rPr lang="zh-CN" altLang="en-US" dirty="0"/>
              <a:t>远程登录</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334037" y="1544780"/>
            <a:ext cx="2797090" cy="4883727"/>
          </a:xfrm>
        </p:spPr>
        <p:txBody>
          <a:bodyPr>
            <a:normAutofit/>
          </a:bodyPr>
          <a:lstStyle/>
          <a:p>
            <a:r>
              <a:rPr lang="zh-CN" altLang="en-US" dirty="0"/>
              <a:t>但基于口令的验证方式并不安全，我们之后用到的都是基于密钥的验证方式。这也是为什么连接 </a:t>
            </a:r>
            <a:r>
              <a:rPr lang="en-US" altLang="zh-CN" dirty="0"/>
              <a:t>GitHub </a:t>
            </a:r>
            <a:r>
              <a:rPr lang="zh-CN" altLang="en-US" dirty="0"/>
              <a:t>时我们要求大家用 </a:t>
            </a:r>
            <a:r>
              <a:rPr lang="en-US" altLang="zh-CN" dirty="0"/>
              <a:t>SSH Key </a:t>
            </a:r>
            <a:r>
              <a:rPr lang="zh-CN" altLang="en-US" dirty="0"/>
              <a:t>验证的一个原因。</a:t>
            </a:r>
            <a:endParaRPr lang="en-US" altLang="zh-CN" dirty="0"/>
          </a:p>
          <a:p>
            <a:endParaRPr lang="en-US" altLang="zh-CN" dirty="0"/>
          </a:p>
          <a:p>
            <a:r>
              <a:rPr lang="en-US" altLang="zh-CN" dirty="0"/>
              <a:t>SSH </a:t>
            </a:r>
            <a:r>
              <a:rPr lang="zh-CN" altLang="en-US" dirty="0"/>
              <a:t>以非对称加密实现身份验证，一对密钥由公钥和私钥组成。</a:t>
            </a:r>
          </a:p>
        </p:txBody>
      </p:sp>
      <p:pic>
        <p:nvPicPr>
          <p:cNvPr id="5" name="Picture 2">
            <a:extLst>
              <a:ext uri="{FF2B5EF4-FFF2-40B4-BE49-F238E27FC236}">
                <a16:creationId xmlns:a16="http://schemas.microsoft.com/office/drawing/2014/main" id="{C218099C-782A-40FF-ADBB-C7F8E500D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127" y="1724385"/>
            <a:ext cx="5966884" cy="415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87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F00E0-5576-4B7B-B33B-A403424216DD}"/>
              </a:ext>
            </a:extLst>
          </p:cNvPr>
          <p:cNvSpPr>
            <a:spLocks noGrp="1"/>
          </p:cNvSpPr>
          <p:nvPr>
            <p:ph type="title"/>
          </p:nvPr>
        </p:nvSpPr>
        <p:spPr/>
        <p:txBody>
          <a:bodyPr/>
          <a:lstStyle/>
          <a:p>
            <a:r>
              <a:rPr lang="en-US" altLang="zh-CN" cap="none" dirty="0" err="1"/>
              <a:t>sudo</a:t>
            </a:r>
            <a:endParaRPr lang="zh-CN" altLang="en-US" cap="none" dirty="0"/>
          </a:p>
        </p:txBody>
      </p:sp>
      <p:sp>
        <p:nvSpPr>
          <p:cNvPr id="3" name="内容占位符 2">
            <a:extLst>
              <a:ext uri="{FF2B5EF4-FFF2-40B4-BE49-F238E27FC236}">
                <a16:creationId xmlns:a16="http://schemas.microsoft.com/office/drawing/2014/main" id="{84F08045-75F0-44C9-8B56-1EF121845105}"/>
              </a:ext>
            </a:extLst>
          </p:cNvPr>
          <p:cNvSpPr>
            <a:spLocks noGrp="1"/>
          </p:cNvSpPr>
          <p:nvPr>
            <p:ph idx="1"/>
          </p:nvPr>
        </p:nvSpPr>
        <p:spPr/>
        <p:txBody>
          <a:bodyPr/>
          <a:lstStyle/>
          <a:p>
            <a:r>
              <a:rPr lang="en-US" altLang="zh-CN" dirty="0" err="1"/>
              <a:t>sudo</a:t>
            </a:r>
            <a:r>
              <a:rPr lang="en-US" altLang="zh-CN" dirty="0"/>
              <a:t> </a:t>
            </a:r>
            <a:r>
              <a:rPr lang="zh-CN" altLang="en-US" dirty="0"/>
              <a:t>是 </a:t>
            </a:r>
            <a:r>
              <a:rPr lang="en-US" altLang="zh-CN" dirty="0"/>
              <a:t>Unix/Linux </a:t>
            </a:r>
            <a:r>
              <a:rPr lang="zh-CN" altLang="en-US" dirty="0"/>
              <a:t>平台上的一个非常有用的工具，它允许系统管理员分配给普通用户一些合理的“权利”，让他们执行一些只有超级用户或其他特许用户才能完成的任务。这样一来，就不仅减少了 </a:t>
            </a:r>
            <a:r>
              <a:rPr lang="en-US" altLang="zh-CN" dirty="0"/>
              <a:t>root </a:t>
            </a:r>
            <a:r>
              <a:rPr lang="zh-CN" altLang="en-US" dirty="0"/>
              <a:t>用户的登陆次数和管理时间，也提高了系统安全性。</a:t>
            </a:r>
            <a:endParaRPr lang="en-US" altLang="zh-CN" dirty="0"/>
          </a:p>
          <a:p>
            <a:endParaRPr lang="en-US" altLang="zh-CN" dirty="0"/>
          </a:p>
          <a:p>
            <a:r>
              <a:rPr lang="zh-CN" altLang="en-US" dirty="0"/>
              <a:t>要以 </a:t>
            </a:r>
            <a:r>
              <a:rPr lang="en-US" altLang="zh-CN" dirty="0"/>
              <a:t>root </a:t>
            </a:r>
            <a:r>
              <a:rPr lang="zh-CN" altLang="en-US" dirty="0"/>
              <a:t>身份执行命令，只需要在命令前加上</a:t>
            </a:r>
            <a:r>
              <a:rPr lang="zh-CN" altLang="en-US" dirty="0">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。第一次使用需要输入用户密码，</a:t>
            </a:r>
            <a:r>
              <a:rPr lang="zh-CN" altLang="en-US" dirty="0"/>
              <a:t>之后 </a:t>
            </a:r>
            <a:r>
              <a:rPr lang="en-US" altLang="zh-CN" dirty="0"/>
              <a:t>5 </a:t>
            </a:r>
            <a:r>
              <a:rPr lang="zh-CN" altLang="en-US" dirty="0">
                <a:latin typeface="Courier New" panose="02070309020205020404" pitchFamily="49" charset="0"/>
                <a:cs typeface="Courier New" panose="02070309020205020404" pitchFamily="49" charset="0"/>
              </a:rPr>
              <a:t>分钟内使用则无需再次输入。</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对如何配置</a:t>
            </a:r>
            <a:r>
              <a:rPr lang="zh-CN" altLang="en-US" dirty="0">
                <a:latin typeface="+mj-lt"/>
                <a:cs typeface="Courier New" panose="02070309020205020404" pitchFamily="49" charset="0"/>
              </a:rPr>
              <a:t> </a:t>
            </a:r>
            <a:r>
              <a:rPr lang="en-US" altLang="zh-CN" dirty="0" err="1">
                <a:latin typeface="+mj-lt"/>
                <a:cs typeface="Courier New" panose="02070309020205020404" pitchFamily="49" charset="0"/>
              </a:rPr>
              <a:t>sudo</a:t>
            </a:r>
            <a:r>
              <a:rPr lang="en-US" altLang="zh-CN" dirty="0">
                <a:latin typeface="+mj-lt"/>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感兴趣的同学可以自行查阅资料。</a:t>
            </a:r>
            <a:endParaRPr lang="en-US" altLang="zh-CN" dirty="0">
              <a:latin typeface="Courier New" panose="02070309020205020404" pitchFamily="49" charset="0"/>
              <a:cs typeface="Courier New" panose="02070309020205020404" pitchFamily="49" charset="0"/>
            </a:endParaRPr>
          </a:p>
          <a:p>
            <a:endParaRPr lang="zh-CN" altLang="en-US" dirty="0"/>
          </a:p>
        </p:txBody>
      </p:sp>
    </p:spTree>
    <p:extLst>
      <p:ext uri="{BB962C8B-B14F-4D97-AF65-F5344CB8AC3E}">
        <p14:creationId xmlns:p14="http://schemas.microsoft.com/office/powerpoint/2010/main" val="10453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a:t>Ubuntu </a:t>
            </a:r>
            <a:r>
              <a:rPr lang="zh-CN" altLang="en-US" dirty="0"/>
              <a:t>中最常使用的包管理器是 </a:t>
            </a:r>
            <a:r>
              <a:rPr lang="en-US" altLang="zh-CN" dirty="0"/>
              <a:t>apt </a:t>
            </a:r>
            <a:r>
              <a:rPr lang="zh-CN" altLang="en-US" dirty="0"/>
              <a:t>和 </a:t>
            </a:r>
            <a:r>
              <a:rPr lang="en-US" altLang="zh-CN" dirty="0" err="1"/>
              <a:t>dpkg</a:t>
            </a:r>
            <a:r>
              <a:rPr lang="en-US" altLang="zh-CN" dirty="0"/>
              <a:t>.</a:t>
            </a:r>
          </a:p>
          <a:p>
            <a:r>
              <a:rPr lang="zh-CN" altLang="en-US" dirty="0"/>
              <a:t>下面首先介绍 </a:t>
            </a:r>
            <a:r>
              <a:rPr lang="en-US" altLang="zh-CN" dirty="0"/>
              <a:t>apt.</a:t>
            </a:r>
          </a:p>
          <a:p>
            <a:endParaRPr lang="en-US" altLang="zh-CN" dirty="0"/>
          </a:p>
          <a:p>
            <a:r>
              <a:rPr lang="en-US" altLang="zh-CN" dirty="0"/>
              <a:t>apt </a:t>
            </a:r>
            <a:r>
              <a:rPr lang="zh-CN" altLang="en-US" dirty="0"/>
              <a:t>的全称是 </a:t>
            </a:r>
            <a:r>
              <a:rPr lang="en-US" altLang="zh-CN" dirty="0"/>
              <a:t>Advanced Packaging Tool, </a:t>
            </a:r>
            <a:r>
              <a:rPr lang="zh-CN" altLang="en-US" dirty="0"/>
              <a:t>它是 </a:t>
            </a:r>
            <a:r>
              <a:rPr lang="en-US" altLang="zh-CN" dirty="0"/>
              <a:t>Ubuntu </a:t>
            </a:r>
            <a:r>
              <a:rPr lang="zh-CN" altLang="en-US" dirty="0"/>
              <a:t>自带的包管理工具。最初在</a:t>
            </a:r>
            <a:r>
              <a:rPr lang="en-US" altLang="zh-CN" dirty="0"/>
              <a:t>Linux</a:t>
            </a:r>
            <a:r>
              <a:rPr lang="zh-CN" altLang="en-US" dirty="0"/>
              <a:t>系统中安装软件，需要自行编译各类软件，缺乏一个统一管理软件包的工具。此后当 </a:t>
            </a:r>
            <a:r>
              <a:rPr lang="en-US" altLang="zh-CN" dirty="0"/>
              <a:t>Debian </a:t>
            </a:r>
            <a:r>
              <a:rPr lang="zh-CN" altLang="en-US" dirty="0"/>
              <a:t>系统出现后，</a:t>
            </a:r>
            <a:r>
              <a:rPr lang="en-US" altLang="zh-CN" dirty="0" err="1"/>
              <a:t>dpkg</a:t>
            </a:r>
            <a:r>
              <a:rPr lang="en-US" altLang="zh-CN" dirty="0"/>
              <a:t> </a:t>
            </a:r>
            <a:r>
              <a:rPr lang="zh-CN" altLang="en-US" dirty="0"/>
              <a:t>管理工具也就被设计出来了，此后为了更加快捷、方便的安装各类软件，</a:t>
            </a:r>
            <a:r>
              <a:rPr lang="en-US" altLang="zh-CN" dirty="0" err="1"/>
              <a:t>dpkg</a:t>
            </a:r>
            <a:r>
              <a:rPr lang="en-US" altLang="zh-CN" dirty="0"/>
              <a:t> </a:t>
            </a:r>
            <a:r>
              <a:rPr lang="zh-CN" altLang="en-US" dirty="0"/>
              <a:t>的前端工具 </a:t>
            </a:r>
            <a:r>
              <a:rPr lang="en-US" altLang="zh-CN" dirty="0"/>
              <a:t>apt </a:t>
            </a:r>
            <a:r>
              <a:rPr lang="zh-CN" altLang="en-US" dirty="0"/>
              <a:t>也出现了。</a:t>
            </a:r>
            <a:endParaRPr lang="en-US" altLang="zh-CN" dirty="0"/>
          </a:p>
          <a:p>
            <a:endParaRPr lang="en-US" altLang="zh-CN" dirty="0"/>
          </a:p>
          <a:p>
            <a:r>
              <a:rPr lang="zh-CN" altLang="en-US" dirty="0"/>
              <a:t>通常情况下使用 </a:t>
            </a:r>
            <a:r>
              <a:rPr lang="en-US" altLang="zh-CN" dirty="0"/>
              <a:t>apt </a:t>
            </a:r>
            <a:r>
              <a:rPr lang="zh-CN" altLang="en-US" dirty="0"/>
              <a:t>都需要加上</a:t>
            </a:r>
            <a:r>
              <a:rPr lang="zh-CN" altLang="en-US" dirty="0">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a:t>
            </a:r>
            <a:endParaRPr lang="en-US" altLang="zh-CN" dirty="0"/>
          </a:p>
        </p:txBody>
      </p:sp>
    </p:spTree>
    <p:extLst>
      <p:ext uri="{BB962C8B-B14F-4D97-AF65-F5344CB8AC3E}">
        <p14:creationId xmlns:p14="http://schemas.microsoft.com/office/powerpoint/2010/main" val="320617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E38AD-56A4-4784-8073-D702C05BFDC7}"/>
              </a:ext>
            </a:extLst>
          </p:cNvPr>
          <p:cNvSpPr>
            <a:spLocks noGrp="1"/>
          </p:cNvSpPr>
          <p:nvPr>
            <p:ph type="title"/>
          </p:nvPr>
        </p:nvSpPr>
        <p:spPr/>
        <p:txBody>
          <a:bodyPr/>
          <a:lstStyle/>
          <a:p>
            <a:r>
              <a:rPr lang="en-US" altLang="zh-CN" dirty="0"/>
              <a:t>Linux </a:t>
            </a:r>
            <a:r>
              <a:rPr lang="zh-CN" altLang="en-US" dirty="0"/>
              <a:t>简介</a:t>
            </a:r>
          </a:p>
        </p:txBody>
      </p:sp>
      <p:sp>
        <p:nvSpPr>
          <p:cNvPr id="3" name="文本占位符 2">
            <a:extLst>
              <a:ext uri="{FF2B5EF4-FFF2-40B4-BE49-F238E27FC236}">
                <a16:creationId xmlns:a16="http://schemas.microsoft.com/office/drawing/2014/main" id="{A7FDD9CB-A6F4-42E9-B9D3-A534C92D944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220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a:t>apt </a:t>
            </a:r>
            <a:r>
              <a:rPr lang="zh-CN" altLang="en-US" dirty="0"/>
              <a:t>常用命令：</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F520689D-3FAC-48ED-8ECF-6485C9FCFCC4}"/>
              </a:ext>
            </a:extLst>
          </p:cNvPr>
          <p:cNvGraphicFramePr>
            <a:graphicFrameLocks noGrp="1"/>
          </p:cNvGraphicFramePr>
          <p:nvPr>
            <p:extLst>
              <p:ext uri="{D42A27DB-BD31-4B8C-83A1-F6EECF244321}">
                <p14:modId xmlns:p14="http://schemas.microsoft.com/office/powerpoint/2010/main" val="648859399"/>
              </p:ext>
            </p:extLst>
          </p:nvPr>
        </p:nvGraphicFramePr>
        <p:xfrm>
          <a:off x="983672" y="1985817"/>
          <a:ext cx="7585364" cy="4246880"/>
        </p:xfrm>
        <a:graphic>
          <a:graphicData uri="http://schemas.openxmlformats.org/drawingml/2006/table">
            <a:tbl>
              <a:tblPr firstRow="1" bandRow="1">
                <a:tableStyleId>{5C22544A-7EE6-4342-B048-85BDC9FD1C3A}</a:tableStyleId>
              </a:tblPr>
              <a:tblGrid>
                <a:gridCol w="3394364">
                  <a:extLst>
                    <a:ext uri="{9D8B030D-6E8A-4147-A177-3AD203B41FA5}">
                      <a16:colId xmlns:a16="http://schemas.microsoft.com/office/drawing/2014/main" val="4069008257"/>
                    </a:ext>
                  </a:extLst>
                </a:gridCol>
                <a:gridCol w="4191000">
                  <a:extLst>
                    <a:ext uri="{9D8B030D-6E8A-4147-A177-3AD203B41FA5}">
                      <a16:colId xmlns:a16="http://schemas.microsoft.com/office/drawing/2014/main" val="1102828882"/>
                    </a:ext>
                  </a:extLst>
                </a:gridCol>
              </a:tblGrid>
              <a:tr h="370840">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4172059280"/>
                  </a:ext>
                </a:extLst>
              </a:tr>
              <a:tr h="370840">
                <a:tc>
                  <a:txBody>
                    <a:bodyPr/>
                    <a:lstStyle/>
                    <a:p>
                      <a:r>
                        <a:rPr lang="en-US" altLang="zh-CN" sz="1600" dirty="0">
                          <a:latin typeface="Courier New" panose="02070309020205020404" pitchFamily="49" charset="0"/>
                          <a:cs typeface="Courier New" panose="02070309020205020404" pitchFamily="49" charset="0"/>
                        </a:rPr>
                        <a:t>apt update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更新软件源中的所有软件列表，建议在执行安装或更新操作前，先执行该指令。</a:t>
                      </a:r>
                    </a:p>
                  </a:txBody>
                  <a:tcPr/>
                </a:tc>
                <a:extLst>
                  <a:ext uri="{0D108BD9-81ED-4DB2-BD59-A6C34878D82A}">
                    <a16:rowId xmlns:a16="http://schemas.microsoft.com/office/drawing/2014/main" val="3886746258"/>
                  </a:ext>
                </a:extLst>
              </a:tr>
              <a:tr h="370840">
                <a:tc>
                  <a:txBody>
                    <a:bodyPr/>
                    <a:lstStyle/>
                    <a:p>
                      <a:r>
                        <a:rPr lang="en-US" altLang="zh-CN" sz="1600" dirty="0">
                          <a:latin typeface="Courier New" panose="02070309020205020404" pitchFamily="49" charset="0"/>
                          <a:cs typeface="Courier New" panose="02070309020205020404" pitchFamily="49" charset="0"/>
                        </a:rPr>
                        <a:t>apt list</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列出所有软件包</a:t>
                      </a:r>
                    </a:p>
                  </a:txBody>
                  <a:tcPr/>
                </a:tc>
                <a:extLst>
                  <a:ext uri="{0D108BD9-81ED-4DB2-BD59-A6C34878D82A}">
                    <a16:rowId xmlns:a16="http://schemas.microsoft.com/office/drawing/2014/main" val="4277252352"/>
                  </a:ext>
                </a:extLst>
              </a:tr>
              <a:tr h="370840">
                <a:tc>
                  <a:txBody>
                    <a:bodyPr/>
                    <a:lstStyle/>
                    <a:p>
                      <a:r>
                        <a:rPr lang="en-US" altLang="zh-CN" sz="1600" dirty="0">
                          <a:latin typeface="Courier New" panose="02070309020205020404" pitchFamily="49" charset="0"/>
                          <a:cs typeface="Courier New" panose="02070309020205020404" pitchFamily="49" charset="0"/>
                        </a:rPr>
                        <a:t>apt list --upgradable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列出所有可供更新的软件包</a:t>
                      </a:r>
                    </a:p>
                  </a:txBody>
                  <a:tcPr/>
                </a:tc>
                <a:extLst>
                  <a:ext uri="{0D108BD9-81ED-4DB2-BD59-A6C34878D82A}">
                    <a16:rowId xmlns:a16="http://schemas.microsoft.com/office/drawing/2014/main" val="493416915"/>
                  </a:ext>
                </a:extLst>
              </a:tr>
              <a:tr h="370840">
                <a:tc>
                  <a:txBody>
                    <a:bodyPr/>
                    <a:lstStyle/>
                    <a:p>
                      <a:r>
                        <a:rPr lang="en-US" altLang="zh-CN" sz="1600" dirty="0">
                          <a:latin typeface="Courier New" panose="02070309020205020404" pitchFamily="49" charset="0"/>
                          <a:cs typeface="Courier New" panose="02070309020205020404" pitchFamily="49" charset="0"/>
                        </a:rPr>
                        <a:t>apt upgrade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升级软件包</a:t>
                      </a:r>
                    </a:p>
                  </a:txBody>
                  <a:tcPr/>
                </a:tc>
                <a:extLst>
                  <a:ext uri="{0D108BD9-81ED-4DB2-BD59-A6C34878D82A}">
                    <a16:rowId xmlns:a16="http://schemas.microsoft.com/office/drawing/2014/main" val="599337021"/>
                  </a:ext>
                </a:extLst>
              </a:tr>
              <a:tr h="370840">
                <a:tc>
                  <a:txBody>
                    <a:bodyPr/>
                    <a:lstStyle/>
                    <a:p>
                      <a:r>
                        <a:rPr lang="en-US" altLang="zh-CN" sz="1600" dirty="0">
                          <a:latin typeface="Courier New" panose="02070309020205020404" pitchFamily="49" charset="0"/>
                          <a:cs typeface="Courier New" panose="02070309020205020404" pitchFamily="49" charset="0"/>
                        </a:rPr>
                        <a:t>apt install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安装软件包</a:t>
                      </a:r>
                    </a:p>
                  </a:txBody>
                  <a:tcPr/>
                </a:tc>
                <a:extLst>
                  <a:ext uri="{0D108BD9-81ED-4DB2-BD59-A6C34878D82A}">
                    <a16:rowId xmlns:a16="http://schemas.microsoft.com/office/drawing/2014/main" val="195211805"/>
                  </a:ext>
                </a:extLst>
              </a:tr>
              <a:tr h="370840">
                <a:tc>
                  <a:txBody>
                    <a:bodyPr/>
                    <a:lstStyle/>
                    <a:p>
                      <a:r>
                        <a:rPr lang="en-US" altLang="zh-CN" sz="1600" dirty="0">
                          <a:latin typeface="Courier New" panose="02070309020205020404" pitchFamily="49" charset="0"/>
                          <a:cs typeface="Courier New" panose="02070309020205020404" pitchFamily="49" charset="0"/>
                        </a:rPr>
                        <a:t>apt remove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卸载软件包</a:t>
                      </a:r>
                    </a:p>
                  </a:txBody>
                  <a:tcPr/>
                </a:tc>
                <a:extLst>
                  <a:ext uri="{0D108BD9-81ED-4DB2-BD59-A6C34878D82A}">
                    <a16:rowId xmlns:a16="http://schemas.microsoft.com/office/drawing/2014/main" val="1247407899"/>
                  </a:ext>
                </a:extLst>
              </a:tr>
              <a:tr h="370840">
                <a:tc>
                  <a:txBody>
                    <a:bodyPr/>
                    <a:lstStyle/>
                    <a:p>
                      <a:r>
                        <a:rPr lang="en-US" altLang="zh-CN" sz="1600" dirty="0">
                          <a:latin typeface="Courier New" panose="02070309020205020404" pitchFamily="49" charset="0"/>
                          <a:cs typeface="Courier New" panose="02070309020205020404" pitchFamily="49" charset="0"/>
                        </a:rPr>
                        <a:t>apt purge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清除软件包（包含软件包和它的配置文件）</a:t>
                      </a:r>
                    </a:p>
                  </a:txBody>
                  <a:tcPr/>
                </a:tc>
                <a:extLst>
                  <a:ext uri="{0D108BD9-81ED-4DB2-BD59-A6C34878D82A}">
                    <a16:rowId xmlns:a16="http://schemas.microsoft.com/office/drawing/2014/main" val="1563275965"/>
                  </a:ext>
                </a:extLst>
              </a:tr>
              <a:tr h="370840">
                <a:tc>
                  <a:txBody>
                    <a:bodyPr/>
                    <a:lstStyle/>
                    <a:p>
                      <a:r>
                        <a:rPr lang="en-US" altLang="zh-CN" sz="1600" dirty="0">
                          <a:latin typeface="Courier New" panose="02070309020205020404" pitchFamily="49" charset="0"/>
                          <a:cs typeface="Courier New" panose="02070309020205020404" pitchFamily="49" charset="0"/>
                        </a:rPr>
                        <a:t>apt search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搜索软件包</a:t>
                      </a:r>
                    </a:p>
                  </a:txBody>
                  <a:tcPr/>
                </a:tc>
                <a:extLst>
                  <a:ext uri="{0D108BD9-81ED-4DB2-BD59-A6C34878D82A}">
                    <a16:rowId xmlns:a16="http://schemas.microsoft.com/office/drawing/2014/main" val="3466818385"/>
                  </a:ext>
                </a:extLst>
              </a:tr>
              <a:tr h="370840">
                <a:tc>
                  <a:txBody>
                    <a:bodyPr/>
                    <a:lstStyle/>
                    <a:p>
                      <a:r>
                        <a:rPr lang="en-US" altLang="zh-CN" sz="1600" dirty="0">
                          <a:latin typeface="Courier New" panose="02070309020205020404" pitchFamily="49" charset="0"/>
                          <a:cs typeface="Courier New" panose="02070309020205020404" pitchFamily="49" charset="0"/>
                        </a:rPr>
                        <a:t>apt show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显示软件包的信息</a:t>
                      </a:r>
                    </a:p>
                  </a:txBody>
                  <a:tcPr/>
                </a:tc>
                <a:extLst>
                  <a:ext uri="{0D108BD9-81ED-4DB2-BD59-A6C34878D82A}">
                    <a16:rowId xmlns:a16="http://schemas.microsoft.com/office/drawing/2014/main" val="3340693991"/>
                  </a:ext>
                </a:extLst>
              </a:tr>
            </a:tbl>
          </a:graphicData>
        </a:graphic>
      </p:graphicFrame>
    </p:spTree>
    <p:extLst>
      <p:ext uri="{BB962C8B-B14F-4D97-AF65-F5344CB8AC3E}">
        <p14:creationId xmlns:p14="http://schemas.microsoft.com/office/powerpoint/2010/main" val="165328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a:t>apt</a:t>
            </a:r>
            <a:r>
              <a:rPr lang="zh-CN" altLang="en-US" dirty="0"/>
              <a:t>命令的几个缺省路径：</a:t>
            </a:r>
          </a:p>
          <a:p>
            <a:pPr lvl="1"/>
            <a:r>
              <a:rPr lang="zh-CN" altLang="en-US" dirty="0"/>
              <a:t>下载的软件存放位置：</a:t>
            </a:r>
            <a:r>
              <a:rPr lang="en-US" altLang="zh-CN" dirty="0"/>
              <a:t>/var/cache/apt/archives</a:t>
            </a:r>
          </a:p>
          <a:p>
            <a:pPr lvl="1"/>
            <a:r>
              <a:rPr lang="zh-CN" altLang="en-US" dirty="0"/>
              <a:t>安装后软件默认位置：</a:t>
            </a:r>
            <a:r>
              <a:rPr lang="en-US" altLang="zh-CN" dirty="0"/>
              <a:t>/</a:t>
            </a:r>
            <a:r>
              <a:rPr lang="en-US" altLang="zh-CN" dirty="0" err="1"/>
              <a:t>usr</a:t>
            </a:r>
            <a:r>
              <a:rPr lang="en-US" altLang="zh-CN" dirty="0"/>
              <a:t>/share</a:t>
            </a:r>
          </a:p>
          <a:p>
            <a:pPr lvl="1"/>
            <a:r>
              <a:rPr lang="zh-CN" altLang="en-US" dirty="0"/>
              <a:t>可执行文件位置：</a:t>
            </a:r>
            <a:r>
              <a:rPr lang="en-US" altLang="zh-CN" dirty="0"/>
              <a:t>/</a:t>
            </a:r>
            <a:r>
              <a:rPr lang="en-US" altLang="zh-CN" dirty="0" err="1"/>
              <a:t>usr</a:t>
            </a:r>
            <a:r>
              <a:rPr lang="en-US" altLang="zh-CN" dirty="0"/>
              <a:t>/bin</a:t>
            </a:r>
          </a:p>
          <a:p>
            <a:pPr lvl="1"/>
            <a:r>
              <a:rPr lang="zh-CN" altLang="en-US" dirty="0"/>
              <a:t>配置文件位置：</a:t>
            </a:r>
            <a:r>
              <a:rPr lang="en-US" altLang="zh-CN" dirty="0"/>
              <a:t>/</a:t>
            </a:r>
            <a:r>
              <a:rPr lang="en-US" altLang="zh-CN" dirty="0" err="1"/>
              <a:t>etc</a:t>
            </a:r>
            <a:endParaRPr lang="en-US" altLang="zh-CN" dirty="0"/>
          </a:p>
          <a:p>
            <a:pPr lvl="1"/>
            <a:r>
              <a:rPr lang="zh-CN" altLang="en-US" dirty="0"/>
              <a:t>库文件位置：</a:t>
            </a:r>
            <a:r>
              <a:rPr lang="en-US" altLang="zh-CN" dirty="0"/>
              <a:t>/</a:t>
            </a:r>
            <a:r>
              <a:rPr lang="en-US" altLang="zh-CN" dirty="0" err="1"/>
              <a:t>usr</a:t>
            </a:r>
            <a:r>
              <a:rPr lang="en-US" altLang="zh-CN" dirty="0"/>
              <a:t>/lib</a:t>
            </a:r>
          </a:p>
        </p:txBody>
      </p:sp>
    </p:spTree>
    <p:extLst>
      <p:ext uri="{BB962C8B-B14F-4D97-AF65-F5344CB8AC3E}">
        <p14:creationId xmlns:p14="http://schemas.microsoft.com/office/powerpoint/2010/main" val="66726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zh-CN" altLang="en-US" dirty="0"/>
              <a:t>下面介绍 </a:t>
            </a:r>
            <a:r>
              <a:rPr lang="en-US" altLang="zh-CN" dirty="0"/>
              <a:t>dpkg.</a:t>
            </a:r>
          </a:p>
          <a:p>
            <a:endParaRPr lang="en-US" altLang="zh-CN" dirty="0"/>
          </a:p>
          <a:p>
            <a:r>
              <a:rPr lang="en-US" altLang="zh-CN" dirty="0" err="1"/>
              <a:t>dpkg</a:t>
            </a:r>
            <a:r>
              <a:rPr lang="en-US" altLang="zh-CN" dirty="0"/>
              <a:t> </a:t>
            </a:r>
            <a:r>
              <a:rPr lang="zh-CN" altLang="en-US" dirty="0"/>
              <a:t>是 </a:t>
            </a:r>
            <a:r>
              <a:rPr lang="en-US" altLang="zh-CN" dirty="0"/>
              <a:t>“Debian Packager” </a:t>
            </a:r>
            <a:r>
              <a:rPr lang="zh-CN" altLang="en-US" dirty="0"/>
              <a:t>的简写，是一个底层的软件包管理工具。 </a:t>
            </a:r>
            <a:r>
              <a:rPr lang="en-US" altLang="zh-CN" dirty="0"/>
              <a:t>Ubuntu </a:t>
            </a:r>
            <a:r>
              <a:rPr lang="zh-CN" altLang="en-US" dirty="0"/>
              <a:t>是基于 </a:t>
            </a:r>
            <a:r>
              <a:rPr lang="en-US" altLang="zh-CN" dirty="0"/>
              <a:t>Debian </a:t>
            </a:r>
            <a:r>
              <a:rPr lang="zh-CN" altLang="en-US" dirty="0"/>
              <a:t>的 </a:t>
            </a:r>
            <a:r>
              <a:rPr lang="en-US" altLang="zh-CN" dirty="0"/>
              <a:t>Linux </a:t>
            </a:r>
            <a:r>
              <a:rPr lang="zh-CN" altLang="en-US" dirty="0"/>
              <a:t>系统，也可以使用 </a:t>
            </a:r>
            <a:r>
              <a:rPr lang="en-US" altLang="zh-CN" dirty="0" err="1"/>
              <a:t>dpkg</a:t>
            </a:r>
            <a:r>
              <a:rPr lang="en-US" altLang="zh-CN" dirty="0"/>
              <a:t> </a:t>
            </a:r>
            <a:r>
              <a:rPr lang="zh-CN" altLang="en-US" dirty="0"/>
              <a:t>进行包管理。</a:t>
            </a:r>
            <a:endParaRPr lang="en-US" altLang="zh-CN" dirty="0"/>
          </a:p>
          <a:p>
            <a:endParaRPr lang="en-US" altLang="zh-CN" dirty="0"/>
          </a:p>
          <a:p>
            <a:r>
              <a:rPr lang="zh-CN" altLang="en-US" dirty="0"/>
              <a:t>通常情况下使用 </a:t>
            </a:r>
            <a:r>
              <a:rPr lang="en-US" altLang="zh-CN" dirty="0" err="1"/>
              <a:t>dpkg</a:t>
            </a:r>
            <a:r>
              <a:rPr lang="en-US" altLang="zh-CN" dirty="0"/>
              <a:t> </a:t>
            </a:r>
            <a:r>
              <a:rPr lang="zh-CN" altLang="en-US" dirty="0"/>
              <a:t>也需要加上</a:t>
            </a:r>
            <a:r>
              <a:rPr lang="zh-CN" altLang="en-US" dirty="0">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a:t>
            </a:r>
            <a:endParaRPr lang="en-US" altLang="zh-CN" dirty="0"/>
          </a:p>
        </p:txBody>
      </p:sp>
    </p:spTree>
    <p:extLst>
      <p:ext uri="{BB962C8B-B14F-4D97-AF65-F5344CB8AC3E}">
        <p14:creationId xmlns:p14="http://schemas.microsoft.com/office/powerpoint/2010/main" val="146549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err="1"/>
              <a:t>dpkg</a:t>
            </a:r>
            <a:r>
              <a:rPr lang="en-US" altLang="zh-CN" dirty="0"/>
              <a:t> </a:t>
            </a:r>
            <a:r>
              <a:rPr lang="zh-CN" altLang="en-US" dirty="0"/>
              <a:t>常用命令：</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F520689D-3FAC-48ED-8ECF-6485C9FCFCC4}"/>
              </a:ext>
            </a:extLst>
          </p:cNvPr>
          <p:cNvGraphicFramePr>
            <a:graphicFrameLocks noGrp="1"/>
          </p:cNvGraphicFramePr>
          <p:nvPr>
            <p:extLst>
              <p:ext uri="{D42A27DB-BD31-4B8C-83A1-F6EECF244321}">
                <p14:modId xmlns:p14="http://schemas.microsoft.com/office/powerpoint/2010/main" val="3943033334"/>
              </p:ext>
            </p:extLst>
          </p:nvPr>
        </p:nvGraphicFramePr>
        <p:xfrm>
          <a:off x="935181" y="2117436"/>
          <a:ext cx="7585364" cy="3606800"/>
        </p:xfrm>
        <a:graphic>
          <a:graphicData uri="http://schemas.openxmlformats.org/drawingml/2006/table">
            <a:tbl>
              <a:tblPr firstRow="1" bandRow="1">
                <a:tableStyleId>{5C22544A-7EE6-4342-B048-85BDC9FD1C3A}</a:tableStyleId>
              </a:tblPr>
              <a:tblGrid>
                <a:gridCol w="3082637">
                  <a:extLst>
                    <a:ext uri="{9D8B030D-6E8A-4147-A177-3AD203B41FA5}">
                      <a16:colId xmlns:a16="http://schemas.microsoft.com/office/drawing/2014/main" val="4069008257"/>
                    </a:ext>
                  </a:extLst>
                </a:gridCol>
                <a:gridCol w="4502727">
                  <a:extLst>
                    <a:ext uri="{9D8B030D-6E8A-4147-A177-3AD203B41FA5}">
                      <a16:colId xmlns:a16="http://schemas.microsoft.com/office/drawing/2014/main" val="1102828882"/>
                    </a:ext>
                  </a:extLst>
                </a:gridCol>
              </a:tblGrid>
              <a:tr h="370840">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4172059280"/>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package.deb</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安装一个 </a:t>
                      </a:r>
                      <a:r>
                        <a:rPr lang="en-US" altLang="zh-CN" dirty="0"/>
                        <a:t>Debian </a:t>
                      </a:r>
                      <a:r>
                        <a:rPr lang="zh-CN" altLang="en-US" dirty="0"/>
                        <a:t>软件包，如手动下载的文件</a:t>
                      </a:r>
                    </a:p>
                  </a:txBody>
                  <a:tcPr/>
                </a:tc>
                <a:extLst>
                  <a:ext uri="{0D108BD9-81ED-4DB2-BD59-A6C34878D82A}">
                    <a16:rowId xmlns:a16="http://schemas.microsoft.com/office/drawing/2014/main" val="3886746258"/>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-c </a:t>
                      </a:r>
                      <a:r>
                        <a:rPr lang="en-US" altLang="zh-CN" sz="1600" dirty="0" err="1">
                          <a:latin typeface="Courier New" panose="02070309020205020404" pitchFamily="49" charset="0"/>
                          <a:cs typeface="Courier New" panose="02070309020205020404" pitchFamily="49" charset="0"/>
                        </a:rPr>
                        <a:t>package.deb</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列出 </a:t>
                      </a:r>
                      <a:r>
                        <a:rPr lang="en-US" altLang="zh-CN" dirty="0" err="1"/>
                        <a:t>package.deb</a:t>
                      </a:r>
                      <a:r>
                        <a:rPr lang="en-US" altLang="zh-CN" dirty="0"/>
                        <a:t> </a:t>
                      </a:r>
                      <a:r>
                        <a:rPr lang="zh-CN" altLang="en-US" dirty="0"/>
                        <a:t>的内容</a:t>
                      </a:r>
                    </a:p>
                  </a:txBody>
                  <a:tcPr/>
                </a:tc>
                <a:extLst>
                  <a:ext uri="{0D108BD9-81ED-4DB2-BD59-A6C34878D82A}">
                    <a16:rowId xmlns:a16="http://schemas.microsoft.com/office/drawing/2014/main" val="4277252352"/>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-I </a:t>
                      </a:r>
                      <a:r>
                        <a:rPr lang="en-US" altLang="zh-CN" sz="1600" dirty="0" err="1">
                          <a:latin typeface="Courier New" panose="02070309020205020404" pitchFamily="49" charset="0"/>
                          <a:cs typeface="Courier New" panose="02070309020205020404" pitchFamily="49" charset="0"/>
                        </a:rPr>
                        <a:t>package.deb</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从 </a:t>
                      </a:r>
                      <a:r>
                        <a:rPr lang="en-US" altLang="zh-CN" dirty="0" err="1"/>
                        <a:t>package.deb</a:t>
                      </a:r>
                      <a:r>
                        <a:rPr lang="en-US" altLang="zh-CN" dirty="0"/>
                        <a:t> </a:t>
                      </a:r>
                      <a:r>
                        <a:rPr lang="zh-CN" altLang="en-US" dirty="0"/>
                        <a:t>中提取包信息</a:t>
                      </a:r>
                    </a:p>
                  </a:txBody>
                  <a:tcPr/>
                </a:tc>
                <a:extLst>
                  <a:ext uri="{0D108BD9-81ED-4DB2-BD59-A6C34878D82A}">
                    <a16:rowId xmlns:a16="http://schemas.microsoft.com/office/drawing/2014/main" val="493416915"/>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-r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移除一个已安装的包</a:t>
                      </a:r>
                    </a:p>
                  </a:txBody>
                  <a:tcPr/>
                </a:tc>
                <a:extLst>
                  <a:ext uri="{0D108BD9-81ED-4DB2-BD59-A6C34878D82A}">
                    <a16:rowId xmlns:a16="http://schemas.microsoft.com/office/drawing/2014/main" val="599337021"/>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-P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清除软件包（包含软件包和它的配置文件）</a:t>
                      </a:r>
                    </a:p>
                  </a:txBody>
                  <a:tcPr/>
                </a:tc>
                <a:extLst>
                  <a:ext uri="{0D108BD9-81ED-4DB2-BD59-A6C34878D82A}">
                    <a16:rowId xmlns:a16="http://schemas.microsoft.com/office/drawing/2014/main" val="195211805"/>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-L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列出 </a:t>
                      </a:r>
                      <a:r>
                        <a:rPr lang="en-US" altLang="zh-CN" dirty="0"/>
                        <a:t>package </a:t>
                      </a:r>
                      <a:r>
                        <a:rPr lang="zh-CN" altLang="en-US" dirty="0"/>
                        <a:t>安装的所有文件清单</a:t>
                      </a:r>
                    </a:p>
                  </a:txBody>
                  <a:tcPr/>
                </a:tc>
                <a:extLst>
                  <a:ext uri="{0D108BD9-81ED-4DB2-BD59-A6C34878D82A}">
                    <a16:rowId xmlns:a16="http://schemas.microsoft.com/office/drawing/2014/main" val="1247407899"/>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-s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显示已安装包的信息</a:t>
                      </a:r>
                    </a:p>
                  </a:txBody>
                  <a:tcPr/>
                </a:tc>
                <a:extLst>
                  <a:ext uri="{0D108BD9-81ED-4DB2-BD59-A6C34878D82A}">
                    <a16:rowId xmlns:a16="http://schemas.microsoft.com/office/drawing/2014/main" val="1563275965"/>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-S package</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查看软件在哪个包里</a:t>
                      </a:r>
                    </a:p>
                  </a:txBody>
                  <a:tcPr/>
                </a:tc>
                <a:extLst>
                  <a:ext uri="{0D108BD9-81ED-4DB2-BD59-A6C34878D82A}">
                    <a16:rowId xmlns:a16="http://schemas.microsoft.com/office/drawing/2014/main" val="3466818385"/>
                  </a:ext>
                </a:extLst>
              </a:tr>
            </a:tbl>
          </a:graphicData>
        </a:graphic>
      </p:graphicFrame>
    </p:spTree>
    <p:extLst>
      <p:ext uri="{BB962C8B-B14F-4D97-AF65-F5344CB8AC3E}">
        <p14:creationId xmlns:p14="http://schemas.microsoft.com/office/powerpoint/2010/main" val="2475876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软件包管理</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p:txBody>
          <a:bodyPr/>
          <a:lstStyle/>
          <a:p>
            <a:r>
              <a:rPr lang="zh-CN" altLang="en-US" dirty="0"/>
              <a:t>区别：</a:t>
            </a:r>
            <a:endParaRPr lang="en-US" altLang="zh-CN" dirty="0"/>
          </a:p>
          <a:p>
            <a:pPr lvl="1"/>
            <a:r>
              <a:rPr lang="en-US" altLang="zh-CN" dirty="0"/>
              <a:t>apt </a:t>
            </a:r>
            <a:r>
              <a:rPr lang="zh-CN" altLang="en-US" dirty="0"/>
              <a:t>会解决和安装模块的依赖问题，并会咨询软件仓库，是在线安装。</a:t>
            </a:r>
          </a:p>
          <a:p>
            <a:pPr lvl="1"/>
            <a:r>
              <a:rPr lang="en-US" altLang="zh-CN" dirty="0" err="1"/>
              <a:t>dpkg</a:t>
            </a:r>
            <a:r>
              <a:rPr lang="en-US" altLang="zh-CN" dirty="0"/>
              <a:t> </a:t>
            </a:r>
            <a:r>
              <a:rPr lang="zh-CN" altLang="en-US" dirty="0"/>
              <a:t>只能安装本地的 </a:t>
            </a:r>
            <a:r>
              <a:rPr lang="en-US" altLang="zh-CN" dirty="0"/>
              <a:t>deb </a:t>
            </a:r>
            <a:r>
              <a:rPr lang="zh-CN" altLang="en-US" dirty="0"/>
              <a:t>文件，不会关心 </a:t>
            </a:r>
            <a:r>
              <a:rPr lang="en-US" altLang="zh-CN" dirty="0"/>
              <a:t>Ubuntu </a:t>
            </a:r>
            <a:r>
              <a:rPr lang="zh-CN" altLang="en-US" dirty="0"/>
              <a:t>的软件仓库内的软件，不会解决模块的依赖关系。</a:t>
            </a:r>
            <a:endParaRPr lang="en-US" altLang="zh-CN" dirty="0"/>
          </a:p>
          <a:p>
            <a:endParaRPr lang="en-US" altLang="zh-CN" dirty="0"/>
          </a:p>
          <a:p>
            <a:r>
              <a:rPr lang="zh-CN" altLang="en-US" dirty="0"/>
              <a:t>我们更多用到的是 </a:t>
            </a:r>
            <a:r>
              <a:rPr lang="en-US" altLang="zh-CN" dirty="0"/>
              <a:t>apt.</a:t>
            </a:r>
            <a:endParaRPr lang="zh-CN" altLang="en-US" dirty="0"/>
          </a:p>
        </p:txBody>
      </p:sp>
    </p:spTree>
    <p:extLst>
      <p:ext uri="{BB962C8B-B14F-4D97-AF65-F5344CB8AC3E}">
        <p14:creationId xmlns:p14="http://schemas.microsoft.com/office/powerpoint/2010/main" val="21826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用户管理</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825125"/>
          </a:xfrm>
        </p:spPr>
        <p:txBody>
          <a:bodyPr>
            <a:normAutofit fontScale="92500" lnSpcReduction="10000"/>
          </a:bodyPr>
          <a:lstStyle/>
          <a:p>
            <a:r>
              <a:rPr lang="en-US" altLang="zh-CN" dirty="0"/>
              <a:t>Linux </a:t>
            </a:r>
            <a:r>
              <a:rPr lang="zh-CN" altLang="en-US" dirty="0"/>
              <a:t>是多用户多任务操作系统，换句话说，</a:t>
            </a:r>
            <a:r>
              <a:rPr lang="en-US" altLang="zh-CN" dirty="0"/>
              <a:t>Linux </a:t>
            </a:r>
            <a:r>
              <a:rPr lang="zh-CN" altLang="en-US" dirty="0"/>
              <a:t>系统支持多个用户在同一时间内登陆，不同用户可以执行不同的任务，并且互不影响。</a:t>
            </a:r>
            <a:endParaRPr lang="en-US" altLang="zh-CN" dirty="0"/>
          </a:p>
          <a:p>
            <a:endParaRPr lang="en-US" altLang="zh-CN" dirty="0"/>
          </a:p>
          <a:p>
            <a:r>
              <a:rPr lang="zh-CN" altLang="en-US" dirty="0"/>
              <a:t>将用户分组是 </a:t>
            </a:r>
            <a:r>
              <a:rPr lang="en-US" altLang="zh-CN" dirty="0"/>
              <a:t>Linux </a:t>
            </a:r>
            <a:r>
              <a:rPr lang="zh-CN" altLang="en-US" dirty="0"/>
              <a:t>系统中对用户进行管理及控制访问权限的一种手段，通过定义用户组，很多程序上简化了对用户的管理工作。</a:t>
            </a:r>
            <a:endParaRPr lang="en-US" altLang="zh-CN" dirty="0"/>
          </a:p>
          <a:p>
            <a:endParaRPr lang="en-US" altLang="zh-CN" dirty="0"/>
          </a:p>
          <a:p>
            <a:r>
              <a:rPr lang="zh-CN" altLang="en-US" dirty="0"/>
              <a:t>用户和用户组的对应关系有以下 </a:t>
            </a:r>
            <a:r>
              <a:rPr lang="en-US" altLang="zh-CN" dirty="0"/>
              <a:t>4 </a:t>
            </a:r>
            <a:r>
              <a:rPr lang="zh-CN" altLang="en-US" dirty="0"/>
              <a:t>种：</a:t>
            </a:r>
          </a:p>
          <a:p>
            <a:pPr lvl="1"/>
            <a:r>
              <a:rPr lang="zh-CN" altLang="en-US" dirty="0"/>
              <a:t>一对一：一个用户可以存在一个组中，是组中的唯一成员；</a:t>
            </a:r>
          </a:p>
          <a:p>
            <a:pPr lvl="1"/>
            <a:r>
              <a:rPr lang="zh-CN" altLang="en-US" dirty="0"/>
              <a:t>一对多：一个用户可以存在多个用户组中，此用户具有这多个组的共同权限；</a:t>
            </a:r>
          </a:p>
          <a:p>
            <a:pPr lvl="1"/>
            <a:r>
              <a:rPr lang="zh-CN" altLang="en-US" dirty="0"/>
              <a:t>多对一：多个用户可以存在一个组中，这些用户具有和组相同的权限；</a:t>
            </a:r>
          </a:p>
          <a:p>
            <a:pPr lvl="1"/>
            <a:r>
              <a:rPr lang="zh-CN" altLang="en-US" dirty="0"/>
              <a:t>多对多：多个用户可以存在多个组中，也就是以上 </a:t>
            </a:r>
            <a:r>
              <a:rPr lang="en-US" altLang="zh-CN" dirty="0"/>
              <a:t>3 </a:t>
            </a:r>
            <a:r>
              <a:rPr lang="zh-CN" altLang="en-US" dirty="0"/>
              <a:t>种关系的扩展。</a:t>
            </a:r>
          </a:p>
          <a:p>
            <a:endParaRPr lang="en-US" altLang="zh-CN" dirty="0"/>
          </a:p>
        </p:txBody>
      </p:sp>
    </p:spTree>
    <p:extLst>
      <p:ext uri="{BB962C8B-B14F-4D97-AF65-F5344CB8AC3E}">
        <p14:creationId xmlns:p14="http://schemas.microsoft.com/office/powerpoint/2010/main" val="126996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用户管理</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825125"/>
          </a:xfrm>
        </p:spPr>
        <p:txBody>
          <a:bodyPr>
            <a:normAutofit/>
          </a:bodyPr>
          <a:lstStyle/>
          <a:p>
            <a:r>
              <a:rPr lang="zh-CN" altLang="en-US" dirty="0"/>
              <a:t>下面是常用的用户（组）管理命令</a:t>
            </a:r>
            <a:endParaRPr lang="en-US" altLang="zh-CN" dirty="0"/>
          </a:p>
        </p:txBody>
      </p:sp>
      <p:graphicFrame>
        <p:nvGraphicFramePr>
          <p:cNvPr id="4" name="表格 3">
            <a:extLst>
              <a:ext uri="{FF2B5EF4-FFF2-40B4-BE49-F238E27FC236}">
                <a16:creationId xmlns:a16="http://schemas.microsoft.com/office/drawing/2014/main" id="{13656EDC-AA4F-4002-83E7-58976F73F970}"/>
              </a:ext>
            </a:extLst>
          </p:cNvPr>
          <p:cNvGraphicFramePr>
            <a:graphicFrameLocks noGrp="1"/>
          </p:cNvGraphicFramePr>
          <p:nvPr>
            <p:extLst>
              <p:ext uri="{D42A27DB-BD31-4B8C-83A1-F6EECF244321}">
                <p14:modId xmlns:p14="http://schemas.microsoft.com/office/powerpoint/2010/main" val="2049472762"/>
              </p:ext>
            </p:extLst>
          </p:nvPr>
        </p:nvGraphicFramePr>
        <p:xfrm>
          <a:off x="778537" y="1978891"/>
          <a:ext cx="7585364" cy="4079240"/>
        </p:xfrm>
        <a:graphic>
          <a:graphicData uri="http://schemas.openxmlformats.org/drawingml/2006/table">
            <a:tbl>
              <a:tblPr firstRow="1" bandRow="1">
                <a:tableStyleId>{5C22544A-7EE6-4342-B048-85BDC9FD1C3A}</a:tableStyleId>
              </a:tblPr>
              <a:tblGrid>
                <a:gridCol w="3769217">
                  <a:extLst>
                    <a:ext uri="{9D8B030D-6E8A-4147-A177-3AD203B41FA5}">
                      <a16:colId xmlns:a16="http://schemas.microsoft.com/office/drawing/2014/main" val="4069008257"/>
                    </a:ext>
                  </a:extLst>
                </a:gridCol>
                <a:gridCol w="3816147">
                  <a:extLst>
                    <a:ext uri="{9D8B030D-6E8A-4147-A177-3AD203B41FA5}">
                      <a16:colId xmlns:a16="http://schemas.microsoft.com/office/drawing/2014/main" val="1102828882"/>
                    </a:ext>
                  </a:extLst>
                </a:gridCol>
              </a:tblGrid>
              <a:tr h="370840">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4172059280"/>
                  </a:ext>
                </a:extLst>
              </a:tr>
              <a:tr h="370840">
                <a:tc>
                  <a:txBody>
                    <a:bodyPr/>
                    <a:lstStyle/>
                    <a:p>
                      <a:r>
                        <a:rPr lang="en-US" altLang="zh-CN" sz="1600" dirty="0" err="1">
                          <a:latin typeface="Courier New" panose="02070309020205020404" pitchFamily="49" charset="0"/>
                          <a:cs typeface="Courier New" panose="02070309020205020404" pitchFamily="49" charset="0"/>
                        </a:rPr>
                        <a:t>useradd</a:t>
                      </a:r>
                      <a:r>
                        <a:rPr lang="en-US" altLang="zh-CN" sz="1600" dirty="0">
                          <a:latin typeface="Courier New" panose="02070309020205020404" pitchFamily="49" charset="0"/>
                          <a:cs typeface="Courier New" panose="02070309020205020404" pitchFamily="49" charset="0"/>
                        </a:rPr>
                        <a:t> [option] username</a:t>
                      </a:r>
                    </a:p>
                  </a:txBody>
                  <a:tcPr/>
                </a:tc>
                <a:tc>
                  <a:txBody>
                    <a:bodyPr/>
                    <a:lstStyle/>
                    <a:p>
                      <a:r>
                        <a:rPr lang="zh-CN" altLang="en-US" dirty="0"/>
                        <a:t>新建用户</a:t>
                      </a:r>
                      <a:endParaRPr lang="en-US" altLang="zh-CN" dirty="0"/>
                    </a:p>
                  </a:txBody>
                  <a:tcPr/>
                </a:tc>
                <a:extLst>
                  <a:ext uri="{0D108BD9-81ED-4DB2-BD59-A6C34878D82A}">
                    <a16:rowId xmlns:a16="http://schemas.microsoft.com/office/drawing/2014/main" val="3886746258"/>
                  </a:ext>
                </a:extLst>
              </a:tr>
              <a:tr h="370840">
                <a:tc>
                  <a:txBody>
                    <a:bodyPr/>
                    <a:lstStyle/>
                    <a:p>
                      <a:r>
                        <a:rPr lang="en-US" altLang="zh-CN" sz="1600" dirty="0">
                          <a:latin typeface="Courier New" panose="02070309020205020404" pitchFamily="49" charset="0"/>
                          <a:cs typeface="Courier New" panose="02070309020205020404" pitchFamily="49" charset="0"/>
                        </a:rPr>
                        <a:t>passwd [option] password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设置</a:t>
                      </a:r>
                      <a:r>
                        <a:rPr lang="en-US" altLang="zh-CN" dirty="0"/>
                        <a:t>/</a:t>
                      </a:r>
                      <a:r>
                        <a:rPr lang="zh-CN" altLang="en-US" dirty="0"/>
                        <a:t>修改密码</a:t>
                      </a:r>
                    </a:p>
                  </a:txBody>
                  <a:tcPr/>
                </a:tc>
                <a:extLst>
                  <a:ext uri="{0D108BD9-81ED-4DB2-BD59-A6C34878D82A}">
                    <a16:rowId xmlns:a16="http://schemas.microsoft.com/office/drawing/2014/main" val="4277252352"/>
                  </a:ext>
                </a:extLst>
              </a:tr>
              <a:tr h="370840">
                <a:tc>
                  <a:txBody>
                    <a:bodyPr/>
                    <a:lstStyle/>
                    <a:p>
                      <a:r>
                        <a:rPr lang="en-US" altLang="zh-CN" sz="1600" dirty="0" err="1">
                          <a:latin typeface="Courier New" panose="02070309020205020404" pitchFamily="49" charset="0"/>
                          <a:cs typeface="Courier New" panose="02070309020205020404" pitchFamily="49" charset="0"/>
                        </a:rPr>
                        <a:t>userdel</a:t>
                      </a:r>
                      <a:r>
                        <a:rPr lang="en-US" altLang="zh-CN" sz="1600" dirty="0">
                          <a:latin typeface="Courier New" panose="02070309020205020404" pitchFamily="49" charset="0"/>
                          <a:cs typeface="Courier New" panose="02070309020205020404" pitchFamily="49" charset="0"/>
                        </a:rPr>
                        <a:t> [option] username</a:t>
                      </a:r>
                    </a:p>
                  </a:txBody>
                  <a:tcPr/>
                </a:tc>
                <a:tc>
                  <a:txBody>
                    <a:bodyPr/>
                    <a:lstStyle/>
                    <a:p>
                      <a:r>
                        <a:rPr lang="zh-CN" altLang="en-US" dirty="0">
                          <a:latin typeface="Courier New" panose="02070309020205020404" pitchFamily="49" charset="0"/>
                          <a:cs typeface="Courier New" panose="02070309020205020404" pitchFamily="49" charset="0"/>
                        </a:rPr>
                        <a:t>删除用户</a:t>
                      </a:r>
                      <a:endParaRPr lang="en-US" altLang="zh-C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93416915"/>
                  </a:ext>
                </a:extLst>
              </a:tr>
              <a:tr h="370840">
                <a:tc>
                  <a:txBody>
                    <a:bodyPr/>
                    <a:lstStyle/>
                    <a:p>
                      <a:r>
                        <a:rPr lang="en-US" altLang="zh-CN" sz="1600" dirty="0" err="1">
                          <a:latin typeface="Courier New" panose="02070309020205020404" pitchFamily="49" charset="0"/>
                          <a:cs typeface="Courier New" panose="02070309020205020404" pitchFamily="49" charset="0"/>
                        </a:rPr>
                        <a:t>groupadd</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groupname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添加用户组</a:t>
                      </a:r>
                    </a:p>
                  </a:txBody>
                  <a:tcPr/>
                </a:tc>
                <a:extLst>
                  <a:ext uri="{0D108BD9-81ED-4DB2-BD59-A6C34878D82A}">
                    <a16:rowId xmlns:a16="http://schemas.microsoft.com/office/drawing/2014/main" val="599337021"/>
                  </a:ext>
                </a:extLst>
              </a:tr>
              <a:tr h="370840">
                <a:tc>
                  <a:txBody>
                    <a:bodyPr/>
                    <a:lstStyle/>
                    <a:p>
                      <a:r>
                        <a:rPr lang="en-US" altLang="zh-CN" sz="1600" dirty="0" err="1">
                          <a:latin typeface="Courier New" panose="02070309020205020404" pitchFamily="49" charset="0"/>
                          <a:cs typeface="Courier New" panose="02070309020205020404" pitchFamily="49" charset="0"/>
                        </a:rPr>
                        <a:t>groupdel</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groupname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删除用户组</a:t>
                      </a:r>
                    </a:p>
                  </a:txBody>
                  <a:tcPr/>
                </a:tc>
                <a:extLst>
                  <a:ext uri="{0D108BD9-81ED-4DB2-BD59-A6C34878D82A}">
                    <a16:rowId xmlns:a16="http://schemas.microsoft.com/office/drawing/2014/main" val="195211805"/>
                  </a:ext>
                </a:extLst>
              </a:tr>
              <a:tr h="370840">
                <a:tc>
                  <a:txBody>
                    <a:bodyPr/>
                    <a:lstStyle/>
                    <a:p>
                      <a:r>
                        <a:rPr lang="en-US" altLang="zh-CN" sz="1600" dirty="0" err="1">
                          <a:latin typeface="Courier New" panose="02070309020205020404" pitchFamily="49" charset="0"/>
                          <a:cs typeface="Courier New" panose="02070309020205020404" pitchFamily="49" charset="0"/>
                        </a:rPr>
                        <a:t>gpasswd</a:t>
                      </a:r>
                      <a:r>
                        <a:rPr lang="en-US" altLang="zh-CN" sz="1600" dirty="0">
                          <a:latin typeface="Courier New" panose="02070309020205020404" pitchFamily="49" charset="0"/>
                          <a:cs typeface="Courier New" panose="02070309020205020404" pitchFamily="49" charset="0"/>
                        </a:rPr>
                        <a:t> -a username </a:t>
                      </a:r>
                      <a:r>
                        <a:rPr lang="en-US" altLang="zh-CN" sz="1600" dirty="0" err="1">
                          <a:latin typeface="Courier New" panose="02070309020205020404" pitchFamily="49" charset="0"/>
                          <a:cs typeface="Courier New" panose="02070309020205020404" pitchFamily="49" charset="0"/>
                        </a:rPr>
                        <a:t>groupname</a:t>
                      </a:r>
                      <a:endParaRPr lang="en-US" altLang="zh-CN" sz="1600" dirty="0">
                        <a:latin typeface="Courier New" panose="02070309020205020404" pitchFamily="49" charset="0"/>
                        <a:cs typeface="Courier New" panose="02070309020205020404" pitchFamily="49" charset="0"/>
                      </a:endParaRPr>
                    </a:p>
                  </a:txBody>
                  <a:tcPr/>
                </a:tc>
                <a:tc>
                  <a:txBody>
                    <a:bodyPr/>
                    <a:lstStyle/>
                    <a:p>
                      <a:r>
                        <a:rPr lang="zh-CN" altLang="en-US" dirty="0"/>
                        <a:t>添加用户到组</a:t>
                      </a:r>
                    </a:p>
                  </a:txBody>
                  <a:tcPr/>
                </a:tc>
                <a:extLst>
                  <a:ext uri="{0D108BD9-81ED-4DB2-BD59-A6C34878D82A}">
                    <a16:rowId xmlns:a16="http://schemas.microsoft.com/office/drawing/2014/main" val="1247407899"/>
                  </a:ext>
                </a:extLst>
              </a:tr>
              <a:tr h="370840">
                <a:tc>
                  <a:txBody>
                    <a:bodyPr/>
                    <a:lstStyle/>
                    <a:p>
                      <a:r>
                        <a:rPr lang="en-US" altLang="zh-CN" sz="1600" dirty="0" err="1">
                          <a:latin typeface="Courier New" panose="02070309020205020404" pitchFamily="49" charset="0"/>
                          <a:cs typeface="Courier New" panose="02070309020205020404" pitchFamily="49" charset="0"/>
                        </a:rPr>
                        <a:t>gpasswd</a:t>
                      </a:r>
                      <a:r>
                        <a:rPr lang="en-US" altLang="zh-CN" sz="1600" dirty="0">
                          <a:latin typeface="Courier New" panose="02070309020205020404" pitchFamily="49" charset="0"/>
                          <a:cs typeface="Courier New" panose="02070309020205020404" pitchFamily="49" charset="0"/>
                        </a:rPr>
                        <a:t> -d username </a:t>
                      </a:r>
                      <a:r>
                        <a:rPr lang="en-US" altLang="zh-CN" sz="1600" dirty="0" err="1">
                          <a:latin typeface="Courier New" panose="02070309020205020404" pitchFamily="49" charset="0"/>
                          <a:cs typeface="Courier New" panose="02070309020205020404" pitchFamily="49" charset="0"/>
                        </a:rPr>
                        <a:t>groupname</a:t>
                      </a:r>
                      <a:endParaRPr lang="en-US" altLang="zh-CN" sz="1600" dirty="0">
                        <a:latin typeface="Courier New" panose="02070309020205020404" pitchFamily="49" charset="0"/>
                        <a:cs typeface="Courier New" panose="02070309020205020404" pitchFamily="49" charset="0"/>
                      </a:endParaRPr>
                    </a:p>
                  </a:txBody>
                  <a:tcPr/>
                </a:tc>
                <a:tc>
                  <a:txBody>
                    <a:bodyPr/>
                    <a:lstStyle/>
                    <a:p>
                      <a:r>
                        <a:rPr lang="zh-CN" altLang="en-US" dirty="0"/>
                        <a:t>从组中删除用户</a:t>
                      </a:r>
                    </a:p>
                  </a:txBody>
                  <a:tcPr/>
                </a:tc>
                <a:extLst>
                  <a:ext uri="{0D108BD9-81ED-4DB2-BD59-A6C34878D82A}">
                    <a16:rowId xmlns:a16="http://schemas.microsoft.com/office/drawing/2014/main" val="1563275965"/>
                  </a:ext>
                </a:extLst>
              </a:tr>
              <a:tr h="370840">
                <a:tc>
                  <a:txBody>
                    <a:bodyPr/>
                    <a:lstStyle/>
                    <a:p>
                      <a:r>
                        <a:rPr lang="en-US" altLang="zh-CN" sz="1600" dirty="0">
                          <a:latin typeface="Courier New" panose="02070309020205020404" pitchFamily="49" charset="0"/>
                          <a:cs typeface="Courier New" panose="02070309020205020404" pitchFamily="49" charset="0"/>
                        </a:rPr>
                        <a:t>groups username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查看某个用户属于哪个组</a:t>
                      </a:r>
                    </a:p>
                  </a:txBody>
                  <a:tcPr/>
                </a:tc>
                <a:extLst>
                  <a:ext uri="{0D108BD9-81ED-4DB2-BD59-A6C34878D82A}">
                    <a16:rowId xmlns:a16="http://schemas.microsoft.com/office/drawing/2014/main" val="3466818385"/>
                  </a:ext>
                </a:extLst>
              </a:tr>
              <a:tr h="370840">
                <a:tc>
                  <a:txBody>
                    <a:bodyPr/>
                    <a:lstStyle/>
                    <a:p>
                      <a:r>
                        <a:rPr lang="en-US" altLang="zh-CN" sz="1600" dirty="0">
                          <a:latin typeface="Courier New" panose="02070309020205020404" pitchFamily="49" charset="0"/>
                          <a:cs typeface="Courier New" panose="02070309020205020404" pitchFamily="49" charset="0"/>
                        </a:rPr>
                        <a:t>who</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查看当前所有的登录用户的信息</a:t>
                      </a:r>
                    </a:p>
                  </a:txBody>
                  <a:tcPr/>
                </a:tc>
                <a:extLst>
                  <a:ext uri="{0D108BD9-81ED-4DB2-BD59-A6C34878D82A}">
                    <a16:rowId xmlns:a16="http://schemas.microsoft.com/office/drawing/2014/main" val="4062347550"/>
                  </a:ext>
                </a:extLst>
              </a:tr>
              <a:tr h="370840">
                <a:tc>
                  <a:txBody>
                    <a:bodyPr/>
                    <a:lstStyle/>
                    <a:p>
                      <a:r>
                        <a:rPr lang="en-US" altLang="zh-CN" sz="1600" dirty="0" err="1">
                          <a:latin typeface="Courier New" panose="02070309020205020404" pitchFamily="49" charset="0"/>
                          <a:cs typeface="Courier New" panose="02070309020205020404" pitchFamily="49" charset="0"/>
                        </a:rPr>
                        <a:t>su</a:t>
                      </a:r>
                      <a:r>
                        <a:rPr lang="en-US" altLang="zh-CN" sz="1600" dirty="0">
                          <a:latin typeface="Courier New" panose="02070309020205020404" pitchFamily="49" charset="0"/>
                          <a:cs typeface="Courier New" panose="02070309020205020404" pitchFamily="49" charset="0"/>
                        </a:rPr>
                        <a:t> username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en-US" altLang="zh-CN" dirty="0"/>
                        <a:t>Switch user, </a:t>
                      </a:r>
                      <a:r>
                        <a:rPr lang="zh-CN" altLang="en-US" dirty="0"/>
                        <a:t>切换用户</a:t>
                      </a:r>
                    </a:p>
                  </a:txBody>
                  <a:tcPr/>
                </a:tc>
                <a:extLst>
                  <a:ext uri="{0D108BD9-81ED-4DB2-BD59-A6C34878D82A}">
                    <a16:rowId xmlns:a16="http://schemas.microsoft.com/office/drawing/2014/main" val="573527469"/>
                  </a:ext>
                </a:extLst>
              </a:tr>
            </a:tbl>
          </a:graphicData>
        </a:graphic>
      </p:graphicFrame>
    </p:spTree>
    <p:extLst>
      <p:ext uri="{BB962C8B-B14F-4D97-AF65-F5344CB8AC3E}">
        <p14:creationId xmlns:p14="http://schemas.microsoft.com/office/powerpoint/2010/main" val="51517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825125"/>
          </a:xfrm>
        </p:spPr>
        <p:txBody>
          <a:bodyPr>
            <a:normAutofit/>
          </a:bodyPr>
          <a:lstStyle/>
          <a:p>
            <a:r>
              <a:rPr lang="en-US" altLang="zh-CN" dirty="0"/>
              <a:t>Linux </a:t>
            </a:r>
            <a:r>
              <a:rPr lang="zh-CN" altLang="en-US" dirty="0"/>
              <a:t>系统中的每个文件和目录都有访问许可权限，分为读 </a:t>
            </a:r>
            <a:r>
              <a:rPr lang="en-US" altLang="zh-CN" dirty="0"/>
              <a:t>(4),</a:t>
            </a:r>
            <a:r>
              <a:rPr lang="zh-CN" altLang="en-US" dirty="0"/>
              <a:t> 写 </a:t>
            </a:r>
            <a:r>
              <a:rPr lang="en-US" altLang="zh-CN" dirty="0"/>
              <a:t>(2) </a:t>
            </a:r>
            <a:r>
              <a:rPr lang="zh-CN" altLang="en-US" dirty="0"/>
              <a:t>和执行 </a:t>
            </a:r>
            <a:r>
              <a:rPr lang="en-US" altLang="zh-CN" dirty="0"/>
              <a:t>(1) </a:t>
            </a:r>
            <a:r>
              <a:rPr lang="zh-CN" altLang="en-US" dirty="0"/>
              <a:t>。文件被创建时，文件所有者自动拥有对该文件的读、写权限 </a:t>
            </a:r>
            <a:r>
              <a:rPr lang="en-US" altLang="zh-CN" dirty="0"/>
              <a:t>(6)</a:t>
            </a:r>
            <a:r>
              <a:rPr lang="zh-CN" altLang="en-US" dirty="0"/>
              <a:t>，以便于对文件的阅读和修改，用户也可根据需要把访问权限设置为需要的任何组合。</a:t>
            </a:r>
          </a:p>
          <a:p>
            <a:endParaRPr lang="en-US" altLang="zh-CN" dirty="0"/>
          </a:p>
          <a:p>
            <a:r>
              <a:rPr lang="zh-CN" altLang="en-US" dirty="0"/>
              <a:t>对文件或目录进行访问的用户分为三种：文件所有者 </a:t>
            </a:r>
            <a:r>
              <a:rPr lang="en-US" altLang="zh-CN" dirty="0"/>
              <a:t>(u), </a:t>
            </a:r>
            <a:r>
              <a:rPr lang="zh-CN" altLang="en-US" dirty="0"/>
              <a:t>同组用户 </a:t>
            </a:r>
            <a:r>
              <a:rPr lang="en-US" altLang="zh-CN" dirty="0"/>
              <a:t>(g) </a:t>
            </a:r>
            <a:r>
              <a:rPr lang="zh-CN" altLang="en-US" dirty="0"/>
              <a:t>和其他用户 </a:t>
            </a:r>
            <a:r>
              <a:rPr lang="en-US" altLang="zh-CN" dirty="0"/>
              <a:t>(o)</a:t>
            </a:r>
            <a:r>
              <a:rPr lang="zh-CN" altLang="en-US" dirty="0"/>
              <a:t>。所有者一般是文件的创建者，所有者可以允许同组用户有权访问文件，还可以将文件的访问权限赋予系统中的其他用户。</a:t>
            </a:r>
          </a:p>
        </p:txBody>
      </p:sp>
    </p:spTree>
    <p:extLst>
      <p:ext uri="{BB962C8B-B14F-4D97-AF65-F5344CB8AC3E}">
        <p14:creationId xmlns:p14="http://schemas.microsoft.com/office/powerpoint/2010/main" val="239665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966441"/>
          </a:xfrm>
        </p:spPr>
        <p:txBody>
          <a:bodyPr>
            <a:normAutofit/>
          </a:bodyPr>
          <a:lstStyle/>
          <a:p>
            <a:r>
              <a:rPr lang="zh-CN" altLang="en-US" dirty="0"/>
              <a:t>可以使用</a:t>
            </a:r>
            <a:r>
              <a:rPr lang="zh-CN" altLang="en-US" dirty="0">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ls -l file</a:t>
            </a:r>
            <a:r>
              <a:rPr lang="en-US" altLang="zh-CN" dirty="0">
                <a:latin typeface="Courier New" panose="02070309020205020404" pitchFamily="49" charset="0"/>
                <a:cs typeface="Courier New" panose="02070309020205020404" pitchFamily="49" charset="0"/>
              </a:rPr>
              <a:t> </a:t>
            </a:r>
            <a:r>
              <a:rPr lang="zh-CN" altLang="en-US" dirty="0"/>
              <a:t>查看文件</a:t>
            </a:r>
            <a:r>
              <a:rPr lang="en-US" altLang="zh-CN" dirty="0"/>
              <a:t>/</a:t>
            </a:r>
            <a:r>
              <a:rPr lang="zh-CN" altLang="en-US" dirty="0"/>
              <a:t>文件夹的权限。</a:t>
            </a:r>
            <a:endParaRPr lang="en-US" altLang="zh-CN" dirty="0"/>
          </a:p>
          <a:p>
            <a:r>
              <a:rPr lang="en-US" altLang="zh-CN" dirty="0"/>
              <a:t>e.g. </a:t>
            </a:r>
          </a:p>
          <a:p>
            <a:pPr lvl="1"/>
            <a:r>
              <a:rPr lang="en-US" altLang="zh-CN" sz="1800" dirty="0" err="1">
                <a:latin typeface="Courier New" panose="02070309020205020404" pitchFamily="49" charset="0"/>
                <a:cs typeface="Courier New" panose="02070309020205020404" pitchFamily="49" charset="0"/>
              </a:rPr>
              <a:t>re@ubuntu</a:t>
            </a:r>
            <a:r>
              <a:rPr lang="en-US" altLang="zh-CN" sz="1800" dirty="0">
                <a:latin typeface="Courier New" panose="02070309020205020404" pitchFamily="49" charset="0"/>
                <a:cs typeface="Courier New" panose="02070309020205020404" pitchFamily="49" charset="0"/>
              </a:rPr>
              <a:t>:~$ ls -l test.txt</a:t>
            </a:r>
          </a:p>
          <a:p>
            <a:pPr lvl="1"/>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rw</a:t>
            </a:r>
            <a:r>
              <a:rPr lang="en-US" altLang="zh-CN" sz="1800" dirty="0">
                <a:latin typeface="Courier New" panose="02070309020205020404" pitchFamily="49" charset="0"/>
                <a:cs typeface="Courier New" panose="02070309020205020404" pitchFamily="49" charset="0"/>
              </a:rPr>
              <a:t>-r--r-- 1 re </a:t>
            </a:r>
            <a:r>
              <a:rPr lang="en-US" altLang="zh-CN" sz="1800" dirty="0" err="1">
                <a:latin typeface="Courier New" panose="02070309020205020404" pitchFamily="49" charset="0"/>
                <a:cs typeface="Courier New" panose="02070309020205020404" pitchFamily="49" charset="0"/>
              </a:rPr>
              <a:t>re</a:t>
            </a:r>
            <a:r>
              <a:rPr lang="en-US" altLang="zh-CN" sz="1800" dirty="0">
                <a:latin typeface="Courier New" panose="02070309020205020404" pitchFamily="49" charset="0"/>
                <a:cs typeface="Courier New" panose="02070309020205020404" pitchFamily="49" charset="0"/>
              </a:rPr>
              <a:t> 56 Jul  5 11:00 test.txt</a:t>
            </a:r>
          </a:p>
          <a:p>
            <a:r>
              <a:rPr lang="zh-CN" altLang="en-US" dirty="0"/>
              <a:t>第 </a:t>
            </a:r>
            <a:r>
              <a:rPr lang="en-US" altLang="zh-CN" dirty="0"/>
              <a:t>1 </a:t>
            </a:r>
            <a:r>
              <a:rPr lang="zh-CN" altLang="en-US" dirty="0"/>
              <a:t>位：文件类型。</a:t>
            </a:r>
            <a:r>
              <a:rPr lang="en-US" altLang="zh-CN" dirty="0"/>
              <a:t>d </a:t>
            </a:r>
            <a:r>
              <a:rPr lang="zh-CN" altLang="en-US" dirty="0"/>
              <a:t>表示文件夹，</a:t>
            </a:r>
            <a:r>
              <a:rPr lang="en-US" altLang="zh-CN" dirty="0"/>
              <a:t>- </a:t>
            </a:r>
            <a:r>
              <a:rPr lang="zh-CN" altLang="en-US" dirty="0"/>
              <a:t>表示文件；</a:t>
            </a:r>
          </a:p>
          <a:p>
            <a:r>
              <a:rPr lang="zh-CN" altLang="en-US" dirty="0"/>
              <a:t>第 </a:t>
            </a:r>
            <a:r>
              <a:rPr lang="en-US" altLang="zh-CN" dirty="0"/>
              <a:t>2-4 </a:t>
            </a:r>
            <a:r>
              <a:rPr lang="zh-CN" altLang="en-US" dirty="0"/>
              <a:t>位：表示这个文件的属主拥有的权限</a:t>
            </a:r>
          </a:p>
          <a:p>
            <a:r>
              <a:rPr lang="zh-CN" altLang="en-US" dirty="0"/>
              <a:t>第 </a:t>
            </a:r>
            <a:r>
              <a:rPr lang="en-US" altLang="zh-CN" dirty="0"/>
              <a:t>5-7 </a:t>
            </a:r>
            <a:r>
              <a:rPr lang="zh-CN" altLang="en-US" dirty="0"/>
              <a:t>位：表示和这个文件属主所在同一个组的用户所具有的权限。</a:t>
            </a:r>
          </a:p>
          <a:p>
            <a:r>
              <a:rPr lang="zh-CN" altLang="en-US" dirty="0"/>
              <a:t>第 </a:t>
            </a:r>
            <a:r>
              <a:rPr lang="en-US" altLang="zh-CN" dirty="0"/>
              <a:t>8-10 </a:t>
            </a:r>
            <a:r>
              <a:rPr lang="zh-CN" altLang="en-US" dirty="0"/>
              <a:t>位：其他用户所具有的权限。</a:t>
            </a:r>
            <a:endParaRPr lang="en-US" altLang="zh-CN" dirty="0"/>
          </a:p>
          <a:p>
            <a:r>
              <a:rPr lang="en-US" altLang="zh-CN" dirty="0"/>
              <a:t>r: read </a:t>
            </a:r>
            <a:r>
              <a:rPr lang="zh-CN" altLang="en-US" dirty="0"/>
              <a:t>读，</a:t>
            </a:r>
            <a:r>
              <a:rPr lang="en-US" altLang="zh-CN" dirty="0"/>
              <a:t>w: write </a:t>
            </a:r>
            <a:r>
              <a:rPr lang="zh-CN" altLang="en-US" dirty="0"/>
              <a:t>写，</a:t>
            </a:r>
            <a:r>
              <a:rPr lang="en-US" altLang="zh-CN" dirty="0"/>
              <a:t>x: execute </a:t>
            </a:r>
            <a:r>
              <a:rPr lang="zh-CN" altLang="en-US" dirty="0"/>
              <a:t>执行，</a:t>
            </a:r>
            <a:r>
              <a:rPr lang="en-US" altLang="zh-CN" dirty="0"/>
              <a:t>-: </a:t>
            </a:r>
            <a:r>
              <a:rPr lang="zh-CN" altLang="en-US" dirty="0"/>
              <a:t>没有这一位的权限。</a:t>
            </a:r>
            <a:endParaRPr lang="en-US" altLang="zh-CN" dirty="0"/>
          </a:p>
          <a:p>
            <a:pPr lvl="1"/>
            <a:endParaRPr lang="zh-CN" altLang="en-US" dirty="0"/>
          </a:p>
        </p:txBody>
      </p:sp>
    </p:spTree>
    <p:extLst>
      <p:ext uri="{BB962C8B-B14F-4D97-AF65-F5344CB8AC3E}">
        <p14:creationId xmlns:p14="http://schemas.microsoft.com/office/powerpoint/2010/main" val="314120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504129" y="1392795"/>
            <a:ext cx="8134180" cy="4825125"/>
          </a:xfrm>
        </p:spPr>
        <p:txBody>
          <a:bodyPr>
            <a:normAutofit/>
          </a:bodyPr>
          <a:lstStyle/>
          <a:p>
            <a:r>
              <a:rPr lang="en-US" altLang="zh-CN" dirty="0" err="1">
                <a:highlight>
                  <a:srgbClr val="000000"/>
                </a:highlight>
                <a:latin typeface="Courier New" panose="02070309020205020404" pitchFamily="49" charset="0"/>
                <a:cs typeface="Courier New" panose="02070309020205020404" pitchFamily="49" charset="0"/>
              </a:rPr>
              <a:t>chmod</a:t>
            </a:r>
            <a:r>
              <a:rPr lang="en-US" altLang="zh-CN" dirty="0">
                <a:latin typeface="Courier New" panose="02070309020205020404" pitchFamily="49" charset="0"/>
                <a:cs typeface="Courier New" panose="02070309020205020404" pitchFamily="49" charset="0"/>
              </a:rPr>
              <a:t> :Change mode, </a:t>
            </a:r>
            <a:r>
              <a:rPr lang="zh-CN" altLang="en-US" dirty="0"/>
              <a:t>修改文件、文件夹权限</a:t>
            </a:r>
            <a:endParaRPr lang="en-US" altLang="zh-CN" dirty="0"/>
          </a:p>
          <a:p>
            <a:pPr lvl="1"/>
            <a:r>
              <a:rPr lang="en-US" altLang="zh-CN" dirty="0"/>
              <a:t>1. </a:t>
            </a:r>
            <a:r>
              <a:rPr lang="zh-CN" altLang="en-US" dirty="0"/>
              <a:t>文字设定法</a:t>
            </a:r>
            <a:r>
              <a:rPr lang="en-US" altLang="zh-CN" dirty="0"/>
              <a:t>:</a:t>
            </a:r>
          </a:p>
          <a:p>
            <a:pPr lvl="2"/>
            <a:r>
              <a:rPr lang="en-US" altLang="zh-CN" dirty="0" err="1">
                <a:highlight>
                  <a:srgbClr val="000000"/>
                </a:highlight>
                <a:latin typeface="Courier New" panose="02070309020205020404" pitchFamily="49" charset="0"/>
                <a:cs typeface="Courier New" panose="02070309020205020404" pitchFamily="49" charset="0"/>
              </a:rPr>
              <a:t>chmod</a:t>
            </a:r>
            <a:r>
              <a:rPr lang="en-US" altLang="zh-CN" dirty="0">
                <a:highlight>
                  <a:srgbClr val="000000"/>
                </a:highlight>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u|g|o|a</a:t>
            </a:r>
            <a:r>
              <a:rPr lang="en-US" altLang="zh-CN" dirty="0">
                <a:highlight>
                  <a:srgbClr val="000000"/>
                </a:highlight>
                <a:latin typeface="Courier New" panose="02070309020205020404" pitchFamily="49" charset="0"/>
                <a:cs typeface="Courier New" panose="02070309020205020404" pitchFamily="49" charset="0"/>
              </a:rPr>
              <a:t>] [+|-|=]</a:t>
            </a:r>
            <a:r>
              <a:rPr lang="zh-CN" altLang="en-US"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a:t>
            </a:r>
            <a:r>
              <a:rPr lang="en-US" altLang="zh-CN" dirty="0" err="1">
                <a:highlight>
                  <a:srgbClr val="000000"/>
                </a:highlight>
                <a:latin typeface="Courier New" panose="02070309020205020404" pitchFamily="49" charset="0"/>
                <a:cs typeface="Courier New" panose="02070309020205020404" pitchFamily="49" charset="0"/>
              </a:rPr>
              <a:t>rwx</a:t>
            </a:r>
            <a:r>
              <a:rPr lang="en-US" altLang="zh-CN" dirty="0">
                <a:highlight>
                  <a:srgbClr val="000000"/>
                </a:highlight>
                <a:latin typeface="Courier New" panose="02070309020205020404" pitchFamily="49" charset="0"/>
                <a:cs typeface="Courier New" panose="02070309020205020404" pitchFamily="49" charset="0"/>
              </a:rPr>
              <a:t>]</a:t>
            </a:r>
            <a:r>
              <a:rPr lang="zh-CN" altLang="en-US"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file</a:t>
            </a:r>
            <a:endParaRPr lang="zh-CN" altLang="en-US" dirty="0">
              <a:highlight>
                <a:srgbClr val="000000"/>
              </a:highlight>
              <a:latin typeface="Courier New" panose="02070309020205020404" pitchFamily="49" charset="0"/>
              <a:cs typeface="Courier New" panose="02070309020205020404" pitchFamily="49" charset="0"/>
            </a:endParaRPr>
          </a:p>
          <a:p>
            <a:pPr lvl="2"/>
            <a:r>
              <a:rPr lang="en-US" altLang="zh-CN" dirty="0"/>
              <a:t>u: </a:t>
            </a:r>
            <a:r>
              <a:rPr lang="zh-CN" altLang="en-US" dirty="0"/>
              <a:t>属主，</a:t>
            </a:r>
            <a:r>
              <a:rPr lang="en-US" altLang="zh-CN" dirty="0"/>
              <a:t>g: </a:t>
            </a:r>
            <a:r>
              <a:rPr lang="zh-CN" altLang="en-US" dirty="0"/>
              <a:t>同组用户，</a:t>
            </a:r>
            <a:r>
              <a:rPr lang="en-US" altLang="zh-CN" dirty="0"/>
              <a:t> o: </a:t>
            </a:r>
            <a:r>
              <a:rPr lang="zh-CN" altLang="en-US" dirty="0"/>
              <a:t>其他用户，</a:t>
            </a:r>
            <a:r>
              <a:rPr lang="en-US" altLang="zh-CN" dirty="0"/>
              <a:t>a: </a:t>
            </a:r>
            <a:r>
              <a:rPr lang="zh-CN" altLang="en-US" dirty="0"/>
              <a:t>所有用户。</a:t>
            </a:r>
            <a:endParaRPr lang="en-US" altLang="zh-CN" dirty="0"/>
          </a:p>
          <a:p>
            <a:pPr lvl="2"/>
            <a:r>
              <a:rPr lang="en-US" altLang="zh-CN" dirty="0"/>
              <a:t>e.g.</a:t>
            </a:r>
          </a:p>
          <a:p>
            <a:pPr lvl="3"/>
            <a:r>
              <a:rPr lang="pl-PL" altLang="zh-CN" dirty="0">
                <a:highlight>
                  <a:srgbClr val="000000"/>
                </a:highlight>
                <a:latin typeface="Courier New" panose="02070309020205020404" pitchFamily="49" charset="0"/>
                <a:cs typeface="Courier New" panose="02070309020205020404" pitchFamily="49" charset="0"/>
              </a:rPr>
              <a:t>chmod ug+w,o-x </a:t>
            </a:r>
            <a:r>
              <a:rPr lang="en-US" altLang="zh-CN" dirty="0">
                <a:highlight>
                  <a:srgbClr val="000000"/>
                </a:highlight>
                <a:latin typeface="Courier New" panose="02070309020205020404" pitchFamily="49" charset="0"/>
                <a:cs typeface="Courier New" panose="02070309020205020404" pitchFamily="49" charset="0"/>
              </a:rPr>
              <a:t>a</a:t>
            </a:r>
            <a:r>
              <a:rPr lang="pl-PL" altLang="zh-CN" dirty="0">
                <a:highlight>
                  <a:srgbClr val="000000"/>
                </a:highlight>
                <a:latin typeface="Courier New" panose="02070309020205020404" pitchFamily="49" charset="0"/>
                <a:cs typeface="Courier New" panose="02070309020205020404" pitchFamily="49" charset="0"/>
              </a:rPr>
              <a:t>.</a:t>
            </a:r>
            <a:r>
              <a:rPr lang="en-US" altLang="zh-CN" dirty="0">
                <a:highlight>
                  <a:srgbClr val="000000"/>
                </a:highlight>
                <a:latin typeface="Courier New" panose="02070309020205020404" pitchFamily="49" charset="0"/>
                <a:cs typeface="Courier New" panose="02070309020205020404" pitchFamily="49" charset="0"/>
              </a:rPr>
              <a:t>txt</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属主及同组增加写权限，其他用户删除执行权限</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r>
              <a:rPr lang="en-US" altLang="zh-CN" dirty="0"/>
              <a:t>2. </a:t>
            </a:r>
            <a:r>
              <a:rPr lang="zh-CN" altLang="en-US" dirty="0"/>
              <a:t>数字设定法</a:t>
            </a:r>
            <a:endParaRPr lang="en-US" altLang="zh-CN" dirty="0"/>
          </a:p>
          <a:p>
            <a:pPr lvl="2"/>
            <a:r>
              <a:rPr lang="en-US" altLang="zh-CN" dirty="0" err="1">
                <a:highlight>
                  <a:srgbClr val="000000"/>
                </a:highlight>
                <a:latin typeface="Courier New" panose="02070309020205020404" pitchFamily="49" charset="0"/>
                <a:cs typeface="Courier New" panose="02070309020205020404" pitchFamily="49" charset="0"/>
              </a:rPr>
              <a:t>chmod</a:t>
            </a:r>
            <a:r>
              <a:rPr lang="en-US" altLang="zh-CN" dirty="0">
                <a:highlight>
                  <a:srgbClr val="000000"/>
                </a:highlight>
                <a:latin typeface="Courier New" panose="02070309020205020404" pitchFamily="49" charset="0"/>
                <a:cs typeface="Courier New" panose="02070309020205020404" pitchFamily="49" charset="0"/>
              </a:rPr>
              <a:t> [mode]</a:t>
            </a:r>
            <a:r>
              <a:rPr lang="zh-CN" altLang="en-US"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file</a:t>
            </a:r>
            <a:endParaRPr lang="zh-CN" altLang="en-US" dirty="0">
              <a:highlight>
                <a:srgbClr val="000000"/>
              </a:highlight>
              <a:latin typeface="Courier New" panose="02070309020205020404" pitchFamily="49" charset="0"/>
              <a:cs typeface="Courier New" panose="02070309020205020404" pitchFamily="49" charset="0"/>
            </a:endParaRPr>
          </a:p>
          <a:p>
            <a:pPr lvl="2"/>
            <a:r>
              <a:rPr lang="en-US" altLang="zh-CN" dirty="0"/>
              <a:t>mode </a:t>
            </a:r>
            <a:r>
              <a:rPr lang="zh-CN" altLang="en-US" dirty="0"/>
              <a:t>为 </a:t>
            </a:r>
            <a:r>
              <a:rPr lang="en-US" altLang="zh-CN" dirty="0"/>
              <a:t>3 </a:t>
            </a:r>
            <a:r>
              <a:rPr lang="zh-CN" altLang="en-US" dirty="0"/>
              <a:t>位八进制数，每位由各权限按权重相加得到。从左往右依次代表属主、同组、其他用户的权限。</a:t>
            </a:r>
            <a:endParaRPr lang="en-US" altLang="zh-CN" dirty="0"/>
          </a:p>
          <a:p>
            <a:pPr lvl="2"/>
            <a:r>
              <a:rPr lang="en-US" altLang="zh-CN" dirty="0" err="1"/>
              <a:t>rwx</a:t>
            </a:r>
            <a:r>
              <a:rPr lang="en-US" altLang="zh-CN" dirty="0"/>
              <a:t> </a:t>
            </a:r>
            <a:r>
              <a:rPr lang="zh-CN" altLang="en-US" dirty="0"/>
              <a:t>对应的权重分别是 </a:t>
            </a:r>
            <a:r>
              <a:rPr lang="en-US" altLang="zh-CN" dirty="0"/>
              <a:t>4, 2, 1.</a:t>
            </a:r>
          </a:p>
          <a:p>
            <a:pPr lvl="2">
              <a:buClr>
                <a:srgbClr val="FFFFFF"/>
              </a:buClr>
            </a:pPr>
            <a:r>
              <a:rPr lang="en-US" altLang="zh-CN" dirty="0">
                <a:solidFill>
                  <a:srgbClr val="FFFFFF"/>
                </a:solidFill>
              </a:rPr>
              <a:t>e.g.</a:t>
            </a:r>
          </a:p>
          <a:p>
            <a:pPr lvl="3">
              <a:buClr>
                <a:srgbClr val="FFFFFF"/>
              </a:buClr>
            </a:pPr>
            <a:r>
              <a:rPr lang="pl-PL" altLang="zh-CN" dirty="0">
                <a:solidFill>
                  <a:srgbClr val="FFFFFF"/>
                </a:solidFill>
                <a:highlight>
                  <a:srgbClr val="000000"/>
                </a:highlight>
                <a:latin typeface="Courier New" panose="02070309020205020404" pitchFamily="49" charset="0"/>
                <a:cs typeface="Courier New" panose="02070309020205020404" pitchFamily="49" charset="0"/>
              </a:rPr>
              <a:t>chmod </a:t>
            </a:r>
            <a:r>
              <a:rPr lang="en-US" altLang="zh-CN" dirty="0">
                <a:solidFill>
                  <a:srgbClr val="FFFFFF"/>
                </a:solidFill>
                <a:highlight>
                  <a:srgbClr val="000000"/>
                </a:highlight>
                <a:latin typeface="Courier New" panose="02070309020205020404" pitchFamily="49" charset="0"/>
                <a:cs typeface="Courier New" panose="02070309020205020404" pitchFamily="49" charset="0"/>
              </a:rPr>
              <a:t>644 a</a:t>
            </a:r>
            <a:r>
              <a:rPr lang="pl-PL" altLang="zh-CN" dirty="0">
                <a:solidFill>
                  <a:srgbClr val="FFFFFF"/>
                </a:solidFill>
                <a:highlight>
                  <a:srgbClr val="000000"/>
                </a:highlight>
                <a:latin typeface="Courier New" panose="02070309020205020404" pitchFamily="49" charset="0"/>
                <a:cs typeface="Courier New" panose="02070309020205020404" pitchFamily="49" charset="0"/>
              </a:rPr>
              <a:t>.</a:t>
            </a:r>
            <a:r>
              <a:rPr lang="en-US" altLang="zh-CN" dirty="0">
                <a:solidFill>
                  <a:srgbClr val="FFFFFF"/>
                </a:solidFill>
                <a:highlight>
                  <a:srgbClr val="000000"/>
                </a:highlight>
                <a:latin typeface="Courier New" panose="02070309020205020404" pitchFamily="49" charset="0"/>
                <a:cs typeface="Courier New" panose="02070309020205020404" pitchFamily="49" charset="0"/>
              </a:rPr>
              <a:t>txt</a:t>
            </a:r>
            <a:r>
              <a:rPr lang="en-US" altLang="zh-CN" dirty="0">
                <a:solidFill>
                  <a:srgbClr val="FFFFFF"/>
                </a:solidFill>
                <a:latin typeface="Courier New" panose="02070309020205020404" pitchFamily="49" charset="0"/>
                <a:cs typeface="Courier New" panose="02070309020205020404" pitchFamily="49" charset="0"/>
              </a:rPr>
              <a:t> </a:t>
            </a:r>
            <a:r>
              <a:rPr lang="zh-CN" altLang="en-US" dirty="0">
                <a:solidFill>
                  <a:srgbClr val="FFFFFF"/>
                </a:solidFill>
                <a:latin typeface="Courier New" panose="02070309020205020404" pitchFamily="49" charset="0"/>
                <a:cs typeface="Courier New" panose="02070309020205020404" pitchFamily="49" charset="0"/>
              </a:rPr>
              <a:t>属主可读写，同组和其他用户只可读。</a:t>
            </a:r>
            <a:endParaRPr lang="en-US" altLang="zh-CN" dirty="0">
              <a:solidFill>
                <a:srgbClr val="FFFFFF"/>
              </a:solidFill>
              <a:latin typeface="Courier New" panose="02070309020205020404" pitchFamily="49" charset="0"/>
              <a:cs typeface="Courier New" panose="02070309020205020404" pitchFamily="49" charset="0"/>
            </a:endParaRPr>
          </a:p>
          <a:p>
            <a:pPr lvl="2"/>
            <a:endParaRPr lang="en-US" altLang="zh-CN" dirty="0"/>
          </a:p>
          <a:p>
            <a:pPr lvl="2"/>
            <a:endParaRPr lang="zh-CN" altLang="en-US" dirty="0"/>
          </a:p>
          <a:p>
            <a:pPr lvl="1"/>
            <a:endParaRPr lang="en-US" altLang="zh-CN" dirty="0"/>
          </a:p>
          <a:p>
            <a:pPr lvl="1"/>
            <a:endParaRPr lang="en-US" altLang="zh-CN" dirty="0"/>
          </a:p>
        </p:txBody>
      </p:sp>
    </p:spTree>
    <p:extLst>
      <p:ext uri="{BB962C8B-B14F-4D97-AF65-F5344CB8AC3E}">
        <p14:creationId xmlns:p14="http://schemas.microsoft.com/office/powerpoint/2010/main" val="23688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9B35-3677-44A6-BC76-AE10069D9B36}"/>
              </a:ext>
            </a:extLst>
          </p:cNvPr>
          <p:cNvSpPr>
            <a:spLocks noGrp="1"/>
          </p:cNvSpPr>
          <p:nvPr>
            <p:ph type="title"/>
          </p:nvPr>
        </p:nvSpPr>
        <p:spPr>
          <a:xfrm>
            <a:off x="685018" y="358967"/>
            <a:ext cx="7772400" cy="776924"/>
          </a:xfrm>
        </p:spPr>
        <p:txBody>
          <a:bodyPr/>
          <a:lstStyle/>
          <a:p>
            <a:r>
              <a:rPr lang="en-US" altLang="zh-CN" dirty="0"/>
              <a:t>Linux </a:t>
            </a:r>
            <a:r>
              <a:rPr lang="zh-CN" altLang="en-US" dirty="0"/>
              <a:t>是什么</a:t>
            </a:r>
          </a:p>
        </p:txBody>
      </p:sp>
      <p:sp>
        <p:nvSpPr>
          <p:cNvPr id="3" name="内容占位符 2">
            <a:extLst>
              <a:ext uri="{FF2B5EF4-FFF2-40B4-BE49-F238E27FC236}">
                <a16:creationId xmlns:a16="http://schemas.microsoft.com/office/drawing/2014/main" id="{F124ED38-8B88-432D-823D-6775BB1E3235}"/>
              </a:ext>
            </a:extLst>
          </p:cNvPr>
          <p:cNvSpPr>
            <a:spLocks noGrp="1"/>
          </p:cNvSpPr>
          <p:nvPr>
            <p:ph idx="1"/>
          </p:nvPr>
        </p:nvSpPr>
        <p:spPr>
          <a:xfrm>
            <a:off x="685018" y="1489364"/>
            <a:ext cx="6588617" cy="4724400"/>
          </a:xfrm>
        </p:spPr>
        <p:txBody>
          <a:bodyPr>
            <a:normAutofit fontScale="92500" lnSpcReduction="20000"/>
          </a:bodyPr>
          <a:lstStyle/>
          <a:p>
            <a:pPr>
              <a:lnSpc>
                <a:spcPct val="120000"/>
              </a:lnSpc>
            </a:pPr>
            <a:r>
              <a:rPr lang="en-US" altLang="zh-CN" dirty="0"/>
              <a:t>Linux (/ˈ</a:t>
            </a:r>
            <a:r>
              <a:rPr lang="en-US" altLang="zh-CN" dirty="0" err="1"/>
              <a:t>lɪnəks</a:t>
            </a:r>
            <a:r>
              <a:rPr lang="en-US" altLang="zh-CN" dirty="0"/>
              <a:t>/) </a:t>
            </a:r>
            <a:r>
              <a:rPr lang="zh-CN" altLang="en-US" dirty="0"/>
              <a:t>是一个自由和开放源码的</a:t>
            </a:r>
            <a:r>
              <a:rPr lang="zh-CN" altLang="en-US" u="sng" dirty="0"/>
              <a:t>类 </a:t>
            </a:r>
            <a:r>
              <a:rPr lang="en-US" altLang="zh-CN" u="sng" dirty="0"/>
              <a:t>UNIX  </a:t>
            </a:r>
            <a:r>
              <a:rPr lang="zh-CN" altLang="en-US" u="sng" dirty="0"/>
              <a:t>操作系统</a:t>
            </a:r>
            <a:r>
              <a:rPr lang="en-US" altLang="zh-CN" baseline="30000" dirty="0"/>
              <a:t>[1]</a:t>
            </a:r>
            <a:r>
              <a:rPr lang="en-US" altLang="zh-CN" dirty="0"/>
              <a:t> </a:t>
            </a:r>
            <a:r>
              <a:rPr lang="zh-CN" altLang="en-US" dirty="0"/>
              <a:t>家族。</a:t>
            </a:r>
            <a:r>
              <a:rPr lang="en-US" altLang="zh-CN" dirty="0"/>
              <a:t>Linux </a:t>
            </a:r>
            <a:r>
              <a:rPr lang="zh-CN" altLang="en-US" dirty="0"/>
              <a:t>内核最初由 </a:t>
            </a:r>
            <a:r>
              <a:rPr lang="en-US" altLang="zh-CN" dirty="0"/>
              <a:t>Linus Torvalds </a:t>
            </a:r>
            <a:r>
              <a:rPr lang="zh-CN" altLang="en-US" dirty="0"/>
              <a:t>编写。</a:t>
            </a:r>
            <a:endParaRPr lang="en-US" altLang="zh-CN" dirty="0"/>
          </a:p>
          <a:p>
            <a:pPr>
              <a:lnSpc>
                <a:spcPct val="120000"/>
              </a:lnSpc>
            </a:pPr>
            <a:r>
              <a:rPr lang="en-US" altLang="zh-CN" dirty="0"/>
              <a:t>Linux </a:t>
            </a:r>
            <a:r>
              <a:rPr lang="zh-CN" altLang="en-US" dirty="0"/>
              <a:t>是依靠开源社区的力量而发展和壮大的，它也成为了自由软件和开放源代码软件发展中最著名的例子。</a:t>
            </a:r>
            <a:endParaRPr lang="en-US" altLang="zh-CN" dirty="0"/>
          </a:p>
          <a:p>
            <a:pPr>
              <a:lnSpc>
                <a:spcPct val="120000"/>
              </a:lnSpc>
            </a:pPr>
            <a:r>
              <a:rPr lang="zh-CN" altLang="en-US" dirty="0"/>
              <a:t>只要遵循  </a:t>
            </a:r>
            <a:r>
              <a:rPr lang="en-US" altLang="zh-CN" u="sng" dirty="0"/>
              <a:t>GNU  </a:t>
            </a:r>
            <a:r>
              <a:rPr lang="zh-CN" altLang="en-US" u="sng" dirty="0"/>
              <a:t>通用公共许可证（</a:t>
            </a:r>
            <a:r>
              <a:rPr lang="en-US" altLang="zh-CN" u="sng" dirty="0"/>
              <a:t>GPL</a:t>
            </a:r>
            <a:r>
              <a:rPr lang="zh-CN" altLang="en-US" u="sng" dirty="0"/>
              <a:t>）</a:t>
            </a:r>
            <a:r>
              <a:rPr lang="en-US" altLang="zh-CN" baseline="30000" dirty="0"/>
              <a:t>[2]</a:t>
            </a:r>
            <a:r>
              <a:rPr lang="zh-CN" altLang="en-US" dirty="0"/>
              <a:t>，任何个人和机构都可以自由地使用 </a:t>
            </a:r>
            <a:r>
              <a:rPr lang="en-US" altLang="zh-CN" dirty="0"/>
              <a:t>Linux </a:t>
            </a:r>
            <a:r>
              <a:rPr lang="zh-CN" altLang="en-US" dirty="0"/>
              <a:t>的所有底层源代码，也可以自由地修改和再发布。</a:t>
            </a:r>
            <a:r>
              <a:rPr lang="en-US" altLang="zh-CN" sz="1500" dirty="0"/>
              <a:t>(GNU </a:t>
            </a:r>
            <a:r>
              <a:rPr lang="zh-CN" altLang="en-US" sz="1500" dirty="0"/>
              <a:t>是 “</a:t>
            </a:r>
            <a:r>
              <a:rPr lang="en-US" altLang="zh-CN" sz="1500" dirty="0"/>
              <a:t>GNU is Not Unix” </a:t>
            </a:r>
            <a:r>
              <a:rPr lang="zh-CN" altLang="en-US" sz="1500" dirty="0"/>
              <a:t>的递归缩写）</a:t>
            </a:r>
            <a:endParaRPr lang="en-US" altLang="zh-CN" dirty="0"/>
          </a:p>
          <a:p>
            <a:pPr>
              <a:lnSpc>
                <a:spcPct val="105000"/>
              </a:lnSpc>
            </a:pPr>
            <a:endParaRPr lang="en-US" altLang="zh-CN" sz="1600" dirty="0"/>
          </a:p>
          <a:p>
            <a:pPr>
              <a:lnSpc>
                <a:spcPct val="105000"/>
              </a:lnSpc>
            </a:pPr>
            <a:r>
              <a:rPr lang="en-US" altLang="zh-CN" sz="1700" dirty="0"/>
              <a:t>Some facts:</a:t>
            </a:r>
          </a:p>
          <a:p>
            <a:pPr lvl="1">
              <a:lnSpc>
                <a:spcPct val="105000"/>
              </a:lnSpc>
            </a:pPr>
            <a:r>
              <a:rPr lang="en-US" altLang="zh-CN" sz="1700" dirty="0"/>
              <a:t>Linux </a:t>
            </a:r>
            <a:r>
              <a:rPr lang="zh-CN" altLang="en-US" sz="1700" dirty="0"/>
              <a:t>占据了 </a:t>
            </a:r>
            <a:r>
              <a:rPr lang="en-US" altLang="zh-CN" sz="1700" dirty="0"/>
              <a:t>Web </a:t>
            </a:r>
            <a:r>
              <a:rPr lang="zh-CN" altLang="en-US" sz="1700" dirty="0"/>
              <a:t>服务器操作系统的很大份额。</a:t>
            </a:r>
            <a:endParaRPr lang="en-US" altLang="zh-CN" sz="1700" dirty="0"/>
          </a:p>
          <a:p>
            <a:pPr lvl="1">
              <a:lnSpc>
                <a:spcPct val="105000"/>
              </a:lnSpc>
            </a:pPr>
            <a:r>
              <a:rPr lang="zh-CN" altLang="en-US" sz="1700" dirty="0"/>
              <a:t>自 </a:t>
            </a:r>
            <a:r>
              <a:rPr lang="en-US" altLang="zh-CN" sz="1700" dirty="0"/>
              <a:t>2017 </a:t>
            </a:r>
            <a:r>
              <a:rPr lang="zh-CN" altLang="en-US" sz="1700" dirty="0"/>
              <a:t>年起，世界上的 </a:t>
            </a:r>
            <a:r>
              <a:rPr lang="en-US" altLang="zh-CN" sz="1700" dirty="0"/>
              <a:t>Top 500 </a:t>
            </a:r>
            <a:r>
              <a:rPr lang="zh-CN" altLang="en-US" sz="1700" dirty="0"/>
              <a:t>超级计算机全部运行 </a:t>
            </a:r>
            <a:r>
              <a:rPr lang="en-US" altLang="zh-CN" sz="1700" dirty="0"/>
              <a:t>Linux.</a:t>
            </a:r>
            <a:r>
              <a:rPr lang="zh-CN" altLang="en-US" sz="1700" dirty="0"/>
              <a:t> </a:t>
            </a:r>
            <a:endParaRPr lang="en-US" altLang="zh-CN" sz="1700" dirty="0"/>
          </a:p>
          <a:p>
            <a:pPr lvl="1">
              <a:lnSpc>
                <a:spcPct val="105000"/>
              </a:lnSpc>
            </a:pPr>
            <a:r>
              <a:rPr lang="en-US" altLang="zh-CN" sz="1700" dirty="0"/>
              <a:t>Linux </a:t>
            </a:r>
            <a:r>
              <a:rPr lang="zh-CN" altLang="en-US" sz="1700" dirty="0"/>
              <a:t>也广泛应用在手机、路由器、智能电视等嵌入式系统上。</a:t>
            </a:r>
            <a:r>
              <a:rPr lang="en-US" altLang="zh-CN" sz="1700" dirty="0"/>
              <a:t>Android </a:t>
            </a:r>
            <a:r>
              <a:rPr lang="zh-CN" altLang="en-US" sz="1700" dirty="0"/>
              <a:t>操作系统就是创建在 </a:t>
            </a:r>
            <a:r>
              <a:rPr lang="en-US" altLang="zh-CN" sz="1700" dirty="0"/>
              <a:t>Linux </a:t>
            </a:r>
            <a:r>
              <a:rPr lang="zh-CN" altLang="en-US" sz="1700" dirty="0"/>
              <a:t>内核之上的。</a:t>
            </a:r>
            <a:endParaRPr lang="en-US" altLang="zh-CN" sz="1700" dirty="0"/>
          </a:p>
        </p:txBody>
      </p:sp>
      <p:pic>
        <p:nvPicPr>
          <p:cNvPr id="4" name="图片 3">
            <a:extLst>
              <a:ext uri="{FF2B5EF4-FFF2-40B4-BE49-F238E27FC236}">
                <a16:creationId xmlns:a16="http://schemas.microsoft.com/office/drawing/2014/main" id="{9936484D-64F5-4E9F-87F1-35B22C517392}"/>
              </a:ext>
            </a:extLst>
          </p:cNvPr>
          <p:cNvPicPr>
            <a:picLocks noChangeAspect="1"/>
          </p:cNvPicPr>
          <p:nvPr/>
        </p:nvPicPr>
        <p:blipFill>
          <a:blip r:embed="rId3"/>
          <a:stretch>
            <a:fillRect/>
          </a:stretch>
        </p:blipFill>
        <p:spPr>
          <a:xfrm>
            <a:off x="7129059" y="3429000"/>
            <a:ext cx="1945668" cy="2293109"/>
          </a:xfrm>
          <a:prstGeom prst="rect">
            <a:avLst/>
          </a:prstGeom>
        </p:spPr>
      </p:pic>
      <p:sp>
        <p:nvSpPr>
          <p:cNvPr id="6" name="文本框 5">
            <a:extLst>
              <a:ext uri="{FF2B5EF4-FFF2-40B4-BE49-F238E27FC236}">
                <a16:creationId xmlns:a16="http://schemas.microsoft.com/office/drawing/2014/main" id="{9369CA84-FC86-4F55-85C7-20E57AD643BB}"/>
              </a:ext>
            </a:extLst>
          </p:cNvPr>
          <p:cNvSpPr txBox="1"/>
          <p:nvPr/>
        </p:nvSpPr>
        <p:spPr>
          <a:xfrm>
            <a:off x="685018" y="6177201"/>
            <a:ext cx="7651174" cy="523220"/>
          </a:xfrm>
          <a:prstGeom prst="rect">
            <a:avLst/>
          </a:prstGeom>
          <a:noFill/>
        </p:spPr>
        <p:txBody>
          <a:bodyPr wrap="square" rtlCol="0">
            <a:spAutoFit/>
          </a:bodyPr>
          <a:lstStyle/>
          <a:p>
            <a:r>
              <a:rPr lang="en-US" altLang="zh-CN" sz="1400" dirty="0"/>
              <a:t>[1] </a:t>
            </a:r>
            <a:r>
              <a:rPr lang="en-US" altLang="zh-CN" sz="1400" dirty="0">
                <a:hlinkClick r:id="rId4"/>
              </a:rPr>
              <a:t>https://en.wikipedia.org/wiki/Unix-like</a:t>
            </a:r>
            <a:r>
              <a:rPr lang="en-US" altLang="zh-CN" sz="1400" dirty="0"/>
              <a:t> </a:t>
            </a:r>
          </a:p>
          <a:p>
            <a:r>
              <a:rPr lang="en-US" altLang="zh-CN" sz="1400" dirty="0"/>
              <a:t>[2] </a:t>
            </a:r>
            <a:r>
              <a:rPr lang="en-US" altLang="zh-CN" sz="1400" dirty="0">
                <a:hlinkClick r:id="rId5"/>
              </a:rPr>
              <a:t>https://en.wikipedia.org/wiki/GNU_General_Public_License</a:t>
            </a:r>
            <a:r>
              <a:rPr lang="en-US" altLang="zh-CN" sz="1400" dirty="0"/>
              <a:t> </a:t>
            </a:r>
            <a:endParaRPr lang="zh-CN" altLang="en-US" sz="1400" dirty="0"/>
          </a:p>
        </p:txBody>
      </p:sp>
      <p:sp>
        <p:nvSpPr>
          <p:cNvPr id="7" name="文本框 6">
            <a:extLst>
              <a:ext uri="{FF2B5EF4-FFF2-40B4-BE49-F238E27FC236}">
                <a16:creationId xmlns:a16="http://schemas.microsoft.com/office/drawing/2014/main" id="{F4C90E15-769F-4138-ADE1-80C065C997BE}"/>
              </a:ext>
            </a:extLst>
          </p:cNvPr>
          <p:cNvSpPr txBox="1"/>
          <p:nvPr/>
        </p:nvSpPr>
        <p:spPr>
          <a:xfrm>
            <a:off x="1835727" y="953960"/>
            <a:ext cx="7308273" cy="369332"/>
          </a:xfrm>
          <a:prstGeom prst="rect">
            <a:avLst/>
          </a:prstGeom>
          <a:noFill/>
        </p:spPr>
        <p:txBody>
          <a:bodyPr wrap="square" rtlCol="0">
            <a:spAutoFit/>
          </a:bodyPr>
          <a:lstStyle/>
          <a:p>
            <a:r>
              <a:rPr lang="en-US" altLang="zh-CN" i="1" dirty="0">
                <a:solidFill>
                  <a:schemeClr val="bg1">
                    <a:lumMod val="75000"/>
                    <a:lumOff val="25000"/>
                  </a:schemeClr>
                </a:solidFill>
              </a:rPr>
              <a:t>“Hello everybody out there using </a:t>
            </a:r>
            <a:r>
              <a:rPr lang="en-US" altLang="zh-CN" i="1" dirty="0" err="1">
                <a:solidFill>
                  <a:schemeClr val="bg1">
                    <a:lumMod val="75000"/>
                    <a:lumOff val="25000"/>
                  </a:schemeClr>
                </a:solidFill>
              </a:rPr>
              <a:t>minix</a:t>
            </a:r>
            <a:r>
              <a:rPr lang="en-US" altLang="zh-CN" i="1" dirty="0">
                <a:solidFill>
                  <a:schemeClr val="bg1">
                    <a:lumMod val="75000"/>
                    <a:lumOff val="25000"/>
                  </a:schemeClr>
                </a:solidFill>
              </a:rPr>
              <a:t> – I’m doing a (free) operating system.”</a:t>
            </a:r>
            <a:endParaRPr lang="zh-CN" altLang="en-US" i="1" dirty="0">
              <a:solidFill>
                <a:schemeClr val="bg1">
                  <a:lumMod val="75000"/>
                  <a:lumOff val="25000"/>
                </a:schemeClr>
              </a:solidFill>
            </a:endParaRPr>
          </a:p>
        </p:txBody>
      </p:sp>
    </p:spTree>
    <p:extLst>
      <p:ext uri="{BB962C8B-B14F-4D97-AF65-F5344CB8AC3E}">
        <p14:creationId xmlns:p14="http://schemas.microsoft.com/office/powerpoint/2010/main" val="148915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504129" y="1392795"/>
            <a:ext cx="8134180" cy="4825125"/>
          </a:xfrm>
        </p:spPr>
        <p:txBody>
          <a:bodyPr>
            <a:normAutofit/>
          </a:bodyPr>
          <a:lstStyle/>
          <a:p>
            <a:r>
              <a:rPr lang="en-US" altLang="zh-CN" dirty="0" err="1">
                <a:highlight>
                  <a:srgbClr val="000000"/>
                </a:highlight>
                <a:latin typeface="Courier New" panose="02070309020205020404" pitchFamily="49" charset="0"/>
                <a:cs typeface="Courier New" panose="02070309020205020404" pitchFamily="49" charset="0"/>
              </a:rPr>
              <a:t>chown</a:t>
            </a:r>
            <a:r>
              <a:rPr lang="en-US" altLang="zh-CN" dirty="0">
                <a:latin typeface="Courier New" panose="02070309020205020404" pitchFamily="49" charset="0"/>
                <a:cs typeface="Courier New" panose="02070309020205020404" pitchFamily="49" charset="0"/>
              </a:rPr>
              <a:t> :Change owner, </a:t>
            </a:r>
            <a:r>
              <a:rPr lang="zh-CN" altLang="en-US" dirty="0"/>
              <a:t>修改文件（夹）所属用户和用户组</a:t>
            </a:r>
            <a:endParaRPr lang="en-US" altLang="zh-CN" dirty="0"/>
          </a:p>
          <a:p>
            <a:pPr lvl="1"/>
            <a:r>
              <a:rPr lang="en-US" altLang="zh-CN" dirty="0" err="1">
                <a:highlight>
                  <a:srgbClr val="000000"/>
                </a:highlight>
                <a:latin typeface="Courier New" panose="02070309020205020404" pitchFamily="49" charset="0"/>
                <a:cs typeface="Courier New" panose="02070309020205020404" pitchFamily="49" charset="0"/>
              </a:rPr>
              <a:t>chown</a:t>
            </a:r>
            <a:r>
              <a:rPr lang="en-US" altLang="zh-CN" dirty="0">
                <a:highlight>
                  <a:srgbClr val="000000"/>
                </a:highlight>
                <a:latin typeface="Courier New" panose="02070309020205020404" pitchFamily="49" charset="0"/>
                <a:cs typeface="Courier New" panose="02070309020205020404" pitchFamily="49" charset="0"/>
              </a:rPr>
              <a:t> user[:group] file</a:t>
            </a:r>
            <a:endParaRPr lang="zh-CN" altLang="en-US" dirty="0">
              <a:highlight>
                <a:srgbClr val="000000"/>
              </a:highlight>
              <a:latin typeface="Courier New" panose="02070309020205020404" pitchFamily="49" charset="0"/>
              <a:cs typeface="Courier New" panose="02070309020205020404" pitchFamily="49" charset="0"/>
            </a:endParaRPr>
          </a:p>
          <a:p>
            <a:pPr lvl="1"/>
            <a:r>
              <a:rPr lang="en-US" altLang="zh-CN" dirty="0"/>
              <a:t>e.g.</a:t>
            </a:r>
          </a:p>
          <a:p>
            <a:pPr lvl="2"/>
            <a:r>
              <a:rPr lang="pl-PL" altLang="zh-CN" dirty="0">
                <a:highlight>
                  <a:srgbClr val="000000"/>
                </a:highlight>
                <a:latin typeface="Courier New" panose="02070309020205020404" pitchFamily="49" charset="0"/>
                <a:cs typeface="Courier New" panose="02070309020205020404" pitchFamily="49" charset="0"/>
              </a:rPr>
              <a:t>ch</a:t>
            </a:r>
            <a:r>
              <a:rPr lang="en-US" altLang="zh-CN" dirty="0">
                <a:highlight>
                  <a:srgbClr val="000000"/>
                </a:highlight>
                <a:latin typeface="Courier New" panose="02070309020205020404" pitchFamily="49" charset="0"/>
                <a:cs typeface="Courier New" panose="02070309020205020404" pitchFamily="49" charset="0"/>
              </a:rPr>
              <a:t>own</a:t>
            </a:r>
            <a:r>
              <a:rPr lang="pl-PL" altLang="zh-CN"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re</a:t>
            </a:r>
            <a:r>
              <a:rPr lang="pl-PL" altLang="zh-CN"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a</a:t>
            </a:r>
            <a:r>
              <a:rPr lang="pl-PL" altLang="zh-CN" dirty="0">
                <a:highlight>
                  <a:srgbClr val="000000"/>
                </a:highlight>
                <a:latin typeface="Courier New" panose="02070309020205020404" pitchFamily="49" charset="0"/>
                <a:cs typeface="Courier New" panose="02070309020205020404" pitchFamily="49" charset="0"/>
              </a:rPr>
              <a:t>.</a:t>
            </a:r>
            <a:r>
              <a:rPr lang="en-US" altLang="zh-CN" dirty="0">
                <a:highlight>
                  <a:srgbClr val="000000"/>
                </a:highlight>
                <a:latin typeface="Courier New" panose="02070309020205020404" pitchFamily="49" charset="0"/>
                <a:cs typeface="Courier New" panose="02070309020205020404" pitchFamily="49" charset="0"/>
              </a:rPr>
              <a:t>txt</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将 </a:t>
            </a:r>
            <a:r>
              <a:rPr lang="en-US" altLang="zh-CN" dirty="0">
                <a:latin typeface="Courier New" panose="02070309020205020404" pitchFamily="49" charset="0"/>
                <a:cs typeface="Courier New" panose="02070309020205020404" pitchFamily="49" charset="0"/>
              </a:rPr>
              <a:t>`a.txt` </a:t>
            </a:r>
            <a:r>
              <a:rPr lang="zh-CN" altLang="en-US" dirty="0">
                <a:latin typeface="Courier New" panose="02070309020205020404" pitchFamily="49" charset="0"/>
                <a:cs typeface="Courier New" panose="02070309020205020404" pitchFamily="49" charset="0"/>
              </a:rPr>
              <a:t>的属主设为 </a:t>
            </a:r>
            <a:r>
              <a:rPr lang="en-US" altLang="zh-CN" dirty="0">
                <a:latin typeface="Courier New" panose="02070309020205020404" pitchFamily="49" charset="0"/>
                <a:cs typeface="Courier New" panose="02070309020205020404" pitchFamily="49" charset="0"/>
              </a:rPr>
              <a:t>`re`.</a:t>
            </a:r>
          </a:p>
          <a:p>
            <a:pPr lvl="1"/>
            <a:endParaRPr lang="en-US" altLang="zh-CN" dirty="0"/>
          </a:p>
          <a:p>
            <a:r>
              <a:rPr lang="en-US" altLang="zh-CN" dirty="0" err="1">
                <a:highlight>
                  <a:srgbClr val="000000"/>
                </a:highlight>
                <a:latin typeface="Courier New" panose="02070309020205020404" pitchFamily="49" charset="0"/>
                <a:cs typeface="Courier New" panose="02070309020205020404" pitchFamily="49" charset="0"/>
              </a:rPr>
              <a:t>chgrp</a:t>
            </a:r>
            <a:r>
              <a:rPr lang="en-US" altLang="zh-CN" dirty="0">
                <a:latin typeface="Courier New" panose="02070309020205020404" pitchFamily="49" charset="0"/>
                <a:cs typeface="Courier New" panose="02070309020205020404" pitchFamily="49" charset="0"/>
              </a:rPr>
              <a:t> :Change group, </a:t>
            </a:r>
            <a:r>
              <a:rPr lang="zh-CN" altLang="en-US" dirty="0"/>
              <a:t>修改文件（夹）所属用户组</a:t>
            </a:r>
            <a:endParaRPr lang="en-US" altLang="zh-CN" dirty="0"/>
          </a:p>
          <a:p>
            <a:pPr lvl="1"/>
            <a:r>
              <a:rPr lang="en-US" altLang="zh-CN" dirty="0" err="1">
                <a:highlight>
                  <a:srgbClr val="000000"/>
                </a:highlight>
                <a:latin typeface="Courier New" panose="02070309020205020404" pitchFamily="49" charset="0"/>
                <a:cs typeface="Courier New" panose="02070309020205020404" pitchFamily="49" charset="0"/>
              </a:rPr>
              <a:t>chown</a:t>
            </a:r>
            <a:r>
              <a:rPr lang="en-US" altLang="zh-CN" dirty="0">
                <a:highlight>
                  <a:srgbClr val="000000"/>
                </a:highlight>
                <a:latin typeface="Courier New" panose="02070309020205020404" pitchFamily="49" charset="0"/>
                <a:cs typeface="Courier New" panose="02070309020205020404" pitchFamily="49" charset="0"/>
              </a:rPr>
              <a:t> group file</a:t>
            </a:r>
            <a:endParaRPr lang="zh-CN" altLang="en-US" dirty="0">
              <a:highlight>
                <a:srgbClr val="000000"/>
              </a:highlight>
              <a:latin typeface="Courier New" panose="02070309020205020404" pitchFamily="49" charset="0"/>
              <a:cs typeface="Courier New" panose="02070309020205020404" pitchFamily="49" charset="0"/>
            </a:endParaRPr>
          </a:p>
          <a:p>
            <a:pPr marL="228600" lvl="1" indent="0">
              <a:buNone/>
            </a:pPr>
            <a:endParaRPr lang="en-US" altLang="zh-CN" dirty="0"/>
          </a:p>
          <a:p>
            <a:pPr lvl="2"/>
            <a:endParaRPr lang="en-US" altLang="zh-CN" dirty="0"/>
          </a:p>
          <a:p>
            <a:pPr lvl="2"/>
            <a:endParaRPr lang="zh-CN" altLang="en-US" dirty="0"/>
          </a:p>
          <a:p>
            <a:pPr lvl="1"/>
            <a:endParaRPr lang="en-US" altLang="zh-CN" dirty="0"/>
          </a:p>
          <a:p>
            <a:pPr lvl="1"/>
            <a:endParaRPr lang="en-US" altLang="zh-CN" dirty="0"/>
          </a:p>
        </p:txBody>
      </p:sp>
    </p:spTree>
    <p:extLst>
      <p:ext uri="{BB962C8B-B14F-4D97-AF65-F5344CB8AC3E}">
        <p14:creationId xmlns:p14="http://schemas.microsoft.com/office/powerpoint/2010/main" val="238515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E202F-C5B4-46A5-B21A-B553D07F8844}"/>
              </a:ext>
            </a:extLst>
          </p:cNvPr>
          <p:cNvSpPr>
            <a:spLocks noGrp="1"/>
          </p:cNvSpPr>
          <p:nvPr>
            <p:ph type="title"/>
          </p:nvPr>
        </p:nvSpPr>
        <p:spPr/>
        <p:txBody>
          <a:bodyPr/>
          <a:lstStyle/>
          <a:p>
            <a:r>
              <a:rPr lang="zh-CN" altLang="en-US" dirty="0"/>
              <a:t>延伸阅读</a:t>
            </a:r>
          </a:p>
        </p:txBody>
      </p:sp>
      <p:sp>
        <p:nvSpPr>
          <p:cNvPr id="3" name="文本占位符 2">
            <a:extLst>
              <a:ext uri="{FF2B5EF4-FFF2-40B4-BE49-F238E27FC236}">
                <a16:creationId xmlns:a16="http://schemas.microsoft.com/office/drawing/2014/main" id="{B5E00CD4-5AB6-47F8-B1DA-57479D6E569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519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3C0C3-7CCC-4163-B32E-1F08364E728F}"/>
              </a:ext>
            </a:extLst>
          </p:cNvPr>
          <p:cNvSpPr>
            <a:spLocks noGrp="1"/>
          </p:cNvSpPr>
          <p:nvPr>
            <p:ph type="title"/>
          </p:nvPr>
        </p:nvSpPr>
        <p:spPr/>
        <p:txBody>
          <a:bodyPr>
            <a:normAutofit/>
          </a:bodyPr>
          <a:lstStyle/>
          <a:p>
            <a:r>
              <a:rPr lang="zh-CN" altLang="en-US" dirty="0"/>
              <a:t>延伸阅读</a:t>
            </a:r>
          </a:p>
        </p:txBody>
      </p:sp>
      <p:sp>
        <p:nvSpPr>
          <p:cNvPr id="3" name="内容占位符 2">
            <a:extLst>
              <a:ext uri="{FF2B5EF4-FFF2-40B4-BE49-F238E27FC236}">
                <a16:creationId xmlns:a16="http://schemas.microsoft.com/office/drawing/2014/main" id="{D441BE45-7B39-4EF8-AC09-82AC329CEEB3}"/>
              </a:ext>
            </a:extLst>
          </p:cNvPr>
          <p:cNvSpPr>
            <a:spLocks noGrp="1"/>
          </p:cNvSpPr>
          <p:nvPr>
            <p:ph idx="1"/>
          </p:nvPr>
        </p:nvSpPr>
        <p:spPr/>
        <p:txBody>
          <a:bodyPr/>
          <a:lstStyle/>
          <a:p>
            <a:r>
              <a:rPr lang="en-US" altLang="zh-CN" dirty="0"/>
              <a:t>SFTP</a:t>
            </a:r>
          </a:p>
          <a:p>
            <a:r>
              <a:rPr lang="en-US" altLang="zh-CN" dirty="0" err="1"/>
              <a:t>xargs</a:t>
            </a:r>
            <a:endParaRPr lang="en-US" altLang="zh-CN" dirty="0"/>
          </a:p>
          <a:p>
            <a:r>
              <a:rPr lang="en-US" altLang="zh-CN" dirty="0"/>
              <a:t>screen</a:t>
            </a:r>
          </a:p>
          <a:p>
            <a:r>
              <a:rPr lang="en-US" altLang="zh-CN" dirty="0" err="1"/>
              <a:t>cron</a:t>
            </a:r>
            <a:endParaRPr lang="zh-CN" altLang="en-US" dirty="0"/>
          </a:p>
        </p:txBody>
      </p:sp>
    </p:spTree>
    <p:extLst>
      <p:ext uri="{BB962C8B-B14F-4D97-AF65-F5344CB8AC3E}">
        <p14:creationId xmlns:p14="http://schemas.microsoft.com/office/powerpoint/2010/main" val="35586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5255C-D687-4B3A-904E-F98DBC910E55}"/>
              </a:ext>
            </a:extLst>
          </p:cNvPr>
          <p:cNvSpPr>
            <a:spLocks noGrp="1"/>
          </p:cNvSpPr>
          <p:nvPr>
            <p:ph type="title"/>
          </p:nvPr>
        </p:nvSpPr>
        <p:spPr/>
        <p:txBody>
          <a:bodyPr/>
          <a:lstStyle/>
          <a:p>
            <a:r>
              <a:rPr lang="en-US" altLang="zh-CN" dirty="0"/>
              <a:t>Linux </a:t>
            </a:r>
            <a:r>
              <a:rPr lang="zh-CN" altLang="en-US" dirty="0"/>
              <a:t>发行版</a:t>
            </a:r>
          </a:p>
        </p:txBody>
      </p:sp>
      <p:sp>
        <p:nvSpPr>
          <p:cNvPr id="3" name="内容占位符 2">
            <a:extLst>
              <a:ext uri="{FF2B5EF4-FFF2-40B4-BE49-F238E27FC236}">
                <a16:creationId xmlns:a16="http://schemas.microsoft.com/office/drawing/2014/main" id="{FECA16F4-335A-401D-964C-765641E4E026}"/>
              </a:ext>
            </a:extLst>
          </p:cNvPr>
          <p:cNvSpPr>
            <a:spLocks noGrp="1"/>
          </p:cNvSpPr>
          <p:nvPr>
            <p:ph idx="1"/>
          </p:nvPr>
        </p:nvSpPr>
        <p:spPr>
          <a:xfrm>
            <a:off x="685019" y="1660669"/>
            <a:ext cx="7772400" cy="2740003"/>
          </a:xfrm>
        </p:spPr>
        <p:txBody>
          <a:bodyPr>
            <a:normAutofit fontScale="92500"/>
          </a:bodyPr>
          <a:lstStyle/>
          <a:p>
            <a:r>
              <a:rPr lang="zh-CN" altLang="en-US" dirty="0"/>
              <a:t>从技术上来说，</a:t>
            </a:r>
            <a:r>
              <a:rPr lang="en-US" altLang="zh-CN" dirty="0"/>
              <a:t>Linus </a:t>
            </a:r>
            <a:r>
              <a:rPr lang="zh-CN" altLang="en-US" dirty="0"/>
              <a:t>开发的 </a:t>
            </a:r>
            <a:r>
              <a:rPr lang="en-US" altLang="zh-CN" dirty="0"/>
              <a:t>Linux </a:t>
            </a:r>
            <a:r>
              <a:rPr lang="zh-CN" altLang="en-US" dirty="0"/>
              <a:t>只是一个内核。内核指的是一个提供设备驱动、文件系统、进程管理、网络通信等功能的系统软件，内核并不是一套完整的操作系统，它只是操作系统的核心。一些组织或厂商将 </a:t>
            </a:r>
            <a:r>
              <a:rPr lang="en-US" altLang="zh-CN" dirty="0"/>
              <a:t>Linux </a:t>
            </a:r>
            <a:r>
              <a:rPr lang="zh-CN" altLang="en-US" dirty="0"/>
              <a:t>内核与各种软件和文档包装起来，并提供系统安装界面和系统配置、设定与管理工具，就构成了 </a:t>
            </a:r>
            <a:r>
              <a:rPr lang="en-US" altLang="zh-CN" dirty="0"/>
              <a:t>Linux </a:t>
            </a:r>
            <a:r>
              <a:rPr lang="zh-CN" altLang="en-US" dirty="0"/>
              <a:t>的发行版本。</a:t>
            </a:r>
            <a:endParaRPr lang="en-US" altLang="zh-CN" dirty="0"/>
          </a:p>
          <a:p>
            <a:r>
              <a:rPr lang="en-US" altLang="zh-CN" dirty="0"/>
              <a:t>Linux </a:t>
            </a:r>
            <a:r>
              <a:rPr lang="zh-CN" altLang="en-US" dirty="0"/>
              <a:t>的发行版本可以大体分为两类：</a:t>
            </a:r>
          </a:p>
          <a:p>
            <a:pPr lvl="1"/>
            <a:r>
              <a:rPr lang="zh-CN" altLang="en-US" dirty="0"/>
              <a:t>    商业公司维护的发行版本，以著名的 </a:t>
            </a:r>
            <a:r>
              <a:rPr lang="en-US" altLang="zh-CN" dirty="0"/>
              <a:t>Red Hat </a:t>
            </a:r>
            <a:r>
              <a:rPr lang="zh-CN" altLang="en-US" dirty="0"/>
              <a:t>为代表；</a:t>
            </a:r>
          </a:p>
          <a:p>
            <a:pPr lvl="1"/>
            <a:r>
              <a:rPr lang="zh-CN" altLang="en-US" dirty="0"/>
              <a:t>    社区组织维护的发行版本，以 </a:t>
            </a:r>
            <a:r>
              <a:rPr lang="en-US" altLang="zh-CN" dirty="0"/>
              <a:t>Debian  (/ˈ</a:t>
            </a:r>
            <a:r>
              <a:rPr lang="en-US" altLang="zh-CN" dirty="0" err="1"/>
              <a:t>dɛbiən</a:t>
            </a:r>
            <a:r>
              <a:rPr lang="en-US" altLang="zh-CN" dirty="0"/>
              <a:t>/) </a:t>
            </a:r>
            <a:r>
              <a:rPr lang="zh-CN" altLang="en-US" dirty="0"/>
              <a:t>为代表。</a:t>
            </a:r>
          </a:p>
          <a:p>
            <a:endParaRPr lang="zh-CN" altLang="en-US" dirty="0"/>
          </a:p>
          <a:p>
            <a:endParaRPr lang="zh-CN" altLang="en-US" dirty="0"/>
          </a:p>
        </p:txBody>
      </p:sp>
      <p:pic>
        <p:nvPicPr>
          <p:cNvPr id="5" name="图片 4">
            <a:extLst>
              <a:ext uri="{FF2B5EF4-FFF2-40B4-BE49-F238E27FC236}">
                <a16:creationId xmlns:a16="http://schemas.microsoft.com/office/drawing/2014/main" id="{53F72207-F6EE-4979-8BEF-764645C2ACE1}"/>
              </a:ext>
            </a:extLst>
          </p:cNvPr>
          <p:cNvPicPr>
            <a:picLocks noChangeAspect="1"/>
          </p:cNvPicPr>
          <p:nvPr/>
        </p:nvPicPr>
        <p:blipFill>
          <a:blip r:embed="rId3"/>
          <a:stretch>
            <a:fillRect/>
          </a:stretch>
        </p:blipFill>
        <p:spPr>
          <a:xfrm>
            <a:off x="6347113" y="4935948"/>
            <a:ext cx="952500" cy="1171575"/>
          </a:xfrm>
          <a:prstGeom prst="rect">
            <a:avLst/>
          </a:prstGeom>
        </p:spPr>
      </p:pic>
      <p:pic>
        <p:nvPicPr>
          <p:cNvPr id="9" name="图片 8">
            <a:extLst>
              <a:ext uri="{FF2B5EF4-FFF2-40B4-BE49-F238E27FC236}">
                <a16:creationId xmlns:a16="http://schemas.microsoft.com/office/drawing/2014/main" id="{C7BF0E85-D926-4989-8C98-6553B3E6F820}"/>
              </a:ext>
            </a:extLst>
          </p:cNvPr>
          <p:cNvPicPr>
            <a:picLocks noChangeAspect="1"/>
          </p:cNvPicPr>
          <p:nvPr/>
        </p:nvPicPr>
        <p:blipFill rotWithShape="1">
          <a:blip r:embed="rId4"/>
          <a:srcRect l="5509" t="23311" r="4865" b="27499"/>
          <a:stretch/>
        </p:blipFill>
        <p:spPr>
          <a:xfrm>
            <a:off x="1039089" y="5097708"/>
            <a:ext cx="2902529" cy="848056"/>
          </a:xfrm>
          <a:prstGeom prst="rect">
            <a:avLst/>
          </a:prstGeom>
        </p:spPr>
      </p:pic>
    </p:spTree>
    <p:extLst>
      <p:ext uri="{BB962C8B-B14F-4D97-AF65-F5344CB8AC3E}">
        <p14:creationId xmlns:p14="http://schemas.microsoft.com/office/powerpoint/2010/main" val="284797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8CE2C-8CCD-4BB2-83C8-333D7BA63147}"/>
              </a:ext>
            </a:extLst>
          </p:cNvPr>
          <p:cNvSpPr>
            <a:spLocks noGrp="1"/>
          </p:cNvSpPr>
          <p:nvPr>
            <p:ph type="title"/>
          </p:nvPr>
        </p:nvSpPr>
        <p:spPr/>
        <p:txBody>
          <a:bodyPr/>
          <a:lstStyle/>
          <a:p>
            <a:r>
              <a:rPr lang="en-US" altLang="zh-CN" dirty="0"/>
              <a:t>Linux </a:t>
            </a:r>
            <a:r>
              <a:rPr lang="zh-CN" altLang="en-US" dirty="0"/>
              <a:t>发行版</a:t>
            </a:r>
          </a:p>
        </p:txBody>
      </p:sp>
      <p:pic>
        <p:nvPicPr>
          <p:cNvPr id="4" name="内容占位符 3">
            <a:extLst>
              <a:ext uri="{FF2B5EF4-FFF2-40B4-BE49-F238E27FC236}">
                <a16:creationId xmlns:a16="http://schemas.microsoft.com/office/drawing/2014/main" id="{A34195D3-4584-4746-A695-B385DAB066B3}"/>
              </a:ext>
            </a:extLst>
          </p:cNvPr>
          <p:cNvPicPr>
            <a:picLocks noGrp="1" noChangeAspect="1"/>
          </p:cNvPicPr>
          <p:nvPr>
            <p:ph idx="1"/>
          </p:nvPr>
        </p:nvPicPr>
        <p:blipFill>
          <a:blip r:embed="rId3"/>
          <a:stretch>
            <a:fillRect/>
          </a:stretch>
        </p:blipFill>
        <p:spPr>
          <a:xfrm>
            <a:off x="924908" y="1724734"/>
            <a:ext cx="7292622" cy="4475018"/>
          </a:xfrm>
          <a:prstGeom prst="rect">
            <a:avLst/>
          </a:prstGeom>
        </p:spPr>
      </p:pic>
    </p:spTree>
    <p:extLst>
      <p:ext uri="{BB962C8B-B14F-4D97-AF65-F5344CB8AC3E}">
        <p14:creationId xmlns:p14="http://schemas.microsoft.com/office/powerpoint/2010/main" val="358954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8CF69-19FC-4C4A-A02E-900C4F351DC5}"/>
              </a:ext>
            </a:extLst>
          </p:cNvPr>
          <p:cNvSpPr>
            <a:spLocks noGrp="1"/>
          </p:cNvSpPr>
          <p:nvPr>
            <p:ph type="title"/>
          </p:nvPr>
        </p:nvSpPr>
        <p:spPr/>
        <p:txBody>
          <a:bodyPr/>
          <a:lstStyle/>
          <a:p>
            <a:r>
              <a:rPr lang="en-US" altLang="zh-CN" dirty="0"/>
              <a:t>Linux </a:t>
            </a:r>
            <a:r>
              <a:rPr lang="zh-CN" altLang="en-US" dirty="0"/>
              <a:t>系统</a:t>
            </a:r>
          </a:p>
        </p:txBody>
      </p:sp>
    </p:spTree>
    <p:extLst>
      <p:ext uri="{BB962C8B-B14F-4D97-AF65-F5344CB8AC3E}">
        <p14:creationId xmlns:p14="http://schemas.microsoft.com/office/powerpoint/2010/main" val="50510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F1043-C4AD-4AB2-A541-9DA27A4EBDDD}"/>
              </a:ext>
            </a:extLst>
          </p:cNvPr>
          <p:cNvSpPr>
            <a:spLocks noGrp="1"/>
          </p:cNvSpPr>
          <p:nvPr>
            <p:ph type="title"/>
          </p:nvPr>
        </p:nvSpPr>
        <p:spPr/>
        <p:txBody>
          <a:bodyPr/>
          <a:lstStyle/>
          <a:p>
            <a:r>
              <a:rPr lang="en-US" altLang="zh-CN" dirty="0"/>
              <a:t>Linux </a:t>
            </a:r>
            <a:r>
              <a:rPr lang="zh-CN" altLang="en-US" dirty="0"/>
              <a:t>系统</a:t>
            </a:r>
          </a:p>
        </p:txBody>
      </p:sp>
      <p:sp>
        <p:nvSpPr>
          <p:cNvPr id="3" name="内容占位符 2">
            <a:extLst>
              <a:ext uri="{FF2B5EF4-FFF2-40B4-BE49-F238E27FC236}">
                <a16:creationId xmlns:a16="http://schemas.microsoft.com/office/drawing/2014/main" id="{1DCEFEB8-8CDE-41D0-8978-49B2DF8E35B8}"/>
              </a:ext>
            </a:extLst>
          </p:cNvPr>
          <p:cNvSpPr>
            <a:spLocks noGrp="1"/>
          </p:cNvSpPr>
          <p:nvPr>
            <p:ph idx="1"/>
          </p:nvPr>
        </p:nvSpPr>
        <p:spPr>
          <a:xfrm>
            <a:off x="685019" y="1720737"/>
            <a:ext cx="7772400" cy="551411"/>
          </a:xfrm>
        </p:spPr>
        <p:txBody>
          <a:bodyPr/>
          <a:lstStyle/>
          <a:p>
            <a:r>
              <a:rPr lang="zh-CN" altLang="en-US" dirty="0"/>
              <a:t>我们之后打交道比较多的 </a:t>
            </a:r>
            <a:r>
              <a:rPr lang="en-US" altLang="zh-CN" dirty="0"/>
              <a:t>Linux </a:t>
            </a:r>
            <a:r>
              <a:rPr lang="zh-CN" altLang="en-US" dirty="0"/>
              <a:t>发行版是 </a:t>
            </a:r>
            <a:r>
              <a:rPr lang="en-US" altLang="zh-CN" dirty="0"/>
              <a:t>Ubuntu (/</a:t>
            </a:r>
            <a:r>
              <a:rPr lang="en-US" altLang="zh-CN" dirty="0" err="1"/>
              <a:t>ʊˈbʊntu</a:t>
            </a:r>
            <a:r>
              <a:rPr lang="en-US" altLang="zh-CN" dirty="0"/>
              <a:t>ː/ ).</a:t>
            </a:r>
          </a:p>
          <a:p>
            <a:endParaRPr lang="zh-CN" altLang="en-US" dirty="0"/>
          </a:p>
        </p:txBody>
      </p:sp>
      <p:pic>
        <p:nvPicPr>
          <p:cNvPr id="5" name="图片 4">
            <a:extLst>
              <a:ext uri="{FF2B5EF4-FFF2-40B4-BE49-F238E27FC236}">
                <a16:creationId xmlns:a16="http://schemas.microsoft.com/office/drawing/2014/main" id="{7D01EC6B-FEE0-420C-BF3C-3F5F9F273BFF}"/>
              </a:ext>
            </a:extLst>
          </p:cNvPr>
          <p:cNvPicPr>
            <a:picLocks noChangeAspect="1"/>
          </p:cNvPicPr>
          <p:nvPr/>
        </p:nvPicPr>
        <p:blipFill>
          <a:blip r:embed="rId2"/>
          <a:stretch>
            <a:fillRect/>
          </a:stretch>
        </p:blipFill>
        <p:spPr>
          <a:xfrm>
            <a:off x="2714709" y="2448099"/>
            <a:ext cx="3713020" cy="1670860"/>
          </a:xfrm>
          <a:prstGeom prst="rect">
            <a:avLst/>
          </a:prstGeom>
        </p:spPr>
      </p:pic>
      <p:sp>
        <p:nvSpPr>
          <p:cNvPr id="6" name="内容占位符 2">
            <a:extLst>
              <a:ext uri="{FF2B5EF4-FFF2-40B4-BE49-F238E27FC236}">
                <a16:creationId xmlns:a16="http://schemas.microsoft.com/office/drawing/2014/main" id="{E83BDD0C-B1BD-4287-9A12-23A2624CF9C8}"/>
              </a:ext>
            </a:extLst>
          </p:cNvPr>
          <p:cNvSpPr txBox="1">
            <a:spLocks/>
          </p:cNvSpPr>
          <p:nvPr/>
        </p:nvSpPr>
        <p:spPr>
          <a:xfrm>
            <a:off x="685019" y="4294910"/>
            <a:ext cx="7772400" cy="86591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zh-CN" altLang="en-US" dirty="0"/>
              <a:t>下面将以 </a:t>
            </a:r>
            <a:r>
              <a:rPr lang="en-US" altLang="zh-CN" dirty="0"/>
              <a:t>Ubuntu </a:t>
            </a:r>
            <a:r>
              <a:rPr lang="zh-CN" altLang="en-US" dirty="0"/>
              <a:t>为例为大家介绍 </a:t>
            </a:r>
            <a:r>
              <a:rPr lang="en-US" altLang="zh-CN" dirty="0"/>
              <a:t>Linux </a:t>
            </a:r>
            <a:r>
              <a:rPr lang="zh-CN" altLang="en-US" dirty="0"/>
              <a:t>系统的基础知识并进行演示。</a:t>
            </a:r>
            <a:endParaRPr lang="en-US" altLang="zh-CN" dirty="0"/>
          </a:p>
          <a:p>
            <a:endParaRPr lang="zh-CN" altLang="en-US" dirty="0"/>
          </a:p>
        </p:txBody>
      </p:sp>
    </p:spTree>
    <p:extLst>
      <p:ext uri="{BB962C8B-B14F-4D97-AF65-F5344CB8AC3E}">
        <p14:creationId xmlns:p14="http://schemas.microsoft.com/office/powerpoint/2010/main" val="212890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63246-1C51-458A-BC2F-8231BEA3B11C}"/>
              </a:ext>
            </a:extLst>
          </p:cNvPr>
          <p:cNvSpPr>
            <a:spLocks noGrp="1"/>
          </p:cNvSpPr>
          <p:nvPr>
            <p:ph type="title"/>
          </p:nvPr>
        </p:nvSpPr>
        <p:spPr/>
        <p:txBody>
          <a:bodyPr/>
          <a:lstStyle/>
          <a:p>
            <a:r>
              <a:rPr lang="en-US" altLang="zh-CN" dirty="0"/>
              <a:t>Linux </a:t>
            </a:r>
            <a:r>
              <a:rPr lang="zh-CN" altLang="en-US" dirty="0"/>
              <a:t>文件系统层次结构</a:t>
            </a:r>
          </a:p>
        </p:txBody>
      </p:sp>
      <p:sp>
        <p:nvSpPr>
          <p:cNvPr id="3" name="内容占位符 2">
            <a:extLst>
              <a:ext uri="{FF2B5EF4-FFF2-40B4-BE49-F238E27FC236}">
                <a16:creationId xmlns:a16="http://schemas.microsoft.com/office/drawing/2014/main" id="{AED0FCE7-BDA5-462B-A641-291E912488AC}"/>
              </a:ext>
            </a:extLst>
          </p:cNvPr>
          <p:cNvSpPr>
            <a:spLocks noGrp="1"/>
          </p:cNvSpPr>
          <p:nvPr>
            <p:ph idx="1"/>
          </p:nvPr>
        </p:nvSpPr>
        <p:spPr>
          <a:xfrm>
            <a:off x="685019" y="1565564"/>
            <a:ext cx="7772400" cy="4710545"/>
          </a:xfrm>
        </p:spPr>
        <p:txBody>
          <a:bodyPr>
            <a:normAutofit/>
          </a:bodyPr>
          <a:lstStyle/>
          <a:p>
            <a:pPr>
              <a:lnSpc>
                <a:spcPct val="100000"/>
              </a:lnSpc>
            </a:pPr>
            <a:r>
              <a:rPr lang="zh-CN" altLang="en-US" dirty="0"/>
              <a:t>一切皆文件：</a:t>
            </a:r>
            <a:endParaRPr lang="en-US" altLang="zh-CN" dirty="0"/>
          </a:p>
          <a:p>
            <a:pPr lvl="1">
              <a:lnSpc>
                <a:spcPct val="100000"/>
              </a:lnSpc>
            </a:pPr>
            <a:r>
              <a:rPr lang="zh-CN" altLang="en-US" u="sng" dirty="0"/>
              <a:t>普通文件是文件</a:t>
            </a:r>
            <a:r>
              <a:rPr lang="zh-CN" altLang="en-US" dirty="0"/>
              <a:t>。</a:t>
            </a:r>
            <a:endParaRPr lang="en-US" altLang="zh-CN" dirty="0"/>
          </a:p>
          <a:p>
            <a:pPr lvl="1">
              <a:lnSpc>
                <a:spcPct val="100000"/>
              </a:lnSpc>
            </a:pPr>
            <a:r>
              <a:rPr lang="zh-CN" altLang="en-US" u="sng" dirty="0"/>
              <a:t>目录是文件</a:t>
            </a:r>
            <a:r>
              <a:rPr lang="zh-CN" altLang="en-US" dirty="0"/>
              <a:t>：目录文件包含了此目录中各个文件的文件名以及指向这些文件的指针，打开目录等同于打开目录文件。</a:t>
            </a:r>
            <a:endParaRPr lang="en-US" altLang="zh-CN" dirty="0"/>
          </a:p>
          <a:p>
            <a:pPr lvl="1">
              <a:lnSpc>
                <a:spcPct val="100000"/>
              </a:lnSpc>
            </a:pPr>
            <a:r>
              <a:rPr lang="zh-CN" altLang="en-US" u="sng" dirty="0"/>
              <a:t>硬件设备是文件</a:t>
            </a:r>
            <a:r>
              <a:rPr lang="zh-CN" altLang="en-US" dirty="0"/>
              <a:t>：这些文件通常隐藏在 </a:t>
            </a:r>
            <a:r>
              <a:rPr lang="en-US" altLang="zh-CN" dirty="0"/>
              <a:t>/dev/ </a:t>
            </a:r>
            <a:r>
              <a:rPr lang="zh-CN" altLang="en-US" dirty="0"/>
              <a:t>目录下，当进行设备读取或外设交互时才会被使用。</a:t>
            </a:r>
            <a:endParaRPr lang="en-US" altLang="zh-CN" dirty="0"/>
          </a:p>
          <a:p>
            <a:pPr lvl="1">
              <a:lnSpc>
                <a:spcPct val="100000"/>
              </a:lnSpc>
            </a:pPr>
            <a:r>
              <a:rPr lang="zh-CN" altLang="en-US" u="sng" dirty="0"/>
              <a:t>套接字（</a:t>
            </a:r>
            <a:r>
              <a:rPr lang="en-US" altLang="zh-CN" u="sng" dirty="0"/>
              <a:t>socket</a:t>
            </a:r>
            <a:r>
              <a:rPr lang="zh-CN" altLang="en-US" u="sng" dirty="0"/>
              <a:t>）是文件</a:t>
            </a:r>
            <a:r>
              <a:rPr lang="zh-CN" altLang="en-US" dirty="0"/>
              <a:t>：套接字文件一般隐藏在 </a:t>
            </a:r>
            <a:r>
              <a:rPr lang="en-US" altLang="zh-CN" dirty="0"/>
              <a:t>/var/run/ </a:t>
            </a:r>
            <a:r>
              <a:rPr lang="zh-CN" altLang="en-US" dirty="0"/>
              <a:t>目录下，用于进程间的网络通信。</a:t>
            </a:r>
            <a:endParaRPr lang="en-US" altLang="zh-CN" dirty="0"/>
          </a:p>
          <a:p>
            <a:pPr lvl="1">
              <a:lnSpc>
                <a:spcPct val="100000"/>
              </a:lnSpc>
            </a:pPr>
            <a:r>
              <a:rPr lang="zh-CN" altLang="en-US" u="sng" dirty="0"/>
              <a:t>符号链接（</a:t>
            </a:r>
            <a:r>
              <a:rPr lang="en-US" altLang="zh-CN" u="sng" dirty="0"/>
              <a:t>symbolic link</a:t>
            </a:r>
            <a:r>
              <a:rPr lang="zh-CN" altLang="en-US" u="sng" dirty="0"/>
              <a:t>）是文件：</a:t>
            </a:r>
            <a:r>
              <a:rPr lang="zh-CN" altLang="en-US" dirty="0"/>
              <a:t>类似于 </a:t>
            </a:r>
            <a:r>
              <a:rPr lang="en-US" altLang="zh-CN" dirty="0"/>
              <a:t>Windows </a:t>
            </a:r>
            <a:r>
              <a:rPr lang="zh-CN" altLang="en-US" dirty="0"/>
              <a:t>中的快捷方式，是指向另一文件的简介指针（也就是软链接）。</a:t>
            </a:r>
            <a:endParaRPr lang="en-US" altLang="zh-CN" dirty="0"/>
          </a:p>
          <a:p>
            <a:pPr lvl="1">
              <a:lnSpc>
                <a:spcPct val="100000"/>
              </a:lnSpc>
            </a:pPr>
            <a:r>
              <a:rPr lang="zh-CN" altLang="en-US" u="sng" dirty="0"/>
              <a:t>管道（</a:t>
            </a:r>
            <a:r>
              <a:rPr lang="en-US" altLang="zh-CN" u="sng" dirty="0"/>
              <a:t>pipe</a:t>
            </a:r>
            <a:r>
              <a:rPr lang="zh-CN" altLang="en-US" u="sng" dirty="0"/>
              <a:t>）是文件</a:t>
            </a:r>
            <a:r>
              <a:rPr lang="zh-CN" altLang="en-US" dirty="0"/>
              <a:t>。</a:t>
            </a:r>
          </a:p>
        </p:txBody>
      </p:sp>
    </p:spTree>
    <p:extLst>
      <p:ext uri="{BB962C8B-B14F-4D97-AF65-F5344CB8AC3E}">
        <p14:creationId xmlns:p14="http://schemas.microsoft.com/office/powerpoint/2010/main" val="385005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2B77-21AA-427D-B429-383DC8992A4E}"/>
              </a:ext>
            </a:extLst>
          </p:cNvPr>
          <p:cNvSpPr>
            <a:spLocks noGrp="1"/>
          </p:cNvSpPr>
          <p:nvPr>
            <p:ph type="title"/>
          </p:nvPr>
        </p:nvSpPr>
        <p:spPr/>
        <p:txBody>
          <a:bodyPr/>
          <a:lstStyle/>
          <a:p>
            <a:r>
              <a:rPr lang="en-US" altLang="zh-CN" dirty="0"/>
              <a:t>Linux </a:t>
            </a:r>
            <a:r>
              <a:rPr lang="zh-CN" altLang="en-US" dirty="0"/>
              <a:t>文件系统层次结构</a:t>
            </a:r>
          </a:p>
        </p:txBody>
      </p:sp>
      <p:sp>
        <p:nvSpPr>
          <p:cNvPr id="3" name="内容占位符 2">
            <a:extLst>
              <a:ext uri="{FF2B5EF4-FFF2-40B4-BE49-F238E27FC236}">
                <a16:creationId xmlns:a16="http://schemas.microsoft.com/office/drawing/2014/main" id="{62F36058-C77F-41A9-90D6-0C24B1D8D30B}"/>
              </a:ext>
            </a:extLst>
          </p:cNvPr>
          <p:cNvSpPr>
            <a:spLocks noGrp="1"/>
          </p:cNvSpPr>
          <p:nvPr>
            <p:ph idx="1"/>
          </p:nvPr>
        </p:nvSpPr>
        <p:spPr>
          <a:xfrm>
            <a:off x="685019" y="1471352"/>
            <a:ext cx="7772400" cy="369332"/>
          </a:xfrm>
        </p:spPr>
        <p:txBody>
          <a:bodyPr>
            <a:normAutofit fontScale="92500" lnSpcReduction="10000"/>
          </a:bodyPr>
          <a:lstStyle/>
          <a:p>
            <a:endParaRPr lang="en-US" altLang="zh-CN" dirty="0"/>
          </a:p>
          <a:p>
            <a:endParaRPr lang="zh-CN" altLang="en-US" dirty="0"/>
          </a:p>
        </p:txBody>
      </p:sp>
      <p:sp>
        <p:nvSpPr>
          <p:cNvPr id="4" name="文本框 3">
            <a:extLst>
              <a:ext uri="{FF2B5EF4-FFF2-40B4-BE49-F238E27FC236}">
                <a16:creationId xmlns:a16="http://schemas.microsoft.com/office/drawing/2014/main" id="{41F3F1B2-EB79-4845-89A1-C94BDDBBCBB5}"/>
              </a:ext>
            </a:extLst>
          </p:cNvPr>
          <p:cNvSpPr txBox="1"/>
          <p:nvPr/>
        </p:nvSpPr>
        <p:spPr>
          <a:xfrm>
            <a:off x="685019" y="6204492"/>
            <a:ext cx="7772400" cy="307777"/>
          </a:xfrm>
          <a:prstGeom prst="rect">
            <a:avLst/>
          </a:prstGeom>
          <a:noFill/>
        </p:spPr>
        <p:txBody>
          <a:bodyPr wrap="square" rtlCol="0">
            <a:spAutoFit/>
          </a:bodyPr>
          <a:lstStyle/>
          <a:p>
            <a:r>
              <a:rPr lang="en-US" altLang="zh-CN" sz="1400" dirty="0"/>
              <a:t>[1] </a:t>
            </a:r>
            <a:r>
              <a:rPr lang="en-US" altLang="zh-CN" sz="1400" dirty="0">
                <a:hlinkClick r:id="rId3"/>
              </a:rPr>
              <a:t>https://en.wikipedia.org/wiki/Filesystem_Hierarchy_Standard</a:t>
            </a:r>
            <a:r>
              <a:rPr lang="en-US" altLang="zh-CN" sz="1400" dirty="0"/>
              <a:t> </a:t>
            </a:r>
            <a:endParaRPr lang="zh-CN" altLang="en-US" sz="1400" dirty="0"/>
          </a:p>
        </p:txBody>
      </p:sp>
      <p:pic>
        <p:nvPicPr>
          <p:cNvPr id="6" name="图片 5">
            <a:extLst>
              <a:ext uri="{FF2B5EF4-FFF2-40B4-BE49-F238E27FC236}">
                <a16:creationId xmlns:a16="http://schemas.microsoft.com/office/drawing/2014/main" id="{4DB6BAAA-D9FD-42E2-9F17-6CDF8249EBB2}"/>
              </a:ext>
            </a:extLst>
          </p:cNvPr>
          <p:cNvPicPr>
            <a:picLocks noChangeAspect="1"/>
          </p:cNvPicPr>
          <p:nvPr/>
        </p:nvPicPr>
        <p:blipFill>
          <a:blip r:embed="rId4"/>
          <a:stretch>
            <a:fillRect/>
          </a:stretch>
        </p:blipFill>
        <p:spPr>
          <a:xfrm>
            <a:off x="1780309" y="1840684"/>
            <a:ext cx="5581820" cy="2188072"/>
          </a:xfrm>
          <a:prstGeom prst="rect">
            <a:avLst/>
          </a:prstGeom>
        </p:spPr>
      </p:pic>
      <p:sp>
        <p:nvSpPr>
          <p:cNvPr id="7" name="内容占位符 2">
            <a:extLst>
              <a:ext uri="{FF2B5EF4-FFF2-40B4-BE49-F238E27FC236}">
                <a16:creationId xmlns:a16="http://schemas.microsoft.com/office/drawing/2014/main" id="{4EDBED10-126D-4C35-92FB-9055D797A2ED}"/>
              </a:ext>
            </a:extLst>
          </p:cNvPr>
          <p:cNvSpPr txBox="1">
            <a:spLocks/>
          </p:cNvSpPr>
          <p:nvPr/>
        </p:nvSpPr>
        <p:spPr>
          <a:xfrm>
            <a:off x="685019" y="1471352"/>
            <a:ext cx="7772400" cy="37822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altLang="zh-CN" u="sng" dirty="0"/>
              <a:t>Linux </a:t>
            </a:r>
            <a:r>
              <a:rPr lang="zh-CN" altLang="en-US" u="sng" dirty="0"/>
              <a:t>的文件系统层次结构</a:t>
            </a:r>
            <a:r>
              <a:rPr lang="en-US" altLang="zh-CN" baseline="30000" dirty="0"/>
              <a:t>[1]</a:t>
            </a:r>
            <a:r>
              <a:rPr lang="en-US" altLang="zh-CN" dirty="0"/>
              <a:t> </a:t>
            </a:r>
            <a:r>
              <a:rPr lang="zh-CN" altLang="en-US" dirty="0"/>
              <a:t>如下图：</a:t>
            </a:r>
          </a:p>
        </p:txBody>
      </p:sp>
      <p:sp>
        <p:nvSpPr>
          <p:cNvPr id="8" name="文本框 7">
            <a:extLst>
              <a:ext uri="{FF2B5EF4-FFF2-40B4-BE49-F238E27FC236}">
                <a16:creationId xmlns:a16="http://schemas.microsoft.com/office/drawing/2014/main" id="{67EDC544-1A5B-4D13-A348-B50D3E6E9E5B}"/>
              </a:ext>
            </a:extLst>
          </p:cNvPr>
          <p:cNvSpPr txBox="1"/>
          <p:nvPr/>
        </p:nvSpPr>
        <p:spPr>
          <a:xfrm>
            <a:off x="685020" y="4120322"/>
            <a:ext cx="7772400"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/bin: (binary) </a:t>
            </a:r>
            <a:r>
              <a:rPr lang="zh-CN" altLang="en-US" dirty="0"/>
              <a:t>存放系统命令，普通用户和 </a:t>
            </a:r>
            <a:r>
              <a:rPr lang="en-US" altLang="zh-CN" dirty="0"/>
              <a:t>root </a:t>
            </a:r>
            <a:r>
              <a:rPr lang="zh-CN" altLang="en-US" dirty="0"/>
              <a:t>都可以执行。</a:t>
            </a:r>
            <a:endParaRPr lang="en-US" altLang="zh-CN" dirty="0"/>
          </a:p>
          <a:p>
            <a:pPr marL="285750" indent="-285750">
              <a:buFont typeface="Arial" panose="020B0604020202020204" pitchFamily="34" charset="0"/>
              <a:buChar char="•"/>
            </a:pPr>
            <a:r>
              <a:rPr lang="en-US" altLang="zh-CN" dirty="0"/>
              <a:t>/dev: (device) </a:t>
            </a:r>
            <a:r>
              <a:rPr lang="zh-CN" altLang="en-US" dirty="0"/>
              <a:t>设备文件保存位置。</a:t>
            </a:r>
            <a:endParaRPr lang="en-US" altLang="zh-CN" dirty="0"/>
          </a:p>
          <a:p>
            <a:pPr marL="285750" indent="-285750">
              <a:buFont typeface="Arial" panose="020B0604020202020204" pitchFamily="34" charset="0"/>
              <a:buChar char="•"/>
            </a:pPr>
            <a:r>
              <a:rPr lang="en-US" altLang="zh-CN" dirty="0"/>
              <a:t>/</a:t>
            </a:r>
            <a:r>
              <a:rPr lang="en-US" altLang="zh-CN" dirty="0" err="1"/>
              <a:t>etc</a:t>
            </a:r>
            <a:r>
              <a:rPr lang="en-US" altLang="zh-CN" dirty="0"/>
              <a:t>: </a:t>
            </a:r>
            <a:r>
              <a:rPr lang="zh-CN" altLang="en-US" dirty="0"/>
              <a:t>用来存放所有的系统管理所需要的配置文件和子目录。</a:t>
            </a:r>
            <a:endParaRPr lang="en-US" altLang="zh-CN" dirty="0"/>
          </a:p>
          <a:p>
            <a:pPr marL="285750" indent="-285750">
              <a:buFont typeface="Arial" panose="020B0604020202020204" pitchFamily="34" charset="0"/>
              <a:buChar char="•"/>
            </a:pPr>
            <a:r>
              <a:rPr lang="en-US" altLang="zh-CN" dirty="0"/>
              <a:t>/home: </a:t>
            </a:r>
            <a:r>
              <a:rPr lang="zh-CN" altLang="en-US" dirty="0"/>
              <a:t>其下有以用户账号命名的子目录，为该用户的家目录。</a:t>
            </a:r>
            <a:endParaRPr lang="en-US" altLang="zh-CN" dirty="0"/>
          </a:p>
          <a:p>
            <a:pPr marL="285750" indent="-285750">
              <a:buFont typeface="Arial" panose="020B0604020202020204" pitchFamily="34" charset="0"/>
              <a:buChar char="•"/>
            </a:pPr>
            <a:r>
              <a:rPr lang="en-US" altLang="zh-CN" dirty="0"/>
              <a:t>/root: </a:t>
            </a:r>
            <a:r>
              <a:rPr lang="zh-CN" altLang="en-US" dirty="0"/>
              <a:t>超级用户的家目录。</a:t>
            </a:r>
            <a:endParaRPr lang="en-US" altLang="zh-CN" dirty="0"/>
          </a:p>
          <a:p>
            <a:pPr marL="285750" indent="-285750">
              <a:buFont typeface="Arial" panose="020B0604020202020204" pitchFamily="34" charset="0"/>
              <a:buChar char="•"/>
            </a:pPr>
            <a:r>
              <a:rPr lang="en-US" altLang="zh-CN" dirty="0"/>
              <a:t>/var: </a:t>
            </a:r>
            <a:r>
              <a:rPr lang="zh-CN" altLang="en-US" dirty="0"/>
              <a:t>变量文件</a:t>
            </a:r>
            <a:r>
              <a:rPr lang="en-US" altLang="zh-CN" dirty="0"/>
              <a:t>——</a:t>
            </a:r>
            <a:r>
              <a:rPr lang="zh-CN" altLang="en-US" dirty="0"/>
              <a:t>在正常运行的系统中其内容不断变化的文件，例如日志。</a:t>
            </a:r>
          </a:p>
          <a:p>
            <a:pPr marL="285750" indent="-285750">
              <a:buFont typeface="Arial" panose="020B0604020202020204" pitchFamily="34" charset="0"/>
              <a:buChar char="•"/>
            </a:pPr>
            <a:r>
              <a:rPr lang="en-US" altLang="zh-CN" dirty="0"/>
              <a:t>/</a:t>
            </a:r>
            <a:r>
              <a:rPr lang="en-US" altLang="zh-CN" dirty="0" err="1"/>
              <a:t>usr</a:t>
            </a:r>
            <a:r>
              <a:rPr lang="en-US" altLang="zh-CN" dirty="0"/>
              <a:t>: </a:t>
            </a:r>
            <a:r>
              <a:rPr lang="zh-CN" altLang="en-US" dirty="0"/>
              <a:t> 包含绝大多数的</a:t>
            </a:r>
            <a:r>
              <a:rPr lang="en-US" altLang="zh-CN" dirty="0"/>
              <a:t>(</a:t>
            </a:r>
            <a:r>
              <a:rPr lang="zh-CN" altLang="en-US" dirty="0"/>
              <a:t>多</a:t>
            </a:r>
            <a:r>
              <a:rPr lang="en-US" altLang="zh-CN" dirty="0"/>
              <a:t>)</a:t>
            </a:r>
            <a:r>
              <a:rPr lang="zh-CN" altLang="en-US" dirty="0"/>
              <a:t>用户工具和应用程序。</a:t>
            </a:r>
          </a:p>
        </p:txBody>
      </p:sp>
    </p:spTree>
    <p:extLst>
      <p:ext uri="{BB962C8B-B14F-4D97-AF65-F5344CB8AC3E}">
        <p14:creationId xmlns:p14="http://schemas.microsoft.com/office/powerpoint/2010/main" val="41197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2945</Words>
  <Application>Microsoft Office PowerPoint</Application>
  <PresentationFormat>全屏显示(4:3)</PresentationFormat>
  <Paragraphs>299</Paragraphs>
  <Slides>32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Arial</vt:lpstr>
      <vt:lpstr>Corbel</vt:lpstr>
      <vt:lpstr>Courier New</vt:lpstr>
      <vt:lpstr>Wingdings</vt:lpstr>
      <vt:lpstr>带状</vt:lpstr>
      <vt:lpstr>Linux 基础与 Nginx</vt:lpstr>
      <vt:lpstr>Linux 简介</vt:lpstr>
      <vt:lpstr>Linux 是什么</vt:lpstr>
      <vt:lpstr>Linux 发行版</vt:lpstr>
      <vt:lpstr>Linux 发行版</vt:lpstr>
      <vt:lpstr>Linux 系统</vt:lpstr>
      <vt:lpstr>Linux 系统</vt:lpstr>
      <vt:lpstr>Linux 文件系统层次结构</vt:lpstr>
      <vt:lpstr>Linux 文件系统层次结构</vt:lpstr>
      <vt:lpstr>Linux 基础命令</vt:lpstr>
      <vt:lpstr>Linux 基础命令</vt:lpstr>
      <vt:lpstr>Linux 基础命令</vt:lpstr>
      <vt:lpstr>Linux 基础命令</vt:lpstr>
      <vt:lpstr>Linux 基础命令</vt:lpstr>
      <vt:lpstr>Linux 管理 </vt:lpstr>
      <vt:lpstr>SSH 远程登录</vt:lpstr>
      <vt:lpstr>SSH 远程登录</vt:lpstr>
      <vt:lpstr>sudo</vt:lpstr>
      <vt:lpstr>软件包管理</vt:lpstr>
      <vt:lpstr>软件包管理</vt:lpstr>
      <vt:lpstr>软件包管理</vt:lpstr>
      <vt:lpstr>软件包管理</vt:lpstr>
      <vt:lpstr>软件包管理</vt:lpstr>
      <vt:lpstr>软件包管理</vt:lpstr>
      <vt:lpstr>用户管理</vt:lpstr>
      <vt:lpstr>用户管理</vt:lpstr>
      <vt:lpstr>文件系统权限</vt:lpstr>
      <vt:lpstr>文件系统权限</vt:lpstr>
      <vt:lpstr>文件系统权限</vt:lpstr>
      <vt:lpstr>文件系统权限</vt:lpstr>
      <vt:lpstr>延伸阅读</vt:lpstr>
      <vt:lpstr>延伸阅读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基础与 Nginx</dc:title>
  <dc:creator>Eggplant Rain</dc:creator>
  <cp:lastModifiedBy>李 煜泽</cp:lastModifiedBy>
  <cp:revision>74</cp:revision>
  <dcterms:created xsi:type="dcterms:W3CDTF">2019-07-04T14:58:52Z</dcterms:created>
  <dcterms:modified xsi:type="dcterms:W3CDTF">2020-06-22T16:27:27Z</dcterms:modified>
</cp:coreProperties>
</file>