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60" r:id="rId3"/>
    <p:sldId id="257" r:id="rId4"/>
    <p:sldId id="259" r:id="rId5"/>
  </p:sldIdLst>
  <p:sldSz cx="7556500" cy="10693400"/>
  <p:notesSz cx="6858000" cy="9144000"/>
  <p:embeddedFontLst>
    <p:embeddedFont>
      <p:font typeface="Arial Narrow" panose="020B0606020202030204" pitchFamily="34" charset="0"/>
      <p:regular r:id="rId6"/>
      <p:bold r:id="rId7"/>
      <p:italic r:id="rId8"/>
      <p:boldItalic r:id="rId9"/>
    </p:embeddedFont>
    <p:embeddedFont>
      <p:font typeface="Open Sans" panose="020B0606030504020204" pitchFamily="34" charset="0"/>
      <p:regular r:id="rId10"/>
      <p:bold r:id="rId11"/>
      <p:italic r:id="rId12"/>
      <p:boldItalic r:id="rId13"/>
    </p:embeddedFont>
    <p:embeddedFont>
      <p:font typeface="Open Sans Bold" panose="020B0806030504020204" pitchFamily="34" charset="0"/>
      <p:regular r:id="rId14"/>
      <p:bold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CFDFD3B-3E56-5185-FA90-590EC6F68352}" v="2" dt="2025-02-25T07:05:52.521"/>
    <p1510:client id="{54D2D40D-C784-183D-3880-9EBFE759F99D}" v="336" dt="2025-02-24T22:42:28.567"/>
    <p1510:client id="{8C0A2093-A6B8-A874-B2B4-4CB3F4AFB969}" v="1077" dt="2025-02-25T10:21:46.27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font" Target="fonts/font10.fntdata"/><Relationship Id="rId10" Type="http://schemas.openxmlformats.org/officeDocument/2006/relationships/font" Target="fonts/font5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font" Target="fonts/font9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NN MAEL" userId="S::menn@lacroixrouge-brest.fr::22616ba2-a478-42da-9b99-582a4729e5f9" providerId="AD" clId="Web-{8C0A2093-A6B8-A874-B2B4-4CB3F4AFB969}"/>
    <pc:docChg chg="addSld delSld modSld">
      <pc:chgData name="MENN MAEL" userId="S::menn@lacroixrouge-brest.fr::22616ba2-a478-42da-9b99-582a4729e5f9" providerId="AD" clId="Web-{8C0A2093-A6B8-A874-B2B4-4CB3F4AFB969}" dt="2025-02-25T10:21:46.270" v="1016" actId="1076"/>
      <pc:docMkLst>
        <pc:docMk/>
      </pc:docMkLst>
      <pc:sldChg chg="addSp modSp add del">
        <pc:chgData name="MENN MAEL" userId="S::menn@lacroixrouge-brest.fr::22616ba2-a478-42da-9b99-582a4729e5f9" providerId="AD" clId="Web-{8C0A2093-A6B8-A874-B2B4-4CB3F4AFB969}" dt="2025-02-25T07:42:16.180" v="978"/>
        <pc:sldMkLst>
          <pc:docMk/>
          <pc:sldMk cId="0" sldId="257"/>
        </pc:sldMkLst>
        <pc:graphicFrameChg chg="add mod modGraphic">
          <ac:chgData name="MENN MAEL" userId="S::menn@lacroixrouge-brest.fr::22616ba2-a478-42da-9b99-582a4729e5f9" providerId="AD" clId="Web-{8C0A2093-A6B8-A874-B2B4-4CB3F4AFB969}" dt="2025-02-25T07:41:23.067" v="973" actId="1076"/>
          <ac:graphicFrameMkLst>
            <pc:docMk/>
            <pc:sldMk cId="0" sldId="257"/>
            <ac:graphicFrameMk id="3" creationId="{861EB583-D9B1-32FB-D017-5854A88C65F8}"/>
          </ac:graphicFrameMkLst>
        </pc:graphicFrameChg>
        <pc:picChg chg="add mod">
          <ac:chgData name="MENN MAEL" userId="S::menn@lacroixrouge-brest.fr::22616ba2-a478-42da-9b99-582a4729e5f9" providerId="AD" clId="Web-{8C0A2093-A6B8-A874-B2B4-4CB3F4AFB969}" dt="2025-02-25T07:34:17.913" v="1" actId="1076"/>
          <ac:picMkLst>
            <pc:docMk/>
            <pc:sldMk cId="0" sldId="257"/>
            <ac:picMk id="2" creationId="{29366801-7CA8-74A3-9268-A5CA1256BBE8}"/>
          </ac:picMkLst>
        </pc:picChg>
      </pc:sldChg>
      <pc:sldChg chg="addSp modSp del">
        <pc:chgData name="MENN MAEL" userId="S::menn@lacroixrouge-brest.fr::22616ba2-a478-42da-9b99-582a4729e5f9" providerId="AD" clId="Web-{8C0A2093-A6B8-A874-B2B4-4CB3F4AFB969}" dt="2025-02-25T07:51:56.814" v="979"/>
        <pc:sldMkLst>
          <pc:docMk/>
          <pc:sldMk cId="0" sldId="258"/>
        </pc:sldMkLst>
        <pc:graphicFrameChg chg="add">
          <ac:chgData name="MENN MAEL" userId="S::menn@lacroixrouge-brest.fr::22616ba2-a478-42da-9b99-582a4729e5f9" providerId="AD" clId="Web-{8C0A2093-A6B8-A874-B2B4-4CB3F4AFB969}" dt="2025-02-25T07:42:10.273" v="976"/>
          <ac:graphicFrameMkLst>
            <pc:docMk/>
            <pc:sldMk cId="0" sldId="258"/>
            <ac:graphicFrameMk id="4" creationId="{61D9C351-69E7-318E-36DB-466E520BE697}"/>
          </ac:graphicFrameMkLst>
        </pc:graphicFrameChg>
        <pc:picChg chg="add mod">
          <ac:chgData name="MENN MAEL" userId="S::menn@lacroixrouge-brest.fr::22616ba2-a478-42da-9b99-582a4729e5f9" providerId="AD" clId="Web-{8C0A2093-A6B8-A874-B2B4-4CB3F4AFB969}" dt="2025-02-25T07:42:04.945" v="975" actId="1076"/>
          <ac:picMkLst>
            <pc:docMk/>
            <pc:sldMk cId="0" sldId="258"/>
            <ac:picMk id="2" creationId="{45C38AAB-5141-3FA5-71FA-24C731D155D4}"/>
          </ac:picMkLst>
        </pc:picChg>
      </pc:sldChg>
      <pc:sldChg chg="addSp modSp">
        <pc:chgData name="MENN MAEL" userId="S::menn@lacroixrouge-brest.fr::22616ba2-a478-42da-9b99-582a4729e5f9" providerId="AD" clId="Web-{8C0A2093-A6B8-A874-B2B4-4CB3F4AFB969}" dt="2025-02-25T10:21:46.270" v="1016" actId="1076"/>
        <pc:sldMkLst>
          <pc:docMk/>
          <pc:sldMk cId="0" sldId="259"/>
        </pc:sldMkLst>
        <pc:graphicFrameChg chg="add mod modGraphic">
          <ac:chgData name="MENN MAEL" userId="S::menn@lacroixrouge-brest.fr::22616ba2-a478-42da-9b99-582a4729e5f9" providerId="AD" clId="Web-{8C0A2093-A6B8-A874-B2B4-4CB3F4AFB969}" dt="2025-02-25T10:21:46.270" v="1016" actId="1076"/>
          <ac:graphicFrameMkLst>
            <pc:docMk/>
            <pc:sldMk cId="0" sldId="259"/>
            <ac:graphicFrameMk id="3" creationId="{3FA6E706-5375-FE05-050D-0ED90EBE2ED1}"/>
          </ac:graphicFrameMkLst>
        </pc:graphicFrameChg>
      </pc:sldChg>
    </pc:docChg>
  </pc:docChgLst>
  <pc:docChgLst>
    <pc:chgData name="DOUARIN ANDY" userId="S::douarin@lacroixrouge-brest.fr::84ed48b5-73b8-46a9-8a84-1f669e52e8b5" providerId="AD" clId="Web-{54D2D40D-C784-183D-3880-9EBFE759F99D}"/>
    <pc:docChg chg="addSld modSld">
      <pc:chgData name="DOUARIN ANDY" userId="S::douarin@lacroixrouge-brest.fr::84ed48b5-73b8-46a9-8a84-1f669e52e8b5" providerId="AD" clId="Web-{54D2D40D-C784-183D-3880-9EBFE759F99D}" dt="2025-02-24T22:42:28.551" v="181" actId="20577"/>
      <pc:docMkLst>
        <pc:docMk/>
      </pc:docMkLst>
      <pc:sldChg chg="modSp">
        <pc:chgData name="DOUARIN ANDY" userId="S::douarin@lacroixrouge-brest.fr::84ed48b5-73b8-46a9-8a84-1f669e52e8b5" providerId="AD" clId="Web-{54D2D40D-C784-183D-3880-9EBFE759F99D}" dt="2025-02-24T22:26:03.564" v="3" actId="1076"/>
        <pc:sldMkLst>
          <pc:docMk/>
          <pc:sldMk cId="0" sldId="256"/>
        </pc:sldMkLst>
        <pc:spChg chg="mod">
          <ac:chgData name="DOUARIN ANDY" userId="S::douarin@lacroixrouge-brest.fr::84ed48b5-73b8-46a9-8a84-1f669e52e8b5" providerId="AD" clId="Web-{54D2D40D-C784-183D-3880-9EBFE759F99D}" dt="2025-02-24T21:14:33.988" v="1" actId="14100"/>
          <ac:spMkLst>
            <pc:docMk/>
            <pc:sldMk cId="0" sldId="256"/>
            <ac:spMk id="8" creationId="{00000000-0000-0000-0000-000000000000}"/>
          </ac:spMkLst>
        </pc:spChg>
        <pc:spChg chg="mod">
          <ac:chgData name="DOUARIN ANDY" userId="S::douarin@lacroixrouge-brest.fr::84ed48b5-73b8-46a9-8a84-1f669e52e8b5" providerId="AD" clId="Web-{54D2D40D-C784-183D-3880-9EBFE759F99D}" dt="2025-02-24T22:26:03.564" v="3" actId="1076"/>
          <ac:spMkLst>
            <pc:docMk/>
            <pc:sldMk cId="0" sldId="256"/>
            <ac:spMk id="10" creationId="{00000000-0000-0000-0000-000000000000}"/>
          </ac:spMkLst>
        </pc:spChg>
      </pc:sldChg>
      <pc:sldChg chg="delSp modSp add replId">
        <pc:chgData name="DOUARIN ANDY" userId="S::douarin@lacroixrouge-brest.fr::84ed48b5-73b8-46a9-8a84-1f669e52e8b5" providerId="AD" clId="Web-{54D2D40D-C784-183D-3880-9EBFE759F99D}" dt="2025-02-24T22:42:28.551" v="181" actId="20577"/>
        <pc:sldMkLst>
          <pc:docMk/>
          <pc:sldMk cId="171946750" sldId="260"/>
        </pc:sldMkLst>
        <pc:spChg chg="mod">
          <ac:chgData name="DOUARIN ANDY" userId="S::douarin@lacroixrouge-brest.fr::84ed48b5-73b8-46a9-8a84-1f669e52e8b5" providerId="AD" clId="Web-{54D2D40D-C784-183D-3880-9EBFE759F99D}" dt="2025-02-24T22:35:27.221" v="107" actId="1076"/>
          <ac:spMkLst>
            <pc:docMk/>
            <pc:sldMk cId="171946750" sldId="260"/>
            <ac:spMk id="10" creationId="{33B042DF-26B9-3E6B-EC32-ECBFE48BD403}"/>
          </ac:spMkLst>
        </pc:spChg>
        <pc:spChg chg="del">
          <ac:chgData name="DOUARIN ANDY" userId="S::douarin@lacroixrouge-brest.fr::84ed48b5-73b8-46a9-8a84-1f669e52e8b5" providerId="AD" clId="Web-{54D2D40D-C784-183D-3880-9EBFE759F99D}" dt="2025-02-24T22:26:44.629" v="5"/>
          <ac:spMkLst>
            <pc:docMk/>
            <pc:sldMk cId="171946750" sldId="260"/>
            <ac:spMk id="11" creationId="{D23072B5-A602-43FC-F6CB-A2F2630DD548}"/>
          </ac:spMkLst>
        </pc:spChg>
        <pc:spChg chg="mod">
          <ac:chgData name="DOUARIN ANDY" userId="S::douarin@lacroixrouge-brest.fr::84ed48b5-73b8-46a9-8a84-1f669e52e8b5" providerId="AD" clId="Web-{54D2D40D-C784-183D-3880-9EBFE759F99D}" dt="2025-02-24T22:42:28.551" v="181" actId="20577"/>
          <ac:spMkLst>
            <pc:docMk/>
            <pc:sldMk cId="171946750" sldId="260"/>
            <ac:spMk id="12" creationId="{2ED6C35D-3E83-BEB2-654F-CE97192D687B}"/>
          </ac:spMkLst>
        </pc:spChg>
        <pc:spChg chg="del mod">
          <ac:chgData name="DOUARIN ANDY" userId="S::douarin@lacroixrouge-brest.fr::84ed48b5-73b8-46a9-8a84-1f669e52e8b5" providerId="AD" clId="Web-{54D2D40D-C784-183D-3880-9EBFE759F99D}" dt="2025-02-24T22:26:47.989" v="8"/>
          <ac:spMkLst>
            <pc:docMk/>
            <pc:sldMk cId="171946750" sldId="260"/>
            <ac:spMk id="13" creationId="{4D7C270D-9920-8BF0-ED9F-5E8D9A44C2FA}"/>
          </ac:spMkLst>
        </pc:spChg>
        <pc:grpChg chg="del">
          <ac:chgData name="DOUARIN ANDY" userId="S::douarin@lacroixrouge-brest.fr::84ed48b5-73b8-46a9-8a84-1f669e52e8b5" providerId="AD" clId="Web-{54D2D40D-C784-183D-3880-9EBFE759F99D}" dt="2025-02-24T22:28:51.861" v="33"/>
          <ac:grpSpMkLst>
            <pc:docMk/>
            <pc:sldMk cId="171946750" sldId="260"/>
            <ac:grpSpMk id="4" creationId="{D4385368-88CD-6260-13D5-17C707867CC9}"/>
          </ac:grpSpMkLst>
        </pc:grpChg>
      </pc:sldChg>
    </pc:docChg>
  </pc:docChgLst>
  <pc:docChgLst>
    <pc:chgData name="DONNART ANTOINE" userId="S::a.donnart@lacroixrouge-brest.fr::2924c6ad-8fc6-4dcc-8123-20fbd1e9e542" providerId="AD" clId="Web-{4CFDFD3B-3E56-5185-FA90-590EC6F68352}"/>
    <pc:docChg chg="modSld">
      <pc:chgData name="DONNART ANTOINE" userId="S::a.donnart@lacroixrouge-brest.fr::2924c6ad-8fc6-4dcc-8123-20fbd1e9e542" providerId="AD" clId="Web-{4CFDFD3B-3E56-5185-FA90-590EC6F68352}" dt="2025-02-25T07:05:52.521" v="1" actId="14100"/>
      <pc:docMkLst>
        <pc:docMk/>
      </pc:docMkLst>
      <pc:sldChg chg="modSp">
        <pc:chgData name="DONNART ANTOINE" userId="S::a.donnart@lacroixrouge-brest.fr::2924c6ad-8fc6-4dcc-8123-20fbd1e9e542" providerId="AD" clId="Web-{4CFDFD3B-3E56-5185-FA90-590EC6F68352}" dt="2025-02-25T07:05:52.521" v="1" actId="14100"/>
        <pc:sldMkLst>
          <pc:docMk/>
          <pc:sldMk cId="0" sldId="256"/>
        </pc:sldMkLst>
        <pc:grpChg chg="mod">
          <ac:chgData name="DONNART ANTOINE" userId="S::a.donnart@lacroixrouge-brest.fr::2924c6ad-8fc6-4dcc-8123-20fbd1e9e542" providerId="AD" clId="Web-{4CFDFD3B-3E56-5185-FA90-590EC6F68352}" dt="2025-02-25T07:05:52.521" v="1" actId="14100"/>
          <ac:grpSpMkLst>
            <pc:docMk/>
            <pc:sldMk cId="0" sldId="256"/>
            <ac:grpSpMk id="4" creationId="{00000000-0000-0000-0000-000000000000}"/>
          </ac:grpSpMkLst>
        </pc:gr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5525963" y="178014"/>
            <a:ext cx="1800769" cy="878424"/>
          </a:xfrm>
          <a:custGeom>
            <a:avLst/>
            <a:gdLst/>
            <a:ahLst/>
            <a:cxnLst/>
            <a:rect l="l" t="t" r="r" b="b"/>
            <a:pathLst>
              <a:path w="1800769" h="878424">
                <a:moveTo>
                  <a:pt x="0" y="0"/>
                </a:moveTo>
                <a:lnTo>
                  <a:pt x="1800769" y="0"/>
                </a:lnTo>
                <a:lnTo>
                  <a:pt x="1800769" y="878424"/>
                </a:lnTo>
                <a:lnTo>
                  <a:pt x="0" y="87842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294241" y="178014"/>
            <a:ext cx="923517" cy="878424"/>
          </a:xfrm>
          <a:custGeom>
            <a:avLst/>
            <a:gdLst/>
            <a:ahLst/>
            <a:cxnLst/>
            <a:rect l="l" t="t" r="r" b="b"/>
            <a:pathLst>
              <a:path w="923517" h="878424">
                <a:moveTo>
                  <a:pt x="0" y="0"/>
                </a:moveTo>
                <a:lnTo>
                  <a:pt x="923518" y="0"/>
                </a:lnTo>
                <a:lnTo>
                  <a:pt x="923518" y="878424"/>
                </a:lnTo>
                <a:lnTo>
                  <a:pt x="0" y="87842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286756" y="4879094"/>
            <a:ext cx="6803443" cy="3526117"/>
            <a:chOff x="0" y="0"/>
            <a:chExt cx="9152674" cy="5068120"/>
          </a:xfrm>
        </p:grpSpPr>
        <p:sp>
          <p:nvSpPr>
            <p:cNvPr id="5" name="Freeform 5"/>
            <p:cNvSpPr/>
            <p:nvPr/>
          </p:nvSpPr>
          <p:spPr>
            <a:xfrm>
              <a:off x="142683" y="0"/>
              <a:ext cx="9009991" cy="5068120"/>
            </a:xfrm>
            <a:custGeom>
              <a:avLst/>
              <a:gdLst/>
              <a:ahLst/>
              <a:cxnLst/>
              <a:rect l="l" t="t" r="r" b="b"/>
              <a:pathLst>
                <a:path w="9009991" h="5068120">
                  <a:moveTo>
                    <a:pt x="0" y="0"/>
                  </a:moveTo>
                  <a:lnTo>
                    <a:pt x="9009991" y="0"/>
                  </a:lnTo>
                  <a:lnTo>
                    <a:pt x="9009991" y="5068120"/>
                  </a:lnTo>
                  <a:lnTo>
                    <a:pt x="0" y="50681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/>
              </a:stretch>
            </a:blipFill>
          </p:spPr>
        </p:sp>
        <p:sp>
          <p:nvSpPr>
            <p:cNvPr id="6" name="Freeform 6"/>
            <p:cNvSpPr/>
            <p:nvPr/>
          </p:nvSpPr>
          <p:spPr>
            <a:xfrm>
              <a:off x="0" y="0"/>
              <a:ext cx="4466385" cy="680015"/>
            </a:xfrm>
            <a:custGeom>
              <a:avLst/>
              <a:gdLst/>
              <a:ahLst/>
              <a:cxnLst/>
              <a:rect l="l" t="t" r="r" b="b"/>
              <a:pathLst>
                <a:path w="4466385" h="680015">
                  <a:moveTo>
                    <a:pt x="0" y="0"/>
                  </a:moveTo>
                  <a:lnTo>
                    <a:pt x="4466385" y="0"/>
                  </a:lnTo>
                  <a:lnTo>
                    <a:pt x="4466385" y="680015"/>
                  </a:lnTo>
                  <a:lnTo>
                    <a:pt x="0" y="68001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-2713" t="-99071"/>
              </a:stretch>
            </a:blipFill>
          </p:spPr>
        </p:sp>
      </p:grpSp>
      <p:sp>
        <p:nvSpPr>
          <p:cNvPr id="7" name="Freeform 7"/>
          <p:cNvSpPr/>
          <p:nvPr/>
        </p:nvSpPr>
        <p:spPr>
          <a:xfrm>
            <a:off x="4266808" y="8410791"/>
            <a:ext cx="3485565" cy="2442115"/>
          </a:xfrm>
          <a:custGeom>
            <a:avLst/>
            <a:gdLst/>
            <a:ahLst/>
            <a:cxnLst/>
            <a:rect l="l" t="t" r="r" b="b"/>
            <a:pathLst>
              <a:path w="3485565" h="2442115">
                <a:moveTo>
                  <a:pt x="0" y="0"/>
                </a:moveTo>
                <a:lnTo>
                  <a:pt x="3485565" y="0"/>
                </a:lnTo>
                <a:lnTo>
                  <a:pt x="3485565" y="2442115"/>
                </a:lnTo>
                <a:lnTo>
                  <a:pt x="0" y="244211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 flipH="1">
            <a:off x="-228955" y="8410791"/>
            <a:ext cx="3485565" cy="2442115"/>
          </a:xfrm>
          <a:custGeom>
            <a:avLst/>
            <a:gdLst/>
            <a:ahLst/>
            <a:cxnLst/>
            <a:rect l="l" t="t" r="r" b="b"/>
            <a:pathLst>
              <a:path w="3485565" h="2442115">
                <a:moveTo>
                  <a:pt x="3485565" y="0"/>
                </a:moveTo>
                <a:lnTo>
                  <a:pt x="0" y="0"/>
                </a:lnTo>
                <a:lnTo>
                  <a:pt x="0" y="2442115"/>
                </a:lnTo>
                <a:lnTo>
                  <a:pt x="3485565" y="2442115"/>
                </a:lnTo>
                <a:lnTo>
                  <a:pt x="3485565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2837380" y="8994781"/>
            <a:ext cx="1885239" cy="1484626"/>
          </a:xfrm>
          <a:custGeom>
            <a:avLst/>
            <a:gdLst/>
            <a:ahLst/>
            <a:cxnLst/>
            <a:rect l="l" t="t" r="r" b="b"/>
            <a:pathLst>
              <a:path w="1885239" h="1484626">
                <a:moveTo>
                  <a:pt x="0" y="0"/>
                </a:moveTo>
                <a:lnTo>
                  <a:pt x="1885240" y="0"/>
                </a:lnTo>
                <a:lnTo>
                  <a:pt x="1885240" y="1484626"/>
                </a:lnTo>
                <a:lnTo>
                  <a:pt x="0" y="148462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1211546" y="1349382"/>
            <a:ext cx="5223789" cy="5378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Epreuve E6 - Projet 2025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496635" y="3061194"/>
            <a:ext cx="6483199" cy="2641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240"/>
              </a:lnSpc>
            </a:pPr>
            <a:r>
              <a:rPr lang="en-US" sz="1600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Projet : Kit d’arbitrage et suivi des performances des joueurs​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496635" y="3638576"/>
            <a:ext cx="6307365" cy="12312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1960"/>
              </a:lnSpc>
            </a:pPr>
            <a:r>
              <a:rPr lang="en-US" sz="1400" b="1" u="sng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Liste des membres du projet :</a:t>
            </a:r>
          </a:p>
          <a:p>
            <a:pPr algn="just">
              <a:lnSpc>
                <a:spcPts val="1960"/>
              </a:lnSpc>
            </a:pPr>
            <a:r>
              <a:rPr lang="en-US" sz="1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Etudiant 1 DOUARIN Andy - IR</a:t>
            </a:r>
          </a:p>
          <a:p>
            <a:pPr algn="just">
              <a:lnSpc>
                <a:spcPts val="1960"/>
              </a:lnSpc>
            </a:pPr>
            <a:r>
              <a:rPr lang="en-US" sz="1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Etudiant 2 Menn Maël - IR</a:t>
            </a:r>
          </a:p>
          <a:p>
            <a:pPr algn="just">
              <a:lnSpc>
                <a:spcPts val="1960"/>
              </a:lnSpc>
            </a:pPr>
            <a:r>
              <a:rPr lang="en-US" sz="1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Etudiant 3  GABARROU—THIMOTHEE Alexis​ - IR</a:t>
            </a:r>
          </a:p>
          <a:p>
            <a:pPr algn="just">
              <a:lnSpc>
                <a:spcPts val="1960"/>
              </a:lnSpc>
            </a:pPr>
            <a:r>
              <a:rPr lang="en-US" sz="14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Etudiant 4 DONNART Antoine - IR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807928" y="2009635"/>
            <a:ext cx="3944145" cy="7277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Dossier technique du projet partie commune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DEED46-2C14-D8B5-CB79-B48AF42559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020873C5-2EE2-2DEA-A539-AA2B0769522D}"/>
              </a:ext>
            </a:extLst>
          </p:cNvPr>
          <p:cNvSpPr/>
          <p:nvPr/>
        </p:nvSpPr>
        <p:spPr>
          <a:xfrm>
            <a:off x="5525963" y="178014"/>
            <a:ext cx="1800769" cy="878424"/>
          </a:xfrm>
          <a:custGeom>
            <a:avLst/>
            <a:gdLst/>
            <a:ahLst/>
            <a:cxnLst/>
            <a:rect l="l" t="t" r="r" b="b"/>
            <a:pathLst>
              <a:path w="1800769" h="878424">
                <a:moveTo>
                  <a:pt x="0" y="0"/>
                </a:moveTo>
                <a:lnTo>
                  <a:pt x="1800769" y="0"/>
                </a:lnTo>
                <a:lnTo>
                  <a:pt x="1800769" y="878424"/>
                </a:lnTo>
                <a:lnTo>
                  <a:pt x="0" y="87842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9E682792-2682-9ECD-D6CF-C19534802624}"/>
              </a:ext>
            </a:extLst>
          </p:cNvPr>
          <p:cNvSpPr/>
          <p:nvPr/>
        </p:nvSpPr>
        <p:spPr>
          <a:xfrm>
            <a:off x="294241" y="178014"/>
            <a:ext cx="923517" cy="878424"/>
          </a:xfrm>
          <a:custGeom>
            <a:avLst/>
            <a:gdLst/>
            <a:ahLst/>
            <a:cxnLst/>
            <a:rect l="l" t="t" r="r" b="b"/>
            <a:pathLst>
              <a:path w="923517" h="878424">
                <a:moveTo>
                  <a:pt x="0" y="0"/>
                </a:moveTo>
                <a:lnTo>
                  <a:pt x="923518" y="0"/>
                </a:lnTo>
                <a:lnTo>
                  <a:pt x="923518" y="878424"/>
                </a:lnTo>
                <a:lnTo>
                  <a:pt x="0" y="87842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AE185580-AE21-FC95-8440-3D502867F7B8}"/>
              </a:ext>
            </a:extLst>
          </p:cNvPr>
          <p:cNvSpPr/>
          <p:nvPr/>
        </p:nvSpPr>
        <p:spPr>
          <a:xfrm>
            <a:off x="4266808" y="8410791"/>
            <a:ext cx="3485565" cy="2442115"/>
          </a:xfrm>
          <a:custGeom>
            <a:avLst/>
            <a:gdLst/>
            <a:ahLst/>
            <a:cxnLst/>
            <a:rect l="l" t="t" r="r" b="b"/>
            <a:pathLst>
              <a:path w="3485565" h="2442115">
                <a:moveTo>
                  <a:pt x="0" y="0"/>
                </a:moveTo>
                <a:lnTo>
                  <a:pt x="3485565" y="0"/>
                </a:lnTo>
                <a:lnTo>
                  <a:pt x="3485565" y="2442115"/>
                </a:lnTo>
                <a:lnTo>
                  <a:pt x="0" y="244211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46E92C22-5D05-EFFC-7226-14DFF3E8FAB9}"/>
              </a:ext>
            </a:extLst>
          </p:cNvPr>
          <p:cNvSpPr/>
          <p:nvPr/>
        </p:nvSpPr>
        <p:spPr>
          <a:xfrm flipH="1">
            <a:off x="-228955" y="8410791"/>
            <a:ext cx="3485565" cy="2442115"/>
          </a:xfrm>
          <a:custGeom>
            <a:avLst/>
            <a:gdLst/>
            <a:ahLst/>
            <a:cxnLst/>
            <a:rect l="l" t="t" r="r" b="b"/>
            <a:pathLst>
              <a:path w="3485565" h="2442115">
                <a:moveTo>
                  <a:pt x="3485565" y="0"/>
                </a:moveTo>
                <a:lnTo>
                  <a:pt x="0" y="0"/>
                </a:lnTo>
                <a:lnTo>
                  <a:pt x="0" y="2442115"/>
                </a:lnTo>
                <a:lnTo>
                  <a:pt x="3485565" y="2442115"/>
                </a:lnTo>
                <a:lnTo>
                  <a:pt x="3485565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9" name="Freeform 9">
            <a:extLst>
              <a:ext uri="{FF2B5EF4-FFF2-40B4-BE49-F238E27FC236}">
                <a16:creationId xmlns:a16="http://schemas.microsoft.com/office/drawing/2014/main" id="{CA7C679D-F0E3-847F-E311-8F68FF4C99C7}"/>
              </a:ext>
            </a:extLst>
          </p:cNvPr>
          <p:cNvSpPr/>
          <p:nvPr/>
        </p:nvSpPr>
        <p:spPr>
          <a:xfrm>
            <a:off x="2837380" y="8994781"/>
            <a:ext cx="1885239" cy="1484626"/>
          </a:xfrm>
          <a:custGeom>
            <a:avLst/>
            <a:gdLst/>
            <a:ahLst/>
            <a:cxnLst/>
            <a:rect l="l" t="t" r="r" b="b"/>
            <a:pathLst>
              <a:path w="1885239" h="1484626">
                <a:moveTo>
                  <a:pt x="0" y="0"/>
                </a:moveTo>
                <a:lnTo>
                  <a:pt x="1885240" y="0"/>
                </a:lnTo>
                <a:lnTo>
                  <a:pt x="1885240" y="1484626"/>
                </a:lnTo>
                <a:lnTo>
                  <a:pt x="0" y="148462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id="{33B042DF-26B9-3E6B-EC32-ECBFE48BD403}"/>
              </a:ext>
            </a:extLst>
          </p:cNvPr>
          <p:cNvSpPr txBox="1"/>
          <p:nvPr/>
        </p:nvSpPr>
        <p:spPr>
          <a:xfrm>
            <a:off x="1165328" y="1330892"/>
            <a:ext cx="5223789" cy="50988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2400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1.1.2) Mission du </a:t>
            </a:r>
            <a:r>
              <a:rPr lang="en-US" sz="2400" b="1" err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système</a:t>
            </a:r>
            <a:endParaRPr lang="fr-FR" sz="2400" b="1" u="sng" err="1">
              <a:solidFill>
                <a:srgbClr val="0000FF"/>
              </a:solidFill>
              <a:latin typeface="Arial Narrow"/>
              <a:ea typeface="Open Sans Bold"/>
              <a:cs typeface="Open Sans Bold"/>
            </a:endParaRPr>
          </a:p>
        </p:txBody>
      </p:sp>
      <p:sp>
        <p:nvSpPr>
          <p:cNvPr id="12" name="TextBox 12">
            <a:extLst>
              <a:ext uri="{FF2B5EF4-FFF2-40B4-BE49-F238E27FC236}">
                <a16:creationId xmlns:a16="http://schemas.microsoft.com/office/drawing/2014/main" id="{2ED6C35D-3E83-BEB2-654F-CE97192D687B}"/>
              </a:ext>
            </a:extLst>
          </p:cNvPr>
          <p:cNvSpPr txBox="1"/>
          <p:nvPr/>
        </p:nvSpPr>
        <p:spPr>
          <a:xfrm>
            <a:off x="524366" y="1937523"/>
            <a:ext cx="6508871" cy="51779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1960"/>
              </a:lnSpc>
            </a:pPr>
            <a:r>
              <a:rPr lang="en-US" sz="1200" b="1" u="sng">
                <a:solidFill>
                  <a:srgbClr val="000000"/>
                </a:solidFill>
                <a:latin typeface="Calibri"/>
                <a:ea typeface="Calibri"/>
                <a:cs typeface="Calibri"/>
                <a:sym typeface="Open Sans Bold"/>
              </a:rPr>
              <a:t>Le</a:t>
            </a:r>
            <a:r>
              <a:rPr lang="en-US" sz="1200" b="1" u="sng">
                <a:solidFill>
                  <a:srgbClr val="000000"/>
                </a:solidFill>
                <a:ea typeface="+mn-lt"/>
                <a:cs typeface="+mn-lt"/>
                <a:sym typeface="Open Sans Bold"/>
              </a:rPr>
              <a:t> </a:t>
            </a:r>
            <a:r>
              <a:rPr lang="en-US" sz="1200" b="1" u="sng" err="1">
                <a:solidFill>
                  <a:srgbClr val="000000"/>
                </a:solidFill>
                <a:ea typeface="+mn-lt"/>
                <a:cs typeface="+mn-lt"/>
                <a:sym typeface="Open Sans Bold"/>
              </a:rPr>
              <a:t>projet</a:t>
            </a:r>
            <a:r>
              <a:rPr lang="en-US" sz="1200" b="1" u="sng">
                <a:solidFill>
                  <a:srgbClr val="000000"/>
                </a:solidFill>
                <a:ea typeface="+mn-lt"/>
                <a:cs typeface="+mn-lt"/>
                <a:sym typeface="Open Sans Bold"/>
              </a:rPr>
              <a:t> </a:t>
            </a:r>
            <a:r>
              <a:rPr lang="en-US" sz="1200" b="1" u="sng" err="1">
                <a:solidFill>
                  <a:srgbClr val="000000"/>
                </a:solidFill>
                <a:ea typeface="+mn-lt"/>
                <a:cs typeface="+mn-lt"/>
                <a:sym typeface="Open Sans Bold"/>
              </a:rPr>
              <a:t>suivant</a:t>
            </a:r>
            <a:r>
              <a:rPr lang="en-US" sz="1200" b="1" u="sng">
                <a:solidFill>
                  <a:srgbClr val="000000"/>
                </a:solidFill>
                <a:ea typeface="+mn-lt"/>
                <a:cs typeface="+mn-lt"/>
                <a:sym typeface="Open Sans Bold"/>
              </a:rPr>
              <a:t> pour le Tennis Club de Brest vise à </a:t>
            </a:r>
            <a:r>
              <a:rPr lang="en-US" sz="1200" b="1" u="sng" err="1">
                <a:solidFill>
                  <a:srgbClr val="000000"/>
                </a:solidFill>
                <a:ea typeface="+mn-lt"/>
                <a:cs typeface="+mn-lt"/>
                <a:sym typeface="Open Sans Bold"/>
              </a:rPr>
              <a:t>répondre</a:t>
            </a:r>
            <a:r>
              <a:rPr lang="en-US" sz="1200" b="1" u="sng">
                <a:solidFill>
                  <a:srgbClr val="000000"/>
                </a:solidFill>
                <a:ea typeface="+mn-lt"/>
                <a:cs typeface="+mn-lt"/>
                <a:sym typeface="Open Sans Bold"/>
              </a:rPr>
              <a:t> aux deux missions </a:t>
            </a:r>
            <a:r>
              <a:rPr lang="en-US" sz="1200" b="1" u="sng" err="1">
                <a:solidFill>
                  <a:srgbClr val="000000"/>
                </a:solidFill>
                <a:ea typeface="+mn-lt"/>
                <a:cs typeface="+mn-lt"/>
                <a:sym typeface="Open Sans Bold"/>
              </a:rPr>
              <a:t>principales</a:t>
            </a:r>
            <a:r>
              <a:rPr lang="en-US" sz="1200" b="1" u="sng">
                <a:solidFill>
                  <a:srgbClr val="000000"/>
                </a:solidFill>
                <a:ea typeface="+mn-lt"/>
                <a:cs typeface="+mn-lt"/>
                <a:sym typeface="Open Sans Bold"/>
              </a:rPr>
              <a:t> </a:t>
            </a:r>
            <a:r>
              <a:rPr lang="en-US" sz="1200" b="1" u="sng" err="1">
                <a:solidFill>
                  <a:srgbClr val="000000"/>
                </a:solidFill>
                <a:ea typeface="+mn-lt"/>
                <a:cs typeface="+mn-lt"/>
                <a:sym typeface="Open Sans Bold"/>
              </a:rPr>
              <a:t>suivantes</a:t>
            </a:r>
            <a:r>
              <a:rPr lang="en-US" sz="1200" b="1" u="sng">
                <a:solidFill>
                  <a:srgbClr val="000000"/>
                </a:solidFill>
                <a:ea typeface="+mn-lt"/>
                <a:cs typeface="+mn-lt"/>
                <a:sym typeface="Open Sans Bold"/>
              </a:rPr>
              <a:t> :</a:t>
            </a:r>
          </a:p>
          <a:p>
            <a:pPr algn="just">
              <a:lnSpc>
                <a:spcPts val="1960"/>
              </a:lnSpc>
            </a:pPr>
            <a:r>
              <a:rPr lang="en-US" sz="1200" b="1">
                <a:solidFill>
                  <a:srgbClr val="000000"/>
                </a:solidFill>
                <a:ea typeface="+mn-lt"/>
                <a:cs typeface="+mn-lt"/>
              </a:rPr>
              <a:t>1. Suivi des performances des </a:t>
            </a:r>
            <a:r>
              <a:rPr lang="en-US" sz="1200" b="1" err="1">
                <a:solidFill>
                  <a:srgbClr val="000000"/>
                </a:solidFill>
                <a:ea typeface="+mn-lt"/>
                <a:cs typeface="+mn-lt"/>
              </a:rPr>
              <a:t>joueurs</a:t>
            </a:r>
            <a:r>
              <a:rPr lang="en-US" sz="1200" b="1">
                <a:solidFill>
                  <a:srgbClr val="000000"/>
                </a:solidFill>
                <a:ea typeface="+mn-lt"/>
                <a:cs typeface="+mn-lt"/>
              </a:rPr>
              <a:t> :</a:t>
            </a:r>
          </a:p>
          <a:p>
            <a:pPr marL="285750" indent="-285750" algn="just">
              <a:buFont typeface="Arial"/>
              <a:buChar char="•"/>
            </a:pPr>
            <a:r>
              <a:rPr lang="en-US" sz="1200" err="1">
                <a:ea typeface="+mn-lt"/>
                <a:cs typeface="+mn-lt"/>
              </a:rPr>
              <a:t>Développer</a:t>
            </a:r>
            <a:r>
              <a:rPr lang="en-US" sz="1200">
                <a:ea typeface="+mn-lt"/>
                <a:cs typeface="+mn-lt"/>
              </a:rPr>
              <a:t> </a:t>
            </a:r>
            <a:r>
              <a:rPr lang="en-US" sz="1200" err="1">
                <a:ea typeface="+mn-lt"/>
                <a:cs typeface="+mn-lt"/>
              </a:rPr>
              <a:t>une</a:t>
            </a:r>
            <a:r>
              <a:rPr lang="en-US" sz="1200">
                <a:ea typeface="+mn-lt"/>
                <a:cs typeface="+mn-lt"/>
              </a:rPr>
              <a:t> application web responsive qui </a:t>
            </a:r>
            <a:r>
              <a:rPr lang="en-US" sz="1200" err="1">
                <a:ea typeface="+mn-lt"/>
                <a:cs typeface="+mn-lt"/>
              </a:rPr>
              <a:t>permette</a:t>
            </a:r>
            <a:r>
              <a:rPr lang="en-US" sz="1200">
                <a:ea typeface="+mn-lt"/>
                <a:cs typeface="+mn-lt"/>
              </a:rPr>
              <a:t> la </a:t>
            </a:r>
            <a:r>
              <a:rPr lang="en-US" sz="1200" err="1">
                <a:ea typeface="+mn-lt"/>
                <a:cs typeface="+mn-lt"/>
              </a:rPr>
              <a:t>saisie</a:t>
            </a:r>
            <a:r>
              <a:rPr lang="en-US" sz="1200">
                <a:ea typeface="+mn-lt"/>
                <a:cs typeface="+mn-lt"/>
              </a:rPr>
              <a:t>, le stockage et </a:t>
            </a:r>
            <a:r>
              <a:rPr lang="en-US" sz="1200" err="1">
                <a:ea typeface="+mn-lt"/>
                <a:cs typeface="+mn-lt"/>
              </a:rPr>
              <a:t>l'utilisation</a:t>
            </a:r>
            <a:r>
              <a:rPr lang="en-US" sz="1200">
                <a:ea typeface="+mn-lt"/>
                <a:cs typeface="+mn-lt"/>
              </a:rPr>
              <a:t> des </a:t>
            </a:r>
            <a:r>
              <a:rPr lang="en-US" sz="1200" err="1">
                <a:ea typeface="+mn-lt"/>
                <a:cs typeface="+mn-lt"/>
              </a:rPr>
              <a:t>statistiques</a:t>
            </a:r>
            <a:r>
              <a:rPr lang="en-US" sz="1200">
                <a:ea typeface="+mn-lt"/>
                <a:cs typeface="+mn-lt"/>
              </a:rPr>
              <a:t> </a:t>
            </a:r>
            <a:r>
              <a:rPr lang="en-US" sz="1200" err="1">
                <a:ea typeface="+mn-lt"/>
                <a:cs typeface="+mn-lt"/>
              </a:rPr>
              <a:t>détaillées</a:t>
            </a:r>
            <a:r>
              <a:rPr lang="en-US" sz="1200">
                <a:ea typeface="+mn-lt"/>
                <a:cs typeface="+mn-lt"/>
              </a:rPr>
              <a:t> des </a:t>
            </a:r>
            <a:r>
              <a:rPr lang="en-US" sz="1200" err="1">
                <a:ea typeface="+mn-lt"/>
                <a:cs typeface="+mn-lt"/>
              </a:rPr>
              <a:t>joueurs</a:t>
            </a:r>
            <a:r>
              <a:rPr lang="en-US" sz="1200">
                <a:ea typeface="+mn-lt"/>
                <a:cs typeface="+mn-lt"/>
              </a:rPr>
              <a:t> pendant les </a:t>
            </a:r>
            <a:r>
              <a:rPr lang="en-US" sz="1200" err="1">
                <a:ea typeface="+mn-lt"/>
                <a:cs typeface="+mn-lt"/>
              </a:rPr>
              <a:t>matchs</a:t>
            </a:r>
            <a:r>
              <a:rPr lang="en-US" sz="1200">
                <a:ea typeface="+mn-lt"/>
                <a:cs typeface="+mn-lt"/>
              </a:rPr>
              <a:t>.</a:t>
            </a:r>
            <a:endParaRPr lang="en-US"/>
          </a:p>
          <a:p>
            <a:pPr marL="285750" indent="-285750" algn="just">
              <a:buFont typeface="Arial"/>
              <a:buChar char="•"/>
            </a:pPr>
            <a:r>
              <a:rPr lang="en-US" sz="1200" err="1">
                <a:ea typeface="+mn-lt"/>
                <a:cs typeface="+mn-lt"/>
              </a:rPr>
              <a:t>Permettre</a:t>
            </a:r>
            <a:r>
              <a:rPr lang="en-US" sz="1200">
                <a:ea typeface="+mn-lt"/>
                <a:cs typeface="+mn-lt"/>
              </a:rPr>
              <a:t> aux </a:t>
            </a:r>
            <a:r>
              <a:rPr lang="en-US" sz="1200" err="1">
                <a:ea typeface="+mn-lt"/>
                <a:cs typeface="+mn-lt"/>
              </a:rPr>
              <a:t>entraîneurs</a:t>
            </a:r>
            <a:r>
              <a:rPr lang="en-US" sz="1200">
                <a:ea typeface="+mn-lt"/>
                <a:cs typeface="+mn-lt"/>
              </a:rPr>
              <a:t> </a:t>
            </a:r>
            <a:r>
              <a:rPr lang="en-US" sz="1200" err="1">
                <a:ea typeface="+mn-lt"/>
                <a:cs typeface="+mn-lt"/>
              </a:rPr>
              <a:t>une</a:t>
            </a:r>
            <a:r>
              <a:rPr lang="en-US" sz="1200">
                <a:ea typeface="+mn-lt"/>
                <a:cs typeface="+mn-lt"/>
              </a:rPr>
              <a:t> </a:t>
            </a:r>
            <a:r>
              <a:rPr lang="en-US" sz="1200" err="1">
                <a:ea typeface="+mn-lt"/>
                <a:cs typeface="+mn-lt"/>
              </a:rPr>
              <a:t>visualisation</a:t>
            </a:r>
            <a:r>
              <a:rPr lang="en-US" sz="1200">
                <a:ea typeface="+mn-lt"/>
                <a:cs typeface="+mn-lt"/>
              </a:rPr>
              <a:t> </a:t>
            </a:r>
            <a:r>
              <a:rPr lang="en-US" sz="1200" err="1">
                <a:ea typeface="+mn-lt"/>
                <a:cs typeface="+mn-lt"/>
              </a:rPr>
              <a:t>rapide</a:t>
            </a:r>
            <a:r>
              <a:rPr lang="en-US" sz="1200">
                <a:ea typeface="+mn-lt"/>
                <a:cs typeface="+mn-lt"/>
              </a:rPr>
              <a:t> des performances </a:t>
            </a:r>
            <a:r>
              <a:rPr lang="en-US" sz="1200" err="1">
                <a:ea typeface="+mn-lt"/>
                <a:cs typeface="+mn-lt"/>
              </a:rPr>
              <a:t>individuelles</a:t>
            </a:r>
            <a:r>
              <a:rPr lang="en-US" sz="1200">
                <a:ea typeface="+mn-lt"/>
                <a:cs typeface="+mn-lt"/>
              </a:rPr>
              <a:t> </a:t>
            </a:r>
            <a:r>
              <a:rPr lang="en-US" sz="1200" err="1">
                <a:ea typeface="+mn-lt"/>
                <a:cs typeface="+mn-lt"/>
              </a:rPr>
              <a:t>afin</a:t>
            </a:r>
            <a:r>
              <a:rPr lang="en-US" sz="1200">
                <a:ea typeface="+mn-lt"/>
                <a:cs typeface="+mn-lt"/>
              </a:rPr>
              <a:t> </a:t>
            </a:r>
            <a:r>
              <a:rPr lang="en-US" sz="1200" err="1">
                <a:ea typeface="+mn-lt"/>
                <a:cs typeface="+mn-lt"/>
              </a:rPr>
              <a:t>d'adapter</a:t>
            </a:r>
            <a:r>
              <a:rPr lang="en-US" sz="1200">
                <a:ea typeface="+mn-lt"/>
                <a:cs typeface="+mn-lt"/>
              </a:rPr>
              <a:t> </a:t>
            </a:r>
            <a:r>
              <a:rPr lang="en-US" sz="1200" err="1">
                <a:ea typeface="+mn-lt"/>
                <a:cs typeface="+mn-lt"/>
              </a:rPr>
              <a:t>précisément</a:t>
            </a:r>
            <a:r>
              <a:rPr lang="en-US" sz="1200">
                <a:ea typeface="+mn-lt"/>
                <a:cs typeface="+mn-lt"/>
              </a:rPr>
              <a:t> les </a:t>
            </a:r>
            <a:r>
              <a:rPr lang="en-US" sz="1200" err="1">
                <a:ea typeface="+mn-lt"/>
                <a:cs typeface="+mn-lt"/>
              </a:rPr>
              <a:t>entraînements</a:t>
            </a:r>
            <a:r>
              <a:rPr lang="en-US" sz="1200">
                <a:ea typeface="+mn-lt"/>
                <a:cs typeface="+mn-lt"/>
              </a:rPr>
              <a:t>.</a:t>
            </a:r>
            <a:endParaRPr lang="en-US">
              <a:ea typeface="Calibri"/>
              <a:cs typeface="Calibri"/>
            </a:endParaRPr>
          </a:p>
          <a:p>
            <a:pPr marL="285750" indent="-285750" algn="just">
              <a:buFont typeface="Arial"/>
              <a:buChar char="•"/>
            </a:pPr>
            <a:r>
              <a:rPr lang="en-US" sz="1200" err="1">
                <a:ea typeface="+mn-lt"/>
                <a:cs typeface="+mn-lt"/>
              </a:rPr>
              <a:t>Faciliter</a:t>
            </a:r>
            <a:r>
              <a:rPr lang="en-US" sz="1200">
                <a:ea typeface="+mn-lt"/>
                <a:cs typeface="+mn-lt"/>
              </a:rPr>
              <a:t> la </a:t>
            </a:r>
            <a:r>
              <a:rPr lang="en-US" sz="1200" err="1">
                <a:ea typeface="+mn-lt"/>
                <a:cs typeface="+mn-lt"/>
              </a:rPr>
              <a:t>génération</a:t>
            </a:r>
            <a:r>
              <a:rPr lang="en-US" sz="1200">
                <a:ea typeface="+mn-lt"/>
                <a:cs typeface="+mn-lt"/>
              </a:rPr>
              <a:t> de </a:t>
            </a:r>
            <a:r>
              <a:rPr lang="en-US" sz="1200" err="1">
                <a:ea typeface="+mn-lt"/>
                <a:cs typeface="+mn-lt"/>
              </a:rPr>
              <a:t>graphiques</a:t>
            </a:r>
            <a:r>
              <a:rPr lang="en-US" sz="1200">
                <a:ea typeface="+mn-lt"/>
                <a:cs typeface="+mn-lt"/>
              </a:rPr>
              <a:t> </a:t>
            </a:r>
            <a:r>
              <a:rPr lang="en-US" sz="1200" err="1">
                <a:ea typeface="+mn-lt"/>
                <a:cs typeface="+mn-lt"/>
              </a:rPr>
              <a:t>détaillés</a:t>
            </a:r>
            <a:r>
              <a:rPr lang="en-US" sz="1200">
                <a:ea typeface="+mn-lt"/>
                <a:cs typeface="+mn-lt"/>
              </a:rPr>
              <a:t> et </a:t>
            </a:r>
            <a:r>
              <a:rPr lang="en-US" sz="1200" err="1">
                <a:ea typeface="+mn-lt"/>
                <a:cs typeface="+mn-lt"/>
              </a:rPr>
              <a:t>comparatifs</a:t>
            </a:r>
            <a:r>
              <a:rPr lang="en-US" sz="1200">
                <a:ea typeface="+mn-lt"/>
                <a:cs typeface="+mn-lt"/>
              </a:rPr>
              <a:t> pour </a:t>
            </a:r>
            <a:r>
              <a:rPr lang="en-US" sz="1200" err="1">
                <a:ea typeface="+mn-lt"/>
                <a:cs typeface="+mn-lt"/>
              </a:rPr>
              <a:t>suivre</a:t>
            </a:r>
            <a:r>
              <a:rPr lang="en-US" sz="1200">
                <a:ea typeface="+mn-lt"/>
                <a:cs typeface="+mn-lt"/>
              </a:rPr>
              <a:t> et </a:t>
            </a:r>
            <a:r>
              <a:rPr lang="en-US" sz="1200" err="1">
                <a:ea typeface="+mn-lt"/>
                <a:cs typeface="+mn-lt"/>
              </a:rPr>
              <a:t>analyser</a:t>
            </a:r>
            <a:r>
              <a:rPr lang="en-US" sz="1200">
                <a:ea typeface="+mn-lt"/>
                <a:cs typeface="+mn-lt"/>
              </a:rPr>
              <a:t> les performances au fil du temps.</a:t>
            </a:r>
            <a:endParaRPr lang="en-US"/>
          </a:p>
          <a:p>
            <a:pPr algn="just"/>
            <a:r>
              <a:rPr lang="en-US" sz="1200" b="1">
                <a:ea typeface="+mn-lt"/>
                <a:cs typeface="+mn-lt"/>
              </a:rPr>
              <a:t>2. Arbitrage </a:t>
            </a:r>
            <a:r>
              <a:rPr lang="en-US" sz="1200" b="1" err="1">
                <a:ea typeface="+mn-lt"/>
                <a:cs typeface="+mn-lt"/>
              </a:rPr>
              <a:t>automatisé</a:t>
            </a:r>
            <a:r>
              <a:rPr lang="en-US" sz="1200" b="1">
                <a:ea typeface="+mn-lt"/>
                <a:cs typeface="+mn-lt"/>
              </a:rPr>
              <a:t> et </a:t>
            </a:r>
            <a:r>
              <a:rPr lang="en-US" sz="1200" b="1" err="1">
                <a:ea typeface="+mn-lt"/>
                <a:cs typeface="+mn-lt"/>
              </a:rPr>
              <a:t>affichage</a:t>
            </a:r>
            <a:r>
              <a:rPr lang="en-US" sz="1200" b="1">
                <a:ea typeface="+mn-lt"/>
                <a:cs typeface="+mn-lt"/>
              </a:rPr>
              <a:t> numérique :</a:t>
            </a:r>
            <a:endParaRPr lang="en-US" b="1"/>
          </a:p>
          <a:p>
            <a:pPr algn="just"/>
            <a:r>
              <a:rPr lang="en-US" sz="1200" i="1" err="1">
                <a:ea typeface="+mn-lt"/>
                <a:cs typeface="+mn-lt"/>
              </a:rPr>
              <a:t>Concevoir</a:t>
            </a:r>
            <a:r>
              <a:rPr lang="en-US" sz="1200" i="1">
                <a:ea typeface="+mn-lt"/>
                <a:cs typeface="+mn-lt"/>
              </a:rPr>
              <a:t> </a:t>
            </a:r>
            <a:r>
              <a:rPr lang="en-US" sz="1200" i="1" err="1">
                <a:ea typeface="+mn-lt"/>
                <a:cs typeface="+mn-lt"/>
              </a:rPr>
              <a:t>une</a:t>
            </a:r>
            <a:r>
              <a:rPr lang="en-US" sz="1200" i="1">
                <a:ea typeface="+mn-lt"/>
                <a:cs typeface="+mn-lt"/>
              </a:rPr>
              <a:t> solution portable pour </a:t>
            </a:r>
            <a:r>
              <a:rPr lang="en-US" sz="1200" i="1" err="1">
                <a:ea typeface="+mn-lt"/>
                <a:cs typeface="+mn-lt"/>
              </a:rPr>
              <a:t>l'arbitrage</a:t>
            </a:r>
            <a:r>
              <a:rPr lang="en-US" sz="1200" i="1">
                <a:ea typeface="+mn-lt"/>
                <a:cs typeface="+mn-lt"/>
              </a:rPr>
              <a:t> des </a:t>
            </a:r>
            <a:r>
              <a:rPr lang="en-US" sz="1200" i="1" err="1">
                <a:ea typeface="+mn-lt"/>
                <a:cs typeface="+mn-lt"/>
              </a:rPr>
              <a:t>matchs</a:t>
            </a:r>
            <a:r>
              <a:rPr lang="en-US" sz="1200" i="1">
                <a:ea typeface="+mn-lt"/>
                <a:cs typeface="+mn-lt"/>
              </a:rPr>
              <a:t> de tennis </a:t>
            </a:r>
            <a:r>
              <a:rPr lang="en-US" sz="1200" i="1" err="1">
                <a:ea typeface="+mn-lt"/>
                <a:cs typeface="+mn-lt"/>
              </a:rPr>
              <a:t>incluant</a:t>
            </a:r>
            <a:r>
              <a:rPr lang="en-US" sz="1200" i="1">
                <a:ea typeface="+mn-lt"/>
                <a:cs typeface="+mn-lt"/>
              </a:rPr>
              <a:t> :</a:t>
            </a:r>
            <a:endParaRPr lang="en-US" i="1"/>
          </a:p>
          <a:p>
            <a:pPr marL="285750" indent="-285750" algn="just">
              <a:buFont typeface="Arial"/>
              <a:buChar char="•"/>
            </a:pPr>
            <a:r>
              <a:rPr lang="en-US" sz="1200">
                <a:ea typeface="+mn-lt"/>
                <a:cs typeface="+mn-lt"/>
              </a:rPr>
              <a:t>Une application </a:t>
            </a:r>
            <a:r>
              <a:rPr lang="en-US" sz="1200" err="1">
                <a:ea typeface="+mn-lt"/>
                <a:cs typeface="+mn-lt"/>
              </a:rPr>
              <a:t>d'arbitrage</a:t>
            </a:r>
            <a:r>
              <a:rPr lang="en-US" sz="1200">
                <a:ea typeface="+mn-lt"/>
                <a:cs typeface="+mn-lt"/>
              </a:rPr>
              <a:t> intuitive.</a:t>
            </a:r>
            <a:endParaRPr lang="en-US"/>
          </a:p>
          <a:p>
            <a:pPr marL="285750" indent="-285750" algn="just">
              <a:buFont typeface="Arial"/>
              <a:buChar char="•"/>
            </a:pPr>
            <a:r>
              <a:rPr lang="en-US" sz="1200">
                <a:ea typeface="+mn-lt"/>
                <a:cs typeface="+mn-lt"/>
              </a:rPr>
              <a:t>Un tableau </a:t>
            </a:r>
            <a:r>
              <a:rPr lang="en-US" sz="1200" err="1">
                <a:ea typeface="+mn-lt"/>
                <a:cs typeface="+mn-lt"/>
              </a:rPr>
              <a:t>d'affichage</a:t>
            </a:r>
            <a:r>
              <a:rPr lang="en-US" sz="1200">
                <a:ea typeface="+mn-lt"/>
                <a:cs typeface="+mn-lt"/>
              </a:rPr>
              <a:t> numérique </a:t>
            </a:r>
            <a:r>
              <a:rPr lang="en-US" sz="1200" err="1">
                <a:ea typeface="+mn-lt"/>
                <a:cs typeface="+mn-lt"/>
              </a:rPr>
              <a:t>automatique</a:t>
            </a:r>
            <a:r>
              <a:rPr lang="en-US" sz="1200">
                <a:ea typeface="+mn-lt"/>
                <a:cs typeface="+mn-lt"/>
              </a:rPr>
              <a:t> des </a:t>
            </a:r>
            <a:r>
              <a:rPr lang="en-US" sz="1200" err="1">
                <a:ea typeface="+mn-lt"/>
                <a:cs typeface="+mn-lt"/>
              </a:rPr>
              <a:t>résultats</a:t>
            </a:r>
            <a:r>
              <a:rPr lang="en-US" sz="1200">
                <a:ea typeface="+mn-lt"/>
                <a:cs typeface="+mn-lt"/>
              </a:rPr>
              <a:t> </a:t>
            </a:r>
            <a:r>
              <a:rPr lang="en-US" sz="1200" err="1">
                <a:ea typeface="+mn-lt"/>
                <a:cs typeface="+mn-lt"/>
              </a:rPr>
              <a:t>en</a:t>
            </a:r>
            <a:r>
              <a:rPr lang="en-US" sz="1200">
                <a:ea typeface="+mn-lt"/>
                <a:cs typeface="+mn-lt"/>
              </a:rPr>
              <a:t> temps </a:t>
            </a:r>
            <a:r>
              <a:rPr lang="en-US" sz="1200" err="1">
                <a:ea typeface="+mn-lt"/>
                <a:cs typeface="+mn-lt"/>
              </a:rPr>
              <a:t>réel</a:t>
            </a:r>
            <a:r>
              <a:rPr lang="en-US" sz="1200">
                <a:ea typeface="+mn-lt"/>
                <a:cs typeface="+mn-lt"/>
              </a:rPr>
              <a:t>.</a:t>
            </a:r>
            <a:endParaRPr lang="en-US"/>
          </a:p>
          <a:p>
            <a:pPr marL="285750" indent="-285750" algn="just">
              <a:buFont typeface="Arial"/>
              <a:buChar char="•"/>
            </a:pPr>
            <a:r>
              <a:rPr lang="en-US" sz="1200">
                <a:ea typeface="+mn-lt"/>
                <a:cs typeface="+mn-lt"/>
              </a:rPr>
              <a:t>Des </a:t>
            </a:r>
            <a:r>
              <a:rPr lang="en-US" sz="1200" err="1">
                <a:ea typeface="+mn-lt"/>
                <a:cs typeface="+mn-lt"/>
              </a:rPr>
              <a:t>capteurs</a:t>
            </a:r>
            <a:r>
              <a:rPr lang="en-US" sz="1200">
                <a:ea typeface="+mn-lt"/>
                <a:cs typeface="+mn-lt"/>
              </a:rPr>
              <a:t> </a:t>
            </a:r>
            <a:r>
              <a:rPr lang="en-US" sz="1200" err="1">
                <a:ea typeface="+mn-lt"/>
                <a:cs typeface="+mn-lt"/>
              </a:rPr>
              <a:t>spécifiques</a:t>
            </a:r>
            <a:r>
              <a:rPr lang="en-US" sz="1200">
                <a:ea typeface="+mn-lt"/>
                <a:cs typeface="+mn-lt"/>
              </a:rPr>
              <a:t> (</a:t>
            </a:r>
            <a:r>
              <a:rPr lang="en-US" sz="1200" err="1">
                <a:ea typeface="+mn-lt"/>
                <a:cs typeface="+mn-lt"/>
              </a:rPr>
              <a:t>vitesse</a:t>
            </a:r>
            <a:r>
              <a:rPr lang="en-US" sz="1200">
                <a:ea typeface="+mn-lt"/>
                <a:cs typeface="+mn-lt"/>
              </a:rPr>
              <a:t> de </a:t>
            </a:r>
            <a:r>
              <a:rPr lang="en-US" sz="1200" err="1">
                <a:ea typeface="+mn-lt"/>
                <a:cs typeface="+mn-lt"/>
              </a:rPr>
              <a:t>balle</a:t>
            </a:r>
            <a:r>
              <a:rPr lang="en-US" sz="1200">
                <a:ea typeface="+mn-lt"/>
                <a:cs typeface="+mn-lt"/>
              </a:rPr>
              <a:t> au service </a:t>
            </a:r>
            <a:r>
              <a:rPr lang="en-US" sz="1200" err="1">
                <a:ea typeface="+mn-lt"/>
                <a:cs typeface="+mn-lt"/>
              </a:rPr>
              <a:t>ou</a:t>
            </a:r>
            <a:r>
              <a:rPr lang="en-US" sz="1200">
                <a:ea typeface="+mn-lt"/>
                <a:cs typeface="+mn-lt"/>
              </a:rPr>
              <a:t> </a:t>
            </a:r>
            <a:r>
              <a:rPr lang="en-US" sz="1200" err="1">
                <a:ea typeface="+mn-lt"/>
                <a:cs typeface="+mn-lt"/>
              </a:rPr>
              <a:t>détection</a:t>
            </a:r>
            <a:r>
              <a:rPr lang="en-US" sz="1200">
                <a:ea typeface="+mn-lt"/>
                <a:cs typeface="+mn-lt"/>
              </a:rPr>
              <a:t> des </a:t>
            </a:r>
            <a:r>
              <a:rPr lang="en-US" sz="1200" err="1">
                <a:ea typeface="+mn-lt"/>
                <a:cs typeface="+mn-lt"/>
              </a:rPr>
              <a:t>balles</a:t>
            </a:r>
            <a:r>
              <a:rPr lang="en-US" sz="1200">
                <a:ea typeface="+mn-lt"/>
                <a:cs typeface="+mn-lt"/>
              </a:rPr>
              <a:t> "let") pour </a:t>
            </a:r>
            <a:r>
              <a:rPr lang="en-US" sz="1200" err="1">
                <a:ea typeface="+mn-lt"/>
                <a:cs typeface="+mn-lt"/>
              </a:rPr>
              <a:t>automatiser</a:t>
            </a:r>
            <a:r>
              <a:rPr lang="en-US" sz="1200">
                <a:ea typeface="+mn-lt"/>
                <a:cs typeface="+mn-lt"/>
              </a:rPr>
              <a:t> </a:t>
            </a:r>
            <a:r>
              <a:rPr lang="en-US" sz="1200" err="1">
                <a:ea typeface="+mn-lt"/>
                <a:cs typeface="+mn-lt"/>
              </a:rPr>
              <a:t>certaines</a:t>
            </a:r>
            <a:r>
              <a:rPr lang="en-US" sz="1200">
                <a:ea typeface="+mn-lt"/>
                <a:cs typeface="+mn-lt"/>
              </a:rPr>
              <a:t> </a:t>
            </a:r>
            <a:r>
              <a:rPr lang="en-US" sz="1200" err="1">
                <a:ea typeface="+mn-lt"/>
                <a:cs typeface="+mn-lt"/>
              </a:rPr>
              <a:t>décisions</a:t>
            </a:r>
            <a:r>
              <a:rPr lang="en-US" sz="1200">
                <a:ea typeface="+mn-lt"/>
                <a:cs typeface="+mn-lt"/>
              </a:rPr>
              <a:t> </a:t>
            </a:r>
            <a:r>
              <a:rPr lang="en-US" sz="1200" err="1">
                <a:ea typeface="+mn-lt"/>
                <a:cs typeface="+mn-lt"/>
              </a:rPr>
              <a:t>arbitrales</a:t>
            </a:r>
            <a:r>
              <a:rPr lang="en-US" sz="1200">
                <a:ea typeface="+mn-lt"/>
                <a:cs typeface="+mn-lt"/>
              </a:rPr>
              <a:t> et </a:t>
            </a:r>
            <a:r>
              <a:rPr lang="en-US" sz="1200" err="1">
                <a:ea typeface="+mn-lt"/>
                <a:cs typeface="+mn-lt"/>
              </a:rPr>
              <a:t>améliorer</a:t>
            </a:r>
            <a:r>
              <a:rPr lang="en-US" sz="1200">
                <a:ea typeface="+mn-lt"/>
                <a:cs typeface="+mn-lt"/>
              </a:rPr>
              <a:t> la </a:t>
            </a:r>
            <a:r>
              <a:rPr lang="en-US" sz="1200" err="1">
                <a:ea typeface="+mn-lt"/>
                <a:cs typeface="+mn-lt"/>
              </a:rPr>
              <a:t>précision</a:t>
            </a:r>
            <a:r>
              <a:rPr lang="en-US" sz="1200">
                <a:ea typeface="+mn-lt"/>
                <a:cs typeface="+mn-lt"/>
              </a:rPr>
              <a:t> et la </a:t>
            </a:r>
            <a:r>
              <a:rPr lang="en-US" sz="1200" err="1">
                <a:ea typeface="+mn-lt"/>
                <a:cs typeface="+mn-lt"/>
              </a:rPr>
              <a:t>fiabilité</a:t>
            </a:r>
            <a:r>
              <a:rPr lang="en-US" sz="1200">
                <a:ea typeface="+mn-lt"/>
                <a:cs typeface="+mn-lt"/>
              </a:rPr>
              <a:t> de </a:t>
            </a:r>
            <a:r>
              <a:rPr lang="en-US" sz="1200" err="1">
                <a:ea typeface="+mn-lt"/>
                <a:cs typeface="+mn-lt"/>
              </a:rPr>
              <a:t>l'arbitrage</a:t>
            </a:r>
            <a:r>
              <a:rPr lang="en-US" sz="1200">
                <a:ea typeface="+mn-lt"/>
                <a:cs typeface="+mn-lt"/>
              </a:rPr>
              <a:t>.</a:t>
            </a:r>
            <a:endParaRPr lang="en-US"/>
          </a:p>
          <a:p>
            <a:pPr marL="285750" indent="-285750" algn="just">
              <a:buFont typeface="Arial"/>
              <a:buChar char="•"/>
            </a:pPr>
            <a:endParaRPr lang="en-US" sz="1200">
              <a:ea typeface="+mn-lt"/>
              <a:cs typeface="+mn-lt"/>
            </a:endParaRPr>
          </a:p>
          <a:p>
            <a:pPr algn="just"/>
            <a:r>
              <a:rPr lang="en-US" sz="1200" b="1" u="sng" err="1">
                <a:ea typeface="+mn-lt"/>
                <a:cs typeface="+mn-lt"/>
              </a:rPr>
              <a:t>Problématique</a:t>
            </a:r>
            <a:r>
              <a:rPr lang="en-US" sz="1200" b="1" u="sng">
                <a:ea typeface="+mn-lt"/>
                <a:cs typeface="+mn-lt"/>
              </a:rPr>
              <a:t> </a:t>
            </a:r>
            <a:r>
              <a:rPr lang="en-US" sz="1200" b="1" u="sng" err="1">
                <a:ea typeface="+mn-lt"/>
                <a:cs typeface="+mn-lt"/>
              </a:rPr>
              <a:t>posée</a:t>
            </a:r>
            <a:r>
              <a:rPr lang="en-US" sz="1200" b="1" u="sng">
                <a:ea typeface="+mn-lt"/>
                <a:cs typeface="+mn-lt"/>
              </a:rPr>
              <a:t> à </a:t>
            </a:r>
            <a:r>
              <a:rPr lang="en-US" sz="1200" b="1" u="sng" err="1">
                <a:ea typeface="+mn-lt"/>
                <a:cs typeface="+mn-lt"/>
              </a:rPr>
              <a:t>l'équipe</a:t>
            </a:r>
            <a:r>
              <a:rPr lang="en-US" sz="1200" b="1" u="sng">
                <a:ea typeface="+mn-lt"/>
                <a:cs typeface="+mn-lt"/>
              </a:rPr>
              <a:t> de </a:t>
            </a:r>
            <a:r>
              <a:rPr lang="en-US" sz="1200" b="1" u="sng" err="1">
                <a:ea typeface="+mn-lt"/>
                <a:cs typeface="+mn-lt"/>
              </a:rPr>
              <a:t>projet</a:t>
            </a:r>
            <a:endParaRPr lang="en-US" b="1" err="1">
              <a:ea typeface="+mn-lt"/>
              <a:cs typeface="+mn-lt"/>
            </a:endParaRPr>
          </a:p>
          <a:p>
            <a:pPr algn="just"/>
            <a:r>
              <a:rPr lang="en-US" sz="1200">
                <a:ea typeface="+mn-lt"/>
                <a:cs typeface="+mn-lt"/>
              </a:rPr>
              <a:t>La </a:t>
            </a:r>
            <a:r>
              <a:rPr lang="en-US" sz="1200" err="1">
                <a:ea typeface="+mn-lt"/>
                <a:cs typeface="+mn-lt"/>
              </a:rPr>
              <a:t>problématique</a:t>
            </a:r>
            <a:r>
              <a:rPr lang="en-US" sz="1200">
                <a:ea typeface="+mn-lt"/>
                <a:cs typeface="+mn-lt"/>
              </a:rPr>
              <a:t> </a:t>
            </a:r>
            <a:r>
              <a:rPr lang="en-US" sz="1200" err="1">
                <a:ea typeface="+mn-lt"/>
                <a:cs typeface="+mn-lt"/>
              </a:rPr>
              <a:t>principale</a:t>
            </a:r>
            <a:r>
              <a:rPr lang="en-US" sz="1200">
                <a:ea typeface="+mn-lt"/>
                <a:cs typeface="+mn-lt"/>
              </a:rPr>
              <a:t> </a:t>
            </a:r>
            <a:r>
              <a:rPr lang="en-US" sz="1200" err="1">
                <a:ea typeface="+mn-lt"/>
                <a:cs typeface="+mn-lt"/>
              </a:rPr>
              <a:t>consiste</a:t>
            </a:r>
            <a:r>
              <a:rPr lang="en-US" sz="1200">
                <a:ea typeface="+mn-lt"/>
                <a:cs typeface="+mn-lt"/>
              </a:rPr>
              <a:t> à </a:t>
            </a:r>
            <a:r>
              <a:rPr lang="en-US" sz="1200" err="1">
                <a:ea typeface="+mn-lt"/>
                <a:cs typeface="+mn-lt"/>
              </a:rPr>
              <a:t>moderniser</a:t>
            </a:r>
            <a:r>
              <a:rPr lang="en-US" sz="1200">
                <a:ea typeface="+mn-lt"/>
                <a:cs typeface="+mn-lt"/>
              </a:rPr>
              <a:t> le </a:t>
            </a:r>
            <a:r>
              <a:rPr lang="en-US" sz="1200" err="1">
                <a:ea typeface="+mn-lt"/>
                <a:cs typeface="+mn-lt"/>
              </a:rPr>
              <a:t>suivi</a:t>
            </a:r>
            <a:r>
              <a:rPr lang="en-US" sz="1200">
                <a:ea typeface="+mn-lt"/>
                <a:cs typeface="+mn-lt"/>
              </a:rPr>
              <a:t> des performances </a:t>
            </a:r>
            <a:r>
              <a:rPr lang="en-US" sz="1200" err="1">
                <a:ea typeface="+mn-lt"/>
                <a:cs typeface="+mn-lt"/>
              </a:rPr>
              <a:t>ainsi</a:t>
            </a:r>
            <a:r>
              <a:rPr lang="en-US" sz="1200">
                <a:ea typeface="+mn-lt"/>
                <a:cs typeface="+mn-lt"/>
              </a:rPr>
              <a:t> que </a:t>
            </a:r>
            <a:r>
              <a:rPr lang="en-US" sz="1200" err="1">
                <a:ea typeface="+mn-lt"/>
                <a:cs typeface="+mn-lt"/>
              </a:rPr>
              <a:t>l’arbitrage</a:t>
            </a:r>
            <a:r>
              <a:rPr lang="en-US" sz="1200">
                <a:ea typeface="+mn-lt"/>
                <a:cs typeface="+mn-lt"/>
              </a:rPr>
              <a:t> au sein du Tennis Club Municipal de Brest. </a:t>
            </a:r>
            <a:r>
              <a:rPr lang="en-US" sz="1200" err="1">
                <a:ea typeface="+mn-lt"/>
                <a:cs typeface="+mn-lt"/>
              </a:rPr>
              <a:t>Actuellement</a:t>
            </a:r>
            <a:r>
              <a:rPr lang="en-US" sz="1200">
                <a:ea typeface="+mn-lt"/>
                <a:cs typeface="+mn-lt"/>
              </a:rPr>
              <a:t>, le </a:t>
            </a:r>
            <a:r>
              <a:rPr lang="en-US" sz="1200" err="1">
                <a:ea typeface="+mn-lt"/>
                <a:cs typeface="+mn-lt"/>
              </a:rPr>
              <a:t>suivi</a:t>
            </a:r>
            <a:r>
              <a:rPr lang="en-US" sz="1200">
                <a:ea typeface="+mn-lt"/>
                <a:cs typeface="+mn-lt"/>
              </a:rPr>
              <a:t> des performances repose sur </a:t>
            </a:r>
            <a:r>
              <a:rPr lang="en-US" sz="1200" err="1">
                <a:ea typeface="+mn-lt"/>
                <a:cs typeface="+mn-lt"/>
              </a:rPr>
              <a:t>une</a:t>
            </a:r>
            <a:r>
              <a:rPr lang="en-US" sz="1200">
                <a:ea typeface="+mn-lt"/>
                <a:cs typeface="+mn-lt"/>
              </a:rPr>
              <a:t> </a:t>
            </a:r>
            <a:r>
              <a:rPr lang="en-US" sz="1200" err="1">
                <a:ea typeface="+mn-lt"/>
                <a:cs typeface="+mn-lt"/>
              </a:rPr>
              <a:t>méthode</a:t>
            </a:r>
            <a:r>
              <a:rPr lang="en-US" sz="1200">
                <a:ea typeface="+mn-lt"/>
                <a:cs typeface="+mn-lt"/>
              </a:rPr>
              <a:t> </a:t>
            </a:r>
            <a:r>
              <a:rPr lang="en-US" sz="1200" err="1">
                <a:ea typeface="+mn-lt"/>
                <a:cs typeface="+mn-lt"/>
              </a:rPr>
              <a:t>entièrement</a:t>
            </a:r>
            <a:r>
              <a:rPr lang="en-US" sz="1200">
                <a:ea typeface="+mn-lt"/>
                <a:cs typeface="+mn-lt"/>
              </a:rPr>
              <a:t> papier, </a:t>
            </a:r>
            <a:r>
              <a:rPr lang="en-US" sz="1200" err="1">
                <a:ea typeface="+mn-lt"/>
                <a:cs typeface="+mn-lt"/>
              </a:rPr>
              <a:t>inefficace</a:t>
            </a:r>
            <a:r>
              <a:rPr lang="en-US" sz="1200">
                <a:ea typeface="+mn-lt"/>
                <a:cs typeface="+mn-lt"/>
              </a:rPr>
              <a:t> et difficile à exploiter </a:t>
            </a:r>
            <a:r>
              <a:rPr lang="en-US" sz="1200" err="1">
                <a:ea typeface="+mn-lt"/>
                <a:cs typeface="+mn-lt"/>
              </a:rPr>
              <a:t>rapidement</a:t>
            </a:r>
            <a:r>
              <a:rPr lang="en-US" sz="1200">
                <a:ea typeface="+mn-lt"/>
                <a:cs typeface="+mn-lt"/>
              </a:rPr>
              <a:t> par les </a:t>
            </a:r>
            <a:r>
              <a:rPr lang="en-US" sz="1200" err="1">
                <a:ea typeface="+mn-lt"/>
                <a:cs typeface="+mn-lt"/>
              </a:rPr>
              <a:t>entraîneurs</a:t>
            </a:r>
            <a:r>
              <a:rPr lang="en-US" sz="1200">
                <a:ea typeface="+mn-lt"/>
                <a:cs typeface="+mn-lt"/>
              </a:rPr>
              <a:t>. De plus, </a:t>
            </a:r>
            <a:r>
              <a:rPr lang="en-US" sz="1200" err="1">
                <a:ea typeface="+mn-lt"/>
                <a:cs typeface="+mn-lt"/>
              </a:rPr>
              <a:t>l’affichage</a:t>
            </a:r>
            <a:r>
              <a:rPr lang="en-US" sz="1200">
                <a:ea typeface="+mn-lt"/>
                <a:cs typeface="+mn-lt"/>
              </a:rPr>
              <a:t> des </a:t>
            </a:r>
            <a:r>
              <a:rPr lang="en-US" sz="1200" err="1">
                <a:ea typeface="+mn-lt"/>
                <a:cs typeface="+mn-lt"/>
              </a:rPr>
              <a:t>résultats</a:t>
            </a:r>
            <a:r>
              <a:rPr lang="en-US" sz="1200">
                <a:ea typeface="+mn-lt"/>
                <a:cs typeface="+mn-lt"/>
              </a:rPr>
              <a:t> </a:t>
            </a:r>
            <a:r>
              <a:rPr lang="en-US" sz="1200" err="1">
                <a:ea typeface="+mn-lt"/>
                <a:cs typeface="+mn-lt"/>
              </a:rPr>
              <a:t>durant</a:t>
            </a:r>
            <a:r>
              <a:rPr lang="en-US" sz="1200">
                <a:ea typeface="+mn-lt"/>
                <a:cs typeface="+mn-lt"/>
              </a:rPr>
              <a:t> les </a:t>
            </a:r>
            <a:r>
              <a:rPr lang="en-US" sz="1200" err="1">
                <a:ea typeface="+mn-lt"/>
                <a:cs typeface="+mn-lt"/>
              </a:rPr>
              <a:t>matchs</a:t>
            </a:r>
            <a:r>
              <a:rPr lang="en-US" sz="1200">
                <a:ea typeface="+mn-lt"/>
                <a:cs typeface="+mn-lt"/>
              </a:rPr>
              <a:t> </a:t>
            </a:r>
            <a:r>
              <a:rPr lang="en-US" sz="1200" err="1">
                <a:ea typeface="+mn-lt"/>
                <a:cs typeface="+mn-lt"/>
              </a:rPr>
              <a:t>est</a:t>
            </a:r>
            <a:r>
              <a:rPr lang="en-US" sz="1200">
                <a:ea typeface="+mn-lt"/>
                <a:cs typeface="+mn-lt"/>
              </a:rPr>
              <a:t> </a:t>
            </a:r>
            <a:r>
              <a:rPr lang="en-US" sz="1200" err="1">
                <a:ea typeface="+mn-lt"/>
                <a:cs typeface="+mn-lt"/>
              </a:rPr>
              <a:t>entièrement</a:t>
            </a:r>
            <a:r>
              <a:rPr lang="en-US" sz="1200">
                <a:ea typeface="+mn-lt"/>
                <a:cs typeface="+mn-lt"/>
              </a:rPr>
              <a:t> </a:t>
            </a:r>
            <a:r>
              <a:rPr lang="en-US" sz="1200" err="1">
                <a:ea typeface="+mn-lt"/>
                <a:cs typeface="+mn-lt"/>
              </a:rPr>
              <a:t>manuel</a:t>
            </a:r>
            <a:r>
              <a:rPr lang="en-US" sz="1200">
                <a:ea typeface="+mn-lt"/>
                <a:cs typeface="+mn-lt"/>
              </a:rPr>
              <a:t>, </a:t>
            </a:r>
            <a:r>
              <a:rPr lang="en-US" sz="1200" err="1">
                <a:ea typeface="+mn-lt"/>
                <a:cs typeface="+mn-lt"/>
              </a:rPr>
              <a:t>ce</a:t>
            </a:r>
            <a:r>
              <a:rPr lang="en-US" sz="1200">
                <a:ea typeface="+mn-lt"/>
                <a:cs typeface="+mn-lt"/>
              </a:rPr>
              <a:t> qui </a:t>
            </a:r>
            <a:r>
              <a:rPr lang="en-US" sz="1200" err="1">
                <a:ea typeface="+mn-lt"/>
                <a:cs typeface="+mn-lt"/>
              </a:rPr>
              <a:t>peut</a:t>
            </a:r>
            <a:r>
              <a:rPr lang="en-US" sz="1200">
                <a:ea typeface="+mn-lt"/>
                <a:cs typeface="+mn-lt"/>
              </a:rPr>
              <a:t> </a:t>
            </a:r>
            <a:r>
              <a:rPr lang="en-US" sz="1200" err="1">
                <a:ea typeface="+mn-lt"/>
                <a:cs typeface="+mn-lt"/>
              </a:rPr>
              <a:t>engendrer</a:t>
            </a:r>
            <a:r>
              <a:rPr lang="en-US" sz="1200">
                <a:ea typeface="+mn-lt"/>
                <a:cs typeface="+mn-lt"/>
              </a:rPr>
              <a:t> des </a:t>
            </a:r>
            <a:r>
              <a:rPr lang="en-US" sz="1200" err="1">
                <a:ea typeface="+mn-lt"/>
                <a:cs typeface="+mn-lt"/>
              </a:rPr>
              <a:t>erreurs</a:t>
            </a:r>
            <a:r>
              <a:rPr lang="en-US" sz="1200">
                <a:ea typeface="+mn-lt"/>
                <a:cs typeface="+mn-lt"/>
              </a:rPr>
              <a:t> et </a:t>
            </a:r>
            <a:r>
              <a:rPr lang="en-US" sz="1200" err="1">
                <a:ea typeface="+mn-lt"/>
                <a:cs typeface="+mn-lt"/>
              </a:rPr>
              <a:t>ralentir</a:t>
            </a:r>
            <a:r>
              <a:rPr lang="en-US" sz="1200">
                <a:ea typeface="+mn-lt"/>
                <a:cs typeface="+mn-lt"/>
              </a:rPr>
              <a:t> le </a:t>
            </a:r>
            <a:r>
              <a:rPr lang="en-US" sz="1200" err="1">
                <a:ea typeface="+mn-lt"/>
                <a:cs typeface="+mn-lt"/>
              </a:rPr>
              <a:t>déroulement</a:t>
            </a:r>
            <a:r>
              <a:rPr lang="en-US" sz="1200">
                <a:ea typeface="+mn-lt"/>
                <a:cs typeface="+mn-lt"/>
              </a:rPr>
              <a:t> des </a:t>
            </a:r>
            <a:r>
              <a:rPr lang="en-US" sz="1200" err="1">
                <a:ea typeface="+mn-lt"/>
                <a:cs typeface="+mn-lt"/>
              </a:rPr>
              <a:t>matchs</a:t>
            </a:r>
            <a:r>
              <a:rPr lang="en-US" sz="1200">
                <a:ea typeface="+mn-lt"/>
                <a:cs typeface="+mn-lt"/>
              </a:rPr>
              <a:t>. Ce </a:t>
            </a:r>
            <a:r>
              <a:rPr lang="en-US" sz="1200" err="1">
                <a:ea typeface="+mn-lt"/>
                <a:cs typeface="+mn-lt"/>
              </a:rPr>
              <a:t>projet</a:t>
            </a:r>
            <a:r>
              <a:rPr lang="en-US" sz="1200">
                <a:ea typeface="+mn-lt"/>
                <a:cs typeface="+mn-lt"/>
              </a:rPr>
              <a:t> sera </a:t>
            </a:r>
            <a:r>
              <a:rPr lang="en-US" sz="1200" err="1">
                <a:ea typeface="+mn-lt"/>
                <a:cs typeface="+mn-lt"/>
              </a:rPr>
              <a:t>donc</a:t>
            </a:r>
            <a:r>
              <a:rPr lang="en-US" sz="1200">
                <a:ea typeface="+mn-lt"/>
                <a:cs typeface="+mn-lt"/>
              </a:rPr>
              <a:t> un </a:t>
            </a:r>
            <a:r>
              <a:rPr lang="en-US" sz="1200" err="1">
                <a:ea typeface="+mn-lt"/>
                <a:cs typeface="+mn-lt"/>
              </a:rPr>
              <a:t>projet</a:t>
            </a:r>
            <a:r>
              <a:rPr lang="en-US" sz="1200">
                <a:ea typeface="+mn-lt"/>
                <a:cs typeface="+mn-lt"/>
              </a:rPr>
              <a:t> qui :</a:t>
            </a:r>
            <a:endParaRPr lang="en-US" sz="1200">
              <a:ea typeface="Calibri"/>
              <a:cs typeface="Calibri"/>
            </a:endParaRPr>
          </a:p>
          <a:p>
            <a:pPr marL="285750" indent="-285750" algn="just">
              <a:buFont typeface="Arial"/>
              <a:buChar char="•"/>
            </a:pPr>
            <a:r>
              <a:rPr lang="en-US" sz="1200" err="1">
                <a:ea typeface="+mn-lt"/>
                <a:cs typeface="+mn-lt"/>
              </a:rPr>
              <a:t>Réduit</a:t>
            </a:r>
            <a:r>
              <a:rPr lang="en-US" sz="1200">
                <a:ea typeface="+mn-lt"/>
                <a:cs typeface="+mn-lt"/>
              </a:rPr>
              <a:t> le temps </a:t>
            </a:r>
            <a:r>
              <a:rPr lang="en-US" sz="1200" err="1">
                <a:ea typeface="+mn-lt"/>
                <a:cs typeface="+mn-lt"/>
              </a:rPr>
              <a:t>nécessaire</a:t>
            </a:r>
            <a:r>
              <a:rPr lang="en-US" sz="1200">
                <a:ea typeface="+mn-lt"/>
                <a:cs typeface="+mn-lt"/>
              </a:rPr>
              <a:t> pour </a:t>
            </a:r>
            <a:r>
              <a:rPr lang="en-US" sz="1200" err="1">
                <a:ea typeface="+mn-lt"/>
                <a:cs typeface="+mn-lt"/>
              </a:rPr>
              <a:t>saisir</a:t>
            </a:r>
            <a:r>
              <a:rPr lang="en-US" sz="1200">
                <a:ea typeface="+mn-lt"/>
                <a:cs typeface="+mn-lt"/>
              </a:rPr>
              <a:t> et exploiter les données.</a:t>
            </a:r>
            <a:endParaRPr lang="en-US"/>
          </a:p>
          <a:p>
            <a:pPr marL="285750" indent="-285750" algn="just">
              <a:buFont typeface="Arial"/>
              <a:buChar char="•"/>
            </a:pPr>
            <a:r>
              <a:rPr lang="en-US" sz="1200" err="1">
                <a:ea typeface="+mn-lt"/>
                <a:cs typeface="+mn-lt"/>
              </a:rPr>
              <a:t>Améliore</a:t>
            </a:r>
            <a:r>
              <a:rPr lang="en-US" sz="1200">
                <a:ea typeface="+mn-lt"/>
                <a:cs typeface="+mn-lt"/>
              </a:rPr>
              <a:t> la </a:t>
            </a:r>
            <a:r>
              <a:rPr lang="en-US" sz="1200" err="1">
                <a:ea typeface="+mn-lt"/>
                <a:cs typeface="+mn-lt"/>
              </a:rPr>
              <a:t>précision</a:t>
            </a:r>
            <a:r>
              <a:rPr lang="en-US" sz="1200">
                <a:ea typeface="+mn-lt"/>
                <a:cs typeface="+mn-lt"/>
              </a:rPr>
              <a:t> du suivi des performances et la rapidité d’analyse pour les entraîneurs.</a:t>
            </a:r>
            <a:endParaRPr lang="en-US"/>
          </a:p>
          <a:p>
            <a:pPr marL="285750" indent="-285750" algn="just">
              <a:buFont typeface="Arial"/>
              <a:buChar char="•"/>
            </a:pPr>
            <a:r>
              <a:rPr lang="en-US" sz="1200" err="1">
                <a:ea typeface="+mn-lt"/>
                <a:cs typeface="+mn-lt"/>
              </a:rPr>
              <a:t>Automatise</a:t>
            </a:r>
            <a:r>
              <a:rPr lang="en-US" sz="1200">
                <a:ea typeface="+mn-lt"/>
                <a:cs typeface="+mn-lt"/>
              </a:rPr>
              <a:t> </a:t>
            </a:r>
            <a:r>
              <a:rPr lang="en-US" sz="1200" err="1">
                <a:ea typeface="+mn-lt"/>
                <a:cs typeface="+mn-lt"/>
              </a:rPr>
              <a:t>efficacement</a:t>
            </a:r>
            <a:r>
              <a:rPr lang="en-US" sz="1200">
                <a:ea typeface="+mn-lt"/>
                <a:cs typeface="+mn-lt"/>
              </a:rPr>
              <a:t> </a:t>
            </a:r>
            <a:r>
              <a:rPr lang="en-US" sz="1200" err="1">
                <a:ea typeface="+mn-lt"/>
                <a:cs typeface="+mn-lt"/>
              </a:rPr>
              <a:t>l’arbitrage</a:t>
            </a:r>
            <a:r>
              <a:rPr lang="en-US" sz="1200">
                <a:ea typeface="+mn-lt"/>
                <a:cs typeface="+mn-lt"/>
              </a:rPr>
              <a:t> pour </a:t>
            </a:r>
            <a:r>
              <a:rPr lang="en-US" sz="1200" err="1">
                <a:ea typeface="+mn-lt"/>
                <a:cs typeface="+mn-lt"/>
              </a:rPr>
              <a:t>fluidifier</a:t>
            </a:r>
            <a:r>
              <a:rPr lang="en-US" sz="1200">
                <a:ea typeface="+mn-lt"/>
                <a:cs typeface="+mn-lt"/>
              </a:rPr>
              <a:t> les </a:t>
            </a:r>
            <a:r>
              <a:rPr lang="en-US" sz="1200" err="1">
                <a:ea typeface="+mn-lt"/>
                <a:cs typeface="+mn-lt"/>
              </a:rPr>
              <a:t>matchs</a:t>
            </a:r>
            <a:r>
              <a:rPr lang="en-US" sz="1200">
                <a:ea typeface="+mn-lt"/>
                <a:cs typeface="+mn-lt"/>
              </a:rPr>
              <a:t> et </a:t>
            </a:r>
            <a:r>
              <a:rPr lang="en-US" sz="1200" err="1">
                <a:ea typeface="+mn-lt"/>
                <a:cs typeface="+mn-lt"/>
              </a:rPr>
              <a:t>garantir</a:t>
            </a:r>
            <a:r>
              <a:rPr lang="en-US" sz="1200">
                <a:ea typeface="+mn-lt"/>
                <a:cs typeface="+mn-lt"/>
              </a:rPr>
              <a:t> </a:t>
            </a:r>
            <a:r>
              <a:rPr lang="en-US" sz="1200" err="1">
                <a:ea typeface="+mn-lt"/>
                <a:cs typeface="+mn-lt"/>
              </a:rPr>
              <a:t>une</a:t>
            </a:r>
            <a:r>
              <a:rPr lang="en-US" sz="1200">
                <a:ea typeface="+mn-lt"/>
                <a:cs typeface="+mn-lt"/>
              </a:rPr>
              <a:t> </a:t>
            </a:r>
            <a:r>
              <a:rPr lang="en-US" sz="1200" err="1">
                <a:ea typeface="+mn-lt"/>
                <a:cs typeface="+mn-lt"/>
              </a:rPr>
              <a:t>fiabilité</a:t>
            </a:r>
            <a:r>
              <a:rPr lang="en-US" sz="1200">
                <a:ea typeface="+mn-lt"/>
                <a:cs typeface="+mn-lt"/>
              </a:rPr>
              <a:t> </a:t>
            </a:r>
            <a:r>
              <a:rPr lang="en-US" sz="1200" err="1">
                <a:ea typeface="+mn-lt"/>
                <a:cs typeface="+mn-lt"/>
              </a:rPr>
              <a:t>maximale</a:t>
            </a:r>
            <a:r>
              <a:rPr lang="en-US" sz="1200">
                <a:ea typeface="+mn-lt"/>
                <a:cs typeface="+mn-lt"/>
              </a:rPr>
              <a:t> des </a:t>
            </a:r>
            <a:r>
              <a:rPr lang="en-US" sz="1200" err="1">
                <a:ea typeface="+mn-lt"/>
                <a:cs typeface="+mn-lt"/>
              </a:rPr>
              <a:t>résultats</a:t>
            </a:r>
            <a:r>
              <a:rPr lang="en-US" sz="1200">
                <a:ea typeface="+mn-lt"/>
                <a:cs typeface="+mn-lt"/>
              </a:rPr>
              <a:t> </a:t>
            </a:r>
            <a:r>
              <a:rPr lang="en-US" sz="1200" err="1">
                <a:ea typeface="+mn-lt"/>
                <a:cs typeface="+mn-lt"/>
              </a:rPr>
              <a:t>affichés</a:t>
            </a:r>
            <a:r>
              <a:rPr lang="en-US" sz="1200">
                <a:ea typeface="+mn-lt"/>
                <a:cs typeface="+mn-lt"/>
              </a:rPr>
              <a:t>.</a:t>
            </a:r>
            <a:endParaRPr lang="en-US"/>
          </a:p>
          <a:p>
            <a:pPr algn="just"/>
            <a:endParaRPr lang="en-US" sz="1200">
              <a:ea typeface="Calibri"/>
              <a:cs typeface="Calibri"/>
            </a:endParaRPr>
          </a:p>
          <a:p>
            <a:pPr algn="just">
              <a:lnSpc>
                <a:spcPts val="1960"/>
              </a:lnSpc>
            </a:pPr>
            <a:endParaRPr lang="en-US" sz="1200" b="1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1946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9366801-7CA8-74A3-9268-A5CA1256BB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80"/>
            <a:ext cx="7552795" cy="5574604"/>
          </a:xfrm>
          <a:prstGeom prst="rect">
            <a:avLst/>
          </a:prstGeom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61EB583-D9B1-32FB-D017-5854A88C65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1768595"/>
              </p:ext>
            </p:extLst>
          </p:nvPr>
        </p:nvGraphicFramePr>
        <p:xfrm>
          <a:off x="-8" y="5583044"/>
          <a:ext cx="7559959" cy="3291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12289">
                  <a:extLst>
                    <a:ext uri="{9D8B030D-6E8A-4147-A177-3AD203B41FA5}">
                      <a16:colId xmlns:a16="http://schemas.microsoft.com/office/drawing/2014/main" val="2422042844"/>
                    </a:ext>
                  </a:extLst>
                </a:gridCol>
                <a:gridCol w="5847670">
                  <a:extLst>
                    <a:ext uri="{9D8B030D-6E8A-4147-A177-3AD203B41FA5}">
                      <a16:colId xmlns:a16="http://schemas.microsoft.com/office/drawing/2014/main" val="2129919869"/>
                    </a:ext>
                  </a:extLst>
                </a:gridCol>
              </a:tblGrid>
              <a:tr h="32766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err="1"/>
                        <a:t>Acteurs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err="1"/>
                        <a:t>Rôle</a:t>
                      </a:r>
                      <a:r>
                        <a:rPr lang="en-US"/>
                        <a:t>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7909875"/>
                  </a:ext>
                </a:extLst>
              </a:tr>
              <a:tr h="327665">
                <a:tc>
                  <a:txBody>
                    <a:bodyPr/>
                    <a:lstStyle/>
                    <a:p>
                      <a:pPr algn="ctr"/>
                      <a:r>
                        <a:rPr lang="en-US" err="1"/>
                        <a:t>Joueur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/>
                        <a:t>Visualiser</a:t>
                      </a:r>
                      <a:r>
                        <a:rPr lang="en-US"/>
                        <a:t> </a:t>
                      </a:r>
                      <a:r>
                        <a:rPr lang="en-US" err="1"/>
                        <a:t>ses</a:t>
                      </a:r>
                      <a:r>
                        <a:rPr lang="en-US"/>
                        <a:t> </a:t>
                      </a:r>
                      <a:r>
                        <a:rPr lang="en-US" err="1"/>
                        <a:t>statistiques</a:t>
                      </a:r>
                      <a:r>
                        <a:rPr lang="en-US"/>
                        <a:t> </a:t>
                      </a:r>
                      <a:r>
                        <a:rPr lang="en-US" err="1"/>
                        <a:t>s'il</a:t>
                      </a:r>
                      <a:r>
                        <a:rPr lang="en-US"/>
                        <a:t> le </a:t>
                      </a:r>
                      <a:r>
                        <a:rPr lang="en-US" err="1"/>
                        <a:t>souhaite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8179935"/>
                  </a:ext>
                </a:extLst>
              </a:tr>
              <a:tr h="327665">
                <a:tc>
                  <a:txBody>
                    <a:bodyPr/>
                    <a:lstStyle/>
                    <a:p>
                      <a:pPr algn="ctr"/>
                      <a:r>
                        <a:rPr lang="en-US" err="1"/>
                        <a:t>Entraineur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/>
                        <a:t>Créer</a:t>
                      </a:r>
                      <a:r>
                        <a:rPr lang="en-US"/>
                        <a:t> la fiche du </a:t>
                      </a:r>
                      <a:r>
                        <a:rPr lang="en-US" err="1"/>
                        <a:t>joueur</a:t>
                      </a:r>
                      <a:r>
                        <a:rPr lang="en-US"/>
                        <a:t> via le site web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2592103"/>
                  </a:ext>
                </a:extLst>
              </a:tr>
              <a:tr h="327665">
                <a:tc>
                  <a:txBody>
                    <a:bodyPr/>
                    <a:lstStyle/>
                    <a:p>
                      <a:pPr algn="ctr"/>
                      <a:r>
                        <a:rPr lang="en-US" err="1"/>
                        <a:t>Administrateur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Modifier la BDD </a:t>
                      </a:r>
                      <a:r>
                        <a:rPr lang="en-US" err="1"/>
                        <a:t>en</a:t>
                      </a:r>
                      <a:r>
                        <a:rPr lang="en-US"/>
                        <a:t> </a:t>
                      </a:r>
                      <a:r>
                        <a:rPr lang="en-US" err="1"/>
                        <a:t>cas</a:t>
                      </a:r>
                      <a:r>
                        <a:rPr lang="en-US"/>
                        <a:t> de </a:t>
                      </a:r>
                      <a:r>
                        <a:rPr lang="en-US" err="1"/>
                        <a:t>problème</a:t>
                      </a:r>
                      <a:r>
                        <a:rPr lang="en-US"/>
                        <a:t>/</a:t>
                      </a:r>
                      <a:r>
                        <a:rPr lang="en-US" err="1"/>
                        <a:t>ajout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7285188"/>
                  </a:ext>
                </a:extLst>
              </a:tr>
              <a:tr h="327665">
                <a:tc>
                  <a:txBody>
                    <a:bodyPr/>
                    <a:lstStyle/>
                    <a:p>
                      <a:pPr algn="ctr"/>
                      <a:r>
                        <a:rPr lang="en-US" err="1"/>
                        <a:t>Arbitre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Compter les points via le </a:t>
                      </a:r>
                      <a:r>
                        <a:rPr lang="en-US" err="1"/>
                        <a:t>téléphone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7238191"/>
                  </a:ext>
                </a:extLst>
              </a:tr>
              <a:tr h="32766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BDD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err="1"/>
                        <a:t>Permet</a:t>
                      </a:r>
                      <a:r>
                        <a:rPr lang="en-US"/>
                        <a:t> de stocker les données (</a:t>
                      </a:r>
                      <a:r>
                        <a:rPr lang="en-US" err="1"/>
                        <a:t>statistiques</a:t>
                      </a:r>
                      <a:r>
                        <a:rPr lang="en-US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5212392"/>
                  </a:ext>
                </a:extLst>
              </a:tr>
              <a:tr h="32766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err="1"/>
                        <a:t>Permet</a:t>
                      </a:r>
                      <a:r>
                        <a:rPr lang="en-US"/>
                        <a:t> la notation des performances du </a:t>
                      </a:r>
                      <a:r>
                        <a:rPr lang="en-US" err="1"/>
                        <a:t>joueur</a:t>
                      </a:r>
                      <a:r>
                        <a:rPr lang="en-US"/>
                        <a:t> via le site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8589976"/>
                  </a:ext>
                </a:extLst>
              </a:tr>
              <a:tr h="32766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err="1"/>
                        <a:t>Afficheur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err="1"/>
                        <a:t>Permet</a:t>
                      </a:r>
                      <a:r>
                        <a:rPr lang="en-US"/>
                        <a:t> </a:t>
                      </a:r>
                      <a:r>
                        <a:rPr lang="en-US" err="1"/>
                        <a:t>l'affichage</a:t>
                      </a:r>
                      <a:r>
                        <a:rPr lang="en-US"/>
                        <a:t> du 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0123718"/>
                  </a:ext>
                </a:extLst>
              </a:tr>
              <a:tr h="32766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err="1"/>
                        <a:t>Téléphone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err="1"/>
                        <a:t>Permet</a:t>
                      </a:r>
                      <a:r>
                        <a:rPr lang="en-US"/>
                        <a:t> de </a:t>
                      </a:r>
                      <a:r>
                        <a:rPr lang="en-US" err="1"/>
                        <a:t>compter</a:t>
                      </a:r>
                      <a:r>
                        <a:rPr lang="en-US"/>
                        <a:t> les points via </a:t>
                      </a:r>
                      <a:r>
                        <a:rPr lang="en-US" err="1"/>
                        <a:t>l'application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08559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FA6E706-5375-FE05-050D-0ED90EBE2E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489550"/>
              </p:ext>
            </p:extLst>
          </p:nvPr>
        </p:nvGraphicFramePr>
        <p:xfrm>
          <a:off x="-8" y="2053766"/>
          <a:ext cx="7559959" cy="329326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12289">
                  <a:extLst>
                    <a:ext uri="{9D8B030D-6E8A-4147-A177-3AD203B41FA5}">
                      <a16:colId xmlns:a16="http://schemas.microsoft.com/office/drawing/2014/main" val="2422042844"/>
                    </a:ext>
                  </a:extLst>
                </a:gridCol>
                <a:gridCol w="5847670">
                  <a:extLst>
                    <a:ext uri="{9D8B030D-6E8A-4147-A177-3AD203B41FA5}">
                      <a16:colId xmlns:a16="http://schemas.microsoft.com/office/drawing/2014/main" val="2129919869"/>
                    </a:ext>
                  </a:extLst>
                </a:gridCol>
              </a:tblGrid>
              <a:tr h="32766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Nom CU</a:t>
                      </a:r>
                      <a:endParaRPr lang="en-US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 err="1"/>
                        <a:t>Rôle</a:t>
                      </a:r>
                      <a:r>
                        <a:rPr lang="en-US" dirty="0"/>
                        <a:t>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7909875"/>
                  </a:ext>
                </a:extLst>
              </a:tr>
              <a:tr h="327665">
                <a:tc>
                  <a:txBody>
                    <a:bodyPr/>
                    <a:lstStyle/>
                    <a:p>
                      <a:pPr algn="ctr"/>
                      <a:endParaRPr lang="en-US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8179935"/>
                  </a:ext>
                </a:extLst>
              </a:tr>
              <a:tr h="327665">
                <a:tc>
                  <a:txBody>
                    <a:bodyPr/>
                    <a:lstStyle/>
                    <a:p>
                      <a:pPr algn="ctr"/>
                      <a:endParaRPr lang="en-US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2592103"/>
                  </a:ext>
                </a:extLst>
              </a:tr>
              <a:tr h="327665">
                <a:tc>
                  <a:txBody>
                    <a:bodyPr/>
                    <a:lstStyle/>
                    <a:p>
                      <a:pPr algn="ctr"/>
                      <a:endParaRPr lang="en-US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7285188"/>
                  </a:ext>
                </a:extLst>
              </a:tr>
              <a:tr h="327665">
                <a:tc>
                  <a:txBody>
                    <a:bodyPr/>
                    <a:lstStyle/>
                    <a:p>
                      <a:pPr algn="ctr"/>
                      <a:endParaRPr lang="en-US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7238191"/>
                  </a:ext>
                </a:extLst>
              </a:tr>
              <a:tr h="32766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5212392"/>
                  </a:ext>
                </a:extLst>
              </a:tr>
              <a:tr h="32766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8589976"/>
                  </a:ext>
                </a:extLst>
              </a:tr>
              <a:tr h="32766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0123718"/>
                  </a:ext>
                </a:extLst>
              </a:tr>
              <a:tr h="367184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08559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Custom</PresentationFormat>
  <Slides>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Dossier commun - projet TCB</dc:title>
  <cp:revision>6</cp:revision>
  <dcterms:created xsi:type="dcterms:W3CDTF">2006-08-16T00:00:00Z</dcterms:created>
  <dcterms:modified xsi:type="dcterms:W3CDTF">2025-02-25T10:21:48Z</dcterms:modified>
  <dc:identifier>DAGgCDf8UMM</dc:identifier>
</cp:coreProperties>
</file>