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67" r:id="rId13"/>
    <p:sldId id="368" r:id="rId14"/>
    <p:sldId id="370" r:id="rId15"/>
    <p:sldId id="369" r:id="rId16"/>
    <p:sldId id="372" r:id="rId17"/>
    <p:sldId id="373" r:id="rId18"/>
    <p:sldId id="374" r:id="rId19"/>
    <p:sldId id="333" r:id="rId20"/>
    <p:sldId id="375" r:id="rId21"/>
    <p:sldId id="334" r:id="rId22"/>
    <p:sldId id="335" r:id="rId23"/>
    <p:sldId id="379" r:id="rId24"/>
    <p:sldId id="377" r:id="rId25"/>
    <p:sldId id="380" r:id="rId26"/>
    <p:sldId id="376" r:id="rId27"/>
    <p:sldId id="382" r:id="rId28"/>
    <p:sldId id="336" r:id="rId29"/>
    <p:sldId id="34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83" r:id="rId39"/>
    <p:sldId id="384" r:id="rId40"/>
    <p:sldId id="386" r:id="rId41"/>
    <p:sldId id="363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75" d="100"/>
          <a:sy n="75" d="100"/>
        </p:scale>
        <p:origin x="-127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minkov.it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1.9.1.min.js" TargetMode="External"/><Relationship Id="rId4" Type="http://schemas.openxmlformats.org/officeDocument/2006/relationships/hyperlink" Target="http://code.jquery.com/jquery-1.9.1.min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Unleash the Power of jQuery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-7636" y="1597819"/>
            <a:ext cx="2983374" cy="940411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www.webaxes.com/wp-content/uploads/2010/04/o3-AJAX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0024">
            <a:off x="3465159" y="48025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designreviver.com/wp-content/uploads/2010/09/jquery-visialized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15804"/>
            <a:ext cx="2800077" cy="1802465"/>
          </a:xfrm>
          <a:prstGeom prst="roundRect">
            <a:avLst>
              <a:gd name="adj" fmla="val 103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37" y="320978"/>
            <a:ext cx="2036563" cy="14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362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Selecting items with jQuery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Almost always returns a collection of the items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stored in a variable or used right away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 usage of the elements is always the same, no matter whether a single or many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623137"/>
            <a:ext cx="693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$(".widgets").fade(1);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89937"/>
            <a:ext cx="7924800" cy="6858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r>
              <a:rPr lang="en-US" dirty="0" smtClean="0"/>
              <a:t>As with plain JavaScript, the DOM can be traversed with jQuery</a:t>
            </a:r>
          </a:p>
          <a:p>
            <a:pPr lvl="1"/>
            <a:r>
              <a:rPr lang="en-US" dirty="0" smtClean="0"/>
              <a:t>Properties for:</a:t>
            </a:r>
          </a:p>
          <a:p>
            <a:pPr lvl="1"/>
            <a:r>
              <a:rPr lang="en-US" dirty="0" smtClean="0"/>
              <a:t>Next and previous siblings</a:t>
            </a:r>
          </a:p>
          <a:p>
            <a:pPr lvl="1"/>
            <a:r>
              <a:rPr lang="en-US" dirty="0" smtClean="0"/>
              <a:t>Parents and children</a:t>
            </a:r>
          </a:p>
        </p:txBody>
      </p:sp>
    </p:spTree>
    <p:extLst>
      <p:ext uri="{BB962C8B-B14F-4D97-AF65-F5344CB8AC3E}">
        <p14:creationId xmlns:p14="http://schemas.microsoft.com/office/powerpoint/2010/main" val="41145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DOM Traversal:</a:t>
            </a:r>
            <a:br>
              <a:rPr lang="en-US" dirty="0" smtClean="0"/>
            </a:br>
            <a:r>
              <a:rPr lang="en-US" dirty="0" smtClean="0"/>
              <a:t>Next and Previous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36988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jQuery.next</a:t>
            </a:r>
            <a:r>
              <a:rPr lang="en-US" dirty="0" smtClean="0"/>
              <a:t>(), </a:t>
            </a:r>
            <a:r>
              <a:rPr lang="en-US" dirty="0" err="1" smtClean="0"/>
              <a:t>jQuery.prev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next/</a:t>
            </a:r>
            <a:r>
              <a:rPr lang="en-US" dirty="0" err="1" smtClean="0"/>
              <a:t>prev</a:t>
            </a:r>
            <a:r>
              <a:rPr lang="en-US" dirty="0" smtClean="0"/>
              <a:t> sibling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an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a [text] node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893880"/>
            <a:ext cx="4381500" cy="1477328"/>
          </a:xfrm>
        </p:spPr>
        <p:txBody>
          <a:bodyPr/>
          <a:lstStyle/>
          <a:p>
            <a:r>
              <a:rPr lang="it-IT" sz="1800" dirty="0" smtClean="0"/>
              <a:t>&lt;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1&lt;/li&gt;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2&lt;/li&gt;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</a:t>
            </a:r>
            <a:r>
              <a:rPr lang="it-IT" sz="1800" dirty="0" smtClean="0"/>
              <a:t>li&gt;Item </a:t>
            </a:r>
            <a:r>
              <a:rPr lang="it-IT" sz="1800" dirty="0"/>
              <a:t>3&lt;/li</a:t>
            </a:r>
            <a:r>
              <a:rPr lang="it-IT" sz="1800" dirty="0" smtClean="0"/>
              <a:t>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ul&gt;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893880"/>
            <a:ext cx="41148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var first = $("li").first();</a:t>
            </a:r>
          </a:p>
          <a:p>
            <a:r>
              <a:rPr lang="it-IT" sz="1800" dirty="0"/>
              <a:t>log(first);</a:t>
            </a:r>
          </a:p>
          <a:p>
            <a:r>
              <a:rPr lang="it-IT" sz="1800" dirty="0"/>
              <a:t>//logs "Item 1"</a:t>
            </a:r>
          </a:p>
          <a:p>
            <a:r>
              <a:rPr lang="it-IT" sz="1800" dirty="0"/>
              <a:t>log(first.next());</a:t>
            </a:r>
          </a:p>
          <a:p>
            <a:r>
              <a:rPr lang="it-IT" sz="1800" dirty="0"/>
              <a:t>//logs "Item 2</a:t>
            </a:r>
            <a:r>
              <a:rPr lang="it-IT" sz="1800" dirty="0" smtClean="0"/>
              <a:t>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130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Next/</a:t>
            </a:r>
            <a:r>
              <a:rPr lang="en-US" dirty="0" err="1" smtClean="0"/>
              <a:t>Prev</a:t>
            </a:r>
            <a:r>
              <a:rPr lang="en-US" dirty="0" smtClean="0"/>
              <a:t> Siblings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DOM Traversal:</a:t>
            </a:r>
            <a:br>
              <a:rPr lang="en-US" dirty="0"/>
            </a:b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295400"/>
            <a:ext cx="8686800" cy="28777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jQuery.parent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parent of the element</a:t>
            </a:r>
          </a:p>
          <a:p>
            <a:r>
              <a:rPr lang="en-US" dirty="0" err="1" smtClean="0"/>
              <a:t>jQuery.parents</a:t>
            </a:r>
            <a:r>
              <a:rPr lang="en-US" dirty="0" smtClean="0"/>
              <a:t>(selector)</a:t>
            </a:r>
          </a:p>
          <a:p>
            <a:pPr lvl="1"/>
            <a:r>
              <a:rPr lang="en-US" dirty="0" smtClean="0"/>
              <a:t>Returns the first parent that matches the selector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4168676"/>
            <a:ext cx="4343400" cy="2308324"/>
          </a:xfrm>
        </p:spPr>
        <p:txBody>
          <a:bodyPr/>
          <a:lstStyle/>
          <a:p>
            <a:r>
              <a:rPr lang="it-IT" sz="1800" dirty="0" smtClean="0"/>
              <a:t>&lt;div </a:t>
            </a:r>
            <a:r>
              <a:rPr lang="it-IT" sz="1800" dirty="0"/>
              <a:t>id="wrapper"&gt;</a:t>
            </a:r>
          </a:p>
          <a:p>
            <a:r>
              <a:rPr lang="it-IT" sz="1800" dirty="0" smtClean="0"/>
              <a:t> &lt;ul </a:t>
            </a:r>
            <a:r>
              <a:rPr lang="it-IT" sz="1800" dirty="0"/>
              <a:t>id="items-list"&gt;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&lt;</a:t>
            </a:r>
            <a:r>
              <a:rPr lang="it-IT" sz="1800" dirty="0"/>
              <a:t>li&gt;Item 1&lt;/li&gt;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li&gt;Item 2&lt;/li&gt;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 class="special"&gt;Item 3&lt;/li&gt;</a:t>
            </a:r>
          </a:p>
          <a:p>
            <a:r>
              <a:rPr lang="it-IT" sz="1800" dirty="0" smtClean="0"/>
              <a:t>  &lt;</a:t>
            </a:r>
            <a:r>
              <a:rPr lang="it-IT" sz="1800" dirty="0"/>
              <a:t>li&gt;Item 4&lt;/li&gt;</a:t>
            </a:r>
          </a:p>
          <a:p>
            <a:r>
              <a:rPr lang="it-IT" sz="1800" dirty="0" smtClean="0"/>
              <a:t> &lt;/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div&gt;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4168676"/>
            <a:ext cx="41294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var </a:t>
            </a:r>
            <a:r>
              <a:rPr lang="it-IT" sz="1800" dirty="0"/>
              <a:t>item</a:t>
            </a:r>
            <a:r>
              <a:rPr lang="it-IT" sz="1800" dirty="0" smtClean="0"/>
              <a:t> </a:t>
            </a:r>
            <a:r>
              <a:rPr lang="it-IT" sz="1800" dirty="0"/>
              <a:t>= </a:t>
            </a:r>
            <a:r>
              <a:rPr lang="it-IT" sz="1800" dirty="0" smtClean="0"/>
              <a:t>$(".</a:t>
            </a:r>
            <a:r>
              <a:rPr lang="it-IT" sz="1800" dirty="0"/>
              <a:t>special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item.parent</a:t>
            </a:r>
            <a:r>
              <a:rPr lang="it-IT" sz="1800" dirty="0"/>
              <a:t>().attr("id</a:t>
            </a:r>
            <a:r>
              <a:rPr lang="it-IT" sz="1800" dirty="0" smtClean="0"/>
              <a:t>");</a:t>
            </a:r>
            <a:r>
              <a:rPr lang="it-IT" sz="1800" dirty="0"/>
              <a:t>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//</a:t>
            </a:r>
            <a:r>
              <a:rPr lang="it-IT" sz="1800" dirty="0"/>
              <a:t>logs "items-list"</a:t>
            </a:r>
            <a:endParaRPr lang="it-IT" sz="1800" dirty="0" smtClean="0"/>
          </a:p>
          <a:p>
            <a:r>
              <a:rPr lang="it-IT" sz="1800" dirty="0"/>
              <a:t>item</a:t>
            </a:r>
            <a:r>
              <a:rPr lang="it-IT" sz="1800" dirty="0" smtClean="0"/>
              <a:t>.parents</a:t>
            </a:r>
            <a:r>
              <a:rPr lang="it-IT" sz="1800" dirty="0"/>
              <a:t>("div").attr("id</a:t>
            </a:r>
            <a:r>
              <a:rPr lang="it-IT" sz="1800" dirty="0" smtClean="0"/>
              <a:t>");</a:t>
            </a:r>
            <a:endParaRPr lang="it-IT" sz="1800" dirty="0"/>
          </a:p>
          <a:p>
            <a:r>
              <a:rPr lang="it-IT" sz="1800" dirty="0"/>
              <a:t>//logs </a:t>
            </a:r>
            <a:r>
              <a:rPr lang="it-IT" sz="1800" dirty="0" smtClean="0"/>
              <a:t>"wrapper"</a:t>
            </a:r>
          </a:p>
          <a:p>
            <a:r>
              <a:rPr lang="it-IT" sz="1800" dirty="0" smtClean="0"/>
              <a:t>item.parents</a:t>
            </a:r>
            <a:r>
              <a:rPr lang="it-IT" sz="1800" dirty="0"/>
              <a:t>("#wrapper</a:t>
            </a:r>
            <a:r>
              <a:rPr lang="it-IT" sz="1800" dirty="0" smtClean="0"/>
              <a:t>")</a:t>
            </a:r>
            <a:br>
              <a:rPr lang="it-IT" sz="1800" dirty="0" smtClean="0"/>
            </a:br>
            <a:r>
              <a:rPr lang="it-IT" sz="1800" dirty="0" smtClean="0"/>
              <a:t>         .attr</a:t>
            </a:r>
            <a:r>
              <a:rPr lang="it-IT" sz="1800" dirty="0"/>
              <a:t>("id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/logs "wrapper"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90106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Parent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989653"/>
            <a:ext cx="8686800" cy="182034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Adding elements can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Using </a:t>
            </a:r>
            <a:r>
              <a:rPr lang="en-US" dirty="0" err="1" smtClean="0">
                <a:latin typeface="+mj-lt"/>
                <a:cs typeface="Helvetica" charset="0"/>
                <a:sym typeface="Helvetica" charset="0"/>
              </a:rPr>
              <a:t>jQuery.appendTo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()/</a:t>
            </a:r>
            <a:r>
              <a:rPr lang="en-US" dirty="0" err="1" smtClean="0">
                <a:latin typeface="+mj-lt"/>
                <a:cs typeface="Helvetica" charset="0"/>
                <a:sym typeface="Helvetica" charset="0"/>
              </a:rPr>
              <a:t>prependTo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() and </a:t>
            </a:r>
            <a:r>
              <a:rPr lang="en-US" dirty="0" err="1" smtClean="0">
                <a:latin typeface="+mj-lt"/>
                <a:cs typeface="Helvetica" charset="0"/>
                <a:sym typeface="Helvetica" charset="0"/>
              </a:rPr>
              <a:t>jQuery.append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()/prepend()</a:t>
            </a:r>
          </a:p>
          <a:p>
            <a:pPr eaLnBrk="1" hangingPunct="1"/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09386" y="3886200"/>
            <a:ext cx="7649028" cy="707886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</a:p>
          <a:p>
            <a:r>
              <a:rPr lang="en-US" dirty="0" smtClean="0"/>
              <a:t>$("body").prepend("&lt;h1&gt;header&lt;/h1&gt;");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What is jQuery?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dirty="0"/>
              <a:t>Fundamentals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Selectors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</a:t>
            </a:r>
            <a:r>
              <a:rPr lang="en-US" dirty="0"/>
              <a:t>Manipulation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Altering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smtClean="0"/>
              <a:t>DOM elements</a:t>
            </a:r>
            <a:endParaRPr lang="en-US" dirty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AJAX</a:t>
            </a:r>
            <a:endParaRPr lang="en-US" dirty="0"/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AJAX </a:t>
            </a:r>
            <a:r>
              <a:rPr lang="en-US" dirty="0"/>
              <a:t>Methods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Executing AJAX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Elements to the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21</a:t>
            </a:fld>
            <a:endParaRPr lang="en-US" sz="11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t2.gstatic.com/images?q=tbn:ANd9GcQMzcz-q5-u_u9t-_R40jmeSBWlmVPgy17W2c32-9QnGyeWCfz5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906">
            <a:off x="5131926" y="4267345"/>
            <a:ext cx="2779718" cy="1925213"/>
          </a:xfrm>
          <a:prstGeom prst="roundRect">
            <a:avLst>
              <a:gd name="adj" fmla="val 8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8/80/Selection.svg/558px-Selec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264">
            <a:off x="6035347" y="287702"/>
            <a:ext cx="1877404" cy="20187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phostingdiscount.com/wp-content/uploads/2010/05/cho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44">
            <a:off x="1016771" y="4173155"/>
            <a:ext cx="3013626" cy="2007076"/>
          </a:xfrm>
          <a:prstGeom prst="roundRect">
            <a:avLst>
              <a:gd name="adj" fmla="val 75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543">
            <a:off x="1421638" y="520838"/>
            <a:ext cx="3347065" cy="16709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Extended DOM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with jQuery DOM elements</a:t>
            </a:r>
            <a:r>
              <a:rPr lang="en-US" dirty="0"/>
              <a:t> </a:t>
            </a:r>
            <a:r>
              <a:rPr lang="en-US" dirty="0" smtClean="0"/>
              <a:t>are not pure DOM elements</a:t>
            </a:r>
          </a:p>
          <a:p>
            <a:pPr lvl="1"/>
            <a:r>
              <a:rPr lang="en-US" dirty="0" smtClean="0"/>
              <a:t>They are extended</a:t>
            </a:r>
          </a:p>
          <a:p>
            <a:pPr lvl="1"/>
            <a:r>
              <a:rPr lang="en-US" dirty="0" smtClean="0"/>
              <a:t>Have additional properties and methods</a:t>
            </a:r>
          </a:p>
          <a:p>
            <a:pPr lvl="2"/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removeClass</a:t>
            </a:r>
            <a:r>
              <a:rPr lang="en-US" dirty="0" smtClean="0"/>
              <a:t>(), </a:t>
            </a:r>
            <a:r>
              <a:rPr lang="en-US" dirty="0" err="1" smtClean="0"/>
              <a:t>toogleClass</a:t>
            </a:r>
            <a:endParaRPr lang="en-US" dirty="0" smtClean="0"/>
          </a:p>
          <a:p>
            <a:pPr lvl="2"/>
            <a:r>
              <a:rPr lang="en-US" dirty="0" smtClean="0"/>
              <a:t>on, off, live for attaching events</a:t>
            </a:r>
          </a:p>
          <a:p>
            <a:pPr lvl="2"/>
            <a:r>
              <a:rPr lang="en-US" dirty="0" smtClean="0"/>
              <a:t>animate, fade, etc…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5181600"/>
            <a:ext cx="8077200" cy="1015663"/>
          </a:xfrm>
        </p:spPr>
        <p:txBody>
          <a:bodyPr/>
          <a:lstStyle/>
          <a:p>
            <a:r>
              <a:rPr lang="en-US" dirty="0" smtClean="0"/>
              <a:t>//Parsing a regular DOM element to jQuery Element</a:t>
            </a:r>
          </a:p>
          <a:p>
            <a:r>
              <a:rPr lang="en-US" dirty="0" smtClean="0"/>
              <a:t>var content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jContent</a:t>
            </a:r>
            <a:r>
              <a:rPr lang="en-US" dirty="0" smtClean="0"/>
              <a:t> = $(content);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jQuery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724370"/>
          </a:xfrm>
        </p:spPr>
        <p:txBody>
          <a:bodyPr/>
          <a:lstStyle/>
          <a:p>
            <a:r>
              <a:rPr lang="en-US" dirty="0" smtClean="0"/>
              <a:t>jQuery elements extend regular DOM</a:t>
            </a:r>
          </a:p>
          <a:p>
            <a:pPr lvl="1"/>
            <a:r>
              <a:rPr lang="en-US" dirty="0" err="1" smtClean="0"/>
              <a:t>asd</a:t>
            </a:r>
            <a:r>
              <a:rPr lang="en-US" dirty="0" smtClean="0"/>
              <a:t> elements</a:t>
            </a:r>
          </a:p>
          <a:p>
            <a:r>
              <a:rPr lang="en-US" dirty="0" smtClean="0"/>
              <a:t>Methods for altering the elements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jQuery.css("color", "#f3f")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jQuery.html()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r>
              <a:rPr lang="en-US" dirty="0" smtClean="0"/>
              <a:t>, by escaping the 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jQuery Elements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160264"/>
            <a:ext cx="8686800" cy="236988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has a convenient way for attaching and detaching events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Works cross-browser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Using methods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on()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off()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99808"/>
            <a:ext cx="7772400" cy="1631216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onButtonClick(){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/>
              <a:t> </a:t>
            </a:r>
            <a:r>
              <a:rPr lang="en-US" noProof="1" smtClean="0"/>
              <a:t> $(this).addClass("selected");</a:t>
            </a:r>
          </a:p>
          <a:p>
            <a:pPr eaLnBrk="1" hangingPunct="1"/>
            <a:r>
              <a:rPr lang="en-US" noProof="1"/>
              <a:t>}</a:t>
            </a:r>
            <a:endParaRPr lang="en-US" noProof="1" smtClean="0"/>
          </a:p>
          <a:p>
            <a:pPr eaLnBrk="1" hangingPunct="1"/>
            <a:r>
              <a:rPr lang="en-US" noProof="1" smtClean="0"/>
              <a:t>$("a.button").on("click", onButtonClick);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jQuery Event Handlers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074" name="Picture 2" descr="http://img.ehowcdn.com/article-new/ehow/images/a08/c9/5c/remove-event-handler-tinymc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24200"/>
            <a:ext cx="5257800" cy="28575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55776"/>
            <a:ext cx="7924800" cy="5691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world’s most popular JavaScript library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7624"/>
            <a:ext cx="7064494" cy="3736976"/>
          </a:xfrm>
          <a:prstGeom prst="roundRect">
            <a:avLst>
              <a:gd name="adj" fmla="val 36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3048000"/>
            <a:ext cx="4572000" cy="685800"/>
          </a:xfrm>
        </p:spPr>
        <p:txBody>
          <a:bodyPr/>
          <a:lstStyle/>
          <a:p>
            <a:r>
              <a:rPr lang="en-US" dirty="0"/>
              <a:t>jQuery </a:t>
            </a:r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889">
            <a:off x="712919" y="3976510"/>
            <a:ext cx="1952270" cy="22311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114">
            <a:off x="4475181" y="4242536"/>
            <a:ext cx="3810000" cy="17716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488">
            <a:off x="5073943" y="790480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10">
            <a:off x="767744" y="894092"/>
            <a:ext cx="3016768" cy="1791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Technique for background loading of dynamic content and data from the server 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dynamic client-side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types of AJAX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service – loading data and client-side processing it with JavaScript / jQuery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data can be JSON, XML or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US" sz="3000" dirty="0" smtClean="0">
                <a:latin typeface="+mj-lt"/>
                <a:ea typeface="Lucida Grande" charset="0"/>
                <a:cs typeface="Lucida Grande" charset="0"/>
              </a:rPr>
              <a:t>You can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</a:rPr>
              <a:t>use jQuery Ajax to seamlessly integrate with </a:t>
            </a:r>
            <a:r>
              <a:rPr lang="en-US" sz="3000" dirty="0" smtClean="0">
                <a:latin typeface="+mj-lt"/>
                <a:ea typeface="Lucida Grande" charset="0"/>
                <a:cs typeface="Lucida Grande" charset="0"/>
              </a:rPr>
              <a:t>server side functionality</a:t>
            </a:r>
            <a:endParaRPr lang="en-US" sz="3000" dirty="0">
              <a:latin typeface="+mj-lt"/>
              <a:ea typeface="Lucida Grande" charset="0"/>
              <a:cs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</a:rPr>
              <a:t>jQuery makes simple the asynchronous server calls</a:t>
            </a:r>
            <a:endParaRPr lang="en-US" sz="2800" dirty="0">
              <a:latin typeface="+mj-lt"/>
              <a:ea typeface="Lucida Grande" charset="0"/>
              <a:cs typeface="Lucida Grande" charset="0"/>
            </a:endParaRPr>
          </a:p>
          <a:p>
            <a:pPr eaLnBrk="1" hangingPunct="1">
              <a:lnSpc>
                <a:spcPct val="97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jQuery.ajax(…)</a:t>
            </a:r>
            <a:r>
              <a:rPr lang="en-US" sz="3000" noProof="1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core </a:t>
            </a:r>
            <a:r>
              <a:rPr lang="en-US" sz="2800" dirty="0" smtClean="0">
                <a:ea typeface="Lucida Grande" charset="0"/>
                <a:cs typeface="Lucida Grande" charset="0"/>
                <a:sym typeface="Lucida Grande" charset="0"/>
              </a:rPr>
              <a:t>method for using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AJAX functionality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shortcut methods use it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'under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hood'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Thus it can do everything</a:t>
            </a:r>
          </a:p>
          <a:p>
            <a:pPr eaLnBrk="1" hangingPunct="1">
              <a:lnSpc>
                <a:spcPct val="97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$.post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Executes a server-side request and returns a result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>
              <a:lnSpc>
                <a:spcPct val="97000"/>
              </a:lnSpc>
            </a:pPr>
            <a:r>
              <a:rPr lang="en-US" sz="2800" dirty="0" smtClean="0">
                <a:sym typeface="Lucida Grande" charset="0"/>
              </a:rPr>
              <a:t>The HTTP action </a:t>
            </a:r>
            <a:r>
              <a:rPr lang="en-US" sz="2800" dirty="0">
                <a:sym typeface="Lucida Grande" charset="0"/>
              </a:rPr>
              <a:t>that will occur </a:t>
            </a:r>
            <a:r>
              <a:rPr lang="en-US" sz="2800" dirty="0" smtClean="0">
                <a:sym typeface="Lucida Grande" charset="0"/>
              </a:rPr>
              <a:t> is POST </a:t>
            </a:r>
            <a:r>
              <a:rPr lang="en-US" sz="2800" dirty="0">
                <a:sym typeface="Lucida Grande" charset="0"/>
              </a:rPr>
              <a:t>or </a:t>
            </a:r>
            <a:r>
              <a:rPr lang="en-US" sz="2800" dirty="0" smtClean="0">
                <a:sym typeface="Lucida Grande" charset="0"/>
              </a:rPr>
              <a:t>GET</a:t>
            </a:r>
            <a:endParaRPr lang="en-US" sz="2800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$.getJSON(&lt;url&gt;)</a:t>
            </a: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Uses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GET HTTP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action 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inform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server to send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back JSON-serialized data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$(…).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load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&lt;url&gt;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)</a:t>
            </a:r>
            <a:endParaRPr lang="en-US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Gets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HTML from the server 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loads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it into whatever you have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selected (e.g.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&lt;div&gt;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3000"/>
              </a:lnSpc>
            </a:pP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Note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that jQuery AJAX does not use a selection (except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.load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method)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With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certain jQuery methods there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not a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logical reason to make a selection first </a:t>
            </a:r>
          </a:p>
          <a:p>
            <a:pPr lvl="2">
              <a:lnSpc>
                <a:spcPct val="93000"/>
              </a:lnSpc>
            </a:pPr>
            <a:r>
              <a:rPr lang="en-US" dirty="0">
                <a:sym typeface="Lucida Grande" charset="0"/>
              </a:rPr>
              <a:t>Most </a:t>
            </a:r>
            <a:r>
              <a:rPr lang="en-US" dirty="0" smtClean="0">
                <a:sym typeface="Lucida Grande" charset="0"/>
              </a:rPr>
              <a:t>AJAX methods </a:t>
            </a:r>
            <a:r>
              <a:rPr lang="en-US" dirty="0">
                <a:sym typeface="Lucida Grande" charset="0"/>
              </a:rPr>
              <a:t>fall into that </a:t>
            </a:r>
            <a:r>
              <a:rPr lang="en-US" dirty="0" smtClean="0">
                <a:sym typeface="Lucida Grande" charset="0"/>
              </a:rPr>
              <a:t>category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 </a:t>
            </a:r>
            <a:r>
              <a:rPr lang="en-US" dirty="0" smtClean="0"/>
              <a:t>– $(…).</a:t>
            </a:r>
            <a:r>
              <a:rPr lang="en-US" dirty="0"/>
              <a:t>load()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Example of dynamically loaded AJAX content:</a:t>
            </a:r>
          </a:p>
          <a:p>
            <a:pPr eaLnBrk="1" hangingPunct="1">
              <a:lnSpc>
                <a:spcPct val="100000"/>
              </a:lnSpc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Lucida Grande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Lucida Grande" charset="0"/>
              </a:rPr>
              <a:t>$(…).load(&lt;url&gt;)</a:t>
            </a:r>
            <a:r>
              <a:rPr lang="en-US" sz="3000" noProof="1" smtClean="0">
                <a:sym typeface="Lucida Grande" charset="0"/>
              </a:rPr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Gets an HTML fragment from </a:t>
            </a:r>
            <a:r>
              <a:rPr lang="en-US" dirty="0">
                <a:sym typeface="Lucida Grande" charset="0"/>
              </a:rPr>
              <a:t>the server and load it into whatever you have </a:t>
            </a:r>
            <a:r>
              <a:rPr lang="en-US" dirty="0" smtClean="0">
                <a:sym typeface="Lucida Grande" charset="0"/>
              </a:rPr>
              <a:t>selected</a:t>
            </a:r>
            <a:endParaRPr lang="en-US" dirty="0">
              <a:sym typeface="Lucida Grande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Data could come from a PHP script, a static resource or an ASP.NET page</a:t>
            </a:r>
            <a:endParaRPr lang="en-US" dirty="0">
              <a:sym typeface="Lucida Grande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sz="2700" dirty="0">
                <a:sym typeface="Lucida Grande" charset="0"/>
              </a:rPr>
              <a:t>Note that the server should return a </a:t>
            </a:r>
            <a:r>
              <a:rPr lang="en-US" sz="2700" dirty="0" smtClean="0">
                <a:sym typeface="Lucida Grande" charset="0"/>
              </a:rPr>
              <a:t>page fragment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If </a:t>
            </a:r>
            <a:r>
              <a:rPr lang="en-US" dirty="0">
                <a:sym typeface="Lucida Grande" charset="0"/>
              </a:rPr>
              <a:t>it returns a whole </a:t>
            </a:r>
            <a:r>
              <a:rPr lang="en-US" dirty="0" smtClean="0">
                <a:sym typeface="Lucida Grande" charset="0"/>
              </a:rPr>
              <a:t>HTML page</a:t>
            </a:r>
            <a:r>
              <a:rPr lang="en-US" dirty="0">
                <a:sym typeface="Lucida Grande" charset="0"/>
              </a:rPr>
              <a:t>, then we are going to have some invalid HTML</a:t>
            </a:r>
            <a:r>
              <a:rPr lang="en-US" dirty="0" smtClean="0">
                <a:sym typeface="Lucida Grande" charset="0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1702713"/>
            <a:ext cx="8001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sz="2200" noProof="1" smtClean="0"/>
              <a:t>$('#myContainer').load('home/myHtmlSnippet.html');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301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jQuery Ajax – Example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5800" y="990600"/>
            <a:ext cx="77724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/>
              <a:t>&lt;button&gt;Perform AJAX Request&lt;/button&gt;</a:t>
            </a:r>
          </a:p>
          <a:p>
            <a:pPr defTabSz="1300393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noProof="1" smtClean="0"/>
              <a:t>&lt;</a:t>
            </a:r>
            <a:r>
              <a:rPr lang="en-US" noProof="1"/>
              <a:t>script type="text/javascript"&gt;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$("</a:t>
            </a:r>
            <a:r>
              <a:rPr lang="en-US" noProof="1"/>
              <a:t>button</a:t>
            </a:r>
            <a:r>
              <a:rPr lang="en-US" noProof="1" smtClean="0"/>
              <a:t>").on("click", function() {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$.</a:t>
            </a:r>
            <a:r>
              <a:rPr lang="en-US" noProof="1"/>
              <a:t>ajax({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url</a:t>
            </a:r>
            <a:r>
              <a:rPr lang="en-US" noProof="1"/>
              <a:t>: </a:t>
            </a:r>
            <a:r>
              <a:rPr lang="en-US" noProof="1" smtClean="0"/>
              <a:t>"data.html</a:t>
            </a:r>
            <a:r>
              <a:rPr lang="en-US" noProof="1"/>
              <a:t>",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success</a:t>
            </a:r>
            <a:r>
              <a:rPr lang="en-US" noProof="1"/>
              <a:t>: function(data){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  $('#</a:t>
            </a:r>
            <a:r>
              <a:rPr lang="en-US" noProof="1"/>
              <a:t>resultDiv').text(data);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}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});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});</a:t>
            </a:r>
            <a:r>
              <a:rPr lang="en-US" noProof="1"/>
              <a:t>		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&lt;/</a:t>
            </a:r>
            <a:r>
              <a:rPr lang="en-US" noProof="1"/>
              <a:t>script&gt;</a:t>
            </a:r>
          </a:p>
          <a:p>
            <a:pPr defTabSz="1300393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noProof="1" smtClean="0"/>
              <a:t>&lt;div </a:t>
            </a:r>
            <a:r>
              <a:rPr lang="en-US" noProof="1"/>
              <a:t>id="resultDiv"&gt;Result will be shown here&lt;/div&gt;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1" y="5181600"/>
            <a:ext cx="8382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 defTabSz="1300393" fontAlgn="auto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that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data.html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will not be loaded unless the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script comes from a Web server</a:t>
            </a:r>
          </a:p>
          <a:p>
            <a:pPr marL="739775" lvl="1" indent="-282575" defTabSz="1300393" fontAlgn="auto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AJAX URL should reside on the same Web server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89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15240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jQuery AJAX: </a:t>
            </a:r>
            <a:r>
              <a:rPr lang="en-US" dirty="0"/>
              <a:t>JSON-Style </a:t>
            </a:r>
            <a:r>
              <a:rPr lang="en-US" dirty="0" smtClean="0"/>
              <a:t>AJAX and </a:t>
            </a:r>
            <a:r>
              <a:rPr lang="en-US" smtClean="0"/>
              <a:t>Partial Rendering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peepcode.com/system/uploads/2010/peepcode-jquery-ajax-cov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3"/>
          <a:stretch/>
        </p:blipFill>
        <p:spPr bwMode="auto">
          <a:xfrm>
            <a:off x="1745226" y="1066800"/>
            <a:ext cx="5653548" cy="2804160"/>
          </a:xfrm>
          <a:prstGeom prst="roundRect">
            <a:avLst>
              <a:gd name="adj" fmla="val 52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evelop</a:t>
            </a:r>
            <a:r>
              <a:rPr lang="en-US" dirty="0"/>
              <a:t> </a:t>
            </a:r>
            <a:r>
              <a:rPr lang="en-US" dirty="0" smtClean="0"/>
              <a:t>AJAX applications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Easy </a:t>
            </a:r>
            <a:r>
              <a:rPr lang="en-US" dirty="0">
                <a:sym typeface="Lucida Grande" charset="0"/>
              </a:rPr>
              <a:t>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jquery-1.9.js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jquery-1.9.min.js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http://code.jquery.com/jquery-1.9.1.min.js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http://ajax.microsoft.com/ajax/jquery/jquery-1.9.1.min.js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Selectors and DOM Manipulation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663">
            <a:off x="3716957" y="4687684"/>
            <a:ext cx="4507891" cy="137110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37">
            <a:off x="952535" y="4520232"/>
            <a:ext cx="1905000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0"/>
            <a:ext cx="2743200" cy="245895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herberthamaral.com/wp-content/uploads/2010/11/jquery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57" y1="56463" x2="46957" y2="56463"/>
                        <a14:foregroundMark x1="61739" y1="40816" x2="61739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113">
            <a:off x="2090508" y="428826"/>
            <a:ext cx="1423622" cy="181975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1999"/>
            <a:ext cx="8686800" cy="5667613"/>
          </a:xfrm>
        </p:spPr>
        <p:txBody>
          <a:bodyPr/>
          <a:lstStyle/>
          <a:p>
            <a:r>
              <a:rPr lang="en-US" dirty="0" smtClean="0"/>
              <a:t>Selection of DOM elements in jQuery is much like as in pure JavaScript</a:t>
            </a:r>
          </a:p>
          <a:p>
            <a:pPr lvl="1"/>
            <a:r>
              <a:rPr lang="en-US" dirty="0" smtClean="0"/>
              <a:t>Selection of elements using CSS selectors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Like querySelectorAll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2495490"/>
            <a:ext cx="754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$("selector")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457813"/>
            <a:ext cx="7543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tag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$("div") //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$(".menu-item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(".menu-item");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$("#navigation")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combination of selectors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ul.menu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li")</a:t>
            </a:r>
          </a:p>
        </p:txBody>
      </p:sp>
    </p:spTree>
    <p:extLst>
      <p:ext uri="{BB962C8B-B14F-4D97-AF65-F5344CB8AC3E}">
        <p14:creationId xmlns:p14="http://schemas.microsoft.com/office/powerpoint/2010/main" val="3210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3654</TotalTime>
  <Words>1477</Words>
  <Application>Microsoft Office PowerPoint</Application>
  <PresentationFormat>On-screen Show (4:3)</PresentationFormat>
  <Paragraphs>311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Telerik Academy</vt:lpstr>
      <vt:lpstr>jQuery Overview</vt:lpstr>
      <vt:lpstr>Table of Contents</vt:lpstr>
      <vt:lpstr>What is jQuery?</vt:lpstr>
      <vt:lpstr>What is jQuery?</vt:lpstr>
      <vt:lpstr>What is jQuery? (2)</vt:lpstr>
      <vt:lpstr>Why jQuery is So Popular?</vt:lpstr>
      <vt:lpstr>How to Add jQuery to a Web Site?</vt:lpstr>
      <vt:lpstr>Selectors and DOM Manipulation</vt:lpstr>
      <vt:lpstr>Selectors</vt:lpstr>
      <vt:lpstr>Selection with jQuery</vt:lpstr>
      <vt:lpstr>Selection with jQuery</vt:lpstr>
      <vt:lpstr>DOM Traversal</vt:lpstr>
      <vt:lpstr>DOM Traversal</vt:lpstr>
      <vt:lpstr>DOM Traversal: Next and Previous</vt:lpstr>
      <vt:lpstr>Next/Prev Siblings</vt:lpstr>
      <vt:lpstr>DOM Traversal: Parent</vt:lpstr>
      <vt:lpstr>Parent Element</vt:lpstr>
      <vt:lpstr>Altering the DOM</vt:lpstr>
      <vt:lpstr>Adding Elements</vt:lpstr>
      <vt:lpstr>Adding Elements to the DOM</vt:lpstr>
      <vt:lpstr>Removing Elements</vt:lpstr>
      <vt:lpstr>Removing Elements</vt:lpstr>
      <vt:lpstr>jQuery Extended DOM Elements</vt:lpstr>
      <vt:lpstr>jQuery Objects</vt:lpstr>
      <vt:lpstr>Properties of jQuery Elements</vt:lpstr>
      <vt:lpstr>Properties of jQuery Elements</vt:lpstr>
      <vt:lpstr>Events</vt:lpstr>
      <vt:lpstr>jQuery Events</vt:lpstr>
      <vt:lpstr>jQuery Event Handlers</vt:lpstr>
      <vt:lpstr>jQuery AJAX</vt:lpstr>
      <vt:lpstr>AJAX Fundamentals</vt:lpstr>
      <vt:lpstr>jQuery Ajax</vt:lpstr>
      <vt:lpstr>jQuery Ajax (2)</vt:lpstr>
      <vt:lpstr>jQuery Ajax – $(…).load()</vt:lpstr>
      <vt:lpstr>jQuery Ajax – Example</vt:lpstr>
      <vt:lpstr>jQuery AJAX: JSON-Style AJAX and Partial Rendering</vt:lpstr>
      <vt:lpstr>jQuery Overview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Petar Ivanov</cp:lastModifiedBy>
  <cp:revision>904</cp:revision>
  <dcterms:created xsi:type="dcterms:W3CDTF">2007-12-08T16:03:35Z</dcterms:created>
  <dcterms:modified xsi:type="dcterms:W3CDTF">2013-06-15T13:54:16Z</dcterms:modified>
  <cp:category>software engineering</cp:category>
</cp:coreProperties>
</file>