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8" r:id="rId4"/>
    <p:sldId id="268" r:id="rId5"/>
    <p:sldId id="272" r:id="rId6"/>
    <p:sldId id="273" r:id="rId7"/>
    <p:sldId id="274" r:id="rId8"/>
    <p:sldId id="275" r:id="rId9"/>
    <p:sldId id="277" r:id="rId10"/>
    <p:sldId id="286" r:id="rId11"/>
    <p:sldId id="287" r:id="rId12"/>
    <p:sldId id="288" r:id="rId13"/>
    <p:sldId id="289" r:id="rId14"/>
    <p:sldId id="290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9906000" cy="6858000" type="A4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492" autoAdjust="0"/>
  </p:normalViewPr>
  <p:slideViewPr>
    <p:cSldViewPr>
      <p:cViewPr varScale="1">
        <p:scale>
          <a:sx n="92" d="100"/>
          <a:sy n="92" d="100"/>
        </p:scale>
        <p:origin x="-750" y="-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smtClean="0"/>
            <a:t>H.T.P.N. Company</a:t>
          </a:r>
          <a:endParaRPr lang="en-US" dirty="0"/>
        </a:p>
      </dgm: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 custT="1"/>
      <dgm:spPr/>
      <dgm:t>
        <a:bodyPr/>
        <a:lstStyle/>
        <a:p>
          <a:r>
            <a:rPr lang="bg-BG" sz="1400" b="1" dirty="0" smtClean="0"/>
            <a:t>Клиенти</a:t>
          </a:r>
          <a:endParaRPr lang="en-US" sz="1400" b="1" dirty="0"/>
        </a:p>
      </dgm: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</dgm:pt>
    <dgm:pt modelId="{2551E4CB-EB09-450C-9132-37387398D945}">
      <dgm:prSet phldrT="[Text]" custT="1"/>
      <dgm:spPr/>
      <dgm:t>
        <a:bodyPr/>
        <a:lstStyle/>
        <a:p>
          <a:r>
            <a:rPr lang="bg-BG" sz="1200" b="0" dirty="0" smtClean="0"/>
            <a:t>Доставчици</a:t>
          </a:r>
          <a:endParaRPr lang="en-US" sz="1200" b="0" dirty="0"/>
        </a:p>
      </dgm: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</dgm:pt>
    <dgm:pt modelId="{C8D7EB4F-09BA-4C45-BC9C-777BDCFAB9DA}">
      <dgm:prSet phldrT="[Text]"/>
      <dgm:spPr/>
      <dgm:t>
        <a:bodyPr/>
        <a:lstStyle/>
        <a:p>
          <a:endParaRPr lang="en-US" dirty="0"/>
        </a:p>
      </dgm:t>
    </dgm:pt>
    <dgm:pt modelId="{59A80B74-D4FB-4562-B5C9-611F16BA8B0C}" type="parTrans" cxnId="{993C7AAD-6B3D-4525-BC66-0FF00478B198}">
      <dgm:prSet/>
      <dgm:spPr/>
      <dgm:t>
        <a:bodyPr/>
        <a:lstStyle/>
        <a:p>
          <a:endParaRPr lang="bg-BG"/>
        </a:p>
      </dgm:t>
    </dgm:pt>
    <dgm:pt modelId="{3B539693-BF65-4708-B623-F80BEBBB16EC}" type="sibTrans" cxnId="{993C7AAD-6B3D-4525-BC66-0FF00478B198}">
      <dgm:prSet/>
      <dgm:spPr/>
      <dgm:t>
        <a:bodyPr/>
        <a:lstStyle/>
        <a:p>
          <a:endParaRPr lang="bg-BG"/>
        </a:p>
      </dgm:t>
    </dgm:pt>
    <dgm:pt modelId="{E2CFE24E-A879-4D2E-9DF0-21FCF69B9996}">
      <dgm:prSet phldrT="[Text]" custT="1"/>
      <dgm:spPr/>
      <dgm:t>
        <a:bodyPr/>
        <a:lstStyle/>
        <a:p>
          <a:r>
            <a:rPr lang="bg-BG" sz="1200" b="0" dirty="0" smtClean="0"/>
            <a:t>Конкуренти</a:t>
          </a:r>
          <a:endParaRPr lang="en-US" sz="1200" b="0" dirty="0"/>
        </a:p>
      </dgm:t>
    </dgm:pt>
    <dgm:pt modelId="{79F1C8C0-08E2-40B3-8134-BCE28D8D9EE1}" type="parTrans" cxnId="{41012C40-2665-47B0-984F-122A75CC8C0D}">
      <dgm:prSet/>
      <dgm:spPr/>
      <dgm:t>
        <a:bodyPr/>
        <a:lstStyle/>
        <a:p>
          <a:endParaRPr lang="bg-BG"/>
        </a:p>
      </dgm:t>
    </dgm:pt>
    <dgm:pt modelId="{4A32E245-174A-4419-A661-099545B9C00F}" type="sibTrans" cxnId="{41012C40-2665-47B0-984F-122A75CC8C0D}">
      <dgm:prSet/>
      <dgm:spPr/>
      <dgm:t>
        <a:bodyPr/>
        <a:lstStyle/>
        <a:p>
          <a:endParaRPr lang="bg-BG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 custScaleX="114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 custScaleX="116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BD85319-725B-47EB-A35B-DACD433CD276}" type="pres">
      <dgm:prSet presAssocID="{E2CFE24E-A879-4D2E-9DF0-21FCF69B9996}" presName="node" presStyleLbl="node1" presStyleIdx="2" presStyleCnt="3" custScaleX="11439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546F190-EE92-4C16-A1F0-5C40365B617F}" type="pres">
      <dgm:prSet presAssocID="{E2CFE24E-A879-4D2E-9DF0-21FCF69B9996}" presName="dummy" presStyleCnt="0"/>
      <dgm:spPr/>
    </dgm:pt>
    <dgm:pt modelId="{71FA819C-708A-43E6-A457-78CE7F79BF6C}" type="pres">
      <dgm:prSet presAssocID="{4A32E245-174A-4419-A661-099545B9C00F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FA7D9A5B-AD80-4233-B212-A26209129664}" type="presOf" srcId="{D44E9E87-B9B9-4324-8110-FB781FB2AAAE}" destId="{061D020E-2B5D-4C0D-9DFD-684837CC0BCE}" srcOrd="0" destOrd="0" presId="urn:microsoft.com/office/officeart/2005/8/layout/radial6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F4C24E89-6C00-4AB2-9241-261EDA4BE76A}" type="presOf" srcId="{B47B7453-52D0-4E8E-A0EE-5E0C42B9531D}" destId="{7BB1C934-CD6E-4389-AB60-D55326BC8302}" srcOrd="0" destOrd="0" presId="urn:microsoft.com/office/officeart/2005/8/layout/radial6"/>
    <dgm:cxn modelId="{0FA93C5C-759D-4734-9E53-AEF5F3AEB87A}" type="presOf" srcId="{E2CFE24E-A879-4D2E-9DF0-21FCF69B9996}" destId="{FBD85319-725B-47EB-A35B-DACD433CD276}" srcOrd="0" destOrd="0" presId="urn:microsoft.com/office/officeart/2005/8/layout/radial6"/>
    <dgm:cxn modelId="{EF75F002-BFC8-4896-8F24-AB14B762D08D}" type="presOf" srcId="{4A32E245-174A-4419-A661-099545B9C00F}" destId="{71FA819C-708A-43E6-A457-78CE7F79BF6C}" srcOrd="0" destOrd="0" presId="urn:microsoft.com/office/officeart/2005/8/layout/radial6"/>
    <dgm:cxn modelId="{41012C40-2665-47B0-984F-122A75CC8C0D}" srcId="{170C0135-3A94-4623-AA81-735573228628}" destId="{E2CFE24E-A879-4D2E-9DF0-21FCF69B9996}" srcOrd="2" destOrd="0" parTransId="{79F1C8C0-08E2-40B3-8134-BCE28D8D9EE1}" sibTransId="{4A32E245-174A-4419-A661-099545B9C00F}"/>
    <dgm:cxn modelId="{993C7AAD-6B3D-4525-BC66-0FF00478B198}" srcId="{D44E9E87-B9B9-4324-8110-FB781FB2AAAE}" destId="{C8D7EB4F-09BA-4C45-BC9C-777BDCFAB9DA}" srcOrd="1" destOrd="0" parTransId="{59A80B74-D4FB-4562-B5C9-611F16BA8B0C}" sibTransId="{3B539693-BF65-4708-B623-F80BEBBB16EC}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761DD6FE-0E5D-4439-A076-A623F0D2831C}" type="presOf" srcId="{2551E4CB-EB09-450C-9132-37387398D945}" destId="{8FAC1D8D-CE9C-45FC-86D2-26F007C6DD34}" srcOrd="0" destOrd="0" presId="urn:microsoft.com/office/officeart/2005/8/layout/radial6"/>
    <dgm:cxn modelId="{EF696635-BEF8-4FB7-8A22-F28A251F73AF}" type="presOf" srcId="{170C0135-3A94-4623-AA81-735573228628}" destId="{698F6F3C-42F1-48FA-9425-25042679391F}" srcOrd="0" destOrd="0" presId="urn:microsoft.com/office/officeart/2005/8/layout/radial6"/>
    <dgm:cxn modelId="{B1239948-3F56-4DD0-A1D9-11F19C586785}" type="presOf" srcId="{B8E35523-DEC4-40C5-AD71-C446E3CF02A7}" destId="{5E4B35E6-EA27-424E-89EC-46D0A40F2772}" srcOrd="0" destOrd="0" presId="urn:microsoft.com/office/officeart/2005/8/layout/radial6"/>
    <dgm:cxn modelId="{768B1D0E-4384-40AD-B25B-29B74A42EB82}" type="presOf" srcId="{2EEF7558-FF6A-4D97-B16B-E787F09F42D0}" destId="{98E28826-978E-4A6B-8422-B9CC30E49F37}" srcOrd="0" destOrd="0" presId="urn:microsoft.com/office/officeart/2005/8/layout/radial6"/>
    <dgm:cxn modelId="{B8CE60E1-8C06-4D4E-90F1-5C2649387042}" type="presParOf" srcId="{061D020E-2B5D-4C0D-9DFD-684837CC0BCE}" destId="{698F6F3C-42F1-48FA-9425-25042679391F}" srcOrd="0" destOrd="0" presId="urn:microsoft.com/office/officeart/2005/8/layout/radial6"/>
    <dgm:cxn modelId="{5A3D1476-7903-4D26-BF25-7AC7E86C6D9A}" type="presParOf" srcId="{061D020E-2B5D-4C0D-9DFD-684837CC0BCE}" destId="{5E4B35E6-EA27-424E-89EC-46D0A40F2772}" srcOrd="1" destOrd="0" presId="urn:microsoft.com/office/officeart/2005/8/layout/radial6"/>
    <dgm:cxn modelId="{1ED1F15E-85AF-43A4-876D-F7EA26233BED}" type="presParOf" srcId="{061D020E-2B5D-4C0D-9DFD-684837CC0BCE}" destId="{8B180F40-4EFD-493D-838A-C88D7BCC1034}" srcOrd="2" destOrd="0" presId="urn:microsoft.com/office/officeart/2005/8/layout/radial6"/>
    <dgm:cxn modelId="{089AF46B-D369-457B-87B1-CDA4281BCE07}" type="presParOf" srcId="{061D020E-2B5D-4C0D-9DFD-684837CC0BCE}" destId="{98E28826-978E-4A6B-8422-B9CC30E49F37}" srcOrd="3" destOrd="0" presId="urn:microsoft.com/office/officeart/2005/8/layout/radial6"/>
    <dgm:cxn modelId="{C7D6D12D-050E-4D10-8682-34D273B6F829}" type="presParOf" srcId="{061D020E-2B5D-4C0D-9DFD-684837CC0BCE}" destId="{8FAC1D8D-CE9C-45FC-86D2-26F007C6DD34}" srcOrd="4" destOrd="0" presId="urn:microsoft.com/office/officeart/2005/8/layout/radial6"/>
    <dgm:cxn modelId="{097B2E3E-6F1F-4B40-A324-E638DBC67038}" type="presParOf" srcId="{061D020E-2B5D-4C0D-9DFD-684837CC0BCE}" destId="{582D627C-FAD1-4F2D-897E-C08848385BAA}" srcOrd="5" destOrd="0" presId="urn:microsoft.com/office/officeart/2005/8/layout/radial6"/>
    <dgm:cxn modelId="{E72A8F8E-0DDB-4536-992C-925B9153E6BE}" type="presParOf" srcId="{061D020E-2B5D-4C0D-9DFD-684837CC0BCE}" destId="{7BB1C934-CD6E-4389-AB60-D55326BC8302}" srcOrd="6" destOrd="0" presId="urn:microsoft.com/office/officeart/2005/8/layout/radial6"/>
    <dgm:cxn modelId="{4B71AA49-1B95-4EDE-9A00-0AD41730CB72}" type="presParOf" srcId="{061D020E-2B5D-4C0D-9DFD-684837CC0BCE}" destId="{FBD85319-725B-47EB-A35B-DACD433CD276}" srcOrd="7" destOrd="0" presId="urn:microsoft.com/office/officeart/2005/8/layout/radial6"/>
    <dgm:cxn modelId="{17EF03A6-2178-46F6-AB13-DE9A0FEB62C4}" type="presParOf" srcId="{061D020E-2B5D-4C0D-9DFD-684837CC0BCE}" destId="{D546F190-EE92-4C16-A1F0-5C40365B617F}" srcOrd="8" destOrd="0" presId="urn:microsoft.com/office/officeart/2005/8/layout/radial6"/>
    <dgm:cxn modelId="{3B2BE5C3-6227-4BC3-9996-C4B0F68D1035}" type="presParOf" srcId="{061D020E-2B5D-4C0D-9DFD-684837CC0BCE}" destId="{71FA819C-708A-43E6-A457-78CE7F79BF6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C88352-A751-42E6-98CA-3D289205D00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433B7C3-5045-4347-A939-74D2E8ED0AB6}">
      <dgm:prSet phldrT="[Text]" custT="1"/>
      <dgm:spPr>
        <a:solidFill>
          <a:schemeClr val="accent3"/>
        </a:solidFill>
      </dgm:spPr>
      <dgm:t>
        <a:bodyPr/>
        <a:lstStyle/>
        <a:p>
          <a:endParaRPr lang="bg-BG" sz="2000" dirty="0" smtClean="0"/>
        </a:p>
        <a:p>
          <a:r>
            <a:rPr lang="en-US" sz="2000" dirty="0" smtClean="0"/>
            <a:t>Google </a:t>
          </a:r>
          <a:endParaRPr lang="bg-BG" sz="2000" dirty="0" smtClean="0"/>
        </a:p>
        <a:p>
          <a:r>
            <a:rPr lang="en-US" sz="2000" dirty="0" smtClean="0"/>
            <a:t>Places</a:t>
          </a:r>
          <a:endParaRPr lang="bg-BG" sz="2000" dirty="0"/>
        </a:p>
      </dgm:t>
    </dgm:pt>
    <dgm:pt modelId="{CEC3A89B-4D4B-471D-ACB7-278D2A5F74B6}" type="parTrans" cxnId="{177162B8-C16B-4486-B134-4D953CA5ABD5}">
      <dgm:prSet/>
      <dgm:spPr/>
      <dgm:t>
        <a:bodyPr/>
        <a:lstStyle/>
        <a:p>
          <a:endParaRPr lang="bg-BG"/>
        </a:p>
      </dgm:t>
    </dgm:pt>
    <dgm:pt modelId="{8A5C3E05-FD3F-43CA-8C22-15C2475884D3}" type="sibTrans" cxnId="{177162B8-C16B-4486-B134-4D953CA5ABD5}">
      <dgm:prSet/>
      <dgm:spPr/>
      <dgm:t>
        <a:bodyPr/>
        <a:lstStyle/>
        <a:p>
          <a:endParaRPr lang="bg-BG"/>
        </a:p>
      </dgm:t>
    </dgm:pt>
    <dgm:pt modelId="{17F6C154-9B01-4472-8632-917676D70C8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bg-BG" sz="2000" dirty="0" smtClean="0"/>
            <a:t>Мобилни приложения</a:t>
          </a:r>
          <a:endParaRPr lang="bg-BG" sz="2000" dirty="0"/>
        </a:p>
      </dgm:t>
    </dgm:pt>
    <dgm:pt modelId="{CE8D7E53-3805-4743-B8DC-31D1377AA9E8}" type="parTrans" cxnId="{9C843A96-C8DA-48E0-90BB-0AA517FC89E9}">
      <dgm:prSet/>
      <dgm:spPr/>
      <dgm:t>
        <a:bodyPr/>
        <a:lstStyle/>
        <a:p>
          <a:endParaRPr lang="bg-BG"/>
        </a:p>
      </dgm:t>
    </dgm:pt>
    <dgm:pt modelId="{60156035-C385-4844-8577-B809337F74F2}" type="sibTrans" cxnId="{9C843A96-C8DA-48E0-90BB-0AA517FC89E9}">
      <dgm:prSet/>
      <dgm:spPr/>
      <dgm:t>
        <a:bodyPr/>
        <a:lstStyle/>
        <a:p>
          <a:endParaRPr lang="bg-BG"/>
        </a:p>
      </dgm:t>
    </dgm:pt>
    <dgm:pt modelId="{5E85DCE8-4675-4392-BB57-2BEC3E759220}">
      <dgm:prSet phldrT="[Text]" custT="1"/>
      <dgm:spPr/>
      <dgm:t>
        <a:bodyPr/>
        <a:lstStyle/>
        <a:p>
          <a:r>
            <a:rPr lang="bg-BG" sz="2400" dirty="0" smtClean="0"/>
            <a:t>Уеб сайтове</a:t>
          </a:r>
          <a:endParaRPr lang="bg-BG" sz="2400" dirty="0"/>
        </a:p>
      </dgm:t>
    </dgm:pt>
    <dgm:pt modelId="{C9A5DED8-79D6-480F-B789-C75F960D5B7C}" type="parTrans" cxnId="{067DFB2D-7BFB-4707-8557-968E311294E1}">
      <dgm:prSet/>
      <dgm:spPr/>
      <dgm:t>
        <a:bodyPr/>
        <a:lstStyle/>
        <a:p>
          <a:endParaRPr lang="bg-BG"/>
        </a:p>
      </dgm:t>
    </dgm:pt>
    <dgm:pt modelId="{67D766DD-DE73-4970-8AD0-1B4A7D4F5A82}" type="sibTrans" cxnId="{067DFB2D-7BFB-4707-8557-968E311294E1}">
      <dgm:prSet/>
      <dgm:spPr/>
      <dgm:t>
        <a:bodyPr/>
        <a:lstStyle/>
        <a:p>
          <a:endParaRPr lang="bg-BG"/>
        </a:p>
      </dgm:t>
    </dgm:pt>
    <dgm:pt modelId="{EDB50E11-D8DE-4F14-9B28-88DCEDAC03A6}" type="pres">
      <dgm:prSet presAssocID="{EEC88352-A751-42E6-98CA-3D289205D003}" presName="Name0" presStyleCnt="0">
        <dgm:presLayoutVars>
          <dgm:dir/>
          <dgm:animLvl val="lvl"/>
          <dgm:resizeHandles val="exact"/>
        </dgm:presLayoutVars>
      </dgm:prSet>
      <dgm:spPr/>
    </dgm:pt>
    <dgm:pt modelId="{618892EC-3D87-4B14-8965-206C446AD70E}" type="pres">
      <dgm:prSet presAssocID="{9433B7C3-5045-4347-A939-74D2E8ED0AB6}" presName="Name8" presStyleCnt="0"/>
      <dgm:spPr/>
    </dgm:pt>
    <dgm:pt modelId="{A805BB02-97CE-4A00-B45A-612F5D74C0B6}" type="pres">
      <dgm:prSet presAssocID="{9433B7C3-5045-4347-A939-74D2E8ED0AB6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F6F245C-7E7B-4003-B927-B643BEA5480B}" type="pres">
      <dgm:prSet presAssocID="{9433B7C3-5045-4347-A939-74D2E8ED0A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E49F8EB-2CC0-4F5B-8FFB-959E68A95892}" type="pres">
      <dgm:prSet presAssocID="{17F6C154-9B01-4472-8632-917676D70C82}" presName="Name8" presStyleCnt="0"/>
      <dgm:spPr/>
    </dgm:pt>
    <dgm:pt modelId="{D1C9A260-2AEF-4060-A491-8C7792BEDB79}" type="pres">
      <dgm:prSet presAssocID="{17F6C154-9B01-4472-8632-917676D70C82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93F4093-AEF1-4514-9F1F-5522ED2694DD}" type="pres">
      <dgm:prSet presAssocID="{17F6C154-9B01-4472-8632-917676D70C8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4335AAE4-088B-4DAD-90D9-F74EBAD83681}" type="pres">
      <dgm:prSet presAssocID="{5E85DCE8-4675-4392-BB57-2BEC3E759220}" presName="Name8" presStyleCnt="0"/>
      <dgm:spPr/>
    </dgm:pt>
    <dgm:pt modelId="{B476E243-7A44-4B90-83FA-56770B43B9A3}" type="pres">
      <dgm:prSet presAssocID="{5E85DCE8-4675-4392-BB57-2BEC3E759220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9C38113-063A-49B7-BCDA-B1FEC4677AA1}" type="pres">
      <dgm:prSet presAssocID="{5E85DCE8-4675-4392-BB57-2BEC3E75922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9C843A96-C8DA-48E0-90BB-0AA517FC89E9}" srcId="{EEC88352-A751-42E6-98CA-3D289205D003}" destId="{17F6C154-9B01-4472-8632-917676D70C82}" srcOrd="1" destOrd="0" parTransId="{CE8D7E53-3805-4743-B8DC-31D1377AA9E8}" sibTransId="{60156035-C385-4844-8577-B809337F74F2}"/>
    <dgm:cxn modelId="{FA8D3539-4CF1-44F6-9925-E6A48F63640C}" type="presOf" srcId="{5E85DCE8-4675-4392-BB57-2BEC3E759220}" destId="{19C38113-063A-49B7-BCDA-B1FEC4677AA1}" srcOrd="1" destOrd="0" presId="urn:microsoft.com/office/officeart/2005/8/layout/pyramid1"/>
    <dgm:cxn modelId="{AE5C071D-ED46-4193-918F-BF5AA401C406}" type="presOf" srcId="{5E85DCE8-4675-4392-BB57-2BEC3E759220}" destId="{B476E243-7A44-4B90-83FA-56770B43B9A3}" srcOrd="0" destOrd="0" presId="urn:microsoft.com/office/officeart/2005/8/layout/pyramid1"/>
    <dgm:cxn modelId="{B208D11D-0A86-4D15-8C56-655F11076791}" type="presOf" srcId="{9433B7C3-5045-4347-A939-74D2E8ED0AB6}" destId="{7F6F245C-7E7B-4003-B927-B643BEA5480B}" srcOrd="1" destOrd="0" presId="urn:microsoft.com/office/officeart/2005/8/layout/pyramid1"/>
    <dgm:cxn modelId="{B23DB4EF-BE64-43B5-BB81-3103B5746282}" type="presOf" srcId="{17F6C154-9B01-4472-8632-917676D70C82}" destId="{D1C9A260-2AEF-4060-A491-8C7792BEDB79}" srcOrd="0" destOrd="0" presId="urn:microsoft.com/office/officeart/2005/8/layout/pyramid1"/>
    <dgm:cxn modelId="{6B18FC8C-4581-4A24-8E76-7EF62BD5D828}" type="presOf" srcId="{17F6C154-9B01-4472-8632-917676D70C82}" destId="{793F4093-AEF1-4514-9F1F-5522ED2694DD}" srcOrd="1" destOrd="0" presId="urn:microsoft.com/office/officeart/2005/8/layout/pyramid1"/>
    <dgm:cxn modelId="{067DFB2D-7BFB-4707-8557-968E311294E1}" srcId="{EEC88352-A751-42E6-98CA-3D289205D003}" destId="{5E85DCE8-4675-4392-BB57-2BEC3E759220}" srcOrd="2" destOrd="0" parTransId="{C9A5DED8-79D6-480F-B789-C75F960D5B7C}" sibTransId="{67D766DD-DE73-4970-8AD0-1B4A7D4F5A82}"/>
    <dgm:cxn modelId="{551BD8E2-6236-4897-B3D6-9DC126B9030D}" type="presOf" srcId="{EEC88352-A751-42E6-98CA-3D289205D003}" destId="{EDB50E11-D8DE-4F14-9B28-88DCEDAC03A6}" srcOrd="0" destOrd="0" presId="urn:microsoft.com/office/officeart/2005/8/layout/pyramid1"/>
    <dgm:cxn modelId="{177162B8-C16B-4486-B134-4D953CA5ABD5}" srcId="{EEC88352-A751-42E6-98CA-3D289205D003}" destId="{9433B7C3-5045-4347-A939-74D2E8ED0AB6}" srcOrd="0" destOrd="0" parTransId="{CEC3A89B-4D4B-471D-ACB7-278D2A5F74B6}" sibTransId="{8A5C3E05-FD3F-43CA-8C22-15C2475884D3}"/>
    <dgm:cxn modelId="{9979272B-8E85-4D48-BB8A-0AA91D6CEF01}" type="presOf" srcId="{9433B7C3-5045-4347-A939-74D2E8ED0AB6}" destId="{A805BB02-97CE-4A00-B45A-612F5D74C0B6}" srcOrd="0" destOrd="0" presId="urn:microsoft.com/office/officeart/2005/8/layout/pyramid1"/>
    <dgm:cxn modelId="{FB6D622D-1103-4549-908C-8BEEEF21563C}" type="presParOf" srcId="{EDB50E11-D8DE-4F14-9B28-88DCEDAC03A6}" destId="{618892EC-3D87-4B14-8965-206C446AD70E}" srcOrd="0" destOrd="0" presId="urn:microsoft.com/office/officeart/2005/8/layout/pyramid1"/>
    <dgm:cxn modelId="{517E4EC8-78BD-4B3E-9759-2A900772D09D}" type="presParOf" srcId="{618892EC-3D87-4B14-8965-206C446AD70E}" destId="{A805BB02-97CE-4A00-B45A-612F5D74C0B6}" srcOrd="0" destOrd="0" presId="urn:microsoft.com/office/officeart/2005/8/layout/pyramid1"/>
    <dgm:cxn modelId="{E45D403C-1D7F-4D0D-A9A7-B01280257DE0}" type="presParOf" srcId="{618892EC-3D87-4B14-8965-206C446AD70E}" destId="{7F6F245C-7E7B-4003-B927-B643BEA5480B}" srcOrd="1" destOrd="0" presId="urn:microsoft.com/office/officeart/2005/8/layout/pyramid1"/>
    <dgm:cxn modelId="{FBC2F832-C703-4735-AF46-E977ABB17120}" type="presParOf" srcId="{EDB50E11-D8DE-4F14-9B28-88DCEDAC03A6}" destId="{0E49F8EB-2CC0-4F5B-8FFB-959E68A95892}" srcOrd="1" destOrd="0" presId="urn:microsoft.com/office/officeart/2005/8/layout/pyramid1"/>
    <dgm:cxn modelId="{E298B5E8-6997-4C50-9D54-673558902D5C}" type="presParOf" srcId="{0E49F8EB-2CC0-4F5B-8FFB-959E68A95892}" destId="{D1C9A260-2AEF-4060-A491-8C7792BEDB79}" srcOrd="0" destOrd="0" presId="urn:microsoft.com/office/officeart/2005/8/layout/pyramid1"/>
    <dgm:cxn modelId="{9EF9BF7A-5AD6-4C8F-9A60-8711301A1F7F}" type="presParOf" srcId="{0E49F8EB-2CC0-4F5B-8FFB-959E68A95892}" destId="{793F4093-AEF1-4514-9F1F-5522ED2694DD}" srcOrd="1" destOrd="0" presId="urn:microsoft.com/office/officeart/2005/8/layout/pyramid1"/>
    <dgm:cxn modelId="{F69893E5-B050-492D-A996-46842C42C4ED}" type="presParOf" srcId="{EDB50E11-D8DE-4F14-9B28-88DCEDAC03A6}" destId="{4335AAE4-088B-4DAD-90D9-F74EBAD83681}" srcOrd="2" destOrd="0" presId="urn:microsoft.com/office/officeart/2005/8/layout/pyramid1"/>
    <dgm:cxn modelId="{5A53A3EB-AE09-49B7-A374-0D7EB05F3817}" type="presParOf" srcId="{4335AAE4-088B-4DAD-90D9-F74EBAD83681}" destId="{B476E243-7A44-4B90-83FA-56770B43B9A3}" srcOrd="0" destOrd="0" presId="urn:microsoft.com/office/officeart/2005/8/layout/pyramid1"/>
    <dgm:cxn modelId="{4D27A5DD-B7AD-4CC6-9CF8-D0914FA864F8}" type="presParOf" srcId="{4335AAE4-088B-4DAD-90D9-F74EBAD83681}" destId="{19C38113-063A-49B7-BCDA-B1FEC4677AA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85DC2-2134-4197-B77D-D82C7156DB9B}" type="doc">
      <dgm:prSet loTypeId="urn:microsoft.com/office/officeart/2005/8/layout/p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bg-BG"/>
        </a:p>
      </dgm:t>
    </dgm:pt>
    <dgm:pt modelId="{C3A7D196-8084-41FD-878F-7DD30736A269}">
      <dgm:prSet phldrT="[Text]" custT="1"/>
      <dgm:spPr/>
      <dgm:t>
        <a:bodyPr/>
        <a:lstStyle/>
        <a:p>
          <a:r>
            <a:rPr lang="bg-BG" sz="1050" b="1" dirty="0">
              <a:solidFill>
                <a:schemeClr val="bg1"/>
              </a:solidFill>
            </a:rPr>
            <a:t>S</a:t>
          </a:r>
          <a:r>
            <a:rPr lang="bg-BG" sz="1050" b="1" dirty="0"/>
            <a:t>trengths</a:t>
          </a:r>
          <a:r>
            <a:rPr lang="bg-BG" sz="900" dirty="0"/>
            <a:t/>
          </a:r>
          <a:br>
            <a:rPr lang="bg-BG" sz="900" dirty="0"/>
          </a:br>
          <a:r>
            <a:rPr lang="bg-BG" sz="900" dirty="0"/>
            <a:t/>
          </a:r>
          <a:br>
            <a:rPr lang="bg-BG" sz="900" dirty="0"/>
          </a:br>
          <a:r>
            <a:rPr lang="bg-BG" sz="1050" dirty="0"/>
            <a:t>- лесно </a:t>
          </a:r>
          <a:r>
            <a:rPr lang="bg-BG" sz="1050" dirty="0" smtClean="0"/>
            <a:t>създаване;</a:t>
          </a:r>
          <a:endParaRPr lang="bg-BG" sz="1050" dirty="0"/>
        </a:p>
        <a:p>
          <a:r>
            <a:rPr lang="bg-BG" sz="1050" dirty="0"/>
            <a:t>- широка </a:t>
          </a:r>
          <a:r>
            <a:rPr lang="bg-BG" sz="1050" dirty="0" smtClean="0"/>
            <a:t>достъпност;</a:t>
          </a:r>
          <a:endParaRPr lang="bg-BG" sz="1050" dirty="0"/>
        </a:p>
        <a:p>
          <a:r>
            <a:rPr lang="bg-BG" sz="1050" dirty="0"/>
            <a:t>- бърз достъп до широк кръг потребители</a:t>
          </a:r>
        </a:p>
      </dgm:t>
    </dgm:pt>
    <dgm:pt modelId="{E5A8F1ED-463D-44ED-8C0F-D3B037EEA7D7}" type="parTrans" cxnId="{2ACB8905-5EB5-4096-A449-26EDC8DCC8D4}">
      <dgm:prSet/>
      <dgm:spPr/>
      <dgm:t>
        <a:bodyPr/>
        <a:lstStyle/>
        <a:p>
          <a:endParaRPr lang="bg-BG"/>
        </a:p>
      </dgm:t>
    </dgm:pt>
    <dgm:pt modelId="{A4AF6B6F-32F8-4069-953C-E4C8B243D228}" type="sibTrans" cxnId="{2ACB8905-5EB5-4096-A449-26EDC8DCC8D4}">
      <dgm:prSet/>
      <dgm:spPr/>
      <dgm:t>
        <a:bodyPr/>
        <a:lstStyle/>
        <a:p>
          <a:endParaRPr lang="bg-BG"/>
        </a:p>
      </dgm:t>
    </dgm:pt>
    <dgm:pt modelId="{E0F732DB-34D7-44C7-8AAE-189F1E122B41}">
      <dgm:prSet phldrT="[Text]" custT="1"/>
      <dgm:spPr/>
      <dgm:t>
        <a:bodyPr/>
        <a:lstStyle/>
        <a:p>
          <a:r>
            <a:rPr lang="bg-BG" sz="1050" b="1" i="0">
              <a:solidFill>
                <a:schemeClr val="bg1"/>
              </a:solidFill>
            </a:rPr>
            <a:t>O</a:t>
          </a:r>
          <a:r>
            <a:rPr lang="bg-BG" sz="1050" b="1" i="0"/>
            <a:t>pportunity</a:t>
          </a:r>
          <a:br>
            <a:rPr lang="bg-BG" sz="1050" b="1" i="0"/>
          </a:br>
          <a:r>
            <a:rPr lang="bg-BG" sz="1050" b="1" i="0"/>
            <a:t/>
          </a:r>
          <a:br>
            <a:rPr lang="bg-BG" sz="1050" b="1" i="0"/>
          </a:br>
          <a:r>
            <a:rPr lang="bg-BG" sz="1050" b="0" i="0"/>
            <a:t>- много потенциални потребители;</a:t>
          </a:r>
          <a:br>
            <a:rPr lang="bg-BG" sz="1050" b="0" i="0"/>
          </a:br>
          <a:r>
            <a:rPr lang="bg-BG" sz="1050" b="0" i="0"/>
            <a:t>- разширяване на бизнеса и в други сфери</a:t>
          </a:r>
          <a:r>
            <a:rPr lang="bg-BG" sz="1050" b="1" i="0"/>
            <a:t/>
          </a:r>
          <a:br>
            <a:rPr lang="bg-BG" sz="1050" b="1" i="0"/>
          </a:br>
          <a:endParaRPr lang="bg-BG" sz="1050" b="1" i="0"/>
        </a:p>
      </dgm:t>
    </dgm:pt>
    <dgm:pt modelId="{BF1430F9-E68D-4C33-9F63-BEE56A9C47B8}" type="parTrans" cxnId="{29EA3357-F982-4C7D-BDBB-0D5B3815723F}">
      <dgm:prSet/>
      <dgm:spPr/>
      <dgm:t>
        <a:bodyPr/>
        <a:lstStyle/>
        <a:p>
          <a:endParaRPr lang="bg-BG"/>
        </a:p>
      </dgm:t>
    </dgm:pt>
    <dgm:pt modelId="{317388F8-C1BA-441E-840A-58AB84CD7178}" type="sibTrans" cxnId="{29EA3357-F982-4C7D-BDBB-0D5B3815723F}">
      <dgm:prSet/>
      <dgm:spPr/>
      <dgm:t>
        <a:bodyPr/>
        <a:lstStyle/>
        <a:p>
          <a:endParaRPr lang="bg-BG"/>
        </a:p>
      </dgm:t>
    </dgm:pt>
    <dgm:pt modelId="{5C80AB4A-7513-44F3-A3DB-D1D65436A76D}">
      <dgm:prSet phldrT="[Text]" custT="1"/>
      <dgm:spPr/>
      <dgm:t>
        <a:bodyPr/>
        <a:lstStyle/>
        <a:p>
          <a:r>
            <a:rPr lang="bg-BG" sz="1050" b="1" dirty="0" smtClean="0">
              <a:solidFill>
                <a:schemeClr val="bg1"/>
              </a:solidFill>
            </a:rPr>
            <a:t>W</a:t>
          </a:r>
          <a:r>
            <a:rPr lang="bg-BG" sz="1050" b="1" dirty="0" smtClean="0"/>
            <a:t>eaknesses</a:t>
          </a:r>
          <a:endParaRPr lang="bg-BG" sz="1050" b="1" dirty="0"/>
        </a:p>
        <a:p>
          <a:r>
            <a:rPr lang="bg-BG" sz="1100" dirty="0"/>
            <a:t/>
          </a:r>
          <a:br>
            <a:rPr lang="bg-BG" sz="1100" dirty="0"/>
          </a:br>
          <a:r>
            <a:rPr lang="bg-BG" sz="1100" dirty="0"/>
            <a:t> - </a:t>
          </a:r>
          <a:r>
            <a:rPr lang="bg-BG" sz="1100" dirty="0" smtClean="0"/>
            <a:t>трудоемко;</a:t>
          </a:r>
          <a:r>
            <a:rPr lang="bg-BG" sz="1100" dirty="0"/>
            <a:t/>
          </a:r>
          <a:br>
            <a:rPr lang="bg-BG" sz="1100" dirty="0"/>
          </a:br>
          <a:r>
            <a:rPr lang="bg-BG" sz="1100" dirty="0"/>
            <a:t>- голяма база от </a:t>
          </a:r>
          <a:r>
            <a:rPr lang="bg-BG" sz="1100" dirty="0" smtClean="0"/>
            <a:t>данни;</a:t>
          </a:r>
          <a:r>
            <a:rPr lang="bg-BG" sz="1100" dirty="0"/>
            <a:t/>
          </a:r>
          <a:br>
            <a:rPr lang="bg-BG" sz="1100" dirty="0"/>
          </a:br>
          <a:r>
            <a:rPr lang="bg-BG" sz="1100" dirty="0"/>
            <a:t>- бъдеща конкуренция</a:t>
          </a:r>
        </a:p>
      </dgm:t>
    </dgm:pt>
    <dgm:pt modelId="{9C64B842-9448-46DF-83C6-034B53C5906E}" type="parTrans" cxnId="{C46A73D1-CAC0-46CA-B578-1311422265D6}">
      <dgm:prSet/>
      <dgm:spPr/>
      <dgm:t>
        <a:bodyPr/>
        <a:lstStyle/>
        <a:p>
          <a:endParaRPr lang="bg-BG"/>
        </a:p>
      </dgm:t>
    </dgm:pt>
    <dgm:pt modelId="{413587CD-16B6-4AFC-83F3-A87012870B76}" type="sibTrans" cxnId="{C46A73D1-CAC0-46CA-B578-1311422265D6}">
      <dgm:prSet/>
      <dgm:spPr/>
      <dgm:t>
        <a:bodyPr/>
        <a:lstStyle/>
        <a:p>
          <a:endParaRPr lang="bg-BG"/>
        </a:p>
      </dgm:t>
    </dgm:pt>
    <dgm:pt modelId="{85286BCA-D55B-494B-8406-25A37FD2BA41}">
      <dgm:prSet phldrT="[Text]" custT="1"/>
      <dgm:spPr/>
      <dgm:t>
        <a:bodyPr/>
        <a:lstStyle/>
        <a:p>
          <a:r>
            <a:rPr lang="bg-BG" sz="1050" b="1" dirty="0">
              <a:solidFill>
                <a:schemeClr val="bg1"/>
              </a:solidFill>
            </a:rPr>
            <a:t>T</a:t>
          </a:r>
          <a:r>
            <a:rPr lang="bg-BG" sz="1050" b="1" dirty="0"/>
            <a:t>hreats</a:t>
          </a:r>
          <a:br>
            <a:rPr lang="bg-BG" sz="1050" b="1" dirty="0"/>
          </a:br>
          <a:r>
            <a:rPr lang="bg-BG" sz="1050" b="1" dirty="0"/>
            <a:t/>
          </a:r>
          <a:br>
            <a:rPr lang="bg-BG" sz="1050" b="1" dirty="0"/>
          </a:br>
          <a:r>
            <a:rPr lang="bg-BG" sz="1050" b="0" dirty="0"/>
            <a:t>- лесно копиране на идеята;</a:t>
          </a:r>
          <a:br>
            <a:rPr lang="bg-BG" sz="1050" b="0" dirty="0"/>
          </a:br>
          <a:r>
            <a:rPr lang="bg-BG" sz="1050" b="0" dirty="0"/>
            <a:t>- частична конкуренция, увеличаваща се</a:t>
          </a:r>
          <a:r>
            <a:rPr lang="bg-BG" sz="1050" b="1" dirty="0"/>
            <a:t/>
          </a:r>
          <a:br>
            <a:rPr lang="bg-BG" sz="1050" b="1" dirty="0"/>
          </a:br>
          <a:endParaRPr lang="bg-BG" sz="1050" b="1" dirty="0"/>
        </a:p>
      </dgm:t>
    </dgm:pt>
    <dgm:pt modelId="{F2E25ED5-544C-43E7-B0CA-668FCCB3437E}" type="parTrans" cxnId="{DE779D58-83FC-495E-9EE0-2FE9E6D94F86}">
      <dgm:prSet/>
      <dgm:spPr/>
      <dgm:t>
        <a:bodyPr/>
        <a:lstStyle/>
        <a:p>
          <a:endParaRPr lang="bg-BG"/>
        </a:p>
      </dgm:t>
    </dgm:pt>
    <dgm:pt modelId="{11020376-2660-4A89-8557-97891C340E07}" type="sibTrans" cxnId="{DE779D58-83FC-495E-9EE0-2FE9E6D94F86}">
      <dgm:prSet/>
      <dgm:spPr/>
      <dgm:t>
        <a:bodyPr/>
        <a:lstStyle/>
        <a:p>
          <a:endParaRPr lang="bg-BG"/>
        </a:p>
      </dgm:t>
    </dgm:pt>
    <dgm:pt modelId="{98DA58E4-4E1F-4B10-88D1-B5DD8A5F6592}" type="pres">
      <dgm:prSet presAssocID="{D8485DC2-2134-4197-B77D-D82C7156DB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98432F85-5459-446D-A0D7-1097E48F92E0}" type="pres">
      <dgm:prSet presAssocID="{C3A7D196-8084-41FD-878F-7DD30736A269}" presName="compNode" presStyleCnt="0"/>
      <dgm:spPr/>
    </dgm:pt>
    <dgm:pt modelId="{C8FFCDA5-7888-4E88-AFFA-8643D6E9EEE9}" type="pres">
      <dgm:prSet presAssocID="{C3A7D196-8084-41FD-878F-7DD30736A269}" presName="pictRect" presStyleLbl="node1" presStyleIdx="0" presStyleCnt="4" custLinFactNeighborX="-849" custLinFactNeighborY="64236"/>
      <dgm:spPr/>
    </dgm:pt>
    <dgm:pt modelId="{023AB4A5-28A7-4E1E-BB2A-6A4635F245B6}" type="pres">
      <dgm:prSet presAssocID="{C3A7D196-8084-41FD-878F-7DD30736A269}" presName="textRect" presStyleLbl="revTx" presStyleIdx="0" presStyleCnt="4" custScaleX="92598" custScaleY="165134" custLinFactNeighborX="-789" custLinFactNeighborY="-2148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34C0803-DC29-466F-8894-1AC181D14766}" type="pres">
      <dgm:prSet presAssocID="{A4AF6B6F-32F8-4069-953C-E4C8B243D228}" presName="sibTrans" presStyleLbl="sibTrans2D1" presStyleIdx="0" presStyleCnt="0"/>
      <dgm:spPr/>
      <dgm:t>
        <a:bodyPr/>
        <a:lstStyle/>
        <a:p>
          <a:endParaRPr lang="bg-BG"/>
        </a:p>
      </dgm:t>
    </dgm:pt>
    <dgm:pt modelId="{0D281AA7-DDF7-4682-80BF-48A04F1F0DE7}" type="pres">
      <dgm:prSet presAssocID="{E0F732DB-34D7-44C7-8AAE-189F1E122B41}" presName="compNode" presStyleCnt="0"/>
      <dgm:spPr/>
    </dgm:pt>
    <dgm:pt modelId="{028E3D31-4765-4F3E-BBBE-F233445184CC}" type="pres">
      <dgm:prSet presAssocID="{E0F732DB-34D7-44C7-8AAE-189F1E122B41}" presName="pictRect" presStyleLbl="node1" presStyleIdx="1" presStyleCnt="4" custLinFactX="-10260" custLinFactY="71144" custLinFactNeighborX="-100000" custLinFactNeighborY="100000"/>
      <dgm:spPr/>
    </dgm:pt>
    <dgm:pt modelId="{C3F7378F-1C6C-4BB3-8301-D225CB27F4FF}" type="pres">
      <dgm:prSet presAssocID="{E0F732DB-34D7-44C7-8AAE-189F1E122B41}" presName="textRect" presStyleLbl="revTx" presStyleIdx="1" presStyleCnt="4" custScaleY="158099" custLinFactX="-6999" custLinFactY="68693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4FC5269-B9EA-4259-8754-ECB426A36A03}" type="pres">
      <dgm:prSet presAssocID="{317388F8-C1BA-441E-840A-58AB84CD7178}" presName="sibTrans" presStyleLbl="sibTrans2D1" presStyleIdx="0" presStyleCnt="0"/>
      <dgm:spPr/>
      <dgm:t>
        <a:bodyPr/>
        <a:lstStyle/>
        <a:p>
          <a:endParaRPr lang="bg-BG"/>
        </a:p>
      </dgm:t>
    </dgm:pt>
    <dgm:pt modelId="{B3A40382-FCA1-4F7F-875E-529F443C1A52}" type="pres">
      <dgm:prSet presAssocID="{5C80AB4A-7513-44F3-A3DB-D1D65436A76D}" presName="compNode" presStyleCnt="0"/>
      <dgm:spPr/>
    </dgm:pt>
    <dgm:pt modelId="{FC011D98-72C1-4BF1-B1E1-92763434FC98}" type="pres">
      <dgm:prSet presAssocID="{5C80AB4A-7513-44F3-A3DB-D1D65436A76D}" presName="pictRect" presStyleLbl="node1" presStyleIdx="2" presStyleCnt="4" custLinFactNeighborX="-97508" custLinFactNeighborY="67626"/>
      <dgm:spPr/>
    </dgm:pt>
    <dgm:pt modelId="{A65C69CD-4BC9-4237-8524-9F21FC326E4E}" type="pres">
      <dgm:prSet presAssocID="{5C80AB4A-7513-44F3-A3DB-D1D65436A76D}" presName="textRect" presStyleLbl="revTx" presStyleIdx="2" presStyleCnt="4" custScaleY="186645" custLinFactNeighborX="-97508" custLinFactNeighborY="-7178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37E930D-13CD-42C6-ADC1-08EDF0920EDB}" type="pres">
      <dgm:prSet presAssocID="{413587CD-16B6-4AFC-83F3-A87012870B76}" presName="sibTrans" presStyleLbl="sibTrans2D1" presStyleIdx="0" presStyleCnt="0"/>
      <dgm:spPr/>
      <dgm:t>
        <a:bodyPr/>
        <a:lstStyle/>
        <a:p>
          <a:endParaRPr lang="bg-BG"/>
        </a:p>
      </dgm:t>
    </dgm:pt>
    <dgm:pt modelId="{F222767C-4BF3-4B48-A5E0-DC2A5D5FF2D2}" type="pres">
      <dgm:prSet presAssocID="{85286BCA-D55B-494B-8406-25A37FD2BA41}" presName="compNode" presStyleCnt="0"/>
      <dgm:spPr/>
    </dgm:pt>
    <dgm:pt modelId="{7B588055-52FD-44C3-A5EF-9BD7D33CF321}" type="pres">
      <dgm:prSet presAssocID="{85286BCA-D55B-494B-8406-25A37FD2BA41}" presName="pictRect" presStyleLbl="node1" presStyleIdx="3" presStyleCnt="4" custLinFactNeighborX="12554" custLinFactNeighborY="-17126"/>
      <dgm:spPr/>
    </dgm:pt>
    <dgm:pt modelId="{76F2B2A3-C06B-4647-8009-0AECBF247572}" type="pres">
      <dgm:prSet presAssocID="{85286BCA-D55B-494B-8406-25A37FD2BA41}" presName="textRect" presStyleLbl="revTx" presStyleIdx="3" presStyleCnt="4" custScaleX="93574" custLinFactY="-100000" custLinFactNeighborX="12863" custLinFactNeighborY="-10988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958553E0-AD6E-4FA7-BD27-76E6F98F18A5}" type="presOf" srcId="{A4AF6B6F-32F8-4069-953C-E4C8B243D228}" destId="{F34C0803-DC29-466F-8894-1AC181D14766}" srcOrd="0" destOrd="0" presId="urn:microsoft.com/office/officeart/2005/8/layout/pList1"/>
    <dgm:cxn modelId="{2B3CEB42-F6A3-42A2-911B-C773504022A8}" type="presOf" srcId="{413587CD-16B6-4AFC-83F3-A87012870B76}" destId="{737E930D-13CD-42C6-ADC1-08EDF0920EDB}" srcOrd="0" destOrd="0" presId="urn:microsoft.com/office/officeart/2005/8/layout/pList1"/>
    <dgm:cxn modelId="{0E21F1FF-B7B6-4C4B-B629-916D9ACF1983}" type="presOf" srcId="{C3A7D196-8084-41FD-878F-7DD30736A269}" destId="{023AB4A5-28A7-4E1E-BB2A-6A4635F245B6}" srcOrd="0" destOrd="0" presId="urn:microsoft.com/office/officeart/2005/8/layout/pList1"/>
    <dgm:cxn modelId="{89FF5905-D8BC-4499-8BEE-9E3E227507B4}" type="presOf" srcId="{5C80AB4A-7513-44F3-A3DB-D1D65436A76D}" destId="{A65C69CD-4BC9-4237-8524-9F21FC326E4E}" srcOrd="0" destOrd="0" presId="urn:microsoft.com/office/officeart/2005/8/layout/pList1"/>
    <dgm:cxn modelId="{8D9A57DF-85FD-4C7B-89CD-737D72047DA7}" type="presOf" srcId="{D8485DC2-2134-4197-B77D-D82C7156DB9B}" destId="{98DA58E4-4E1F-4B10-88D1-B5DD8A5F6592}" srcOrd="0" destOrd="0" presId="urn:microsoft.com/office/officeart/2005/8/layout/pList1"/>
    <dgm:cxn modelId="{88CD966C-C060-425B-A1B0-B3F4EFD8B1BE}" type="presOf" srcId="{85286BCA-D55B-494B-8406-25A37FD2BA41}" destId="{76F2B2A3-C06B-4647-8009-0AECBF247572}" srcOrd="0" destOrd="0" presId="urn:microsoft.com/office/officeart/2005/8/layout/pList1"/>
    <dgm:cxn modelId="{DE779D58-83FC-495E-9EE0-2FE9E6D94F86}" srcId="{D8485DC2-2134-4197-B77D-D82C7156DB9B}" destId="{85286BCA-D55B-494B-8406-25A37FD2BA41}" srcOrd="3" destOrd="0" parTransId="{F2E25ED5-544C-43E7-B0CA-668FCCB3437E}" sibTransId="{11020376-2660-4A89-8557-97891C340E07}"/>
    <dgm:cxn modelId="{181C8118-3A5C-46D4-8B20-D7AB1E8A04F4}" type="presOf" srcId="{E0F732DB-34D7-44C7-8AAE-189F1E122B41}" destId="{C3F7378F-1C6C-4BB3-8301-D225CB27F4FF}" srcOrd="0" destOrd="0" presId="urn:microsoft.com/office/officeart/2005/8/layout/pList1"/>
    <dgm:cxn modelId="{12385EB8-9F0C-451A-8839-C9B223B65876}" type="presOf" srcId="{317388F8-C1BA-441E-840A-58AB84CD7178}" destId="{B4FC5269-B9EA-4259-8754-ECB426A36A03}" srcOrd="0" destOrd="0" presId="urn:microsoft.com/office/officeart/2005/8/layout/pList1"/>
    <dgm:cxn modelId="{29EA3357-F982-4C7D-BDBB-0D5B3815723F}" srcId="{D8485DC2-2134-4197-B77D-D82C7156DB9B}" destId="{E0F732DB-34D7-44C7-8AAE-189F1E122B41}" srcOrd="1" destOrd="0" parTransId="{BF1430F9-E68D-4C33-9F63-BEE56A9C47B8}" sibTransId="{317388F8-C1BA-441E-840A-58AB84CD7178}"/>
    <dgm:cxn modelId="{2ACB8905-5EB5-4096-A449-26EDC8DCC8D4}" srcId="{D8485DC2-2134-4197-B77D-D82C7156DB9B}" destId="{C3A7D196-8084-41FD-878F-7DD30736A269}" srcOrd="0" destOrd="0" parTransId="{E5A8F1ED-463D-44ED-8C0F-D3B037EEA7D7}" sibTransId="{A4AF6B6F-32F8-4069-953C-E4C8B243D228}"/>
    <dgm:cxn modelId="{C46A73D1-CAC0-46CA-B578-1311422265D6}" srcId="{D8485DC2-2134-4197-B77D-D82C7156DB9B}" destId="{5C80AB4A-7513-44F3-A3DB-D1D65436A76D}" srcOrd="2" destOrd="0" parTransId="{9C64B842-9448-46DF-83C6-034B53C5906E}" sibTransId="{413587CD-16B6-4AFC-83F3-A87012870B76}"/>
    <dgm:cxn modelId="{60FD6F96-E629-472A-A19F-FA27CDD87412}" type="presParOf" srcId="{98DA58E4-4E1F-4B10-88D1-B5DD8A5F6592}" destId="{98432F85-5459-446D-A0D7-1097E48F92E0}" srcOrd="0" destOrd="0" presId="urn:microsoft.com/office/officeart/2005/8/layout/pList1"/>
    <dgm:cxn modelId="{BD30D43C-D86E-4870-8C3D-D55396CE25F2}" type="presParOf" srcId="{98432F85-5459-446D-A0D7-1097E48F92E0}" destId="{C8FFCDA5-7888-4E88-AFFA-8643D6E9EEE9}" srcOrd="0" destOrd="0" presId="urn:microsoft.com/office/officeart/2005/8/layout/pList1"/>
    <dgm:cxn modelId="{7FDAAE92-E4A1-456F-9D9D-1E5B27A1566E}" type="presParOf" srcId="{98432F85-5459-446D-A0D7-1097E48F92E0}" destId="{023AB4A5-28A7-4E1E-BB2A-6A4635F245B6}" srcOrd="1" destOrd="0" presId="urn:microsoft.com/office/officeart/2005/8/layout/pList1"/>
    <dgm:cxn modelId="{B7BF4058-926E-45FD-9B25-9ECB6C7E86B8}" type="presParOf" srcId="{98DA58E4-4E1F-4B10-88D1-B5DD8A5F6592}" destId="{F34C0803-DC29-466F-8894-1AC181D14766}" srcOrd="1" destOrd="0" presId="urn:microsoft.com/office/officeart/2005/8/layout/pList1"/>
    <dgm:cxn modelId="{913AC384-850C-4E2F-BD71-0B527F5F313B}" type="presParOf" srcId="{98DA58E4-4E1F-4B10-88D1-B5DD8A5F6592}" destId="{0D281AA7-DDF7-4682-80BF-48A04F1F0DE7}" srcOrd="2" destOrd="0" presId="urn:microsoft.com/office/officeart/2005/8/layout/pList1"/>
    <dgm:cxn modelId="{BD50ED20-8381-4C7E-AE88-AD6B80F135CC}" type="presParOf" srcId="{0D281AA7-DDF7-4682-80BF-48A04F1F0DE7}" destId="{028E3D31-4765-4F3E-BBBE-F233445184CC}" srcOrd="0" destOrd="0" presId="urn:microsoft.com/office/officeart/2005/8/layout/pList1"/>
    <dgm:cxn modelId="{F0D5C3FA-816D-42CC-A880-EAD247776714}" type="presParOf" srcId="{0D281AA7-DDF7-4682-80BF-48A04F1F0DE7}" destId="{C3F7378F-1C6C-4BB3-8301-D225CB27F4FF}" srcOrd="1" destOrd="0" presId="urn:microsoft.com/office/officeart/2005/8/layout/pList1"/>
    <dgm:cxn modelId="{99229618-0FA8-4B02-9B8E-FD4C39C91B39}" type="presParOf" srcId="{98DA58E4-4E1F-4B10-88D1-B5DD8A5F6592}" destId="{B4FC5269-B9EA-4259-8754-ECB426A36A03}" srcOrd="3" destOrd="0" presId="urn:microsoft.com/office/officeart/2005/8/layout/pList1"/>
    <dgm:cxn modelId="{458D5289-BB5B-4C6A-A243-78D2D0556ECA}" type="presParOf" srcId="{98DA58E4-4E1F-4B10-88D1-B5DD8A5F6592}" destId="{B3A40382-FCA1-4F7F-875E-529F443C1A52}" srcOrd="4" destOrd="0" presId="urn:microsoft.com/office/officeart/2005/8/layout/pList1"/>
    <dgm:cxn modelId="{78D5E7BF-3315-4F56-83F6-043D618D27F5}" type="presParOf" srcId="{B3A40382-FCA1-4F7F-875E-529F443C1A52}" destId="{FC011D98-72C1-4BF1-B1E1-92763434FC98}" srcOrd="0" destOrd="0" presId="urn:microsoft.com/office/officeart/2005/8/layout/pList1"/>
    <dgm:cxn modelId="{630171C8-EEBA-42FD-88C1-3A634EDF7F4B}" type="presParOf" srcId="{B3A40382-FCA1-4F7F-875E-529F443C1A52}" destId="{A65C69CD-4BC9-4237-8524-9F21FC326E4E}" srcOrd="1" destOrd="0" presId="urn:microsoft.com/office/officeart/2005/8/layout/pList1"/>
    <dgm:cxn modelId="{782E8D8F-4128-4B48-899C-AA52703396A1}" type="presParOf" srcId="{98DA58E4-4E1F-4B10-88D1-B5DD8A5F6592}" destId="{737E930D-13CD-42C6-ADC1-08EDF0920EDB}" srcOrd="5" destOrd="0" presId="urn:microsoft.com/office/officeart/2005/8/layout/pList1"/>
    <dgm:cxn modelId="{EB1A0D0E-EC97-4F8B-8A46-9B072A5FE7E0}" type="presParOf" srcId="{98DA58E4-4E1F-4B10-88D1-B5DD8A5F6592}" destId="{F222767C-4BF3-4B48-A5E0-DC2A5D5FF2D2}" srcOrd="6" destOrd="0" presId="urn:microsoft.com/office/officeart/2005/8/layout/pList1"/>
    <dgm:cxn modelId="{7D4D2A20-548D-457D-956D-B3E2D4D2FEBC}" type="presParOf" srcId="{F222767C-4BF3-4B48-A5E0-DC2A5D5FF2D2}" destId="{7B588055-52FD-44C3-A5EF-9BD7D33CF321}" srcOrd="0" destOrd="0" presId="urn:microsoft.com/office/officeart/2005/8/layout/pList1"/>
    <dgm:cxn modelId="{B9DCF5F3-D17B-437A-8E08-47292F0CEEA3}" type="presParOf" srcId="{F222767C-4BF3-4B48-A5E0-DC2A5D5FF2D2}" destId="{76F2B2A3-C06B-4647-8009-0AECBF24757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A819C-708A-43E6-A457-78CE7F79BF6C}">
      <dsp:nvSpPr>
        <dsp:cNvPr id="0" name=""/>
        <dsp:cNvSpPr/>
      </dsp:nvSpPr>
      <dsp:spPr>
        <a:xfrm>
          <a:off x="978951" y="697187"/>
          <a:ext cx="4653296" cy="4653296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978951" y="697187"/>
          <a:ext cx="4653296" cy="4653296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2">
            <a:hueOff val="-387081"/>
            <a:satOff val="988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978951" y="697187"/>
          <a:ext cx="4653296" cy="4653296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2234903" y="1953138"/>
          <a:ext cx="2141394" cy="2141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H.T.P.N. Company</a:t>
          </a:r>
          <a:endParaRPr lang="en-US" sz="2700" kern="1200" dirty="0"/>
        </a:p>
      </dsp:txBody>
      <dsp:txXfrm>
        <a:off x="2548503" y="2266738"/>
        <a:ext cx="1514194" cy="1514194"/>
      </dsp:txXfrm>
    </dsp:sp>
    <dsp:sp modelId="{5E4B35E6-EA27-424E-89EC-46D0A40F2772}">
      <dsp:nvSpPr>
        <dsp:cNvPr id="0" name=""/>
        <dsp:cNvSpPr/>
      </dsp:nvSpPr>
      <dsp:spPr>
        <a:xfrm>
          <a:off x="2448223" y="1662"/>
          <a:ext cx="1714753" cy="14989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b="1" kern="1200" dirty="0" smtClean="0"/>
            <a:t>Клиенти</a:t>
          </a:r>
          <a:endParaRPr lang="en-US" sz="1400" b="1" kern="1200" dirty="0"/>
        </a:p>
      </dsp:txBody>
      <dsp:txXfrm>
        <a:off x="2699343" y="221182"/>
        <a:ext cx="1212513" cy="1059935"/>
      </dsp:txXfrm>
    </dsp:sp>
    <dsp:sp modelId="{8FAC1D8D-CE9C-45FC-86D2-26F007C6DD34}">
      <dsp:nvSpPr>
        <dsp:cNvPr id="0" name=""/>
        <dsp:cNvSpPr/>
      </dsp:nvSpPr>
      <dsp:spPr>
        <a:xfrm>
          <a:off x="4402890" y="3410690"/>
          <a:ext cx="1741824" cy="1498975"/>
        </a:xfrm>
        <a:prstGeom prst="ellipse">
          <a:avLst/>
        </a:prstGeom>
        <a:solidFill>
          <a:schemeClr val="accent2">
            <a:hueOff val="-387081"/>
            <a:satOff val="988"/>
            <a:lumOff val="-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b="0" kern="1200" dirty="0" smtClean="0"/>
            <a:t>Доставчици</a:t>
          </a:r>
          <a:endParaRPr lang="en-US" sz="1200" b="0" kern="1200" dirty="0"/>
        </a:p>
      </dsp:txBody>
      <dsp:txXfrm>
        <a:off x="4657974" y="3630210"/>
        <a:ext cx="1231656" cy="1059935"/>
      </dsp:txXfrm>
    </dsp:sp>
    <dsp:sp modelId="{FBD85319-725B-47EB-A35B-DACD433CD276}">
      <dsp:nvSpPr>
        <dsp:cNvPr id="0" name=""/>
        <dsp:cNvSpPr/>
      </dsp:nvSpPr>
      <dsp:spPr>
        <a:xfrm>
          <a:off x="480020" y="3410690"/>
          <a:ext cx="1714753" cy="1498975"/>
        </a:xfrm>
        <a:prstGeom prst="ellipse">
          <a:avLst/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b="0" kern="1200" dirty="0" smtClean="0"/>
            <a:t>Конкуренти</a:t>
          </a:r>
          <a:endParaRPr lang="en-US" sz="1200" b="0" kern="1200" dirty="0"/>
        </a:p>
      </dsp:txBody>
      <dsp:txXfrm>
        <a:off x="731140" y="3630210"/>
        <a:ext cx="1212513" cy="1059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5BB02-97CE-4A00-B45A-612F5D74C0B6}">
      <dsp:nvSpPr>
        <dsp:cNvPr id="0" name=""/>
        <dsp:cNvSpPr/>
      </dsp:nvSpPr>
      <dsp:spPr>
        <a:xfrm>
          <a:off x="2132781" y="0"/>
          <a:ext cx="2132781" cy="1488165"/>
        </a:xfrm>
        <a:prstGeom prst="trapezoid">
          <a:avLst>
            <a:gd name="adj" fmla="val 71658"/>
          </a:avLst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Google </a:t>
          </a:r>
          <a:endParaRPr lang="bg-BG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Places</a:t>
          </a:r>
          <a:endParaRPr lang="bg-BG" sz="2000" kern="1200" dirty="0"/>
        </a:p>
      </dsp:txBody>
      <dsp:txXfrm>
        <a:off x="2132781" y="0"/>
        <a:ext cx="2132781" cy="1488165"/>
      </dsp:txXfrm>
    </dsp:sp>
    <dsp:sp modelId="{D1C9A260-2AEF-4060-A491-8C7792BEDB79}">
      <dsp:nvSpPr>
        <dsp:cNvPr id="0" name=""/>
        <dsp:cNvSpPr/>
      </dsp:nvSpPr>
      <dsp:spPr>
        <a:xfrm>
          <a:off x="1066390" y="1488165"/>
          <a:ext cx="4265562" cy="1488165"/>
        </a:xfrm>
        <a:prstGeom prst="trapezoid">
          <a:avLst>
            <a:gd name="adj" fmla="val 71658"/>
          </a:avLst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Мобилни приложения</a:t>
          </a:r>
          <a:endParaRPr lang="bg-BG" sz="2000" kern="1200" dirty="0"/>
        </a:p>
      </dsp:txBody>
      <dsp:txXfrm>
        <a:off x="1812864" y="1488165"/>
        <a:ext cx="2772615" cy="1488165"/>
      </dsp:txXfrm>
    </dsp:sp>
    <dsp:sp modelId="{B476E243-7A44-4B90-83FA-56770B43B9A3}">
      <dsp:nvSpPr>
        <dsp:cNvPr id="0" name=""/>
        <dsp:cNvSpPr/>
      </dsp:nvSpPr>
      <dsp:spPr>
        <a:xfrm>
          <a:off x="0" y="2976330"/>
          <a:ext cx="6398344" cy="1488165"/>
        </a:xfrm>
        <a:prstGeom prst="trapezoid">
          <a:avLst>
            <a:gd name="adj" fmla="val 71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/>
            <a:t>Уеб сайтове</a:t>
          </a:r>
          <a:endParaRPr lang="bg-BG" sz="2400" kern="1200" dirty="0"/>
        </a:p>
      </dsp:txBody>
      <dsp:txXfrm>
        <a:off x="1119710" y="2976330"/>
        <a:ext cx="4158923" cy="1488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FCDA5-7888-4E88-AFFA-8643D6E9EEE9}">
      <dsp:nvSpPr>
        <dsp:cNvPr id="0" name=""/>
        <dsp:cNvSpPr/>
      </dsp:nvSpPr>
      <dsp:spPr>
        <a:xfrm>
          <a:off x="949758" y="964082"/>
          <a:ext cx="2078922" cy="14323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AB4A5-28A7-4E1E-BB2A-6A4635F245B6}">
      <dsp:nvSpPr>
        <dsp:cNvPr id="0" name=""/>
        <dsp:cNvSpPr/>
      </dsp:nvSpPr>
      <dsp:spPr>
        <a:xfrm>
          <a:off x="1027947" y="1059435"/>
          <a:ext cx="1925040" cy="1273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050" b="1" kern="1200" dirty="0">
              <a:solidFill>
                <a:schemeClr val="bg1"/>
              </a:solidFill>
            </a:rPr>
            <a:t>S</a:t>
          </a:r>
          <a:r>
            <a:rPr lang="bg-BG" sz="1050" b="1" kern="1200" dirty="0"/>
            <a:t>trengths</a:t>
          </a:r>
          <a:r>
            <a:rPr lang="bg-BG" sz="900" kern="1200" dirty="0"/>
            <a:t/>
          </a:r>
          <a:br>
            <a:rPr lang="bg-BG" sz="900" kern="1200" dirty="0"/>
          </a:br>
          <a:r>
            <a:rPr lang="bg-BG" sz="900" kern="1200" dirty="0"/>
            <a:t/>
          </a:r>
          <a:br>
            <a:rPr lang="bg-BG" sz="900" kern="1200" dirty="0"/>
          </a:br>
          <a:r>
            <a:rPr lang="bg-BG" sz="1050" kern="1200" dirty="0"/>
            <a:t>- лесно </a:t>
          </a:r>
          <a:r>
            <a:rPr lang="bg-BG" sz="1050" kern="1200" dirty="0" smtClean="0"/>
            <a:t>създаване;</a:t>
          </a:r>
          <a:endParaRPr lang="bg-BG" sz="1050" kern="1200" dirty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050" kern="1200" dirty="0"/>
            <a:t>- широка </a:t>
          </a:r>
          <a:r>
            <a:rPr lang="bg-BG" sz="1050" kern="1200" dirty="0" smtClean="0"/>
            <a:t>достъпност;</a:t>
          </a:r>
          <a:endParaRPr lang="bg-BG" sz="1050" kern="1200" dirty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050" kern="1200" dirty="0"/>
            <a:t>- бърз достъп до широк кръг потребители</a:t>
          </a:r>
        </a:p>
      </dsp:txBody>
      <dsp:txXfrm>
        <a:off x="1027947" y="1059435"/>
        <a:ext cx="1925040" cy="1273645"/>
      </dsp:txXfrm>
    </dsp:sp>
    <dsp:sp modelId="{028E3D31-4765-4F3E-BBBE-F233445184CC}">
      <dsp:nvSpPr>
        <dsp:cNvPr id="0" name=""/>
        <dsp:cNvSpPr/>
      </dsp:nvSpPr>
      <dsp:spPr>
        <a:xfrm>
          <a:off x="962091" y="2508973"/>
          <a:ext cx="2078922" cy="1432377"/>
        </a:xfrm>
        <a:prstGeom prst="roundRect">
          <a:avLst/>
        </a:prstGeom>
        <a:solidFill>
          <a:schemeClr val="accent3">
            <a:hueOff val="-313225"/>
            <a:satOff val="-3164"/>
            <a:lumOff val="-65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7378F-1C6C-4BB3-8301-D225CB27F4FF}">
      <dsp:nvSpPr>
        <dsp:cNvPr id="0" name=""/>
        <dsp:cNvSpPr/>
      </dsp:nvSpPr>
      <dsp:spPr>
        <a:xfrm>
          <a:off x="1029884" y="2566965"/>
          <a:ext cx="2078922" cy="121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050" b="1" i="0" kern="1200">
              <a:solidFill>
                <a:schemeClr val="bg1"/>
              </a:solidFill>
            </a:rPr>
            <a:t>O</a:t>
          </a:r>
          <a:r>
            <a:rPr lang="bg-BG" sz="1050" b="1" i="0" kern="1200"/>
            <a:t>pportunity</a:t>
          </a:r>
          <a:br>
            <a:rPr lang="bg-BG" sz="1050" b="1" i="0" kern="1200"/>
          </a:br>
          <a:r>
            <a:rPr lang="bg-BG" sz="1050" b="1" i="0" kern="1200"/>
            <a:t/>
          </a:r>
          <a:br>
            <a:rPr lang="bg-BG" sz="1050" b="1" i="0" kern="1200"/>
          </a:br>
          <a:r>
            <a:rPr lang="bg-BG" sz="1050" b="0" i="0" kern="1200"/>
            <a:t>- много потенциални потребители;</a:t>
          </a:r>
          <a:br>
            <a:rPr lang="bg-BG" sz="1050" b="0" i="0" kern="1200"/>
          </a:br>
          <a:r>
            <a:rPr lang="bg-BG" sz="1050" b="0" i="0" kern="1200"/>
            <a:t>- разширяване на бизнеса и в други сфери</a:t>
          </a:r>
          <a:r>
            <a:rPr lang="bg-BG" sz="1050" b="1" i="0" kern="1200"/>
            <a:t/>
          </a:r>
          <a:br>
            <a:rPr lang="bg-BG" sz="1050" b="1" i="0" kern="1200"/>
          </a:br>
          <a:endParaRPr lang="bg-BG" sz="1050" b="1" i="0" kern="1200"/>
        </a:p>
      </dsp:txBody>
      <dsp:txXfrm>
        <a:off x="1029884" y="2566965"/>
        <a:ext cx="2078922" cy="1219386"/>
      </dsp:txXfrm>
    </dsp:sp>
    <dsp:sp modelId="{FC011D98-72C1-4BF1-B1E1-92763434FC98}">
      <dsp:nvSpPr>
        <dsp:cNvPr id="0" name=""/>
        <dsp:cNvSpPr/>
      </dsp:nvSpPr>
      <dsp:spPr>
        <a:xfrm>
          <a:off x="3514097" y="971162"/>
          <a:ext cx="2078922" cy="1432377"/>
        </a:xfrm>
        <a:prstGeom prst="roundRect">
          <a:avLst/>
        </a:prstGeom>
        <a:solidFill>
          <a:schemeClr val="accent3">
            <a:hueOff val="-626451"/>
            <a:satOff val="-6327"/>
            <a:lumOff val="-130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C69CD-4BC9-4237-8524-9F21FC326E4E}">
      <dsp:nvSpPr>
        <dsp:cNvPr id="0" name=""/>
        <dsp:cNvSpPr/>
      </dsp:nvSpPr>
      <dsp:spPr>
        <a:xfrm>
          <a:off x="3514097" y="1045380"/>
          <a:ext cx="2078922" cy="143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050" b="1" kern="1200" dirty="0" smtClean="0">
              <a:solidFill>
                <a:schemeClr val="bg1"/>
              </a:solidFill>
            </a:rPr>
            <a:t>W</a:t>
          </a:r>
          <a:r>
            <a:rPr lang="bg-BG" sz="1050" b="1" kern="1200" dirty="0" smtClean="0"/>
            <a:t>eaknesses</a:t>
          </a:r>
          <a:endParaRPr lang="bg-BG" sz="1050" b="1" kern="1200" dirty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100" kern="1200" dirty="0"/>
            <a:t/>
          </a:r>
          <a:br>
            <a:rPr lang="bg-BG" sz="1100" kern="1200" dirty="0"/>
          </a:br>
          <a:r>
            <a:rPr lang="bg-BG" sz="1100" kern="1200" dirty="0"/>
            <a:t> - </a:t>
          </a:r>
          <a:r>
            <a:rPr lang="bg-BG" sz="1100" kern="1200" dirty="0" smtClean="0"/>
            <a:t>трудоемко;</a:t>
          </a:r>
          <a:r>
            <a:rPr lang="bg-BG" sz="1100" kern="1200" dirty="0"/>
            <a:t/>
          </a:r>
          <a:br>
            <a:rPr lang="bg-BG" sz="1100" kern="1200" dirty="0"/>
          </a:br>
          <a:r>
            <a:rPr lang="bg-BG" sz="1100" kern="1200" dirty="0"/>
            <a:t>- голяма база от </a:t>
          </a:r>
          <a:r>
            <a:rPr lang="bg-BG" sz="1100" kern="1200" dirty="0" smtClean="0"/>
            <a:t>данни;</a:t>
          </a:r>
          <a:r>
            <a:rPr lang="bg-BG" sz="1100" kern="1200" dirty="0"/>
            <a:t/>
          </a:r>
          <a:br>
            <a:rPr lang="bg-BG" sz="1100" kern="1200" dirty="0"/>
          </a:br>
          <a:r>
            <a:rPr lang="bg-BG" sz="1100" kern="1200" dirty="0"/>
            <a:t>- бъдеща конкуренция</a:t>
          </a:r>
        </a:p>
      </dsp:txBody>
      <dsp:txXfrm>
        <a:off x="3514097" y="1045380"/>
        <a:ext cx="2078922" cy="1439555"/>
      </dsp:txXfrm>
    </dsp:sp>
    <dsp:sp modelId="{7B588055-52FD-44C3-A5EF-9BD7D33CF321}">
      <dsp:nvSpPr>
        <dsp:cNvPr id="0" name=""/>
        <dsp:cNvSpPr/>
      </dsp:nvSpPr>
      <dsp:spPr>
        <a:xfrm>
          <a:off x="3515298" y="2502882"/>
          <a:ext cx="2078922" cy="1432377"/>
        </a:xfrm>
        <a:prstGeom prst="roundRect">
          <a:avLst/>
        </a:prstGeom>
        <a:solidFill>
          <a:schemeClr val="accent3">
            <a:hueOff val="-939676"/>
            <a:satOff val="-9491"/>
            <a:lumOff val="-196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2B2A3-C06B-4647-8009-0AECBF247572}">
      <dsp:nvSpPr>
        <dsp:cNvPr id="0" name=""/>
        <dsp:cNvSpPr/>
      </dsp:nvSpPr>
      <dsp:spPr>
        <a:xfrm>
          <a:off x="3588518" y="2561736"/>
          <a:ext cx="1945330" cy="771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050" b="1" kern="1200" dirty="0">
              <a:solidFill>
                <a:schemeClr val="bg1"/>
              </a:solidFill>
            </a:rPr>
            <a:t>T</a:t>
          </a:r>
          <a:r>
            <a:rPr lang="bg-BG" sz="1050" b="1" kern="1200" dirty="0"/>
            <a:t>hreats</a:t>
          </a:r>
          <a:br>
            <a:rPr lang="bg-BG" sz="1050" b="1" kern="1200" dirty="0"/>
          </a:br>
          <a:r>
            <a:rPr lang="bg-BG" sz="1050" b="1" kern="1200" dirty="0"/>
            <a:t/>
          </a:r>
          <a:br>
            <a:rPr lang="bg-BG" sz="1050" b="1" kern="1200" dirty="0"/>
          </a:br>
          <a:r>
            <a:rPr lang="bg-BG" sz="1050" b="0" kern="1200" dirty="0"/>
            <a:t>- лесно копиране на идеята;</a:t>
          </a:r>
          <a:br>
            <a:rPr lang="bg-BG" sz="1050" b="0" kern="1200" dirty="0"/>
          </a:br>
          <a:r>
            <a:rPr lang="bg-BG" sz="1050" b="0" kern="1200" dirty="0"/>
            <a:t>- частична конкуренция, увеличаваща се</a:t>
          </a:r>
          <a:r>
            <a:rPr lang="bg-BG" sz="1050" b="1" kern="1200" dirty="0"/>
            <a:t/>
          </a:r>
          <a:br>
            <a:rPr lang="bg-BG" sz="1050" b="1" kern="1200" dirty="0"/>
          </a:br>
          <a:endParaRPr lang="bg-BG" sz="1050" b="1" kern="1200" dirty="0"/>
        </a:p>
      </dsp:txBody>
      <dsp:txXfrm>
        <a:off x="3588518" y="2561736"/>
        <a:ext cx="1945330" cy="771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pPr/>
              <a:t>6/16/2013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pPr/>
              <a:t>6/16/2013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4"/>
            <a:ext cx="1318488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1" y="362396"/>
            <a:ext cx="74295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2089595"/>
            <a:ext cx="74295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pPr/>
              <a:t>6/16/2013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pPr/>
              <a:t>6/16/2013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7688650" y="282938"/>
            <a:ext cx="1063300" cy="425898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8"/>
            <a:ext cx="9906000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1150515"/>
            <a:ext cx="1485900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150515"/>
            <a:ext cx="6686550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pPr/>
              <a:t>6/16/2013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pPr/>
              <a:t>6/16/2013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318488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7"/>
            <a:ext cx="9906000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1" y="1932519"/>
            <a:ext cx="74295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1" y="4084265"/>
            <a:ext cx="74295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pPr/>
              <a:t>6/16/2013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9624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9624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pPr/>
              <a:t>6/16/2013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596572"/>
            <a:ext cx="39624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413000"/>
            <a:ext cx="39624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596572"/>
            <a:ext cx="39624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413000"/>
            <a:ext cx="39624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pPr/>
              <a:t>6/16/2013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pPr/>
              <a:t>6/16/2013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7"/>
            <a:ext cx="9906000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pPr/>
              <a:t>6/16/2013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600200"/>
            <a:ext cx="49530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600202"/>
            <a:ext cx="28067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pPr/>
              <a:t>6/16/2013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4" y="1600200"/>
            <a:ext cx="5448297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1600200"/>
            <a:ext cx="2311400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pPr/>
              <a:t>6/16/2013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7"/>
            <a:ext cx="9906000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2"/>
            <a:ext cx="863931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1" y="6448425"/>
            <a:ext cx="673608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92480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00200"/>
            <a:ext cx="79248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9700" y="6448425"/>
            <a:ext cx="11557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6/16/2013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7950" y="6448425"/>
            <a:ext cx="6604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H.T.P.N.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2420888"/>
            <a:ext cx="4331195" cy="2880319"/>
          </a:xfrm>
        </p:spPr>
        <p:txBody>
          <a:bodyPr>
            <a:normAutofit fontScale="92500" lnSpcReduction="10000"/>
          </a:bodyPr>
          <a:lstStyle/>
          <a:p>
            <a:r>
              <a:rPr lang="bg-BG" sz="3600" b="1" dirty="0" smtClean="0">
                <a:solidFill>
                  <a:schemeClr val="accent1">
                    <a:lumMod val="75000"/>
                  </a:schemeClr>
                </a:solidFill>
              </a:rPr>
              <a:t>Съдружници: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Христо Пъшев</a:t>
            </a:r>
            <a:b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Теодор Гошев</a:t>
            </a:r>
            <a:endParaRPr lang="bg-B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Петър Иванов</a:t>
            </a:r>
            <a:endParaRPr lang="bg-B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Надя Маринова</a:t>
            </a:r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608" y="116632"/>
            <a:ext cx="7924800" cy="1295400"/>
          </a:xfrm>
        </p:spPr>
        <p:txBody>
          <a:bodyPr/>
          <a:lstStyle/>
          <a:p>
            <a:r>
              <a:rPr lang="bg-BG" dirty="0" smtClean="0"/>
              <a:t>7 </a:t>
            </a:r>
            <a:r>
              <a:rPr lang="en-US" dirty="0" smtClean="0"/>
              <a:t>P</a:t>
            </a:r>
            <a:r>
              <a:rPr lang="bg-BG" dirty="0" smtClean="0"/>
              <a:t>-та</a:t>
            </a:r>
            <a:r>
              <a:rPr lang="en-US" dirty="0" smtClean="0"/>
              <a:t> </a:t>
            </a:r>
            <a:r>
              <a:rPr lang="bg-BG" dirty="0" smtClean="0"/>
              <a:t>на маркетинга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52" y="1700808"/>
            <a:ext cx="7924800" cy="45720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bg-BG" dirty="0" smtClean="0"/>
              <a:t>Продукт</a:t>
            </a:r>
            <a:r>
              <a:rPr lang="en-US" dirty="0" smtClean="0"/>
              <a:t> / Product</a:t>
            </a:r>
            <a:endParaRPr lang="bg-BG" dirty="0" smtClean="0"/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Място</a:t>
            </a:r>
            <a:r>
              <a:rPr lang="en-US" dirty="0" smtClean="0"/>
              <a:t> / Place</a:t>
            </a:r>
            <a:endParaRPr lang="bg-BG" dirty="0" smtClean="0"/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Цена</a:t>
            </a:r>
            <a:r>
              <a:rPr lang="en-US" dirty="0" smtClean="0"/>
              <a:t> / Price</a:t>
            </a:r>
            <a:endParaRPr lang="bg-BG" dirty="0" smtClean="0"/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Комуникация</a:t>
            </a:r>
            <a:r>
              <a:rPr lang="en-US" dirty="0" smtClean="0"/>
              <a:t> / Promotion</a:t>
            </a:r>
            <a:endParaRPr lang="bg-BG" dirty="0" smtClean="0"/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Хора</a:t>
            </a:r>
            <a:r>
              <a:rPr lang="en-US" dirty="0" smtClean="0"/>
              <a:t> / People</a:t>
            </a:r>
            <a:endParaRPr lang="bg-BG" dirty="0" smtClean="0"/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Процес</a:t>
            </a:r>
            <a:r>
              <a:rPr lang="en-US" dirty="0" smtClean="0"/>
              <a:t> / Process</a:t>
            </a:r>
            <a:endParaRPr lang="bg-BG" dirty="0" smtClean="0"/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Физически доказателства</a:t>
            </a:r>
            <a:r>
              <a:rPr lang="en-US" dirty="0" smtClean="0"/>
              <a:t> / Physical Evidence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420888"/>
            <a:ext cx="2704762" cy="217142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060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</a:t>
            </a:r>
            <a:r>
              <a:rPr lang="bg-BG" dirty="0" smtClean="0"/>
              <a:t>анализ</a:t>
            </a:r>
            <a:endParaRPr lang="bg-B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041085"/>
              </p:ext>
            </p:extLst>
          </p:nvPr>
        </p:nvGraphicFramePr>
        <p:xfrm>
          <a:off x="704528" y="1484784"/>
          <a:ext cx="8587544" cy="49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62" y="188640"/>
            <a:ext cx="3885715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Целева аудитория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196752"/>
            <a:ext cx="79248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 algn="just">
              <a:buNone/>
            </a:pPr>
            <a:r>
              <a:rPr lang="bg-BG" dirty="0" smtClean="0"/>
              <a:t>Всеки желаещ, който разполага с подходящо мобилно устройство и е на територията на град </a:t>
            </a:r>
            <a:r>
              <a:rPr lang="bg-BG" dirty="0" smtClean="0"/>
              <a:t>София</a:t>
            </a:r>
            <a:r>
              <a:rPr lang="bg-BG" dirty="0" smtClean="0"/>
              <a:t>, а след това и в други градове</a:t>
            </a:r>
            <a:r>
              <a:rPr lang="bg-BG" dirty="0" smtClean="0"/>
              <a:t>.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1484784"/>
            <a:ext cx="381000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48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Стратегия за продажби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3893792"/>
            <a:ext cx="2433259" cy="1623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449611" y="477094"/>
            <a:ext cx="2461672" cy="18731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32520" y="2564904"/>
            <a:ext cx="7924800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i="1" dirty="0" smtClean="0">
                <a:solidFill>
                  <a:schemeClr val="bg2">
                    <a:lumMod val="50000"/>
                  </a:schemeClr>
                </a:solidFill>
              </a:rPr>
              <a:t>Клиентът винаги е на първо място! Никога не забравяйте за него и неговите нужди и потребности, а той ще ви се отплати с добра реклама...</a:t>
            </a:r>
            <a:endParaRPr lang="bg-BG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1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Оперативен и финансов план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6696" y="1412776"/>
            <a:ext cx="3962400" cy="680300"/>
          </a:xfrm>
        </p:spPr>
        <p:txBody>
          <a:bodyPr>
            <a:normAutofit/>
          </a:bodyPr>
          <a:lstStyle/>
          <a:p>
            <a:r>
              <a:rPr lang="bg-BG" dirty="0" smtClean="0"/>
              <a:t>Началото...</a:t>
            </a:r>
            <a:endParaRPr lang="en-US" dirty="0"/>
          </a:p>
        </p:txBody>
      </p:sp>
      <p:pic>
        <p:nvPicPr>
          <p:cNvPr id="1026" name="Picture 2" descr="C:\Users\Petar Ivanov\Desktop\БПС\empty-po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2033432"/>
            <a:ext cx="2266628" cy="150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etar Ivanov\Desktop\БПС\hard-wo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44" y="4350509"/>
            <a:ext cx="2149838" cy="162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etar Ivanov\Desktop\БПС\010-hard-wor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03" y="2708920"/>
            <a:ext cx="2917369" cy="19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etar Ivanov\Desktop\БПС\working-h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81" y="2033432"/>
            <a:ext cx="2004764" cy="205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etar Ivanov\Desktop\БПС\Money-Saving-аTip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088049"/>
            <a:ext cx="1602005" cy="188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95092" y="2036488"/>
            <a:ext cx="45790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200" dirty="0" smtClean="0"/>
              <a:t>Собствени средства и инвестиции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2736622" y="4947964"/>
            <a:ext cx="3291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200" dirty="0" smtClean="0"/>
              <a:t>Упорит и неуморен труд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12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Оперативен и финансов план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829" y="1412776"/>
            <a:ext cx="3962400" cy="680300"/>
          </a:xfrm>
        </p:spPr>
        <p:txBody>
          <a:bodyPr>
            <a:normAutofit/>
          </a:bodyPr>
          <a:lstStyle/>
          <a:p>
            <a:r>
              <a:rPr lang="bg-BG" dirty="0" smtClean="0"/>
              <a:t>... близко бъдеще ..</a:t>
            </a:r>
            <a:endParaRPr lang="en-US" dirty="0"/>
          </a:p>
        </p:txBody>
      </p:sp>
      <p:pic>
        <p:nvPicPr>
          <p:cNvPr id="2050" name="Picture 2" descr="C:\Users\Petar Ivanov\Desktop\БПС\the-social-media-recruitment-survival-guide-27f53721e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2" y="4017841"/>
            <a:ext cx="2190083" cy="12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etar Ivanov\Desktop\БПС\mobile-android-apps-for-money-finance-applicati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2060848"/>
            <a:ext cx="2370584" cy="136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etar Ivanov\Desktop\БПС\372842774rek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2047599"/>
            <a:ext cx="3384376" cy="25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Petar Ivanov\Desktop\БПС\46720240-11-money-saving-strategies.600x4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88" y="3787302"/>
            <a:ext cx="1533272" cy="159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Petar Ivanov\Desktop\БПС\BloggingisHardWo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08" y="2060848"/>
            <a:ext cx="2305588" cy="153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5843" y="4293096"/>
            <a:ext cx="1957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Разрастване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5843" y="4747022"/>
            <a:ext cx="338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Наемане на служители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5503" y="5153627"/>
            <a:ext cx="3512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Сключване на договори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Оперативен и финансов план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829" y="1412776"/>
            <a:ext cx="3962400" cy="680300"/>
          </a:xfrm>
        </p:spPr>
        <p:txBody>
          <a:bodyPr>
            <a:normAutofit/>
          </a:bodyPr>
          <a:lstStyle/>
          <a:p>
            <a:r>
              <a:rPr lang="bg-BG" dirty="0" smtClean="0"/>
              <a:t>... развитието ...</a:t>
            </a:r>
            <a:endParaRPr lang="en-US" dirty="0"/>
          </a:p>
        </p:txBody>
      </p:sp>
      <p:pic>
        <p:nvPicPr>
          <p:cNvPr id="3074" name="Picture 2" descr="C:\Users\Petar Ivanov\Desktop\Fina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1980654"/>
            <a:ext cx="4680520" cy="23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etar Ivanov\Desktop\БПС\money-bag-236356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317016"/>
            <a:ext cx="1592767" cy="171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etar Ivanov\Desktop\БПС\money-saving-ti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968649"/>
            <a:ext cx="1767108" cy="22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Petar Ivanov\Desktop\БПС\money-bag-1508724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6" y="1973957"/>
            <a:ext cx="1789884" cy="22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0672" y="4437112"/>
            <a:ext cx="78910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/>
              <a:t>Очакван </a:t>
            </a:r>
            <a:r>
              <a:rPr lang="bg-BG" sz="2000" dirty="0"/>
              <a:t>пробив във финансово </a:t>
            </a:r>
            <a:r>
              <a:rPr lang="bg-BG" sz="2000" dirty="0" smtClean="0"/>
              <a:t>отношение</a:t>
            </a:r>
            <a:r>
              <a:rPr lang="en-US" sz="2000" dirty="0" smtClean="0"/>
              <a:t> – </a:t>
            </a:r>
            <a:r>
              <a:rPr lang="bg-BG" sz="2000" dirty="0" smtClean="0"/>
              <a:t>между </a:t>
            </a:r>
            <a:r>
              <a:rPr lang="bg-BG" sz="2000" dirty="0"/>
              <a:t>втората </a:t>
            </a:r>
            <a:endParaRPr lang="bg-BG" sz="2000" dirty="0" smtClean="0"/>
          </a:p>
          <a:p>
            <a:r>
              <a:rPr lang="bg-BG" sz="2000" dirty="0" smtClean="0"/>
              <a:t>и </a:t>
            </a:r>
            <a:r>
              <a:rPr lang="bg-BG" sz="2000" dirty="0"/>
              <a:t>третата година. </a:t>
            </a:r>
            <a:endParaRPr lang="bg-BG" sz="2000" dirty="0" smtClean="0"/>
          </a:p>
          <a:p>
            <a:r>
              <a:rPr lang="bg-BG" sz="2000" dirty="0" smtClean="0"/>
              <a:t>След </a:t>
            </a:r>
            <a:r>
              <a:rPr lang="bg-BG" sz="2000" dirty="0"/>
              <a:t>това се очаква стабилен ръст и </a:t>
            </a:r>
            <a:r>
              <a:rPr lang="bg-BG" sz="2000" dirty="0" smtClean="0"/>
              <a:t>увеличаване </a:t>
            </a:r>
            <a:r>
              <a:rPr lang="bg-BG" sz="2000" dirty="0"/>
              <a:t>на печалбите. </a:t>
            </a:r>
            <a:endParaRPr lang="bg-BG" sz="2000" dirty="0" smtClean="0"/>
          </a:p>
          <a:p>
            <a:r>
              <a:rPr lang="bg-BG" sz="2000" dirty="0" smtClean="0"/>
              <a:t>След </a:t>
            </a:r>
            <a:r>
              <a:rPr lang="bg-BG" sz="2000" dirty="0"/>
              <a:t>третата година предвижданията са фирмата </a:t>
            </a:r>
            <a:r>
              <a:rPr lang="bg-BG" sz="2000" dirty="0" smtClean="0"/>
              <a:t>да </a:t>
            </a:r>
            <a:r>
              <a:rPr lang="bg-BG" sz="2000" dirty="0"/>
              <a:t>гони четвърт </a:t>
            </a:r>
            <a:endParaRPr lang="bg-BG" sz="2000" dirty="0" smtClean="0"/>
          </a:p>
          <a:p>
            <a:r>
              <a:rPr lang="bg-BG" sz="2000" dirty="0" smtClean="0"/>
              <a:t>милион </a:t>
            </a:r>
            <a:r>
              <a:rPr lang="bg-BG" sz="2000" dirty="0"/>
              <a:t>годишен оборот и да осигурява работа </a:t>
            </a:r>
            <a:r>
              <a:rPr lang="bg-BG" sz="2000" dirty="0" smtClean="0"/>
              <a:t>на 5 - </a:t>
            </a:r>
            <a:r>
              <a:rPr lang="bg-BG" sz="2000" dirty="0"/>
              <a:t>10 човека</a:t>
            </a:r>
            <a:r>
              <a:rPr lang="bg-BG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631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на риска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752" y="1412776"/>
            <a:ext cx="3962400" cy="680300"/>
          </a:xfrm>
        </p:spPr>
        <p:txBody>
          <a:bodyPr>
            <a:normAutofit/>
          </a:bodyPr>
          <a:lstStyle/>
          <a:p>
            <a:r>
              <a:rPr lang="en-US" dirty="0" smtClean="0"/>
              <a:t>P.E.S.T.L.E.</a:t>
            </a:r>
            <a:endParaRPr lang="en-US" dirty="0"/>
          </a:p>
        </p:txBody>
      </p:sp>
      <p:pic>
        <p:nvPicPr>
          <p:cNvPr id="4098" name="Picture 2" descr="C:\Users\Petar Ivanov\Desktop\БПС\111168270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4760"/>
            <a:ext cx="2752126" cy="18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20752" y="2041376"/>
            <a:ext cx="387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/>
              <a:t>С</a:t>
            </a:r>
            <a:r>
              <a:rPr lang="bg-BG" sz="1800" dirty="0" smtClean="0"/>
              <a:t>табилна политическа обстановка.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720752" y="2413846"/>
            <a:ext cx="7085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/>
              <a:t>Икономическите фактори </a:t>
            </a:r>
            <a:r>
              <a:rPr lang="bg-BG" sz="1800" dirty="0" smtClean="0"/>
              <a:t>на </a:t>
            </a:r>
            <a:r>
              <a:rPr lang="bg-BG" sz="1800" dirty="0"/>
              <a:t>продължаваща криза </a:t>
            </a:r>
            <a:r>
              <a:rPr lang="bg-BG" sz="1800" dirty="0" smtClean="0"/>
              <a:t>със слаби</a:t>
            </a:r>
          </a:p>
          <a:p>
            <a:r>
              <a:rPr lang="bg-BG" sz="1800" dirty="0" smtClean="0"/>
              <a:t>изгледи </a:t>
            </a:r>
            <a:r>
              <a:rPr lang="bg-BG" sz="1800" dirty="0"/>
              <a:t>за скорошно развитие. </a:t>
            </a:r>
            <a:r>
              <a:rPr lang="bg-BG" sz="1800" dirty="0" smtClean="0"/>
              <a:t>Тези </a:t>
            </a:r>
            <a:r>
              <a:rPr lang="bg-BG" sz="1800" dirty="0"/>
              <a:t>очаквания са </a:t>
            </a:r>
            <a:r>
              <a:rPr lang="bg-BG" sz="1800" dirty="0" smtClean="0"/>
              <a:t>преобразувани</a:t>
            </a:r>
          </a:p>
          <a:p>
            <a:r>
              <a:rPr lang="bg-BG" sz="1800" dirty="0" smtClean="0"/>
              <a:t>в полза за настоящият </a:t>
            </a:r>
            <a:r>
              <a:rPr lang="bg-BG" sz="1800" dirty="0"/>
              <a:t>проект на компанията.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20752" y="3337176"/>
            <a:ext cx="701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/>
              <a:t>Съществуващ</a:t>
            </a:r>
            <a:r>
              <a:rPr lang="en-US" sz="1800" dirty="0"/>
              <a:t>a</a:t>
            </a:r>
            <a:r>
              <a:rPr lang="bg-BG" sz="1800" dirty="0"/>
              <a:t>т</a:t>
            </a:r>
            <a:r>
              <a:rPr lang="en-US" sz="1800" dirty="0"/>
              <a:t>a</a:t>
            </a:r>
            <a:r>
              <a:rPr lang="bg-BG" sz="1800" dirty="0"/>
              <a:t> и очакван</a:t>
            </a:r>
            <a:r>
              <a:rPr lang="en-US" sz="1800" dirty="0"/>
              <a:t>a</a:t>
            </a:r>
            <a:r>
              <a:rPr lang="bg-BG" sz="1800" dirty="0"/>
              <a:t> социалн</a:t>
            </a:r>
            <a:r>
              <a:rPr lang="en-US" sz="1800" dirty="0"/>
              <a:t>a</a:t>
            </a:r>
            <a:r>
              <a:rPr lang="bg-BG" sz="1800" dirty="0"/>
              <a:t> и културн</a:t>
            </a:r>
            <a:r>
              <a:rPr lang="en-US" sz="1800" dirty="0"/>
              <a:t>a </a:t>
            </a:r>
            <a:r>
              <a:rPr lang="bg-BG" sz="1800" dirty="0"/>
              <a:t>среда са в </a:t>
            </a:r>
            <a:r>
              <a:rPr lang="bg-BG" sz="1800" dirty="0" smtClean="0"/>
              <a:t>плюс</a:t>
            </a:r>
          </a:p>
          <a:p>
            <a:r>
              <a:rPr lang="bg-BG" sz="1800" dirty="0" smtClean="0"/>
              <a:t>за </a:t>
            </a:r>
            <a:r>
              <a:rPr lang="bg-BG" sz="1800" dirty="0"/>
              <a:t>проекта</a:t>
            </a:r>
            <a:r>
              <a:rPr lang="bg-BG" sz="1800" dirty="0" smtClean="0"/>
              <a:t>.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28464" y="3957042"/>
            <a:ext cx="976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 smtClean="0"/>
              <a:t>Очакваното </a:t>
            </a:r>
            <a:r>
              <a:rPr lang="bg-BG" sz="1800" dirty="0"/>
              <a:t>развитие на технологиите, биха разширили пазарните възможности за нашия </a:t>
            </a:r>
            <a:endParaRPr lang="bg-BG" sz="1800" dirty="0" smtClean="0"/>
          </a:p>
          <a:p>
            <a:r>
              <a:rPr lang="bg-BG" sz="1800" dirty="0" smtClean="0"/>
              <a:t>продукт</a:t>
            </a:r>
            <a:r>
              <a:rPr lang="bg-BG" sz="1800" dirty="0"/>
              <a:t>.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28464" y="4603373"/>
            <a:ext cx="8919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/>
              <a:t>Съществуващите законодателни </a:t>
            </a:r>
            <a:r>
              <a:rPr lang="bg-BG" sz="1800" dirty="0" smtClean="0"/>
              <a:t>мерки </a:t>
            </a:r>
            <a:r>
              <a:rPr lang="bg-BG" sz="1800" dirty="0"/>
              <a:t>не са в ущърб и не </a:t>
            </a:r>
            <a:r>
              <a:rPr lang="bg-BG" sz="1800" dirty="0" smtClean="0"/>
              <a:t>пречат на </a:t>
            </a:r>
            <a:r>
              <a:rPr lang="bg-BG" sz="1800" dirty="0"/>
              <a:t>развитието </a:t>
            </a:r>
            <a:r>
              <a:rPr lang="bg-BG" sz="1800" dirty="0" smtClean="0"/>
              <a:t>на</a:t>
            </a:r>
          </a:p>
          <a:p>
            <a:r>
              <a:rPr lang="bg-BG" sz="1800" dirty="0" smtClean="0"/>
              <a:t>предлагания </a:t>
            </a:r>
            <a:r>
              <a:rPr lang="bg-BG" sz="1800" dirty="0"/>
              <a:t>от нас продукт. Предвидени са договорни отношения съобразени със </a:t>
            </a:r>
            <a:endParaRPr lang="bg-BG" sz="1800" dirty="0" smtClean="0"/>
          </a:p>
          <a:p>
            <a:r>
              <a:rPr lang="bg-BG" sz="1800" dirty="0" smtClean="0"/>
              <a:t>съществуващите </a:t>
            </a:r>
            <a:r>
              <a:rPr lang="bg-BG" sz="1800" dirty="0"/>
              <a:t>закони и разпоредби.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28464" y="5558736"/>
            <a:ext cx="941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/>
              <a:t>Замърсяването и недоброто качество на продуктите, са основен проблем. Не се очакват </a:t>
            </a:r>
            <a:endParaRPr lang="bg-BG" sz="1800" dirty="0" smtClean="0"/>
          </a:p>
          <a:p>
            <a:r>
              <a:rPr lang="bg-BG" sz="1800" dirty="0" smtClean="0"/>
              <a:t>кризисни </a:t>
            </a:r>
            <a:r>
              <a:rPr lang="bg-BG" sz="1800" dirty="0"/>
              <a:t>положения</a:t>
            </a:r>
            <a:r>
              <a:rPr lang="bg-BG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48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на риска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752" y="1412776"/>
            <a:ext cx="3962400" cy="680300"/>
          </a:xfrm>
        </p:spPr>
        <p:txBody>
          <a:bodyPr>
            <a:normAutofit/>
          </a:bodyPr>
          <a:lstStyle/>
          <a:p>
            <a:r>
              <a:rPr lang="en-US" dirty="0"/>
              <a:t>Porter’s 5 Forces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2877" y="2026082"/>
            <a:ext cx="5788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/>
              <a:t>Поради трудоемкоста за изпълнение и </a:t>
            </a:r>
            <a:r>
              <a:rPr lang="bg-BG" sz="1800" dirty="0" smtClean="0"/>
              <a:t>първоначално</a:t>
            </a:r>
          </a:p>
          <a:p>
            <a:r>
              <a:rPr lang="bg-BG" sz="1800" dirty="0" smtClean="0"/>
              <a:t>бавната </a:t>
            </a:r>
            <a:r>
              <a:rPr lang="bg-BG" sz="1800" dirty="0"/>
              <a:t>възвращаемост, възникването на преки </a:t>
            </a:r>
            <a:endParaRPr lang="bg-BG" sz="1800" dirty="0" smtClean="0"/>
          </a:p>
          <a:p>
            <a:r>
              <a:rPr lang="bg-BG" sz="1800" dirty="0" smtClean="0"/>
              <a:t>конкуренти </a:t>
            </a:r>
            <a:r>
              <a:rPr lang="bg-BG" sz="1800" dirty="0"/>
              <a:t>е в очаквания минимум</a:t>
            </a:r>
            <a:r>
              <a:rPr lang="bg-BG" sz="1800" dirty="0" smtClean="0"/>
              <a:t>.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903837" y="2983072"/>
            <a:ext cx="557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/>
              <a:t>За справяне </a:t>
            </a:r>
            <a:r>
              <a:rPr lang="bg-BG" sz="1800" dirty="0" smtClean="0"/>
              <a:t>с навлизането на заместващ продукт са</a:t>
            </a:r>
          </a:p>
          <a:p>
            <a:r>
              <a:rPr lang="bg-BG" sz="1800" dirty="0" smtClean="0"/>
              <a:t> </a:t>
            </a:r>
            <a:r>
              <a:rPr lang="bg-BG" sz="1800" dirty="0"/>
              <a:t>предвидени частично обвързващи договорни </a:t>
            </a:r>
            <a:endParaRPr lang="bg-BG" sz="1800" dirty="0" smtClean="0"/>
          </a:p>
          <a:p>
            <a:r>
              <a:rPr lang="bg-BG" sz="1800" dirty="0" smtClean="0"/>
              <a:t>взаимоотношения </a:t>
            </a:r>
            <a:r>
              <a:rPr lang="bg-BG" sz="1800" dirty="0"/>
              <a:t>с клиентите ни.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919117" y="4005064"/>
            <a:ext cx="5511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/>
              <a:t>При договаряне с потенциалните ни клиенти са </a:t>
            </a:r>
            <a:endParaRPr lang="bg-BG" sz="1800" dirty="0" smtClean="0"/>
          </a:p>
          <a:p>
            <a:r>
              <a:rPr lang="bg-BG" sz="1800" dirty="0" smtClean="0"/>
              <a:t>предвидени </a:t>
            </a:r>
            <a:r>
              <a:rPr lang="bg-BG" sz="1800" dirty="0"/>
              <a:t>възможности за отстъпка за сметка </a:t>
            </a:r>
            <a:r>
              <a:rPr lang="bg-BG" sz="1800" dirty="0" smtClean="0"/>
              <a:t>на</a:t>
            </a:r>
          </a:p>
          <a:p>
            <a:r>
              <a:rPr lang="bg-BG" sz="1800" dirty="0" smtClean="0"/>
              <a:t>по-голямо </a:t>
            </a:r>
            <a:r>
              <a:rPr lang="bg-BG" sz="1800" dirty="0"/>
              <a:t>обвързване.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272480" y="4928394"/>
            <a:ext cx="906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/>
              <a:t>Договарянето с доставчиците е обвързано със задоволяване на техни потребности и </a:t>
            </a:r>
            <a:endParaRPr lang="bg-BG" sz="1800" dirty="0" smtClean="0"/>
          </a:p>
          <a:p>
            <a:r>
              <a:rPr lang="bg-BG" sz="1800" dirty="0" smtClean="0"/>
              <a:t>облекчаване </a:t>
            </a:r>
            <a:r>
              <a:rPr lang="bg-BG" sz="1800" dirty="0"/>
              <a:t>на затруднения.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272480" y="5589240"/>
            <a:ext cx="847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/>
              <a:t>Бариерите за влизане в избраната сфера са трудоемкото навлизане на пазара и </a:t>
            </a:r>
            <a:endParaRPr lang="bg-BG" sz="1800" dirty="0" smtClean="0"/>
          </a:p>
          <a:p>
            <a:r>
              <a:rPr lang="bg-BG" sz="1800" dirty="0" smtClean="0"/>
              <a:t>бавното </a:t>
            </a:r>
            <a:r>
              <a:rPr lang="bg-BG" sz="1800" dirty="0"/>
              <a:t>достигане до етап възвръщаемост на инвестициите.</a:t>
            </a:r>
            <a:endParaRPr lang="en-US" sz="1800" dirty="0"/>
          </a:p>
        </p:txBody>
      </p:sp>
      <p:pic>
        <p:nvPicPr>
          <p:cNvPr id="6146" name="Picture 2" descr="C:\Users\Petar Ivanov\Desktop\БПС\porters_five_for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7" y="2135622"/>
            <a:ext cx="3775770" cy="2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9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Стратегии за развитие</a:t>
            </a:r>
            <a:endParaRPr lang="en-US" dirty="0"/>
          </a:p>
        </p:txBody>
      </p:sp>
      <p:pic>
        <p:nvPicPr>
          <p:cNvPr id="5124" name="Picture 4" descr="C:\Users\Petar Ivanov\Desktop\БПС\about_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0" y="1412776"/>
            <a:ext cx="4152228" cy="311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Petar Ivanov\Desktop\БПС\recruiting-via-social-network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8" y="1412776"/>
            <a:ext cx="4410079" cy="308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700" y="4761259"/>
            <a:ext cx="9421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Стратегията за растеж е свързана с постоянното развитие на </a:t>
            </a:r>
            <a:endParaRPr lang="bg-BG" dirty="0" smtClean="0"/>
          </a:p>
          <a:p>
            <a:r>
              <a:rPr lang="bg-BG" dirty="0" smtClean="0"/>
              <a:t>възможностите </a:t>
            </a:r>
            <a:r>
              <a:rPr lang="bg-BG" dirty="0"/>
              <a:t>на продукта и постепенното обхващане на </a:t>
            </a:r>
            <a:endParaRPr lang="bg-BG" dirty="0" smtClean="0"/>
          </a:p>
          <a:p>
            <a:r>
              <a:rPr lang="bg-BG" dirty="0" smtClean="0"/>
              <a:t>по-големи </a:t>
            </a:r>
            <a:r>
              <a:rPr lang="bg-BG" dirty="0"/>
              <a:t>пазари, както и разширяване на предлаганите ресурси</a:t>
            </a:r>
            <a:r>
              <a:rPr lang="bg-B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7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Public\Pictures\hamburg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700808"/>
            <a:ext cx="2592288" cy="1743075"/>
          </a:xfrm>
          <a:prstGeom prst="rect">
            <a:avLst/>
          </a:prstGeom>
          <a:noFill/>
        </p:spPr>
      </p:pic>
      <p:pic>
        <p:nvPicPr>
          <p:cNvPr id="13" name="Picture 4" descr="C:\Users\Public\Pictures\imagesCAKRX6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4808" y="188640"/>
            <a:ext cx="2771775" cy="1647825"/>
          </a:xfrm>
          <a:prstGeom prst="rect">
            <a:avLst/>
          </a:prstGeom>
          <a:noFill/>
        </p:spPr>
      </p:pic>
      <p:pic>
        <p:nvPicPr>
          <p:cNvPr id="14" name="Picture 6" descr="C:\Users\Public\Pictures\delive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2600" y="4221088"/>
            <a:ext cx="1930111" cy="1440160"/>
          </a:xfrm>
          <a:prstGeom prst="rect">
            <a:avLst/>
          </a:prstGeom>
          <a:noFill/>
        </p:spPr>
      </p:pic>
      <p:pic>
        <p:nvPicPr>
          <p:cNvPr id="15" name="Picture 7" descr="C:\Users\Public\Pictures\sush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1112" y="4077072"/>
            <a:ext cx="2304256" cy="1454460"/>
          </a:xfrm>
          <a:prstGeom prst="rect">
            <a:avLst/>
          </a:prstGeom>
          <a:noFill/>
        </p:spPr>
      </p:pic>
      <p:pic>
        <p:nvPicPr>
          <p:cNvPr id="16" name="Picture 8" descr="C:\Users\Public\Pictures\menu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01272" y="1340768"/>
            <a:ext cx="1857323" cy="2413578"/>
          </a:xfrm>
          <a:prstGeom prst="rect">
            <a:avLst/>
          </a:prstGeom>
          <a:noFill/>
        </p:spPr>
      </p:pic>
      <p:pic>
        <p:nvPicPr>
          <p:cNvPr id="17" name="Picture 9" descr="C:\Users\Public\Pictures\imagesCA1C19C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6856" y="2204864"/>
            <a:ext cx="2143125" cy="2143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Стратегии при непредвидени обстоятелства.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22504" y="1988840"/>
            <a:ext cx="668349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200" dirty="0"/>
              <a:t>При възникването на форсмажорни </a:t>
            </a:r>
            <a:r>
              <a:rPr lang="bg-BG" sz="2200" dirty="0" smtClean="0"/>
              <a:t>обстоятелства</a:t>
            </a:r>
          </a:p>
          <a:p>
            <a:r>
              <a:rPr lang="bg-BG" sz="2200" dirty="0" smtClean="0"/>
              <a:t>от по-широки </a:t>
            </a:r>
            <a:r>
              <a:rPr lang="bg-BG" sz="2200" dirty="0"/>
              <a:t>мащаби, които биха повлияли </a:t>
            </a:r>
            <a:r>
              <a:rPr lang="bg-BG" sz="2200" dirty="0" smtClean="0"/>
              <a:t>на</a:t>
            </a:r>
          </a:p>
          <a:p>
            <a:r>
              <a:rPr lang="bg-BG" sz="2200" dirty="0" smtClean="0"/>
              <a:t>предвиденото </a:t>
            </a:r>
            <a:r>
              <a:rPr lang="bg-BG" sz="2200" dirty="0"/>
              <a:t>предлагане на продукта, целите </a:t>
            </a:r>
            <a:r>
              <a:rPr lang="bg-BG" sz="2200" dirty="0" smtClean="0"/>
              <a:t>на</a:t>
            </a:r>
          </a:p>
          <a:p>
            <a:r>
              <a:rPr lang="bg-BG" sz="2200" dirty="0" smtClean="0"/>
              <a:t>компанията </a:t>
            </a:r>
            <a:r>
              <a:rPr lang="bg-BG" sz="2200" dirty="0"/>
              <a:t>са в преструктуриране на наличните </a:t>
            </a:r>
            <a:endParaRPr lang="bg-BG" sz="2200" dirty="0" smtClean="0"/>
          </a:p>
          <a:p>
            <a:r>
              <a:rPr lang="bg-BG" sz="2200" dirty="0" smtClean="0"/>
              <a:t>пазарни възможности и ориентирането към други</a:t>
            </a:r>
          </a:p>
          <a:p>
            <a:r>
              <a:rPr lang="bg-BG" sz="2200" dirty="0"/>
              <a:t>б</a:t>
            </a:r>
            <a:r>
              <a:rPr lang="bg-BG" sz="2200" dirty="0" smtClean="0"/>
              <a:t>изнес структури и възможност. Други продукти, </a:t>
            </a:r>
          </a:p>
          <a:p>
            <a:r>
              <a:rPr lang="bg-BG" sz="2200" dirty="0" smtClean="0"/>
              <a:t>други пазари, нови цели и възможности.</a:t>
            </a:r>
            <a:endParaRPr lang="en-US" sz="2200" dirty="0"/>
          </a:p>
        </p:txBody>
      </p:sp>
      <p:pic>
        <p:nvPicPr>
          <p:cNvPr id="8194" name="Picture 2" descr="C:\Users\Petar Ivanov\Desktop\БПС\businessContinu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3645024"/>
            <a:ext cx="3024336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Petar Ivanov\Desktop\БПС\risk-mitigation-vs-contingency-planning-800x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524238"/>
            <a:ext cx="3024336" cy="20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76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etar Ivanov\Desktop\БПС\Happy 3d-resized-60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16616"/>
            <a:ext cx="7508531" cy="56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97423" y="5301208"/>
            <a:ext cx="2218903" cy="59375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Въпроси?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736" y="461863"/>
            <a:ext cx="406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accent6">
                    <a:lumMod val="75000"/>
                  </a:schemeClr>
                </a:solidFill>
              </a:rPr>
              <a:t>Благодарим за вниманието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800" b="1" dirty="0"/>
              <a:t>Основни </a:t>
            </a:r>
            <a:r>
              <a:rPr lang="bg-BG" sz="4800" b="1" dirty="0" smtClean="0"/>
              <a:t>характеристики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1600200"/>
            <a:ext cx="8426896" cy="4133056"/>
          </a:xfrm>
        </p:spPr>
        <p:txBody>
          <a:bodyPr>
            <a:normAutofit/>
          </a:bodyPr>
          <a:lstStyle/>
          <a:p>
            <a:r>
              <a:rPr lang="bg-BG" dirty="0" smtClean="0"/>
              <a:t>База данни с менюта и промоции</a:t>
            </a:r>
          </a:p>
          <a:p>
            <a:r>
              <a:rPr lang="en-US" dirty="0" smtClean="0"/>
              <a:t>Web and Mobile app </a:t>
            </a:r>
            <a:endParaRPr lang="bg-BG" dirty="0" smtClean="0"/>
          </a:p>
          <a:p>
            <a:r>
              <a:rPr lang="bg-BG" dirty="0" smtClean="0"/>
              <a:t>Интегрирано със социалните мрежи</a:t>
            </a:r>
          </a:p>
          <a:p>
            <a:r>
              <a:rPr lang="bg-BG" dirty="0" smtClean="0"/>
              <a:t>Персонализирани резултати на база:</a:t>
            </a:r>
          </a:p>
          <a:p>
            <a:pPr lvl="1">
              <a:buFont typeface="Arial" pitchFamily="34" charset="0"/>
              <a:buChar char="•"/>
            </a:pPr>
            <a:r>
              <a:rPr lang="bg-BG" sz="2000" dirty="0" smtClean="0"/>
              <a:t>Местоположение</a:t>
            </a:r>
          </a:p>
          <a:p>
            <a:pPr lvl="1">
              <a:buFont typeface="Arial" pitchFamily="34" charset="0"/>
              <a:buChar char="•"/>
            </a:pPr>
            <a:r>
              <a:rPr lang="bg-BG" sz="2000" dirty="0" smtClean="0"/>
              <a:t>Предишно търсене</a:t>
            </a:r>
          </a:p>
          <a:p>
            <a:pPr lvl="1">
              <a:buFont typeface="Arial" pitchFamily="34" charset="0"/>
              <a:buChar char="•"/>
            </a:pPr>
            <a:r>
              <a:rPr lang="bg-BG" sz="2000" dirty="0" smtClean="0"/>
              <a:t>Предпочитания на приятели в социалните мрежи</a:t>
            </a:r>
            <a:endParaRPr lang="en-US" sz="2000" dirty="0" smtClean="0"/>
          </a:p>
          <a:p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цели</a:t>
            </a:r>
            <a:endParaRPr lang="bg-BG" dirty="0"/>
          </a:p>
        </p:txBody>
      </p:sp>
      <p:pic>
        <p:nvPicPr>
          <p:cNvPr id="2050" name="Picture 2" descr="C:\Users\Public\Pictures\imagesCATQLM7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916832"/>
            <a:ext cx="648072" cy="734255"/>
          </a:xfrm>
          <a:prstGeom prst="rect">
            <a:avLst/>
          </a:prstGeom>
          <a:noFill/>
        </p:spPr>
      </p:pic>
      <p:pic>
        <p:nvPicPr>
          <p:cNvPr id="6" name="Picture 2" descr="C:\Users\Public\Pictures\imagesCATQLM7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2132856"/>
            <a:ext cx="648072" cy="734255"/>
          </a:xfrm>
          <a:prstGeom prst="rect">
            <a:avLst/>
          </a:prstGeom>
          <a:noFill/>
        </p:spPr>
      </p:pic>
      <p:pic>
        <p:nvPicPr>
          <p:cNvPr id="7" name="Picture 2" descr="C:\Users\Public\Pictures\imagesCATQLM7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2924944"/>
            <a:ext cx="648072" cy="734255"/>
          </a:xfrm>
          <a:prstGeom prst="rect">
            <a:avLst/>
          </a:prstGeom>
          <a:noFill/>
        </p:spPr>
      </p:pic>
      <p:pic>
        <p:nvPicPr>
          <p:cNvPr id="8" name="Picture 2" descr="C:\Users\Public\Pictures\imagesCATQLM7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4005064"/>
            <a:ext cx="648072" cy="734255"/>
          </a:xfrm>
          <a:prstGeom prst="rect">
            <a:avLst/>
          </a:prstGeom>
          <a:noFill/>
        </p:spPr>
      </p:pic>
      <p:pic>
        <p:nvPicPr>
          <p:cNvPr id="9" name="Picture 2" descr="C:\Users\Public\Pictures\imagesCATQLM7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3140968"/>
            <a:ext cx="648072" cy="734255"/>
          </a:xfrm>
          <a:prstGeom prst="rect">
            <a:avLst/>
          </a:prstGeom>
          <a:noFill/>
        </p:spPr>
      </p:pic>
      <p:pic>
        <p:nvPicPr>
          <p:cNvPr id="2051" name="Picture 3" descr="C:\Users\Public\Pictures\imagesCAOJT2C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4898" y="1700809"/>
            <a:ext cx="1313092" cy="1296144"/>
          </a:xfrm>
          <a:prstGeom prst="rect">
            <a:avLst/>
          </a:prstGeom>
          <a:noFill/>
        </p:spPr>
      </p:pic>
      <p:pic>
        <p:nvPicPr>
          <p:cNvPr id="14" name="Picture 3" descr="C:\Users\Public\Pictures\imagesCAOJT2C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3356992"/>
            <a:ext cx="1313092" cy="1296144"/>
          </a:xfrm>
          <a:prstGeom prst="rect">
            <a:avLst/>
          </a:prstGeom>
          <a:noFill/>
        </p:spPr>
      </p:pic>
      <p:pic>
        <p:nvPicPr>
          <p:cNvPr id="15" name="Picture 3" descr="C:\Users\Public\Pictures\imagesCAOJT2C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9184" y="3645024"/>
            <a:ext cx="1313092" cy="1296144"/>
          </a:xfrm>
          <a:prstGeom prst="rect">
            <a:avLst/>
          </a:prstGeom>
          <a:noFill/>
        </p:spPr>
      </p:pic>
      <p:pic>
        <p:nvPicPr>
          <p:cNvPr id="2053" name="Picture 5" descr="C:\Users\Public\Pictures\mone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0792" y="1988840"/>
            <a:ext cx="2571750" cy="25717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цели</a:t>
            </a:r>
            <a:endParaRPr lang="bg-BG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4294967295"/>
          </p:nvPr>
        </p:nvSpPr>
        <p:spPr>
          <a:xfrm>
            <a:off x="920552" y="1844824"/>
            <a:ext cx="7128792" cy="3759199"/>
          </a:xfrm>
          <a:prstGeom prst="rect">
            <a:avLst/>
          </a:prstGeom>
        </p:spPr>
        <p:txBody>
          <a:bodyPr/>
          <a:lstStyle/>
          <a:p>
            <a:r>
              <a:rPr lang="bg-BG" dirty="0" smtClean="0"/>
              <a:t>Разширяване на базата данни</a:t>
            </a:r>
          </a:p>
          <a:p>
            <a:r>
              <a:rPr lang="bg-BG" dirty="0" smtClean="0"/>
              <a:t>Добавяне на допълнителни услуги</a:t>
            </a:r>
            <a:r>
              <a:rPr lang="bg-BG" dirty="0"/>
              <a:t> </a:t>
            </a:r>
            <a:r>
              <a:rPr lang="bg-BG" dirty="0" smtClean="0"/>
              <a:t>и функционалност</a:t>
            </a:r>
          </a:p>
          <a:p>
            <a:r>
              <a:rPr lang="bg-BG" dirty="0" smtClean="0"/>
              <a:t>Диверсифициране на бизнеса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Radial Cycle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31317841"/>
              </p:ext>
            </p:extLst>
          </p:nvPr>
        </p:nvGraphicFramePr>
        <p:xfrm>
          <a:off x="2000672" y="620688"/>
          <a:ext cx="6624736" cy="565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8584" y="764704"/>
            <a:ext cx="2445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Обкръжаваща </a:t>
            </a:r>
          </a:p>
          <a:p>
            <a:r>
              <a:rPr lang="bg-BG" b="1" dirty="0" smtClean="0"/>
              <a:t>среда</a:t>
            </a:r>
          </a:p>
          <a:p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Отрасъл</a:t>
            </a:r>
            <a:endParaRPr lang="bg-BG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753828" y="1196753"/>
          <a:ext cx="6398344" cy="4464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560" y="404664"/>
            <a:ext cx="7924800" cy="1295400"/>
          </a:xfrm>
        </p:spPr>
        <p:txBody>
          <a:bodyPr/>
          <a:lstStyle/>
          <a:p>
            <a:r>
              <a:rPr lang="bg-BG" dirty="0" smtClean="0"/>
              <a:t>Анализ на Портър за петте конкурентни сили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76672"/>
            <a:ext cx="4232920" cy="2401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1593304"/>
            <a:ext cx="7924800" cy="4572000"/>
          </a:xfrm>
        </p:spPr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>
              <a:buFont typeface="Wingdings" pitchFamily="2" charset="2"/>
              <a:buChar char="ü"/>
            </a:pPr>
            <a:endParaRPr lang="bg-BG" dirty="0" smtClean="0"/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заплаха </a:t>
            </a:r>
            <a:r>
              <a:rPr lang="bg-BG" dirty="0" smtClean="0"/>
              <a:t>от новонавлизащи участници;</a:t>
            </a:r>
          </a:p>
          <a:p>
            <a:pPr>
              <a:buFont typeface="Wingdings" pitchFamily="2" charset="2"/>
              <a:buChar char="ü"/>
            </a:pPr>
            <a:r>
              <a:rPr lang="bg-BG" dirty="0"/>
              <a:t>с</a:t>
            </a:r>
            <a:r>
              <a:rPr lang="bg-BG" dirty="0" smtClean="0"/>
              <a:t>или за преговаряне на купувачите;</a:t>
            </a:r>
          </a:p>
          <a:p>
            <a:pPr>
              <a:buFont typeface="Wingdings" pitchFamily="2" charset="2"/>
              <a:buChar char="ü"/>
            </a:pPr>
            <a:r>
              <a:rPr lang="bg-BG" dirty="0"/>
              <a:t>з</a:t>
            </a:r>
            <a:r>
              <a:rPr lang="bg-BG" dirty="0" smtClean="0"/>
              <a:t>аплаха от заместващи продукти или услуги;</a:t>
            </a:r>
          </a:p>
          <a:p>
            <a:pPr>
              <a:buFont typeface="Wingdings" pitchFamily="2" charset="2"/>
              <a:buChar char="ü"/>
            </a:pPr>
            <a:r>
              <a:rPr lang="bg-BG" dirty="0"/>
              <a:t>с</a:t>
            </a:r>
            <a:r>
              <a:rPr lang="bg-BG" dirty="0" smtClean="0"/>
              <a:t>или за преговаряне на доставчиците;</a:t>
            </a:r>
          </a:p>
          <a:p>
            <a:pPr>
              <a:buFont typeface="Wingdings" pitchFamily="2" charset="2"/>
              <a:buChar char="ü"/>
            </a:pPr>
            <a:r>
              <a:rPr lang="bg-BG" dirty="0"/>
              <a:t>с</a:t>
            </a:r>
            <a:r>
              <a:rPr lang="bg-BG" dirty="0" smtClean="0"/>
              <a:t>ъперничество между съществуващи фирми.</a:t>
            </a:r>
          </a:p>
          <a:p>
            <a:pPr>
              <a:buFont typeface="Wingdings" pitchFamily="2" charset="2"/>
              <a:buChar char="ü"/>
            </a:pPr>
            <a:endParaRPr lang="bg-BG" dirty="0" smtClean="0"/>
          </a:p>
          <a:p>
            <a:pPr>
              <a:buFont typeface="Wingdings" pitchFamily="2" charset="2"/>
              <a:buChar char="ü"/>
            </a:pPr>
            <a:endParaRPr lang="bg-BG" dirty="0" smtClean="0"/>
          </a:p>
          <a:p>
            <a:pPr>
              <a:buFont typeface="Wingdings" pitchFamily="2" charset="2"/>
              <a:buChar char="ü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600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Маркетинг план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576" y="3861048"/>
            <a:ext cx="2838450" cy="331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</a:t>
            </a:r>
            <a:r>
              <a:rPr lang="bg-BG" dirty="0" smtClean="0"/>
              <a:t>ойто включва проучване на:</a:t>
            </a:r>
          </a:p>
          <a:p>
            <a:pPr>
              <a:buFont typeface="Wingdings" pitchFamily="2" charset="2"/>
              <a:buChar char="ü"/>
            </a:pPr>
            <a:endParaRPr lang="bg-BG" dirty="0"/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Целеви пазар;</a:t>
            </a:r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Желана пазарна позиция;</a:t>
            </a:r>
          </a:p>
          <a:p>
            <a:pPr>
              <a:buFont typeface="Wingdings" pitchFamily="2" charset="2"/>
              <a:buChar char="ü"/>
            </a:pPr>
            <a:r>
              <a:rPr lang="bg-BG" dirty="0" smtClean="0"/>
              <a:t>Сравнителни предимства и маркетингови цели.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0"/>
            <a:ext cx="3464040" cy="2233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46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42 (2)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TS102787942 (2)</Template>
  <TotalTime>0</TotalTime>
  <Words>591</Words>
  <Application>Microsoft Office PowerPoint</Application>
  <PresentationFormat>A4 Paper (210x297 mm)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TS102787942 (2)</vt:lpstr>
      <vt:lpstr>H.T.P.N. Company</vt:lpstr>
      <vt:lpstr>PowerPoint Presentation</vt:lpstr>
      <vt:lpstr>Основни характеристики</vt:lpstr>
      <vt:lpstr>Основни цели</vt:lpstr>
      <vt:lpstr>Основни цели</vt:lpstr>
      <vt:lpstr>PowerPoint Presentation</vt:lpstr>
      <vt:lpstr>Отрасъл</vt:lpstr>
      <vt:lpstr>Анализ на Портър за петте конкурентни сили</vt:lpstr>
      <vt:lpstr>Маркетинг план</vt:lpstr>
      <vt:lpstr>7 P-та на маркетинга</vt:lpstr>
      <vt:lpstr>SWOT анализ</vt:lpstr>
      <vt:lpstr>Целева аудитория</vt:lpstr>
      <vt:lpstr>Стратегия за продажби</vt:lpstr>
      <vt:lpstr>Оперативен и финансов план</vt:lpstr>
      <vt:lpstr>Оперативен и финансов план</vt:lpstr>
      <vt:lpstr>Оперативен и финансов план</vt:lpstr>
      <vt:lpstr>Анализ на риска</vt:lpstr>
      <vt:lpstr>Анализ на риска</vt:lpstr>
      <vt:lpstr>Стратегии за развитие</vt:lpstr>
      <vt:lpstr>Стратегии при непредвидени обстоятелства.</vt:lpstr>
      <vt:lpstr>Въпроси?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2013-06-16T07:22:52Z</dcterms:created>
  <dcterms:modified xsi:type="dcterms:W3CDTF">2013-06-16T14:21:30Z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