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3"/>
  </p:notesMasterIdLst>
  <p:sldIdLst>
    <p:sldId id="260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059DB-D42F-4476-9993-707276FC2576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1EB71-9B39-46FE-AFDB-A110F2E27B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611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9959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453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2743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957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4384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1125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024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73034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35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9637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DA38F49-B3E2-4BF0-BEC7-C30D34ABBB8D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4311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0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Circuito stampato brillante">
            <a:extLst>
              <a:ext uri="{FF2B5EF4-FFF2-40B4-BE49-F238E27FC236}">
                <a16:creationId xmlns:a16="http://schemas.microsoft.com/office/drawing/2014/main" id="{9035EF63-8615-36AE-62AB-0288F4FDD4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-1" b="15728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ABFFF29-0249-AACA-A7C6-2890746CE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it-IT" sz="4800" b="1" i="0" u="none" strike="noStrike">
                <a:effectLst/>
                <a:latin typeface="Aptos" panose="020B0004020202020204" pitchFamily="34" charset="0"/>
              </a:rPr>
              <a:t>Machine Learning per la Mobilità Elettrica: Stima dell'Autonomia delle Batterie</a:t>
            </a:r>
            <a:endParaRPr lang="it-IT" sz="480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0EC586A-C879-C8DF-85B2-6486D5052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it-IT" sz="2000"/>
              <a:t>Margi Antonio– Matr. 0512116137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it-IT" sz="2000"/>
              <a:t>Gragnaniello Francesco- Matr. 0512116465</a:t>
            </a:r>
          </a:p>
          <a:p>
            <a:pPr algn="r"/>
            <a:endParaRPr lang="it-IT" sz="200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854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2B2B0A-064E-9B1B-63D9-9C136033F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094698-74DD-925C-E6EF-0E97CFA4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it-IT" dirty="0" err="1"/>
              <a:t>Risulatati</a:t>
            </a:r>
            <a:r>
              <a:rPr lang="it-IT" dirty="0"/>
              <a:t> e analisi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CA9F71-3F8C-1419-26CF-C0488E984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12715"/>
          </a:xfrm>
        </p:spPr>
        <p:txBody>
          <a:bodyPr>
            <a:noAutofit/>
          </a:bodyPr>
          <a:lstStyle/>
          <a:p>
            <a:pPr marL="0" indent="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✅ </a:t>
            </a: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Maggiore robustezza e generalizzazione</a:t>
            </a:r>
            <a:endParaRPr lang="it-IT" sz="1600" dirty="0"/>
          </a:p>
          <a:p>
            <a:pPr marL="0" indent="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Random </a:t>
            </a:r>
            <a:r>
              <a:rPr lang="it-IT" sz="1600" b="1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Forest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utilizza più alberi per ridurre il rischio di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overfitting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rispetto a un singolo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Decision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Tree. Questo si riflette in predizioni più stabili e accurate su nuovi dati.</a:t>
            </a:r>
          </a:p>
          <a:p>
            <a:pPr marL="0" indent="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❗ </a:t>
            </a: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Contro di Random </a:t>
            </a:r>
            <a:r>
              <a:rPr lang="it-IT" sz="1600" b="1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Forest</a:t>
            </a:r>
            <a:endParaRPr lang="it-IT" sz="1600" b="0" dirty="0">
              <a:effectLst/>
            </a:endParaRPr>
          </a:p>
          <a:p>
            <a:pPr marL="0" indent="0" rtl="0" fontAlgn="base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Tempo di addestramento molto più lungo (</a:t>
            </a: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30.45s vs 0.42s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), ma in questo caso il miglioramento della precisione compensa il costo computazionale.</a:t>
            </a:r>
          </a:p>
          <a:p>
            <a:pPr marL="0" indent="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Conclusione</a:t>
            </a:r>
            <a:b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Random </a:t>
            </a:r>
            <a:r>
              <a:rPr lang="it-IT" sz="1600" b="1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Forest</a:t>
            </a: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è il modello migliore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perché offre maggiore accuratezza e capacità di generalizzazione, anche se richiede più tempo per l'addestramento. </a:t>
            </a:r>
            <a:endParaRPr lang="it-IT" sz="16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2987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931096B-451C-831A-07F2-7C150794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it-IT" sz="2200" dirty="0">
                <a:solidFill>
                  <a:srgbClr val="FFFFFF"/>
                </a:solidFill>
              </a:rPr>
              <a:t>CONSIDERAZIONI FINALI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4C98A8-B690-26F6-FCF9-46D932047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sz="1400" b="0" i="0" u="none" strike="noStrike" dirty="0">
                <a:effectLst/>
                <a:latin typeface="Aptos" panose="020B0004020202020204" pitchFamily="34" charset="0"/>
              </a:rPr>
              <a:t>I risultati di questo progetto dimostrano come il Machine Learning possa essere utilizzato efficacemente per la previsione dell'autonomia dei veicoli elettrici.</a:t>
            </a:r>
            <a:endParaRPr lang="it-IT" sz="1400" b="0" dirty="0">
              <a:effectLst/>
            </a:endParaRPr>
          </a:p>
          <a:p>
            <a:pPr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sz="1400" b="0" i="0" u="none" strike="noStrike" dirty="0">
                <a:effectLst/>
                <a:latin typeface="Aptos" panose="020B0004020202020204" pitchFamily="34" charset="0"/>
              </a:rPr>
              <a:t>Il modello </a:t>
            </a:r>
            <a:r>
              <a:rPr lang="it-IT" sz="1400" b="1" i="0" u="none" strike="noStrike" dirty="0">
                <a:effectLst/>
                <a:latin typeface="Aptos" panose="020B0004020202020204" pitchFamily="34" charset="0"/>
              </a:rPr>
              <a:t>Random </a:t>
            </a:r>
            <a:r>
              <a:rPr lang="it-IT" sz="1400" b="1" i="0" u="none" strike="noStrike" dirty="0" err="1">
                <a:effectLst/>
                <a:latin typeface="Aptos" panose="020B0004020202020204" pitchFamily="34" charset="0"/>
              </a:rPr>
              <a:t>Forest</a:t>
            </a:r>
            <a:r>
              <a:rPr lang="it-IT" sz="1400" b="0" i="0" u="none" strike="noStrike" dirty="0">
                <a:effectLst/>
                <a:latin typeface="Aptos" panose="020B0004020202020204" pitchFamily="34" charset="0"/>
              </a:rPr>
              <a:t> ha mostrato le migliori prestazioni, confermando la sua robustezza nella gestione di dati complessi. L'analisi della feature </a:t>
            </a:r>
            <a:r>
              <a:rPr lang="it-IT" sz="1400" b="0" i="0" u="none" strike="noStrike" dirty="0" err="1">
                <a:effectLst/>
                <a:latin typeface="Aptos" panose="020B0004020202020204" pitchFamily="34" charset="0"/>
              </a:rPr>
              <a:t>importance</a:t>
            </a:r>
            <a:r>
              <a:rPr lang="it-IT" sz="1400" b="0" i="0" u="none" strike="noStrike" dirty="0">
                <a:effectLst/>
                <a:latin typeface="Aptos" panose="020B0004020202020204" pitchFamily="34" charset="0"/>
              </a:rPr>
              <a:t> ha evidenziato che </a:t>
            </a:r>
            <a:r>
              <a:rPr lang="it-IT" sz="1400" b="1" i="0" u="none" strike="noStrike" dirty="0">
                <a:effectLst/>
                <a:latin typeface="Aptos" panose="020B0004020202020204" pitchFamily="34" charset="0"/>
              </a:rPr>
              <a:t>l'anno di produzione e il tipo di veicolo</a:t>
            </a:r>
            <a:r>
              <a:rPr lang="it-IT" sz="1400" b="0" i="0" u="none" strike="noStrike" dirty="0">
                <a:effectLst/>
                <a:latin typeface="Aptos" panose="020B0004020202020204" pitchFamily="34" charset="0"/>
              </a:rPr>
              <a:t> sono variabili chiave nella determinazione dell'autonomia.</a:t>
            </a:r>
          </a:p>
          <a:p>
            <a:pPr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sz="1400" dirty="0"/>
              <a:t>Applicazioni reali: </a:t>
            </a:r>
            <a:r>
              <a:rPr lang="it-IT" sz="1400" dirty="0" err="1"/>
              <a:t>Nell'</a:t>
            </a:r>
            <a:r>
              <a:rPr lang="it-IT" sz="1400" b="1" dirty="0" err="1"/>
              <a:t>automotive</a:t>
            </a:r>
            <a:r>
              <a:rPr lang="it-IT" sz="1400" dirty="0"/>
              <a:t>, aiuta a ottimizzare l'autonomia dei veicoli e a simulare nuovi modelli. Per le </a:t>
            </a:r>
            <a:r>
              <a:rPr lang="it-IT" sz="1400" b="1" dirty="0"/>
              <a:t>infrastrutture di ricarica</a:t>
            </a:r>
            <a:r>
              <a:rPr lang="it-IT" sz="1400" dirty="0"/>
              <a:t>, permette di pianificare strategicamente le colonnine e ottimizzare i percorsi. Infine, supporta la </a:t>
            </a:r>
            <a:r>
              <a:rPr lang="it-IT" sz="1400" b="1" dirty="0"/>
              <a:t>sostenibilità e le smart cities</a:t>
            </a:r>
            <a:r>
              <a:rPr lang="it-IT" sz="1400" dirty="0"/>
              <a:t> aiutando le istituzioni a sviluppare politiche più efficienti per la mobilità elettrica. </a:t>
            </a:r>
            <a:endParaRPr lang="it-IT" sz="1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19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Batterie multicolori">
            <a:extLst>
              <a:ext uri="{FF2B5EF4-FFF2-40B4-BE49-F238E27FC236}">
                <a16:creationId xmlns:a16="http://schemas.microsoft.com/office/drawing/2014/main" id="{F03496FB-ED77-1A8F-99F4-106E329728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t="15728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D5AA036-F1A9-3B47-C939-1B3959AA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it-IT" sz="2700"/>
              <a:t>1DENTIFICAZIONE DEL PROBLEMA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91FBC6-5D93-B7CE-EEC1-F65A6C69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pPr marL="0" indent="0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1700" b="0" i="0" u="none" strike="noStrike">
                <a:effectLst/>
                <a:latin typeface="Aptos" panose="020B0004020202020204" pitchFamily="34" charset="0"/>
              </a:rPr>
              <a:t>La previsione dell'autonomia dei veicoli elettrici è un tema di grande interesse nel settore automobilistico e della mobilità sostenibile. Conoscere in anticipo l'autonomia stimata di un veicolo in base a caratteristiche come l'anno di produzione, il tipo di batteria e il consumo energetico può essere utile sia per i produttori di auto elettriche che per i consumatori.</a:t>
            </a:r>
            <a:endParaRPr lang="it-IT" sz="1700" b="0">
              <a:effectLst/>
            </a:endParaRPr>
          </a:p>
          <a:p>
            <a:pPr marL="0" indent="0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1700" b="0" i="0" u="none" strike="noStrike">
                <a:effectLst/>
                <a:latin typeface="Aptos" panose="020B0004020202020204" pitchFamily="34" charset="0"/>
              </a:rPr>
              <a:t>L'obiettivo di questo progetto è sviluppare un modello di Machine Learning per stimare l'autonomia dei veicoli elettrici utilizzando un dataset opportunamente </a:t>
            </a:r>
            <a:r>
              <a:rPr lang="it-IT" sz="1700" b="0" i="0" u="none" strike="noStrike" err="1">
                <a:effectLst/>
                <a:latin typeface="Aptos" panose="020B0004020202020204" pitchFamily="34" charset="0"/>
              </a:rPr>
              <a:t>preprocessato</a:t>
            </a:r>
            <a:r>
              <a:rPr lang="it-IT" sz="1700" b="0" i="0" u="none" strike="noStrike">
                <a:effectLst/>
                <a:latin typeface="Aptos" panose="020B0004020202020204" pitchFamily="34" charset="0"/>
              </a:rPr>
              <a:t>.</a:t>
            </a:r>
          </a:p>
          <a:p>
            <a:pPr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sz="1700" err="1"/>
              <a:t>Decision</a:t>
            </a:r>
            <a:r>
              <a:rPr lang="it-IT" sz="1700"/>
              <a:t> Tree;</a:t>
            </a:r>
          </a:p>
          <a:p>
            <a:pPr>
              <a:lnSpc>
                <a:spcPct val="110000"/>
              </a:lnSpc>
            </a:pPr>
            <a:r>
              <a:rPr lang="it-IT" sz="1700"/>
              <a:t>Random </a:t>
            </a:r>
            <a:r>
              <a:rPr lang="it-IT" sz="1700" err="1"/>
              <a:t>Forest</a:t>
            </a:r>
            <a:r>
              <a:rPr lang="it-IT" sz="1700"/>
              <a:t>;</a:t>
            </a:r>
          </a:p>
        </p:txBody>
      </p:sp>
      <p:sp>
        <p:nvSpPr>
          <p:cNvPr id="26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05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0B5942-A33D-DE18-879A-DE3F20D6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it-IT" dirty="0"/>
              <a:t>CONTESTUALIZZAZIONE DELL’IMPORTANZA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66C35E-757E-0ECF-BE48-A00C971BA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pPr marL="0" indent="0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1700" b="0" i="0" u="none" strike="noStrike" dirty="0">
                <a:effectLst/>
                <a:latin typeface="Aptos" panose="020B0004020202020204" pitchFamily="34" charset="0"/>
              </a:rPr>
              <a:t>Avere un sistema basato su Machine Learning per la previsione dell'autonomia delle batterie è fondamentale per:</a:t>
            </a:r>
            <a:endParaRPr lang="it-IT" sz="1700" b="0" dirty="0">
              <a:effectLst/>
            </a:endParaRPr>
          </a:p>
          <a:p>
            <a:pPr rtl="0" fontAlgn="base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sz="1700" b="0" i="0" u="none" strike="noStrike" dirty="0">
                <a:effectLst/>
                <a:latin typeface="Aptos" panose="020B0004020202020204" pitchFamily="34" charset="0"/>
              </a:rPr>
              <a:t>Ottimizzare la gestione della ricarica e ridurre l'ansia da autonomia.</a:t>
            </a:r>
          </a:p>
          <a:p>
            <a:pPr rtl="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sz="1700" b="0" i="0" u="none" strike="noStrike" dirty="0">
                <a:effectLst/>
                <a:latin typeface="Aptos" panose="020B0004020202020204" pitchFamily="34" charset="0"/>
              </a:rPr>
              <a:t>Supportare produttori e acquirenti nella scelta del veicolo più adatto alle proprie esigenze.</a:t>
            </a:r>
          </a:p>
          <a:p>
            <a:pPr rtl="0" fontAlgn="base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700" b="0" i="0" u="none" strike="noStrike" dirty="0">
                <a:effectLst/>
                <a:latin typeface="Aptos" panose="020B0004020202020204" pitchFamily="34" charset="0"/>
              </a:rPr>
              <a:t>Favorire lo sviluppo di infrastrutture di ricarica più efficienti.</a:t>
            </a:r>
          </a:p>
          <a:p>
            <a:pPr>
              <a:lnSpc>
                <a:spcPct val="110000"/>
              </a:lnSpc>
            </a:pPr>
            <a:endParaRPr lang="it-IT" sz="1700" dirty="0"/>
          </a:p>
        </p:txBody>
      </p:sp>
      <p:pic>
        <p:nvPicPr>
          <p:cNvPr id="26" name="Graphic 25" descr="Full Battery">
            <a:extLst>
              <a:ext uri="{FF2B5EF4-FFF2-40B4-BE49-F238E27FC236}">
                <a16:creationId xmlns:a16="http://schemas.microsoft.com/office/drawing/2014/main" id="{8F1EA6C1-8989-1579-2EFD-26B1FC2AB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2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029B0D-B9B4-D3C5-7F1F-E3E59730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987AEE-0970-DAF9-BD18-1530911A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77500" lnSpcReduction="20000"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it-IT" sz="19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Abbiamo utilizzato il dataset "Electric </a:t>
            </a:r>
            <a:r>
              <a:rPr lang="it-IT" sz="19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Vehicle</a:t>
            </a:r>
            <a:r>
              <a:rPr lang="it-IT" sz="19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Dataset" disponibile su </a:t>
            </a:r>
            <a:r>
              <a:rPr lang="it-IT" sz="19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Kaggle</a:t>
            </a:r>
            <a:r>
              <a:rPr lang="it-IT" sz="19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it-IT" sz="1900" b="1" i="0" u="none" strike="noStrike" dirty="0">
                <a:solidFill>
                  <a:schemeClr val="accent1"/>
                </a:solidFill>
                <a:effectLst/>
                <a:latin typeface="Aptos" panose="020B0004020202020204" pitchFamily="34" charset="0"/>
              </a:rPr>
              <a:t>(https://www.kaggle.com/datasets/</a:t>
            </a:r>
            <a:r>
              <a:rPr lang="it-IT" sz="1900" b="1" i="0" u="none" strike="noStrike" dirty="0" err="1">
                <a:solidFill>
                  <a:schemeClr val="accent1"/>
                </a:solidFill>
                <a:effectLst/>
                <a:latin typeface="Aptos" panose="020B0004020202020204" pitchFamily="34" charset="0"/>
              </a:rPr>
              <a:t>yxshee</a:t>
            </a:r>
            <a:r>
              <a:rPr lang="it-IT" sz="1900" b="1" i="0" u="none" strike="noStrike" dirty="0">
                <a:solidFill>
                  <a:schemeClr val="accent1"/>
                </a:solidFill>
                <a:effectLst/>
                <a:latin typeface="Aptos" panose="020B0004020202020204" pitchFamily="34" charset="0"/>
              </a:rPr>
              <a:t>/</a:t>
            </a:r>
            <a:r>
              <a:rPr lang="it-IT" sz="1900" b="1" i="0" u="none" strike="noStrike" dirty="0" err="1">
                <a:solidFill>
                  <a:schemeClr val="accent1"/>
                </a:solidFill>
                <a:effectLst/>
                <a:latin typeface="Aptos" panose="020B0004020202020204" pitchFamily="34" charset="0"/>
              </a:rPr>
              <a:t>electric</a:t>
            </a:r>
            <a:r>
              <a:rPr lang="it-IT" sz="1900" b="1" i="0" u="none" strike="noStrike" dirty="0">
                <a:solidFill>
                  <a:schemeClr val="accent1"/>
                </a:solidFill>
                <a:effectLst/>
                <a:latin typeface="Aptos" panose="020B0004020202020204" pitchFamily="34" charset="0"/>
              </a:rPr>
              <a:t>-</a:t>
            </a:r>
            <a:r>
              <a:rPr lang="it-IT" sz="1900" b="1" i="0" u="none" strike="noStrike" dirty="0" err="1">
                <a:solidFill>
                  <a:schemeClr val="accent1"/>
                </a:solidFill>
                <a:effectLst/>
                <a:latin typeface="Aptos" panose="020B0004020202020204" pitchFamily="34" charset="0"/>
              </a:rPr>
              <a:t>vehicle</a:t>
            </a:r>
            <a:r>
              <a:rPr lang="it-IT" sz="1900" b="1" i="0" u="none" strike="noStrike" dirty="0">
                <a:solidFill>
                  <a:schemeClr val="accent1"/>
                </a:solidFill>
                <a:effectLst/>
                <a:latin typeface="Aptos" panose="020B0004020202020204" pitchFamily="34" charset="0"/>
              </a:rPr>
              <a:t>-dataset). </a:t>
            </a:r>
            <a:r>
              <a:rPr lang="it-IT" sz="19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Questo dataset contiene diverse caratteristiche dei veicoli elettrici, tra cui:</a:t>
            </a:r>
            <a:endParaRPr lang="it-IT" sz="1900" b="0" dirty="0">
              <a:effectLst/>
            </a:endParaRP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sz="19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Marca e modello</a:t>
            </a:r>
            <a:endParaRPr lang="it-IT" sz="19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it-IT" sz="19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Anno di produzione</a:t>
            </a:r>
            <a:endParaRPr lang="it-IT" sz="19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it-IT" sz="19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Tipo di veicolo elettrico</a:t>
            </a:r>
            <a:endParaRPr lang="it-IT" sz="19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it-IT" sz="19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Autonomia (variabile target)</a:t>
            </a:r>
            <a:endParaRPr lang="it-IT" sz="19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it-IT" sz="19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Prezzo base</a:t>
            </a:r>
            <a:endParaRPr lang="it-IT" sz="19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9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Utility elettrica</a:t>
            </a:r>
            <a:endParaRPr lang="it-IT" sz="19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it-IT" sz="19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Il dataset è stato pulito e </a:t>
            </a:r>
            <a:r>
              <a:rPr lang="it-IT" sz="19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preprocessato</a:t>
            </a:r>
            <a:r>
              <a:rPr lang="it-IT" sz="19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per eliminare dati mancanti e convertire variabili categoriche in numeriche.</a:t>
            </a:r>
            <a:endParaRPr lang="it-IT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797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9C2E265A-7C48-C5A2-FCE4-35908CD7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it-IT" dirty="0"/>
              <a:t>PREPOCCESSING DEI DATI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9973B7-63A2-9420-68F1-7BE3E0684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sz="1600" dirty="0"/>
              <a:t>Dopo aver esaminato il dataset Car Price sono state eseguite le seguenti operazioni:</a:t>
            </a:r>
          </a:p>
          <a:p>
            <a:pPr>
              <a:lnSpc>
                <a:spcPct val="110000"/>
              </a:lnSpc>
            </a:pPr>
            <a:r>
              <a:rPr lang="it-IT" sz="1600" dirty="0"/>
              <a:t>Gestione dei valori mancanti: eliminazione delle righe con valori mancanti;</a:t>
            </a:r>
          </a:p>
          <a:p>
            <a:pPr>
              <a:lnSpc>
                <a:spcPct val="110000"/>
              </a:lnSpc>
            </a:pPr>
            <a:r>
              <a:rPr lang="it-IT" sz="1600" dirty="0" err="1"/>
              <a:t>Encoding</a:t>
            </a:r>
            <a:r>
              <a:rPr lang="it-IT" sz="1600" dirty="0"/>
              <a:t> delle variabili categoriche: trasformazioni delle variabili in formato numerico in modo tale da far lavorare in modo corretto i modelli. Un esempio e la tabella «Marca» che può assumere vari nomi;</a:t>
            </a:r>
          </a:p>
          <a:p>
            <a:pPr>
              <a:lnSpc>
                <a:spcPct val="110000"/>
              </a:lnSpc>
            </a:pPr>
            <a:r>
              <a:rPr lang="it-IT" sz="1600" dirty="0"/>
              <a:t>Split del dataset: divisione del dataset, 80% addestramento – 20% test;</a:t>
            </a:r>
          </a:p>
          <a:p>
            <a:pPr>
              <a:lnSpc>
                <a:spcPct val="110000"/>
              </a:lnSpc>
            </a:pPr>
            <a:endParaRPr lang="it-IT" sz="16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D1A2ABB-44EE-23E8-0BFE-E81B0A543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0" y="2236883"/>
            <a:ext cx="5461193" cy="21843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76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4BC6C-2941-9ED8-E65B-43BBB927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it-IT" dirty="0"/>
              <a:t>MODELLI UTILIZZATI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7EFD60-936F-5AAE-BAD1-A5AAC3BB5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579" y="2271509"/>
            <a:ext cx="4960443" cy="293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D748-31BA-79CA-A10A-2383B10DC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Decision</a:t>
            </a:r>
            <a:r>
              <a:rPr lang="it-IT" dirty="0"/>
              <a:t> Tree: </a:t>
            </a:r>
            <a:r>
              <a:rPr lang="it-IT" kern="100" dirty="0">
                <a:effectLst/>
                <a:latin typeface="Gill Sans MT (Corpo)"/>
                <a:ea typeface="Aptos" panose="020B0004020202020204" pitchFamily="34" charset="0"/>
                <a:cs typeface="Times New Roman" panose="02020603050405020304" pitchFamily="18" charset="0"/>
              </a:rPr>
              <a:t>Ha una struttura ad albero, che consiste in un nodo radice, rami , nodi interni e nodi foglia. Ogni nodo interno rappresenta l’esito del test, e ogni nodo foglia rappresenta un’etichetta di classe(decisione presa dopo il calcolo di tutti gli attributi). </a:t>
            </a:r>
            <a:endParaRPr lang="it-IT" dirty="0">
              <a:latin typeface="Gill Sans MT (Corpo)"/>
            </a:endParaRPr>
          </a:p>
        </p:txBody>
      </p:sp>
    </p:spTree>
    <p:extLst>
      <p:ext uri="{BB962C8B-B14F-4D97-AF65-F5344CB8AC3E}">
        <p14:creationId xmlns:p14="http://schemas.microsoft.com/office/powerpoint/2010/main" val="241978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81E45-F8E9-C91B-A6EB-80F3B695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it-IT" dirty="0"/>
              <a:t>I MODELLI UTILIZZATI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25597B-3572-B9B0-9845-E37090BCB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it-IT" dirty="0"/>
              <a:t>Random </a:t>
            </a:r>
            <a:r>
              <a:rPr lang="it-IT" dirty="0" err="1"/>
              <a:t>Forest</a:t>
            </a:r>
            <a:r>
              <a:rPr lang="it-IT"/>
              <a:t>: </a:t>
            </a:r>
            <a:r>
              <a:rPr lang="it-IT" kern="100">
                <a:effectLst/>
                <a:latin typeface="Gill Sans MT (Corpo)"/>
                <a:ea typeface="Aptos" panose="020B0004020202020204" pitchFamily="34" charset="0"/>
                <a:cs typeface="Times New Roman" panose="02020603050405020304" pitchFamily="18" charset="0"/>
              </a:rPr>
              <a:t>combina l’output di più alberi di decisione per raggiungere un singolo risultato. </a:t>
            </a:r>
            <a:r>
              <a:rPr lang="it-IT" kern="100">
                <a:latin typeface="Gill Sans MT (Corpo)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it-IT" kern="100">
                <a:effectLst/>
                <a:latin typeface="Gill Sans MT (Corpo)"/>
                <a:ea typeface="Aptos" panose="020B0004020202020204" pitchFamily="34" charset="0"/>
                <a:cs typeface="Times New Roman" panose="02020603050405020304" pitchFamily="18" charset="0"/>
              </a:rPr>
              <a:t>uò essere utilizzato sia per problemi di classificazione che di regressione. Questo algoritmo mantiene la sua accuratezza formando un insieme di alberi di decisione. </a:t>
            </a:r>
            <a:endParaRPr lang="it-IT" dirty="0">
              <a:latin typeface="Gill Sans MT (Corpo)"/>
            </a:endParaRPr>
          </a:p>
          <a:p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92158D-F78A-A51D-DB41-3E380E436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308713"/>
            <a:ext cx="4960443" cy="286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50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A94B46-4C75-AFEA-ACF3-59D624B1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it-IT" dirty="0"/>
              <a:t>Risultati e analisi</a:t>
            </a:r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778E502F-FCB7-156F-A2FC-D0E220A291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034229"/>
              </p:ext>
            </p:extLst>
          </p:nvPr>
        </p:nvGraphicFramePr>
        <p:xfrm>
          <a:off x="1451577" y="2016125"/>
          <a:ext cx="9603275" cy="3449638"/>
        </p:xfrm>
        <a:graphic>
          <a:graphicData uri="http://schemas.openxmlformats.org/drawingml/2006/table">
            <a:tbl>
              <a:tblPr/>
              <a:tblGrid>
                <a:gridCol w="1920655">
                  <a:extLst>
                    <a:ext uri="{9D8B030D-6E8A-4147-A177-3AD203B41FA5}">
                      <a16:colId xmlns:a16="http://schemas.microsoft.com/office/drawing/2014/main" val="167284800"/>
                    </a:ext>
                  </a:extLst>
                </a:gridCol>
                <a:gridCol w="1920655">
                  <a:extLst>
                    <a:ext uri="{9D8B030D-6E8A-4147-A177-3AD203B41FA5}">
                      <a16:colId xmlns:a16="http://schemas.microsoft.com/office/drawing/2014/main" val="1674961004"/>
                    </a:ext>
                  </a:extLst>
                </a:gridCol>
                <a:gridCol w="1920655">
                  <a:extLst>
                    <a:ext uri="{9D8B030D-6E8A-4147-A177-3AD203B41FA5}">
                      <a16:colId xmlns:a16="http://schemas.microsoft.com/office/drawing/2014/main" val="3942658117"/>
                    </a:ext>
                  </a:extLst>
                </a:gridCol>
                <a:gridCol w="1920655">
                  <a:extLst>
                    <a:ext uri="{9D8B030D-6E8A-4147-A177-3AD203B41FA5}">
                      <a16:colId xmlns:a16="http://schemas.microsoft.com/office/drawing/2014/main" val="35709757"/>
                    </a:ext>
                  </a:extLst>
                </a:gridCol>
                <a:gridCol w="1920655">
                  <a:extLst>
                    <a:ext uri="{9D8B030D-6E8A-4147-A177-3AD203B41FA5}">
                      <a16:colId xmlns:a16="http://schemas.microsoft.com/office/drawing/2014/main" val="33790735"/>
                    </a:ext>
                  </a:extLst>
                </a:gridCol>
              </a:tblGrid>
              <a:tr h="1578351"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</a:pPr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Modello</a:t>
                      </a:r>
                      <a:endParaRPr lang="it-IT" sz="1500">
                        <a:effectLst/>
                      </a:endParaRPr>
                    </a:p>
                  </a:txBody>
                  <a:tcPr marL="54652" marR="54652" marT="54652" marB="54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</a:pPr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MAE</a:t>
                      </a:r>
                      <a:endParaRPr lang="it-IT" sz="1500" dirty="0">
                        <a:effectLst/>
                      </a:endParaRPr>
                    </a:p>
                  </a:txBody>
                  <a:tcPr marL="54652" marR="54652" marT="54652" marB="54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</a:pPr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MSE</a:t>
                      </a:r>
                      <a:endParaRPr lang="it-IT" sz="1500">
                        <a:effectLst/>
                      </a:endParaRPr>
                    </a:p>
                  </a:txBody>
                  <a:tcPr marL="54652" marR="54652" marT="54652" marB="54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</a:pPr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R² Score</a:t>
                      </a:r>
                      <a:endParaRPr lang="it-IT" sz="1500">
                        <a:effectLst/>
                      </a:endParaRPr>
                    </a:p>
                  </a:txBody>
                  <a:tcPr marL="54652" marR="54652" marT="54652" marB="54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</a:pPr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Tempo di addestramento</a:t>
                      </a:r>
                      <a:endParaRPr lang="it-IT" sz="1500" dirty="0">
                        <a:effectLst/>
                      </a:endParaRPr>
                    </a:p>
                  </a:txBody>
                  <a:tcPr marL="54652" marR="54652" marT="54652" marB="54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880681"/>
                  </a:ext>
                </a:extLst>
              </a:tr>
              <a:tr h="843828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Decision Tree</a:t>
                      </a:r>
                      <a:endParaRPr lang="it-IT" sz="1500">
                        <a:effectLst/>
                      </a:endParaRPr>
                    </a:p>
                  </a:txBody>
                  <a:tcPr marL="54652" marR="54652" marT="54652" marB="54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3.75</a:t>
                      </a:r>
                      <a:endParaRPr lang="it-IT" sz="1500">
                        <a:effectLst/>
                      </a:endParaRPr>
                    </a:p>
                  </a:txBody>
                  <a:tcPr marL="54652" marR="54652" marT="54652" marB="54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155.5</a:t>
                      </a:r>
                      <a:endParaRPr lang="it-IT" sz="1500">
                        <a:effectLst/>
                      </a:endParaRPr>
                    </a:p>
                  </a:txBody>
                  <a:tcPr marL="54652" marR="54652" marT="54652" marB="54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0.98</a:t>
                      </a:r>
                      <a:endParaRPr lang="it-IT" sz="1500">
                        <a:effectLst/>
                      </a:endParaRPr>
                    </a:p>
                  </a:txBody>
                  <a:tcPr marL="54652" marR="54652" marT="54652" marB="54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0.42s</a:t>
                      </a:r>
                      <a:endParaRPr lang="it-IT" sz="1500">
                        <a:effectLst/>
                      </a:endParaRPr>
                    </a:p>
                  </a:txBody>
                  <a:tcPr marL="54652" marR="54652" marT="54652" marB="54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807199"/>
                  </a:ext>
                </a:extLst>
              </a:tr>
              <a:tr h="1027459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Random Forest</a:t>
                      </a:r>
                      <a:endParaRPr lang="it-IT" sz="1500">
                        <a:effectLst/>
                      </a:endParaRPr>
                    </a:p>
                  </a:txBody>
                  <a:tcPr marL="54652" marR="54652" marT="54652" marB="54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3.59</a:t>
                      </a:r>
                      <a:endParaRPr lang="it-IT" sz="1500">
                        <a:effectLst/>
                      </a:endParaRPr>
                    </a:p>
                  </a:txBody>
                  <a:tcPr marL="54652" marR="54652" marT="54652" marB="54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92.0</a:t>
                      </a:r>
                      <a:endParaRPr lang="it-IT" sz="1500">
                        <a:effectLst/>
                      </a:endParaRPr>
                    </a:p>
                  </a:txBody>
                  <a:tcPr marL="54652" marR="54652" marT="54652" marB="54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0.99</a:t>
                      </a:r>
                      <a:endParaRPr lang="it-IT" sz="1500">
                        <a:effectLst/>
                      </a:endParaRPr>
                    </a:p>
                  </a:txBody>
                  <a:tcPr marL="54652" marR="54652" marT="54652" marB="54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30.45s</a:t>
                      </a:r>
                      <a:endParaRPr lang="it-IT" sz="1500" dirty="0">
                        <a:effectLst/>
                      </a:endParaRPr>
                    </a:p>
                  </a:txBody>
                  <a:tcPr marL="54652" marR="54652" marT="54652" marB="546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530939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3253068D-E6EE-9266-3CEB-7AEC895DE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721043" y="-56093"/>
            <a:ext cx="3050797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Dopo l’addestramento, i modelli sono stati testati su dati nuovi. Di seguito le prestazioni ottenute:</a:t>
            </a:r>
            <a:endParaRPr kumimoji="0" lang="it-IT" altLang="it-IT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85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CB609F-2BD7-DC51-6044-D41506D7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it-IT" dirty="0" err="1"/>
              <a:t>Risulatati</a:t>
            </a:r>
            <a:r>
              <a:rPr lang="it-IT" dirty="0"/>
              <a:t> e analisi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D23AC0-21E9-FF26-6E26-9D8E54E3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193197"/>
          </a:xfrm>
        </p:spPr>
        <p:txBody>
          <a:bodyPr>
            <a:noAutofit/>
          </a:bodyPr>
          <a:lstStyle/>
          <a:p>
            <a:pPr marL="0" indent="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Il modello </a:t>
            </a: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Random </a:t>
            </a:r>
            <a:r>
              <a:rPr lang="it-IT" sz="1600" b="1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Forest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risulta il migliore rispetto al </a:t>
            </a:r>
            <a:r>
              <a:rPr lang="it-IT" sz="1600" b="1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Decision</a:t>
            </a: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Tree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per i seguenti motivi:</a:t>
            </a:r>
            <a:endParaRPr lang="it-IT" sz="1600" b="0" dirty="0">
              <a:effectLst/>
            </a:endParaRPr>
          </a:p>
          <a:p>
            <a:pPr marL="0" indent="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✅ </a:t>
            </a: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Errore più basso</a:t>
            </a:r>
            <a:endParaRPr lang="it-IT" sz="1600" b="0" dirty="0">
              <a:effectLst/>
            </a:endParaRPr>
          </a:p>
          <a:p>
            <a:pPr marL="0" indent="0" rtl="0" fontAlgn="base">
              <a:lnSpc>
                <a:spcPct val="100000"/>
              </a:lnSpc>
              <a:spcBef>
                <a:spcPts val="1200"/>
              </a:spcBef>
              <a:buNone/>
            </a:pP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MAE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(Mean Absolute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Error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) più basso: </a:t>
            </a: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3.60 vs 3.76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indica che le predizioni sono mediamente più vicine ai valori reali.</a:t>
            </a:r>
          </a:p>
          <a:p>
            <a:pPr marL="0" indent="0" rtl="0" fontAlgn="base">
              <a:lnSpc>
                <a:spcPct val="100000"/>
              </a:lnSpc>
              <a:spcAft>
                <a:spcPts val="1200"/>
              </a:spcAft>
              <a:buNone/>
            </a:pP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MSE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(Mean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Squared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Error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) più basso: </a:t>
            </a: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92.09 vs 155.5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quindi il modello fa meno errori grandi.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203EFCC6-56CF-8D50-BEDB-98F4C6453645}"/>
              </a:ext>
            </a:extLst>
          </p:cNvPr>
          <p:cNvSpPr txBox="1">
            <a:spLocks/>
          </p:cNvSpPr>
          <p:nvPr/>
        </p:nvSpPr>
        <p:spPr>
          <a:xfrm>
            <a:off x="1451578" y="4208930"/>
            <a:ext cx="9603275" cy="1519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✅ </a:t>
            </a: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R² Score più alto</a:t>
            </a:r>
            <a:endParaRPr lang="it-IT" sz="1600" b="0" dirty="0">
              <a:effectLst/>
            </a:endParaRPr>
          </a:p>
          <a:p>
            <a:pPr marL="0" indent="0" rtl="0" fontAlgn="base"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0.99 vs 0.98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significa che </a:t>
            </a: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Random </a:t>
            </a:r>
            <a:r>
              <a:rPr lang="it-IT" sz="1600" b="1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Forest</a:t>
            </a:r>
            <a:r>
              <a:rPr lang="it-IT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spiega meglio la variabilità dell'autonomia dei veicoli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rispetto al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Decision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Tree.</a:t>
            </a:r>
          </a:p>
        </p:txBody>
      </p:sp>
    </p:spTree>
    <p:extLst>
      <p:ext uri="{BB962C8B-B14F-4D97-AF65-F5344CB8AC3E}">
        <p14:creationId xmlns:p14="http://schemas.microsoft.com/office/powerpoint/2010/main" val="290095377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Raccolt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Raccolt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accolt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183</TotalTime>
  <Words>778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Aptos</vt:lpstr>
      <vt:lpstr>Arial</vt:lpstr>
      <vt:lpstr>Gill Sans MT</vt:lpstr>
      <vt:lpstr>Gill Sans MT (Corpo)</vt:lpstr>
      <vt:lpstr>Times New Roman</vt:lpstr>
      <vt:lpstr>Raccolta</vt:lpstr>
      <vt:lpstr>Machine Learning per la Mobilità Elettrica: Stima dell'Autonomia delle Batterie</vt:lpstr>
      <vt:lpstr>1DENTIFICAZIONE DEL PROBLEMA</vt:lpstr>
      <vt:lpstr>CONTESTUALIZZAZIONE DELL’IMPORTANZA</vt:lpstr>
      <vt:lpstr>DESCRIZIONE DEL DATASET</vt:lpstr>
      <vt:lpstr>PREPOCCESSING DEI DATI</vt:lpstr>
      <vt:lpstr>MODELLI UTILIZZATI </vt:lpstr>
      <vt:lpstr>I MODELLI UTILIZZATI </vt:lpstr>
      <vt:lpstr>Risultati e analisi</vt:lpstr>
      <vt:lpstr>Risulatati e analisi</vt:lpstr>
      <vt:lpstr>Risulatati e analisi</vt:lpstr>
      <vt:lpstr>CONSIDERAZIONI FINALI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v28116</dc:creator>
  <cp:lastModifiedBy>ANTONIO MARGIO</cp:lastModifiedBy>
  <cp:revision>14</cp:revision>
  <dcterms:created xsi:type="dcterms:W3CDTF">2025-02-03T15:52:45Z</dcterms:created>
  <dcterms:modified xsi:type="dcterms:W3CDTF">2025-02-13T22:04:32Z</dcterms:modified>
</cp:coreProperties>
</file>