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2"/>
    <p:sldId id="258" r:id="rId3"/>
    <p:sldId id="286" r:id="rId4"/>
    <p:sldId id="261" r:id="rId5"/>
    <p:sldId id="275" r:id="rId6"/>
    <p:sldId id="263" r:id="rId7"/>
    <p:sldId id="287"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 initials="A" lastIdx="1" clrIdx="0">
    <p:extLst>
      <p:ext uri="{19B8F6BF-5375-455C-9EA6-DF929625EA0E}">
        <p15:presenceInfo xmlns:p15="http://schemas.microsoft.com/office/powerpoint/2012/main" userId="Ant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752"/>
    <a:srgbClr val="31333F"/>
    <a:srgbClr val="2F313F"/>
    <a:srgbClr val="464853"/>
    <a:srgbClr val="5F9C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p:restoredTop sz="94671"/>
  </p:normalViewPr>
  <p:slideViewPr>
    <p:cSldViewPr snapToGrid="0" snapToObjects="1">
      <p:cViewPr varScale="1">
        <p:scale>
          <a:sx n="53" d="100"/>
          <a:sy n="53" d="100"/>
        </p:scale>
        <p:origin x="186" y="20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30134" y="3285066"/>
            <a:ext cx="2608263" cy="2608263"/>
          </a:xfrm>
          <a:solidFill>
            <a:schemeClr val="bg2"/>
          </a:solidFill>
        </p:spPr>
        <p:txBody>
          <a:bodyPr/>
          <a:lstStyle/>
          <a:p>
            <a:r>
              <a:rPr lang="en-US" dirty="0" err="1"/>
              <a:t>img</a:t>
            </a:r>
            <a:endParaRPr lang="ru-RU" dirty="0"/>
          </a:p>
        </p:txBody>
      </p:sp>
      <p:sp>
        <p:nvSpPr>
          <p:cNvPr id="5" name="Рисунок 2">
            <a:extLst>
              <a:ext uri="{FF2B5EF4-FFF2-40B4-BE49-F238E27FC236}">
                <a16:creationId xmlns:a16="http://schemas.microsoft.com/office/drawing/2014/main" id="{0DE9DFA0-6E36-9841-ADD1-2587DF43CFC1}"/>
              </a:ext>
            </a:extLst>
          </p:cNvPr>
          <p:cNvSpPr>
            <a:spLocks noGrp="1"/>
          </p:cNvSpPr>
          <p:nvPr>
            <p:ph type="pic" sz="quarter" idx="11" hasCustomPrompt="1"/>
          </p:nvPr>
        </p:nvSpPr>
        <p:spPr>
          <a:xfrm>
            <a:off x="7433768" y="3285066"/>
            <a:ext cx="2608263" cy="2608263"/>
          </a:xfrm>
          <a:solidFill>
            <a:schemeClr val="bg2"/>
          </a:solidFill>
        </p:spPr>
        <p:txBody>
          <a:bodyPr/>
          <a:lstStyle/>
          <a:p>
            <a:r>
              <a:rPr lang="en-US" dirty="0" err="1"/>
              <a:t>img</a:t>
            </a:r>
            <a:endParaRPr lang="ru-RU" dirty="0"/>
          </a:p>
        </p:txBody>
      </p:sp>
      <p:sp>
        <p:nvSpPr>
          <p:cNvPr id="6" name="Рисунок 2">
            <a:extLst>
              <a:ext uri="{FF2B5EF4-FFF2-40B4-BE49-F238E27FC236}">
                <a16:creationId xmlns:a16="http://schemas.microsoft.com/office/drawing/2014/main" id="{23FEE18D-9A1F-564F-A958-C4E3D1384A7B}"/>
              </a:ext>
            </a:extLst>
          </p:cNvPr>
          <p:cNvSpPr>
            <a:spLocks noGrp="1"/>
          </p:cNvSpPr>
          <p:nvPr>
            <p:ph type="pic" sz="quarter" idx="12" hasCustomPrompt="1"/>
          </p:nvPr>
        </p:nvSpPr>
        <p:spPr>
          <a:xfrm>
            <a:off x="10837402" y="3285066"/>
            <a:ext cx="2608263" cy="2608263"/>
          </a:xfrm>
          <a:solidFill>
            <a:schemeClr val="bg2"/>
          </a:solidFill>
        </p:spPr>
        <p:txBody>
          <a:bodyPr/>
          <a:lstStyle/>
          <a:p>
            <a:r>
              <a:rPr lang="en-US" dirty="0" err="1"/>
              <a:t>img</a:t>
            </a:r>
            <a:endParaRPr lang="ru-RU" dirty="0"/>
          </a:p>
        </p:txBody>
      </p:sp>
      <p:sp>
        <p:nvSpPr>
          <p:cNvPr id="7" name="Рисунок 2">
            <a:extLst>
              <a:ext uri="{FF2B5EF4-FFF2-40B4-BE49-F238E27FC236}">
                <a16:creationId xmlns:a16="http://schemas.microsoft.com/office/drawing/2014/main" id="{C7B0431B-1E40-4E4F-969A-E468778C1524}"/>
              </a:ext>
            </a:extLst>
          </p:cNvPr>
          <p:cNvSpPr>
            <a:spLocks noGrp="1"/>
          </p:cNvSpPr>
          <p:nvPr>
            <p:ph type="pic" sz="quarter" idx="13" hasCustomPrompt="1"/>
          </p:nvPr>
        </p:nvSpPr>
        <p:spPr>
          <a:xfrm>
            <a:off x="14241036" y="3285066"/>
            <a:ext cx="2608263" cy="2608263"/>
          </a:xfrm>
          <a:solidFill>
            <a:schemeClr val="bg2"/>
          </a:solidFill>
        </p:spPr>
        <p:txBody>
          <a:bodyPr/>
          <a:lstStyle/>
          <a:p>
            <a:r>
              <a:rPr lang="en-US" dirty="0" err="1"/>
              <a:t>img</a:t>
            </a:r>
            <a:endParaRPr lang="ru-RU" dirty="0"/>
          </a:p>
        </p:txBody>
      </p:sp>
      <p:sp>
        <p:nvSpPr>
          <p:cNvPr id="8" name="Рисунок 2">
            <a:extLst>
              <a:ext uri="{FF2B5EF4-FFF2-40B4-BE49-F238E27FC236}">
                <a16:creationId xmlns:a16="http://schemas.microsoft.com/office/drawing/2014/main" id="{5535995A-B5C2-A940-A2E8-C28E45ADE5EE}"/>
              </a:ext>
            </a:extLst>
          </p:cNvPr>
          <p:cNvSpPr>
            <a:spLocks noGrp="1"/>
          </p:cNvSpPr>
          <p:nvPr>
            <p:ph type="pic" sz="quarter" idx="14" hasCustomPrompt="1"/>
          </p:nvPr>
        </p:nvSpPr>
        <p:spPr>
          <a:xfrm>
            <a:off x="17644670" y="3285066"/>
            <a:ext cx="2608263" cy="2608263"/>
          </a:xfrm>
          <a:solidFill>
            <a:schemeClr val="bg2"/>
          </a:solidFill>
        </p:spPr>
        <p:txBody>
          <a:bodyPr/>
          <a:lstStyle/>
          <a:p>
            <a:r>
              <a:rPr lang="en-US" dirty="0" err="1"/>
              <a:t>img</a:t>
            </a:r>
            <a:endParaRPr lang="ru-RU" dirty="0"/>
          </a:p>
        </p:txBody>
      </p:sp>
      <p:sp>
        <p:nvSpPr>
          <p:cNvPr id="9" name="Рисунок 2">
            <a:extLst>
              <a:ext uri="{FF2B5EF4-FFF2-40B4-BE49-F238E27FC236}">
                <a16:creationId xmlns:a16="http://schemas.microsoft.com/office/drawing/2014/main" id="{0DC9E066-E66A-1B40-A34E-8973B495E061}"/>
              </a:ext>
            </a:extLst>
          </p:cNvPr>
          <p:cNvSpPr>
            <a:spLocks noGrp="1"/>
          </p:cNvSpPr>
          <p:nvPr>
            <p:ph type="pic" sz="quarter" idx="15" hasCustomPrompt="1"/>
          </p:nvPr>
        </p:nvSpPr>
        <p:spPr>
          <a:xfrm>
            <a:off x="4030134" y="6858000"/>
            <a:ext cx="2608263" cy="2608263"/>
          </a:xfrm>
          <a:solidFill>
            <a:schemeClr val="bg2"/>
          </a:solidFill>
        </p:spPr>
        <p:txBody>
          <a:bodyPr/>
          <a:lstStyle/>
          <a:p>
            <a:r>
              <a:rPr lang="en-US" dirty="0" err="1"/>
              <a:t>img</a:t>
            </a:r>
            <a:endParaRPr lang="ru-RU" dirty="0"/>
          </a:p>
        </p:txBody>
      </p:sp>
      <p:sp>
        <p:nvSpPr>
          <p:cNvPr id="10" name="Рисунок 2">
            <a:extLst>
              <a:ext uri="{FF2B5EF4-FFF2-40B4-BE49-F238E27FC236}">
                <a16:creationId xmlns:a16="http://schemas.microsoft.com/office/drawing/2014/main" id="{A58615FA-A8F2-F641-9F3A-F32A09D5E8F1}"/>
              </a:ext>
            </a:extLst>
          </p:cNvPr>
          <p:cNvSpPr>
            <a:spLocks noGrp="1"/>
          </p:cNvSpPr>
          <p:nvPr>
            <p:ph type="pic" sz="quarter" idx="16" hasCustomPrompt="1"/>
          </p:nvPr>
        </p:nvSpPr>
        <p:spPr>
          <a:xfrm>
            <a:off x="7433768" y="6858000"/>
            <a:ext cx="2608263" cy="2608263"/>
          </a:xfrm>
          <a:solidFill>
            <a:schemeClr val="bg2"/>
          </a:solidFill>
        </p:spPr>
        <p:txBody>
          <a:bodyPr/>
          <a:lstStyle/>
          <a:p>
            <a:r>
              <a:rPr lang="en-US" dirty="0" err="1"/>
              <a:t>img</a:t>
            </a:r>
            <a:endParaRPr lang="ru-RU" dirty="0"/>
          </a:p>
        </p:txBody>
      </p:sp>
      <p:sp>
        <p:nvSpPr>
          <p:cNvPr id="11" name="Рисунок 2">
            <a:extLst>
              <a:ext uri="{FF2B5EF4-FFF2-40B4-BE49-F238E27FC236}">
                <a16:creationId xmlns:a16="http://schemas.microsoft.com/office/drawing/2014/main" id="{BC5D051C-DA51-DA4E-B1D1-1DD3BBBFACFB}"/>
              </a:ext>
            </a:extLst>
          </p:cNvPr>
          <p:cNvSpPr>
            <a:spLocks noGrp="1"/>
          </p:cNvSpPr>
          <p:nvPr>
            <p:ph type="pic" sz="quarter" idx="17" hasCustomPrompt="1"/>
          </p:nvPr>
        </p:nvSpPr>
        <p:spPr>
          <a:xfrm>
            <a:off x="10837402" y="6858000"/>
            <a:ext cx="2608263" cy="2608263"/>
          </a:xfrm>
          <a:solidFill>
            <a:schemeClr val="bg2"/>
          </a:solidFill>
        </p:spPr>
        <p:txBody>
          <a:bodyPr/>
          <a:lstStyle/>
          <a:p>
            <a:r>
              <a:rPr lang="en-US" dirty="0" err="1"/>
              <a:t>img</a:t>
            </a:r>
            <a:endParaRPr lang="ru-RU" dirty="0"/>
          </a:p>
        </p:txBody>
      </p:sp>
      <p:sp>
        <p:nvSpPr>
          <p:cNvPr id="12" name="Рисунок 2">
            <a:extLst>
              <a:ext uri="{FF2B5EF4-FFF2-40B4-BE49-F238E27FC236}">
                <a16:creationId xmlns:a16="http://schemas.microsoft.com/office/drawing/2014/main" id="{BF0AFF62-8DFC-6A49-A85D-03D8F31E7F5A}"/>
              </a:ext>
            </a:extLst>
          </p:cNvPr>
          <p:cNvSpPr>
            <a:spLocks noGrp="1"/>
          </p:cNvSpPr>
          <p:nvPr>
            <p:ph type="pic" sz="quarter" idx="18" hasCustomPrompt="1"/>
          </p:nvPr>
        </p:nvSpPr>
        <p:spPr>
          <a:xfrm>
            <a:off x="14241036" y="6858000"/>
            <a:ext cx="2608263" cy="2608263"/>
          </a:xfrm>
          <a:solidFill>
            <a:schemeClr val="bg2"/>
          </a:solidFill>
        </p:spPr>
        <p:txBody>
          <a:bodyPr/>
          <a:lstStyle/>
          <a:p>
            <a:r>
              <a:rPr lang="en-US" dirty="0" err="1"/>
              <a:t>img</a:t>
            </a:r>
            <a:endParaRPr lang="ru-RU" dirty="0"/>
          </a:p>
        </p:txBody>
      </p:sp>
      <p:sp>
        <p:nvSpPr>
          <p:cNvPr id="13" name="Рисунок 2">
            <a:extLst>
              <a:ext uri="{FF2B5EF4-FFF2-40B4-BE49-F238E27FC236}">
                <a16:creationId xmlns:a16="http://schemas.microsoft.com/office/drawing/2014/main" id="{F6C9F5DB-9834-1B47-A9EB-B52FD276B5FB}"/>
              </a:ext>
            </a:extLst>
          </p:cNvPr>
          <p:cNvSpPr>
            <a:spLocks noGrp="1"/>
          </p:cNvSpPr>
          <p:nvPr>
            <p:ph type="pic" sz="quarter" idx="19" hasCustomPrompt="1"/>
          </p:nvPr>
        </p:nvSpPr>
        <p:spPr>
          <a:xfrm>
            <a:off x="17644670" y="6858000"/>
            <a:ext cx="2608263" cy="2608263"/>
          </a:xfr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15456624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417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1" name="Рисунок 2">
            <a:extLst>
              <a:ext uri="{FF2B5EF4-FFF2-40B4-BE49-F238E27FC236}">
                <a16:creationId xmlns:a16="http://schemas.microsoft.com/office/drawing/2014/main" id="{C18357B0-6D1E-5B41-9C44-10D64A17E56D}"/>
              </a:ext>
            </a:extLst>
          </p:cNvPr>
          <p:cNvSpPr>
            <a:spLocks noGrp="1"/>
          </p:cNvSpPr>
          <p:nvPr>
            <p:ph type="pic" sz="quarter" idx="11" hasCustomPrompt="1"/>
          </p:nvPr>
        </p:nvSpPr>
        <p:spPr>
          <a:xfrm>
            <a:off x="69183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2" name="Рисунок 2">
            <a:extLst>
              <a:ext uri="{FF2B5EF4-FFF2-40B4-BE49-F238E27FC236}">
                <a16:creationId xmlns:a16="http://schemas.microsoft.com/office/drawing/2014/main" id="{217DEF7A-3778-8A4E-83C9-56D7D7A7DE89}"/>
              </a:ext>
            </a:extLst>
          </p:cNvPr>
          <p:cNvSpPr>
            <a:spLocks noGrp="1"/>
          </p:cNvSpPr>
          <p:nvPr>
            <p:ph type="pic" sz="quarter" idx="12" hasCustomPrompt="1"/>
          </p:nvPr>
        </p:nvSpPr>
        <p:spPr>
          <a:xfrm>
            <a:off x="97948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3" name="Рисунок 2">
            <a:extLst>
              <a:ext uri="{FF2B5EF4-FFF2-40B4-BE49-F238E27FC236}">
                <a16:creationId xmlns:a16="http://schemas.microsoft.com/office/drawing/2014/main" id="{F9CCBCD5-36BD-AA42-80C8-ECBC32DB091A}"/>
              </a:ext>
            </a:extLst>
          </p:cNvPr>
          <p:cNvSpPr>
            <a:spLocks noGrp="1"/>
          </p:cNvSpPr>
          <p:nvPr>
            <p:ph type="pic" sz="quarter" idx="13" hasCustomPrompt="1"/>
          </p:nvPr>
        </p:nvSpPr>
        <p:spPr>
          <a:xfrm>
            <a:off x="126714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4" name="Рисунок 2">
            <a:extLst>
              <a:ext uri="{FF2B5EF4-FFF2-40B4-BE49-F238E27FC236}">
                <a16:creationId xmlns:a16="http://schemas.microsoft.com/office/drawing/2014/main" id="{ACD626B6-2C86-E744-8E41-2381BF61763C}"/>
              </a:ext>
            </a:extLst>
          </p:cNvPr>
          <p:cNvSpPr>
            <a:spLocks noGrp="1"/>
          </p:cNvSpPr>
          <p:nvPr>
            <p:ph type="pic" sz="quarter" idx="14" hasCustomPrompt="1"/>
          </p:nvPr>
        </p:nvSpPr>
        <p:spPr>
          <a:xfrm>
            <a:off x="155479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5" name="Рисунок 2">
            <a:extLst>
              <a:ext uri="{FF2B5EF4-FFF2-40B4-BE49-F238E27FC236}">
                <a16:creationId xmlns:a16="http://schemas.microsoft.com/office/drawing/2014/main" id="{8946CD1B-57A3-A14B-9B35-0405671E0B75}"/>
              </a:ext>
            </a:extLst>
          </p:cNvPr>
          <p:cNvSpPr>
            <a:spLocks noGrp="1"/>
          </p:cNvSpPr>
          <p:nvPr>
            <p:ph type="pic" sz="quarter" idx="15" hasCustomPrompt="1"/>
          </p:nvPr>
        </p:nvSpPr>
        <p:spPr>
          <a:xfrm>
            <a:off x="184245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6" name="Рисунок 2">
            <a:extLst>
              <a:ext uri="{FF2B5EF4-FFF2-40B4-BE49-F238E27FC236}">
                <a16:creationId xmlns:a16="http://schemas.microsoft.com/office/drawing/2014/main" id="{BACA7557-6C4F-F44A-BD10-F2CA894D4668}"/>
              </a:ext>
            </a:extLst>
          </p:cNvPr>
          <p:cNvSpPr>
            <a:spLocks noGrp="1"/>
          </p:cNvSpPr>
          <p:nvPr>
            <p:ph type="pic" sz="quarter" idx="16" hasCustomPrompt="1"/>
          </p:nvPr>
        </p:nvSpPr>
        <p:spPr>
          <a:xfrm>
            <a:off x="40417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7" name="Рисунок 2">
            <a:extLst>
              <a:ext uri="{FF2B5EF4-FFF2-40B4-BE49-F238E27FC236}">
                <a16:creationId xmlns:a16="http://schemas.microsoft.com/office/drawing/2014/main" id="{57A8607B-6F9C-AE49-A4C9-B2054DD9488E}"/>
              </a:ext>
            </a:extLst>
          </p:cNvPr>
          <p:cNvSpPr>
            <a:spLocks noGrp="1"/>
          </p:cNvSpPr>
          <p:nvPr>
            <p:ph type="pic" sz="quarter" idx="17" hasCustomPrompt="1"/>
          </p:nvPr>
        </p:nvSpPr>
        <p:spPr>
          <a:xfrm>
            <a:off x="69183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8" name="Рисунок 2">
            <a:extLst>
              <a:ext uri="{FF2B5EF4-FFF2-40B4-BE49-F238E27FC236}">
                <a16:creationId xmlns:a16="http://schemas.microsoft.com/office/drawing/2014/main" id="{EB71E91A-C3F4-774A-AF29-715D3B42DC7D}"/>
              </a:ext>
            </a:extLst>
          </p:cNvPr>
          <p:cNvSpPr>
            <a:spLocks noGrp="1"/>
          </p:cNvSpPr>
          <p:nvPr>
            <p:ph type="pic" sz="quarter" idx="18" hasCustomPrompt="1"/>
          </p:nvPr>
        </p:nvSpPr>
        <p:spPr>
          <a:xfrm>
            <a:off x="97948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9" name="Рисунок 2">
            <a:extLst>
              <a:ext uri="{FF2B5EF4-FFF2-40B4-BE49-F238E27FC236}">
                <a16:creationId xmlns:a16="http://schemas.microsoft.com/office/drawing/2014/main" id="{DD30D3F7-ECFA-FF4B-9B3E-FF04967C8D42}"/>
              </a:ext>
            </a:extLst>
          </p:cNvPr>
          <p:cNvSpPr>
            <a:spLocks noGrp="1"/>
          </p:cNvSpPr>
          <p:nvPr>
            <p:ph type="pic" sz="quarter" idx="19" hasCustomPrompt="1"/>
          </p:nvPr>
        </p:nvSpPr>
        <p:spPr>
          <a:xfrm>
            <a:off x="126714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0" name="Рисунок 2">
            <a:extLst>
              <a:ext uri="{FF2B5EF4-FFF2-40B4-BE49-F238E27FC236}">
                <a16:creationId xmlns:a16="http://schemas.microsoft.com/office/drawing/2014/main" id="{2DF5821E-28F9-E742-A9CD-F106123708D4}"/>
              </a:ext>
            </a:extLst>
          </p:cNvPr>
          <p:cNvSpPr>
            <a:spLocks noGrp="1"/>
          </p:cNvSpPr>
          <p:nvPr>
            <p:ph type="pic" sz="quarter" idx="20" hasCustomPrompt="1"/>
          </p:nvPr>
        </p:nvSpPr>
        <p:spPr>
          <a:xfrm>
            <a:off x="155479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1" name="Рисунок 2">
            <a:extLst>
              <a:ext uri="{FF2B5EF4-FFF2-40B4-BE49-F238E27FC236}">
                <a16:creationId xmlns:a16="http://schemas.microsoft.com/office/drawing/2014/main" id="{A656D9DA-CD2F-024C-8F27-80456566C547}"/>
              </a:ext>
            </a:extLst>
          </p:cNvPr>
          <p:cNvSpPr>
            <a:spLocks noGrp="1"/>
          </p:cNvSpPr>
          <p:nvPr>
            <p:ph type="pic" sz="quarter" idx="21" hasCustomPrompt="1"/>
          </p:nvPr>
        </p:nvSpPr>
        <p:spPr>
          <a:xfrm>
            <a:off x="184245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2" name="Рисунок 2">
            <a:extLst>
              <a:ext uri="{FF2B5EF4-FFF2-40B4-BE49-F238E27FC236}">
                <a16:creationId xmlns:a16="http://schemas.microsoft.com/office/drawing/2014/main" id="{7EFDE356-2E70-FF46-AF7A-7293555841F2}"/>
              </a:ext>
            </a:extLst>
          </p:cNvPr>
          <p:cNvSpPr>
            <a:spLocks noGrp="1"/>
          </p:cNvSpPr>
          <p:nvPr>
            <p:ph type="pic" sz="quarter" idx="22" hasCustomPrompt="1"/>
          </p:nvPr>
        </p:nvSpPr>
        <p:spPr>
          <a:xfrm>
            <a:off x="40417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3" name="Рисунок 2">
            <a:extLst>
              <a:ext uri="{FF2B5EF4-FFF2-40B4-BE49-F238E27FC236}">
                <a16:creationId xmlns:a16="http://schemas.microsoft.com/office/drawing/2014/main" id="{9A9D1F56-1452-BC46-805C-B3ED31BE0F15}"/>
              </a:ext>
            </a:extLst>
          </p:cNvPr>
          <p:cNvSpPr>
            <a:spLocks noGrp="1"/>
          </p:cNvSpPr>
          <p:nvPr>
            <p:ph type="pic" sz="quarter" idx="23" hasCustomPrompt="1"/>
          </p:nvPr>
        </p:nvSpPr>
        <p:spPr>
          <a:xfrm>
            <a:off x="69183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4" name="Рисунок 2">
            <a:extLst>
              <a:ext uri="{FF2B5EF4-FFF2-40B4-BE49-F238E27FC236}">
                <a16:creationId xmlns:a16="http://schemas.microsoft.com/office/drawing/2014/main" id="{87F4DE22-42BD-D645-A2E3-29AE5A079840}"/>
              </a:ext>
            </a:extLst>
          </p:cNvPr>
          <p:cNvSpPr>
            <a:spLocks noGrp="1"/>
          </p:cNvSpPr>
          <p:nvPr>
            <p:ph type="pic" sz="quarter" idx="24" hasCustomPrompt="1"/>
          </p:nvPr>
        </p:nvSpPr>
        <p:spPr>
          <a:xfrm>
            <a:off x="97948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5" name="Рисунок 2">
            <a:extLst>
              <a:ext uri="{FF2B5EF4-FFF2-40B4-BE49-F238E27FC236}">
                <a16:creationId xmlns:a16="http://schemas.microsoft.com/office/drawing/2014/main" id="{5C790A6C-3651-1B4C-9F8B-3FE414B05006}"/>
              </a:ext>
            </a:extLst>
          </p:cNvPr>
          <p:cNvSpPr>
            <a:spLocks noGrp="1"/>
          </p:cNvSpPr>
          <p:nvPr>
            <p:ph type="pic" sz="quarter" idx="25" hasCustomPrompt="1"/>
          </p:nvPr>
        </p:nvSpPr>
        <p:spPr>
          <a:xfrm>
            <a:off x="126714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6" name="Рисунок 2">
            <a:extLst>
              <a:ext uri="{FF2B5EF4-FFF2-40B4-BE49-F238E27FC236}">
                <a16:creationId xmlns:a16="http://schemas.microsoft.com/office/drawing/2014/main" id="{CA237632-73FF-BD45-AD36-B0017A10D8C6}"/>
              </a:ext>
            </a:extLst>
          </p:cNvPr>
          <p:cNvSpPr>
            <a:spLocks noGrp="1"/>
          </p:cNvSpPr>
          <p:nvPr>
            <p:ph type="pic" sz="quarter" idx="26" hasCustomPrompt="1"/>
          </p:nvPr>
        </p:nvSpPr>
        <p:spPr>
          <a:xfrm>
            <a:off x="155479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7" name="Рисунок 2">
            <a:extLst>
              <a:ext uri="{FF2B5EF4-FFF2-40B4-BE49-F238E27FC236}">
                <a16:creationId xmlns:a16="http://schemas.microsoft.com/office/drawing/2014/main" id="{334392C1-0218-6A40-B052-831E43FB53E6}"/>
              </a:ext>
            </a:extLst>
          </p:cNvPr>
          <p:cNvSpPr>
            <a:spLocks noGrp="1"/>
          </p:cNvSpPr>
          <p:nvPr>
            <p:ph type="pic" sz="quarter" idx="27" hasCustomPrompt="1"/>
          </p:nvPr>
        </p:nvSpPr>
        <p:spPr>
          <a:xfrm>
            <a:off x="18424535" y="5778394"/>
            <a:ext cx="2602928" cy="1773536"/>
          </a:xfrm>
          <a:prstGeom prst="roundRect">
            <a:avLst>
              <a:gd name="adj" fmla="val 7343"/>
            </a:avLst>
          </a:prstGeo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269198881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33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Рисунок 26">
            <a:extLst>
              <a:ext uri="{FF2B5EF4-FFF2-40B4-BE49-F238E27FC236}">
                <a16:creationId xmlns:a16="http://schemas.microsoft.com/office/drawing/2014/main" id="{F51D7DC4-FEF4-4F39-9729-12996B1C63B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4355" b="14355"/>
          <a:stretch>
            <a:fillRect/>
          </a:stretch>
        </p:blipFill>
        <p:spPr>
          <a:xfrm>
            <a:off x="2781300" y="1333500"/>
            <a:ext cx="27590750" cy="11049000"/>
          </a:xfrm>
          <a:prstGeom prst="roundRect">
            <a:avLst>
              <a:gd name="adj" fmla="val 50000"/>
            </a:avLst>
          </a:prstGeom>
          <a:solidFill>
            <a:schemeClr val="bg2"/>
          </a:solidFill>
        </p:spPr>
      </p:pic>
      <p:sp>
        <p:nvSpPr>
          <p:cNvPr id="37" name="Кружок"/>
          <p:cNvSpPr/>
          <p:nvPr/>
        </p:nvSpPr>
        <p:spPr>
          <a:xfrm>
            <a:off x="3706961" y="2119477"/>
            <a:ext cx="9400878" cy="940087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Radiance"/>
          <p:cNvSpPr txBox="1"/>
          <p:nvPr/>
        </p:nvSpPr>
        <p:spPr>
          <a:xfrm>
            <a:off x="4497423" y="5252371"/>
            <a:ext cx="7819953" cy="3795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Bold"/>
                <a:ea typeface="Maven Pro Bold"/>
                <a:cs typeface="Maven Pro Bold"/>
                <a:sym typeface="Maven Pro Bold"/>
              </a:defRPr>
            </a:lvl1pPr>
          </a:lstStyle>
          <a:p>
            <a:r>
              <a:rPr lang="ru-RU" b="1" dirty="0">
                <a:latin typeface="Arial" panose="020B0604020202020204" pitchFamily="34" charset="0"/>
                <a:cs typeface="Arial" panose="020B0604020202020204" pitchFamily="34" charset="0"/>
              </a:rPr>
              <a:t>Смешанная экономическая система</a:t>
            </a:r>
            <a:endParaRPr b="1" dirty="0">
              <a:latin typeface="Arial" panose="020B0604020202020204" pitchFamily="34" charset="0"/>
              <a:cs typeface="Arial" panose="020B0604020202020204" pitchFamily="34" charset="0"/>
            </a:endParaRPr>
          </a:p>
        </p:txBody>
      </p:sp>
      <p:sp>
        <p:nvSpPr>
          <p:cNvPr id="40" name="Premium PowerPoint, Keynote, Google Slides Template"/>
          <p:cNvSpPr txBox="1"/>
          <p:nvPr/>
        </p:nvSpPr>
        <p:spPr>
          <a:xfrm>
            <a:off x="6164932" y="9048282"/>
            <a:ext cx="4484936"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2000" b="0">
                <a:solidFill>
                  <a:srgbClr val="D2DBE4"/>
                </a:solidFill>
                <a:latin typeface="OpenSans-Regular"/>
                <a:ea typeface="OpenSans-Regular"/>
                <a:cs typeface="OpenSans-Regular"/>
                <a:sym typeface="OpenSans-Regular"/>
              </a:defRPr>
            </a:lvl1pPr>
          </a:lstStyle>
          <a:p>
            <a:endParaRPr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3E8ABDE9-2FF9-4871-BE1C-850608585E9B}"/>
              </a:ext>
            </a:extLst>
          </p:cNvPr>
          <p:cNvSpPr/>
          <p:nvPr/>
        </p:nvSpPr>
        <p:spPr>
          <a:xfrm>
            <a:off x="2394564" y="1900654"/>
            <a:ext cx="18728076" cy="1742733"/>
          </a:xfrm>
          <a:prstGeom prst="roundRect">
            <a:avLst/>
          </a:prstGeom>
          <a:ln/>
        </p:spPr>
        <p:style>
          <a:lnRef idx="3">
            <a:schemeClr val="lt1"/>
          </a:lnRef>
          <a:fillRef idx="1">
            <a:schemeClr val="dk1"/>
          </a:fillRef>
          <a:effectRef idx="1">
            <a:schemeClr val="dk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5" name="Рисунок 4">
            <a:extLst>
              <a:ext uri="{FF2B5EF4-FFF2-40B4-BE49-F238E27FC236}">
                <a16:creationId xmlns:a16="http://schemas.microsoft.com/office/drawing/2014/main" id="{6B30A473-6BC8-4BAA-B33E-13CF89549DD9}"/>
              </a:ext>
            </a:extLst>
          </p:cNvPr>
          <p:cNvPicPr>
            <a:picLocks noChangeAspect="1"/>
          </p:cNvPicPr>
          <p:nvPr/>
        </p:nvPicPr>
        <p:blipFill>
          <a:blip r:embed="rId2"/>
          <a:stretch>
            <a:fillRect/>
          </a:stretch>
        </p:blipFill>
        <p:spPr>
          <a:xfrm>
            <a:off x="-4352544" y="4984652"/>
            <a:ext cx="33777159" cy="6830694"/>
          </a:xfrm>
          <a:prstGeom prst="rect">
            <a:avLst/>
          </a:prstGeom>
          <a:ln>
            <a:noFill/>
          </a:ln>
          <a:effectLst>
            <a:outerShdw blurRad="292100" dist="139700" dir="2700000" algn="tl" rotWithShape="0">
              <a:srgbClr val="333333">
                <a:alpha val="65000"/>
              </a:srgbClr>
            </a:outerShdw>
          </a:effectLst>
        </p:spPr>
      </p:pic>
      <p:sp>
        <p:nvSpPr>
          <p:cNvPr id="45" name="Title text slide"/>
          <p:cNvSpPr txBox="1"/>
          <p:nvPr/>
        </p:nvSpPr>
        <p:spPr>
          <a:xfrm>
            <a:off x="2394564" y="2066134"/>
            <a:ext cx="1872807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b="1" dirty="0">
                <a:latin typeface="Arial" panose="020B0604020202020204" pitchFamily="34" charset="0"/>
                <a:cs typeface="Arial" panose="020B0604020202020204" pitchFamily="34" charset="0"/>
              </a:rPr>
              <a:t>Смешанная экономическая система</a:t>
            </a:r>
            <a:endParaRPr b="1" dirty="0">
              <a:latin typeface="Arial" panose="020B0604020202020204" pitchFamily="34" charset="0"/>
              <a:cs typeface="Arial" panose="020B0604020202020204" pitchFamily="34" charset="0"/>
            </a:endParaRPr>
          </a:p>
        </p:txBody>
      </p:sp>
      <p:sp>
        <p:nvSpPr>
          <p:cNvPr id="4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668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lnSpc>
                <a:spcPct val="120000"/>
              </a:lnSpc>
              <a:spcBef>
                <a:spcPts val="2000"/>
              </a:spcBef>
              <a:defRPr sz="2600" b="0">
                <a:solidFill>
                  <a:srgbClr val="D2DBE4"/>
                </a:solidFill>
                <a:latin typeface="Open Sans"/>
                <a:ea typeface="Open Sans"/>
                <a:cs typeface="Open Sans"/>
                <a:sym typeface="Open Sans"/>
              </a:defRPr>
            </a:pPr>
            <a:r>
              <a:rPr lang="ru-RU" sz="3600" dirty="0">
                <a:sym typeface="Open Sans"/>
              </a:rPr>
              <a:t>Смешанная экономика </a:t>
            </a:r>
            <a:r>
              <a:rPr lang="ru-RU" sz="3600" b="0" dirty="0">
                <a:sym typeface="Open Sans"/>
              </a:rPr>
              <a:t>– экономическая система, предполагающая как частную, так и государственную собственность на средства производства. Предприниматели могут самостоятельно вести хозяйственную деятельность для получения прибыли, но при этом государство может вмешиваться и обладает приоритетом в финансовых вопросах. И государство, и предприятия являются равноправными субъектами рынка. Государство обеспечивает себя за счет налогов и акцизов и ведения экономической деятельности. Часть важных элементов инфраструктуры принадлежит государству и финансируется им. Например, школы, больницы, библиотеки и дороги. Правительство регулирует трудовую сферу, препятствует возникновению монополий, защищает интеллектуальную собственность и окружающую среду.</a:t>
            </a:r>
            <a:endParaRPr sz="3600" dirty="0">
              <a:latin typeface="Arial" panose="020B0604020202020204" pitchFamily="34" charset="0"/>
              <a:cs typeface="Arial" panose="020B0604020202020204" pitchFamily="34" charset="0"/>
            </a:endParaRPr>
          </a:p>
        </p:txBody>
      </p:sp>
      <p:sp>
        <p:nvSpPr>
          <p:cNvPr id="6" name="Фигура">
            <a:extLst>
              <a:ext uri="{FF2B5EF4-FFF2-40B4-BE49-F238E27FC236}">
                <a16:creationId xmlns:a16="http://schemas.microsoft.com/office/drawing/2014/main" id="{7DD8978E-16E8-4252-A788-8271C51CBB2A}"/>
              </a:ext>
            </a:extLst>
          </p:cNvPr>
          <p:cNvSpPr/>
          <p:nvPr/>
        </p:nvSpPr>
        <p:spPr>
          <a:xfrm>
            <a:off x="10615082" y="3765601"/>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скругленные углы 2">
            <a:extLst>
              <a:ext uri="{FF2B5EF4-FFF2-40B4-BE49-F238E27FC236}">
                <a16:creationId xmlns:a16="http://schemas.microsoft.com/office/drawing/2014/main" id="{18586248-A68D-45E5-9C59-E15D037DA42A}"/>
              </a:ext>
            </a:extLst>
          </p:cNvPr>
          <p:cNvSpPr/>
          <p:nvPr/>
        </p:nvSpPr>
        <p:spPr>
          <a:xfrm>
            <a:off x="635429" y="9181731"/>
            <a:ext cx="22907156" cy="1118255"/>
          </a:xfrm>
          <a:prstGeom prst="roundRect">
            <a:avLst/>
          </a:prstGeom>
          <a:ln/>
        </p:spPr>
        <p:style>
          <a:lnRef idx="3">
            <a:schemeClr val="lt1"/>
          </a:lnRef>
          <a:fillRef idx="1">
            <a:schemeClr val="dk1"/>
          </a:fillRef>
          <a:effectRef idx="1">
            <a:schemeClr val="dk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Прямоугольник: скругленные углы 1">
            <a:extLst>
              <a:ext uri="{FF2B5EF4-FFF2-40B4-BE49-F238E27FC236}">
                <a16:creationId xmlns:a16="http://schemas.microsoft.com/office/drawing/2014/main" id="{285612E4-303C-4B56-A295-A634789E4D6D}"/>
              </a:ext>
            </a:extLst>
          </p:cNvPr>
          <p:cNvSpPr/>
          <p:nvPr/>
        </p:nvSpPr>
        <p:spPr>
          <a:xfrm>
            <a:off x="3607348" y="432266"/>
            <a:ext cx="17625020" cy="1504853"/>
          </a:xfrm>
          <a:prstGeom prst="roundRect">
            <a:avLst/>
          </a:prstGeom>
          <a:ln/>
        </p:spPr>
        <p:style>
          <a:lnRef idx="3">
            <a:schemeClr val="lt1"/>
          </a:lnRef>
          <a:fillRef idx="1">
            <a:schemeClr val="dk1"/>
          </a:fillRef>
          <a:effectRef idx="1">
            <a:schemeClr val="dk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5" name="Title text slide"/>
          <p:cNvSpPr txBox="1"/>
          <p:nvPr/>
        </p:nvSpPr>
        <p:spPr>
          <a:xfrm>
            <a:off x="1687736" y="432266"/>
            <a:ext cx="21008528" cy="2564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algn="ctr"/>
            <a:r>
              <a:rPr lang="ru-RU" b="1" dirty="0"/>
              <a:t>Основные черты смешанной системы</a:t>
            </a:r>
          </a:p>
          <a:p>
            <a:endParaRPr b="1" dirty="0">
              <a:latin typeface="Arial" panose="020B0604020202020204" pitchFamily="34" charset="0"/>
              <a:cs typeface="Arial" panose="020B0604020202020204" pitchFamily="34" charset="0"/>
            </a:endParaRPr>
          </a:p>
        </p:txBody>
      </p:sp>
      <p:sp>
        <p:nvSpPr>
          <p:cNvPr id="4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1208619" y="2789476"/>
            <a:ext cx="22333966" cy="5943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just">
              <a:lnSpc>
                <a:spcPct val="120000"/>
              </a:lnSpc>
              <a:spcBef>
                <a:spcPts val="2000"/>
              </a:spcBef>
              <a:defRPr sz="2600" b="0">
                <a:solidFill>
                  <a:srgbClr val="D2DBE4"/>
                </a:solidFill>
                <a:latin typeface="Open Sans"/>
                <a:ea typeface="Open Sans"/>
                <a:cs typeface="Open Sans"/>
                <a:sym typeface="Open Sans"/>
              </a:defRPr>
            </a:pPr>
            <a:r>
              <a:rPr lang="ru-RU" sz="4000" dirty="0">
                <a:latin typeface="Arial" panose="020B0604020202020204" pitchFamily="34" charset="0"/>
                <a:cs typeface="Arial" panose="020B0604020202020204" pitchFamily="34" charset="0"/>
              </a:rPr>
              <a:t>Современная смешанная экономическая система возникла в качестве альтернативы существовавшим системам. Её окончательная становление датируется серединой </a:t>
            </a:r>
            <a:r>
              <a:rPr lang="en-US" sz="4000" dirty="0">
                <a:latin typeface="Arial" panose="020B0604020202020204" pitchFamily="34" charset="0"/>
                <a:cs typeface="Arial" panose="020B0604020202020204" pitchFamily="34" charset="0"/>
              </a:rPr>
              <a:t>XX </a:t>
            </a:r>
            <a:r>
              <a:rPr lang="ru-RU" sz="4000" dirty="0">
                <a:latin typeface="Arial" panose="020B0604020202020204" pitchFamily="34" charset="0"/>
                <a:cs typeface="Arial" panose="020B0604020202020204" pitchFamily="34" charset="0"/>
              </a:rPr>
              <a:t>века. Формировалась смешанная система в три этапа,  которым предшествовала возникновение новых форм рыночной экономики. Данная система по сравнению с другими является самой оптимальной, уравнивает частицы сектором при помощи рыночного инструмента. Смешанная экономика является совокупностью других экономических систем, при этом сочетание разных экономических систем оказывает плодотворное влияние на развитие смешанной экономической системы.</a:t>
            </a:r>
            <a:endParaRPr sz="4000" dirty="0">
              <a:latin typeface="Arial" panose="020B0604020202020204" pitchFamily="34" charset="0"/>
              <a:cs typeface="Arial" panose="020B0604020202020204" pitchFamily="34" charset="0"/>
            </a:endParaRPr>
          </a:p>
        </p:txBody>
      </p:sp>
      <p:sp>
        <p:nvSpPr>
          <p:cNvPr id="6" name="Фигура">
            <a:extLst>
              <a:ext uri="{FF2B5EF4-FFF2-40B4-BE49-F238E27FC236}">
                <a16:creationId xmlns:a16="http://schemas.microsoft.com/office/drawing/2014/main" id="{7DD8978E-16E8-4252-A788-8271C51CBB2A}"/>
              </a:ext>
            </a:extLst>
          </p:cNvPr>
          <p:cNvSpPr/>
          <p:nvPr/>
        </p:nvSpPr>
        <p:spPr>
          <a:xfrm>
            <a:off x="10995089" y="2082961"/>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5"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a:extLst>
              <a:ext uri="{FF2B5EF4-FFF2-40B4-BE49-F238E27FC236}">
                <a16:creationId xmlns:a16="http://schemas.microsoft.com/office/drawing/2014/main" id="{33708901-54EE-4745-983C-E3A4F2C2A953}"/>
              </a:ext>
            </a:extLst>
          </p:cNvPr>
          <p:cNvSpPr txBox="1"/>
          <p:nvPr/>
        </p:nvSpPr>
        <p:spPr>
          <a:xfrm>
            <a:off x="635429" y="11799077"/>
            <a:ext cx="7524629" cy="705706"/>
          </a:xfrm>
          <a:prstGeom prst="rect">
            <a:avLst/>
          </a:prstGeom>
          <a:solidFill>
            <a:schemeClr val="tx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algn="ctr"/>
            <a:r>
              <a:rPr lang="ru-RU" sz="3600" dirty="0"/>
              <a:t>Малый, средний и крупный бизнес</a:t>
            </a:r>
            <a:endParaRPr sz="3600" dirty="0"/>
          </a:p>
        </p:txBody>
      </p:sp>
      <p:sp>
        <p:nvSpPr>
          <p:cNvPr id="7" name="Title text slide">
            <a:extLst>
              <a:ext uri="{FF2B5EF4-FFF2-40B4-BE49-F238E27FC236}">
                <a16:creationId xmlns:a16="http://schemas.microsoft.com/office/drawing/2014/main" id="{EFAFF0CB-53A4-4C17-9424-A44E000CC750}"/>
              </a:ext>
            </a:extLst>
          </p:cNvPr>
          <p:cNvSpPr txBox="1"/>
          <p:nvPr/>
        </p:nvSpPr>
        <p:spPr>
          <a:xfrm>
            <a:off x="-192038" y="9123149"/>
            <a:ext cx="24514482"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algn="ctr"/>
            <a:r>
              <a:rPr lang="ru-RU" sz="6600" b="1" dirty="0">
                <a:latin typeface="Arial" panose="020B0604020202020204" pitchFamily="34" charset="0"/>
                <a:cs typeface="Arial" panose="020B0604020202020204" pitchFamily="34" charset="0"/>
              </a:rPr>
              <a:t>Экономической системе характерны виды хозяйств: </a:t>
            </a:r>
            <a:endParaRPr sz="6600" b="1" dirty="0">
              <a:latin typeface="Arial" panose="020B0604020202020204" pitchFamily="34" charset="0"/>
              <a:cs typeface="Arial" panose="020B0604020202020204" pitchFamily="34" charset="0"/>
            </a:endParaRPr>
          </a:p>
        </p:txBody>
      </p:sp>
      <p:sp>
        <p:nvSpPr>
          <p:cNvPr id="9"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a:extLst>
              <a:ext uri="{FF2B5EF4-FFF2-40B4-BE49-F238E27FC236}">
                <a16:creationId xmlns:a16="http://schemas.microsoft.com/office/drawing/2014/main" id="{8F9BC070-D63A-4111-97AA-00B0416365D4}"/>
              </a:ext>
            </a:extLst>
          </p:cNvPr>
          <p:cNvSpPr txBox="1"/>
          <p:nvPr/>
        </p:nvSpPr>
        <p:spPr>
          <a:xfrm>
            <a:off x="9161782" y="11799077"/>
            <a:ext cx="6516151" cy="705706"/>
          </a:xfrm>
          <a:prstGeom prst="rect">
            <a:avLst/>
          </a:prstGeom>
          <a:solidFill>
            <a:srgbClr val="45475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algn="ctr"/>
            <a:r>
              <a:rPr lang="ru-RU" sz="3600" dirty="0"/>
              <a:t>Государственные учреждения</a:t>
            </a:r>
            <a:endParaRPr sz="3600" dirty="0"/>
          </a:p>
        </p:txBody>
      </p:sp>
      <p:sp>
        <p:nvSpPr>
          <p:cNvPr id="14"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a:extLst>
              <a:ext uri="{FF2B5EF4-FFF2-40B4-BE49-F238E27FC236}">
                <a16:creationId xmlns:a16="http://schemas.microsoft.com/office/drawing/2014/main" id="{8F7ADA9E-2AE9-4766-AB91-A5420B23EA28}"/>
              </a:ext>
            </a:extLst>
          </p:cNvPr>
          <p:cNvSpPr txBox="1"/>
          <p:nvPr/>
        </p:nvSpPr>
        <p:spPr>
          <a:xfrm>
            <a:off x="17052232" y="11799077"/>
            <a:ext cx="6516151" cy="705706"/>
          </a:xfrm>
          <a:prstGeom prst="rect">
            <a:avLst/>
          </a:prstGeom>
          <a:solidFill>
            <a:srgbClr val="45475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3600" dirty="0"/>
              <a:t>Муниципальные предприятия</a:t>
            </a:r>
            <a:endParaRPr sz="3600" dirty="0"/>
          </a:p>
        </p:txBody>
      </p:sp>
      <p:sp>
        <p:nvSpPr>
          <p:cNvPr id="13" name="Стрелка: вниз 12">
            <a:extLst>
              <a:ext uri="{FF2B5EF4-FFF2-40B4-BE49-F238E27FC236}">
                <a16:creationId xmlns:a16="http://schemas.microsoft.com/office/drawing/2014/main" id="{8795D238-ED21-44CD-9B9B-844B589591C9}"/>
              </a:ext>
            </a:extLst>
          </p:cNvPr>
          <p:cNvSpPr/>
          <p:nvPr/>
        </p:nvSpPr>
        <p:spPr>
          <a:xfrm>
            <a:off x="11598859" y="10596967"/>
            <a:ext cx="932688" cy="987436"/>
          </a:xfrm>
          <a:prstGeom prst="downArrow">
            <a:avLst/>
          </a:prstGeom>
          <a:gradFill flip="none" rotWithShape="1">
            <a:gsLst>
              <a:gs pos="0">
                <a:schemeClr val="accent2">
                  <a:lumMod val="96000"/>
                </a:schemeClr>
              </a:gs>
              <a:gs pos="100000">
                <a:schemeClr val="accent1"/>
              </a:gs>
            </a:gsLst>
            <a:lin ang="5400000" scaled="0"/>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Стрелка: вниз 15">
            <a:extLst>
              <a:ext uri="{FF2B5EF4-FFF2-40B4-BE49-F238E27FC236}">
                <a16:creationId xmlns:a16="http://schemas.microsoft.com/office/drawing/2014/main" id="{0FAE6207-B797-4668-B784-2A07924829E9}"/>
              </a:ext>
            </a:extLst>
          </p:cNvPr>
          <p:cNvSpPr/>
          <p:nvPr/>
        </p:nvSpPr>
        <p:spPr>
          <a:xfrm>
            <a:off x="3846606" y="10596967"/>
            <a:ext cx="932688" cy="987436"/>
          </a:xfrm>
          <a:prstGeom prst="downArrow">
            <a:avLst/>
          </a:prstGeom>
          <a:gradFill flip="none" rotWithShape="1">
            <a:gsLst>
              <a:gs pos="0">
                <a:schemeClr val="accent2">
                  <a:lumMod val="96000"/>
                </a:schemeClr>
              </a:gs>
              <a:gs pos="100000">
                <a:schemeClr val="accent1"/>
              </a:gs>
            </a:gsLst>
            <a:lin ang="5400000" scaled="0"/>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Стрелка: вниз 16">
            <a:extLst>
              <a:ext uri="{FF2B5EF4-FFF2-40B4-BE49-F238E27FC236}">
                <a16:creationId xmlns:a16="http://schemas.microsoft.com/office/drawing/2014/main" id="{12D17E83-890B-4ADC-916A-69051D0F5BFF}"/>
              </a:ext>
            </a:extLst>
          </p:cNvPr>
          <p:cNvSpPr/>
          <p:nvPr/>
        </p:nvSpPr>
        <p:spPr>
          <a:xfrm>
            <a:off x="19843964" y="10596967"/>
            <a:ext cx="932688" cy="987436"/>
          </a:xfrm>
          <a:prstGeom prst="downArrow">
            <a:avLst/>
          </a:prstGeom>
          <a:gradFill flip="none" rotWithShape="1">
            <a:gsLst>
              <a:gs pos="0">
                <a:schemeClr val="accent2">
                  <a:lumMod val="96000"/>
                </a:schemeClr>
              </a:gs>
              <a:gs pos="100000">
                <a:schemeClr val="accent1"/>
              </a:gs>
            </a:gsLst>
            <a:lin ang="5400000" scaled="0"/>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4916952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3" name="Прямоугольник: скругленные углы 2">
            <a:extLst>
              <a:ext uri="{FF2B5EF4-FFF2-40B4-BE49-F238E27FC236}">
                <a16:creationId xmlns:a16="http://schemas.microsoft.com/office/drawing/2014/main" id="{DA7944E3-CC12-4A6A-A475-CFD79C5FA9D2}"/>
              </a:ext>
            </a:extLst>
          </p:cNvPr>
          <p:cNvSpPr/>
          <p:nvPr/>
        </p:nvSpPr>
        <p:spPr>
          <a:xfrm>
            <a:off x="4846320" y="428538"/>
            <a:ext cx="14813280" cy="1395264"/>
          </a:xfrm>
          <a:prstGeom prst="roundRect">
            <a:avLst/>
          </a:prstGeom>
          <a:solidFill>
            <a:srgbClr val="2F313F"/>
          </a:solidFill>
          <a:ln/>
        </p:spPr>
        <p:style>
          <a:lnRef idx="3">
            <a:schemeClr val="lt1"/>
          </a:lnRef>
          <a:fillRef idx="1">
            <a:schemeClr val="dk1"/>
          </a:fillRef>
          <a:effectRef idx="1">
            <a:schemeClr val="dk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Блок-схема: альтернативный процесс 17">
            <a:extLst>
              <a:ext uri="{FF2B5EF4-FFF2-40B4-BE49-F238E27FC236}">
                <a16:creationId xmlns:a16="http://schemas.microsoft.com/office/drawing/2014/main" id="{C1F7E1D5-5A71-4E7D-A851-FBCBFCC22698}"/>
              </a:ext>
            </a:extLst>
          </p:cNvPr>
          <p:cNvSpPr/>
          <p:nvPr/>
        </p:nvSpPr>
        <p:spPr>
          <a:xfrm>
            <a:off x="13457053" y="8004504"/>
            <a:ext cx="9334036" cy="4211879"/>
          </a:xfrm>
          <a:prstGeom prst="flowChartAlternateProcess">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Блок-схема: альтернативный процесс 13">
            <a:extLst>
              <a:ext uri="{FF2B5EF4-FFF2-40B4-BE49-F238E27FC236}">
                <a16:creationId xmlns:a16="http://schemas.microsoft.com/office/drawing/2014/main" id="{4AA1BD5E-8C6F-491E-AC58-40B769055175}"/>
              </a:ext>
            </a:extLst>
          </p:cNvPr>
          <p:cNvSpPr/>
          <p:nvPr/>
        </p:nvSpPr>
        <p:spPr>
          <a:xfrm>
            <a:off x="13457054" y="3057010"/>
            <a:ext cx="9334035" cy="4756044"/>
          </a:xfrm>
          <a:prstGeom prst="flowChartAlternateProcess">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7" name="Блок-схема: альтернативный процесс 16">
            <a:extLst>
              <a:ext uri="{FF2B5EF4-FFF2-40B4-BE49-F238E27FC236}">
                <a16:creationId xmlns:a16="http://schemas.microsoft.com/office/drawing/2014/main" id="{CE3698BB-F248-4C0F-B163-DF7FE796EDCD}"/>
              </a:ext>
            </a:extLst>
          </p:cNvPr>
          <p:cNvSpPr/>
          <p:nvPr/>
        </p:nvSpPr>
        <p:spPr>
          <a:xfrm>
            <a:off x="539253" y="3077000"/>
            <a:ext cx="9334035" cy="4756044"/>
          </a:xfrm>
          <a:prstGeom prst="flowChartAlternateProcess">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Блок-схема: альтернативный процесс 1">
            <a:extLst>
              <a:ext uri="{FF2B5EF4-FFF2-40B4-BE49-F238E27FC236}">
                <a16:creationId xmlns:a16="http://schemas.microsoft.com/office/drawing/2014/main" id="{4C574231-6340-442E-9880-B4AA900646F1}"/>
              </a:ext>
            </a:extLst>
          </p:cNvPr>
          <p:cNvSpPr/>
          <p:nvPr/>
        </p:nvSpPr>
        <p:spPr>
          <a:xfrm>
            <a:off x="539253" y="8004505"/>
            <a:ext cx="9334035" cy="4211879"/>
          </a:xfrm>
          <a:prstGeom prst="flowChartAlternateProcess">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1" name="Numbered List"/>
          <p:cNvSpPr txBox="1"/>
          <p:nvPr/>
        </p:nvSpPr>
        <p:spPr>
          <a:xfrm>
            <a:off x="4619580" y="406474"/>
            <a:ext cx="15266760" cy="2564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r>
              <a:rPr lang="ru-RU" b="1" dirty="0"/>
              <a:t>Модели смешанной экономики</a:t>
            </a:r>
          </a:p>
          <a:p>
            <a:endParaRPr b="1" dirty="0"/>
          </a:p>
        </p:txBody>
      </p:sp>
      <p:sp>
        <p:nvSpPr>
          <p:cNvPr id="82" name="Фигура"/>
          <p:cNvSpPr/>
          <p:nvPr/>
        </p:nvSpPr>
        <p:spPr>
          <a:xfrm>
            <a:off x="17335612" y="1995263"/>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4" name="01"/>
          <p:cNvSpPr txBox="1"/>
          <p:nvPr/>
        </p:nvSpPr>
        <p:spPr>
          <a:xfrm>
            <a:off x="793869" y="3136566"/>
            <a:ext cx="8129806"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b="1" dirty="0"/>
              <a:t>Германская модель</a:t>
            </a:r>
            <a:endParaRPr sz="6600" b="1" dirty="0"/>
          </a:p>
        </p:txBody>
      </p:sp>
      <p:sp>
        <p:nvSpPr>
          <p:cNvPr id="85" name="Lorem ipsum dolor sit amet, consectetur adipiscing elit, sed do eiusmod tempor incididunt ut labore et quis nostrud exercitation ullamco laboris nisi ut"/>
          <p:cNvSpPr txBox="1"/>
          <p:nvPr/>
        </p:nvSpPr>
        <p:spPr>
          <a:xfrm>
            <a:off x="961288" y="4119125"/>
            <a:ext cx="8129806" cy="3418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Это модель социального рыночного хозяйства, которая расширение конкурентных начал увязывает с созданием особой социальной инфраструктуры, смягчающей недостатки рынка и капитала, с формированием многослойной институциональной структуры субъектов социальной политики.</a:t>
            </a:r>
            <a:endParaRPr dirty="0"/>
          </a:p>
        </p:txBody>
      </p:sp>
      <p:sp>
        <p:nvSpPr>
          <p:cNvPr id="87" name="02"/>
          <p:cNvSpPr txBox="1"/>
          <p:nvPr/>
        </p:nvSpPr>
        <p:spPr>
          <a:xfrm>
            <a:off x="793869" y="8083938"/>
            <a:ext cx="10134889"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b="1" dirty="0"/>
              <a:t>Американская модель</a:t>
            </a:r>
            <a:endParaRPr sz="6600" b="1" dirty="0"/>
          </a:p>
        </p:txBody>
      </p:sp>
      <p:sp>
        <p:nvSpPr>
          <p:cNvPr id="88" name="Lorem ipsum dolor sit amet, consectetur adipiscing elit, sed do eiusmod tempor incididunt ut labore et quis nostrud exercitation ullamco laboris nisi ut"/>
          <p:cNvSpPr txBox="1"/>
          <p:nvPr/>
        </p:nvSpPr>
        <p:spPr>
          <a:xfrm>
            <a:off x="961288" y="9186161"/>
            <a:ext cx="8129806" cy="24684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Это либеральная рыночно-капиталистическая модель, которая предполагает приоритетную роль частной собственности, рыночно-конкурентного механизма, капиталистических мотиваций и высокий уровень социальной дифференциации.</a:t>
            </a:r>
            <a:endParaRPr dirty="0"/>
          </a:p>
        </p:txBody>
      </p:sp>
      <p:sp>
        <p:nvSpPr>
          <p:cNvPr id="90" name="03"/>
          <p:cNvSpPr txBox="1"/>
          <p:nvPr/>
        </p:nvSpPr>
        <p:spPr>
          <a:xfrm>
            <a:off x="13854071" y="3187707"/>
            <a:ext cx="8334904"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b="1" dirty="0"/>
              <a:t>Шведская модель</a:t>
            </a:r>
            <a:endParaRPr sz="6600" b="1" dirty="0"/>
          </a:p>
        </p:txBody>
      </p:sp>
      <p:sp>
        <p:nvSpPr>
          <p:cNvPr id="91" name="Lorem ipsum dolor sit amet, consectetur adipiscing elit, sed do eiusmod tempor incididunt ut labore et quis nostrud exercitation ullamco laboris nisi ut"/>
          <p:cNvSpPr txBox="1"/>
          <p:nvPr/>
        </p:nvSpPr>
        <p:spPr>
          <a:xfrm>
            <a:off x="14059169" y="4162953"/>
            <a:ext cx="8129806" cy="2938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Шведская модель базировалась на компромиссе рабочего движения и крупного капитала. Одной из главных целей экономической политики ставила полную занятость и выравнивание доходов, важнейшим элементом считала социальное страхование населения.</a:t>
            </a:r>
            <a:endParaRPr dirty="0"/>
          </a:p>
        </p:txBody>
      </p:sp>
      <p:sp>
        <p:nvSpPr>
          <p:cNvPr id="93" name="04"/>
          <p:cNvSpPr txBox="1"/>
          <p:nvPr/>
        </p:nvSpPr>
        <p:spPr>
          <a:xfrm>
            <a:off x="13854071" y="8077017"/>
            <a:ext cx="9530962"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dirty="0"/>
              <a:t>Японская модель</a:t>
            </a:r>
            <a:endParaRPr sz="6600" dirty="0"/>
          </a:p>
        </p:txBody>
      </p:sp>
      <p:sp>
        <p:nvSpPr>
          <p:cNvPr id="94" name="Lorem ipsum dolor sit amet, consectetur adipiscing elit, sed do eiusmod tempor incididunt ut labore et quis nostrud exercitation ullamco laboris nisi ut"/>
          <p:cNvSpPr txBox="1"/>
          <p:nvPr/>
        </p:nvSpPr>
        <p:spPr>
          <a:xfrm>
            <a:off x="14059169" y="9113561"/>
            <a:ext cx="8129806" cy="3675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Японская модель смешанной экономики представляет собой модель корпоративного капитализма, в которой благоприятные возможности накопления капитала сочетаются с активной государственной политикой и особым социальным значением корпоративного начала.</a:t>
            </a:r>
          </a:p>
          <a:p>
            <a:endParaRPr dirty="0"/>
          </a:p>
        </p:txBody>
      </p:sp>
      <p:sp>
        <p:nvSpPr>
          <p:cNvPr id="19" name="Фигура">
            <a:extLst>
              <a:ext uri="{FF2B5EF4-FFF2-40B4-BE49-F238E27FC236}">
                <a16:creationId xmlns:a16="http://schemas.microsoft.com/office/drawing/2014/main" id="{A60D2A7F-1824-453E-A35C-FB54B8143A13}"/>
              </a:ext>
            </a:extLst>
          </p:cNvPr>
          <p:cNvSpPr/>
          <p:nvPr/>
        </p:nvSpPr>
        <p:spPr>
          <a:xfrm>
            <a:off x="3770161" y="1995264"/>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кругленные углы 4">
            <a:extLst>
              <a:ext uri="{FF2B5EF4-FFF2-40B4-BE49-F238E27FC236}">
                <a16:creationId xmlns:a16="http://schemas.microsoft.com/office/drawing/2014/main" id="{FC923431-A6C2-464E-A69D-FACB4D77ABF4}"/>
              </a:ext>
            </a:extLst>
          </p:cNvPr>
          <p:cNvSpPr/>
          <p:nvPr/>
        </p:nvSpPr>
        <p:spPr>
          <a:xfrm>
            <a:off x="4995672" y="2058821"/>
            <a:ext cx="14392656" cy="1511439"/>
          </a:xfrm>
          <a:prstGeom prst="roundRect">
            <a:avLst/>
          </a:prstGeom>
          <a:ln/>
        </p:spPr>
        <p:style>
          <a:lnRef idx="3">
            <a:schemeClr val="lt1"/>
          </a:lnRef>
          <a:fillRef idx="1">
            <a:schemeClr val="dk1"/>
          </a:fillRef>
          <a:effectRef idx="1">
            <a:schemeClr val="dk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Прямоугольник: скругленные углы 15">
            <a:extLst>
              <a:ext uri="{FF2B5EF4-FFF2-40B4-BE49-F238E27FC236}">
                <a16:creationId xmlns:a16="http://schemas.microsoft.com/office/drawing/2014/main" id="{CA799F3A-66AA-4C1C-B72A-CFC99F0E6630}"/>
              </a:ext>
            </a:extLst>
          </p:cNvPr>
          <p:cNvSpPr/>
          <p:nvPr/>
        </p:nvSpPr>
        <p:spPr>
          <a:xfrm>
            <a:off x="12990473" y="8603170"/>
            <a:ext cx="8507167" cy="2666620"/>
          </a:xfrm>
          <a:prstGeom prst="round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Прямоугольник: скругленные углы 14">
            <a:extLst>
              <a:ext uri="{FF2B5EF4-FFF2-40B4-BE49-F238E27FC236}">
                <a16:creationId xmlns:a16="http://schemas.microsoft.com/office/drawing/2014/main" id="{B4C98F10-6481-409E-BB44-6E11CAD0CE9A}"/>
              </a:ext>
            </a:extLst>
          </p:cNvPr>
          <p:cNvSpPr/>
          <p:nvPr/>
        </p:nvSpPr>
        <p:spPr>
          <a:xfrm>
            <a:off x="12919592" y="5524690"/>
            <a:ext cx="8507167" cy="2666620"/>
          </a:xfrm>
          <a:prstGeom prst="round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Прямоугольник: скругленные углы 13">
            <a:extLst>
              <a:ext uri="{FF2B5EF4-FFF2-40B4-BE49-F238E27FC236}">
                <a16:creationId xmlns:a16="http://schemas.microsoft.com/office/drawing/2014/main" id="{14726722-D766-432C-847F-2B119F3CFAC4}"/>
              </a:ext>
            </a:extLst>
          </p:cNvPr>
          <p:cNvSpPr/>
          <p:nvPr/>
        </p:nvSpPr>
        <p:spPr>
          <a:xfrm>
            <a:off x="2957241" y="8603170"/>
            <a:ext cx="8507167" cy="2666620"/>
          </a:xfrm>
          <a:prstGeom prst="round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 name="Прямоугольник: скругленные углы 3">
            <a:extLst>
              <a:ext uri="{FF2B5EF4-FFF2-40B4-BE49-F238E27FC236}">
                <a16:creationId xmlns:a16="http://schemas.microsoft.com/office/drawing/2014/main" id="{8638C411-1C5D-4E14-8598-E8BC4F0FFA19}"/>
              </a:ext>
            </a:extLst>
          </p:cNvPr>
          <p:cNvSpPr/>
          <p:nvPr/>
        </p:nvSpPr>
        <p:spPr>
          <a:xfrm>
            <a:off x="2957240" y="5524690"/>
            <a:ext cx="8507167" cy="2666620"/>
          </a:xfrm>
          <a:prstGeom prst="round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2" name="Группа 1">
            <a:extLst>
              <a:ext uri="{FF2B5EF4-FFF2-40B4-BE49-F238E27FC236}">
                <a16:creationId xmlns:a16="http://schemas.microsoft.com/office/drawing/2014/main" id="{9B052CFF-A9CA-6A42-AA07-C6D4FDD5A62F}"/>
              </a:ext>
            </a:extLst>
          </p:cNvPr>
          <p:cNvGrpSpPr/>
          <p:nvPr/>
        </p:nvGrpSpPr>
        <p:grpSpPr>
          <a:xfrm>
            <a:off x="3314969" y="2098903"/>
            <a:ext cx="20363255" cy="8550768"/>
            <a:chOff x="3314969" y="2098903"/>
            <a:chExt cx="20363255" cy="8550768"/>
          </a:xfrm>
        </p:grpSpPr>
        <p:sp>
          <p:nvSpPr>
            <p:cNvPr id="313" name="Check list"/>
            <p:cNvSpPr txBox="1"/>
            <p:nvPr/>
          </p:nvSpPr>
          <p:spPr>
            <a:xfrm>
              <a:off x="5261044" y="2098903"/>
              <a:ext cx="18417180"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b="1" dirty="0"/>
                <a:t>Задачи смешанной экономики</a:t>
              </a:r>
              <a:endParaRPr b="1" dirty="0"/>
            </a:p>
          </p:txBody>
        </p:sp>
        <p:sp>
          <p:nvSpPr>
            <p:cNvPr id="315" name="Lorem ipsum dolor sit amet, consectetur adipiscing elit, sed do eiusmod tempor incididunt ut labore et dolore magna aliqua. Ut enim ad minim veniam, quis nostrud"/>
            <p:cNvSpPr txBox="1"/>
            <p:nvPr/>
          </p:nvSpPr>
          <p:spPr>
            <a:xfrm>
              <a:off x="3314969" y="5723464"/>
              <a:ext cx="8659336" cy="22501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4000" dirty="0"/>
                <a:t>Установление баланса между заработной платой и производительностью труда </a:t>
              </a:r>
              <a:endParaRPr sz="4000" dirty="0"/>
            </a:p>
          </p:txBody>
        </p:sp>
        <p:sp>
          <p:nvSpPr>
            <p:cNvPr id="317" name="Lorem ipsum dolor sit amet, consectetur adipiscing elit, sed do eiusmod tempor incididunt ut labore et dolore magna aliqua. Ut enim ad minim veniam, quis nostrud"/>
            <p:cNvSpPr txBox="1"/>
            <p:nvPr/>
          </p:nvSpPr>
          <p:spPr>
            <a:xfrm>
              <a:off x="3314969" y="9010816"/>
              <a:ext cx="8659336" cy="15114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4000" dirty="0"/>
                <a:t>Уравновешивание платежного баланса</a:t>
              </a:r>
              <a:endParaRPr sz="4000" dirty="0"/>
            </a:p>
          </p:txBody>
        </p:sp>
        <p:sp>
          <p:nvSpPr>
            <p:cNvPr id="319" name="Lorem ipsum dolor sit amet, consectetur adipiscing elit, sed do eiusmod tempor incididunt ut labore et dolore magna aliqua. Ut enim ad minim veniam, quis nostrud"/>
            <p:cNvSpPr txBox="1"/>
            <p:nvPr/>
          </p:nvSpPr>
          <p:spPr>
            <a:xfrm>
              <a:off x="14469634" y="6471612"/>
              <a:ext cx="8659336" cy="77277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4000" dirty="0"/>
                <a:t>Ценовая стабилизация</a:t>
              </a:r>
              <a:endParaRPr sz="4000" dirty="0"/>
            </a:p>
          </p:txBody>
        </p:sp>
        <p:sp>
          <p:nvSpPr>
            <p:cNvPr id="321" name="Lorem ipsum dolor sit amet, consectetur adipiscing elit, sed do eiusmod tempor incididunt ut labore et dolore magna aliqua. Ut enim ad minim veniam, quis nostrud"/>
            <p:cNvSpPr txBox="1"/>
            <p:nvPr/>
          </p:nvSpPr>
          <p:spPr>
            <a:xfrm>
              <a:off x="13244338" y="9138232"/>
              <a:ext cx="8659336" cy="15114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4000" dirty="0"/>
                <a:t>В полной мере пользования производственными мощностями</a:t>
              </a:r>
              <a:endParaRPr sz="4000" dirty="0"/>
            </a:p>
          </p:txBody>
        </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 name="Прямоугольник: скругленные углы 7">
            <a:extLst>
              <a:ext uri="{FF2B5EF4-FFF2-40B4-BE49-F238E27FC236}">
                <a16:creationId xmlns:a16="http://schemas.microsoft.com/office/drawing/2014/main" id="{039C5F58-47EB-45BB-BD94-673213FAD083}"/>
              </a:ext>
            </a:extLst>
          </p:cNvPr>
          <p:cNvSpPr/>
          <p:nvPr/>
        </p:nvSpPr>
        <p:spPr>
          <a:xfrm>
            <a:off x="7911913" y="142161"/>
            <a:ext cx="8412480" cy="2315681"/>
          </a:xfrm>
          <a:prstGeom prst="roundRect">
            <a:avLst/>
          </a:prstGeom>
          <a:ln/>
        </p:spPr>
        <p:style>
          <a:lnRef idx="3">
            <a:schemeClr val="lt1"/>
          </a:lnRef>
          <a:fillRef idx="1">
            <a:schemeClr val="dk1"/>
          </a:fillRef>
          <a:effectRef idx="1">
            <a:schemeClr val="dk1"/>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5" name="Прямоугольник: скругленные углы 24">
            <a:extLst>
              <a:ext uri="{FF2B5EF4-FFF2-40B4-BE49-F238E27FC236}">
                <a16:creationId xmlns:a16="http://schemas.microsoft.com/office/drawing/2014/main" id="{16B1DF61-5853-4A0D-85CB-AB212EEF71A1}"/>
              </a:ext>
            </a:extLst>
          </p:cNvPr>
          <p:cNvSpPr/>
          <p:nvPr/>
        </p:nvSpPr>
        <p:spPr>
          <a:xfrm>
            <a:off x="11929872" y="2747936"/>
            <a:ext cx="12454128" cy="9486735"/>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Прямоугольник: скругленные углы 4">
            <a:extLst>
              <a:ext uri="{FF2B5EF4-FFF2-40B4-BE49-F238E27FC236}">
                <a16:creationId xmlns:a16="http://schemas.microsoft.com/office/drawing/2014/main" id="{81EC3C48-6FCE-4014-B3FF-AB6B30F2FC84}"/>
              </a:ext>
            </a:extLst>
          </p:cNvPr>
          <p:cNvSpPr/>
          <p:nvPr/>
        </p:nvSpPr>
        <p:spPr>
          <a:xfrm>
            <a:off x="0" y="2747937"/>
            <a:ext cx="12454128" cy="9486735"/>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it esse cillum dolore eu fugiat nulla pariatur. Excepteur sint occaecat c idatat non proident, sunt in culpa qui officia deserunt mollit anim id est laborum.…"/>
          <p:cNvSpPr txBox="1"/>
          <p:nvPr/>
        </p:nvSpPr>
        <p:spPr>
          <a:xfrm>
            <a:off x="530708" y="4012504"/>
            <a:ext cx="12115372" cy="7396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spcBef>
                <a:spcPts val="1200"/>
              </a:spcBef>
              <a:defRPr sz="2600" b="0">
                <a:solidFill>
                  <a:srgbClr val="D2DBE4"/>
                </a:solidFill>
                <a:latin typeface="Open Sans"/>
                <a:ea typeface="Open Sans"/>
                <a:cs typeface="Open Sans"/>
                <a:sym typeface="Open Sans"/>
              </a:defRPr>
            </a:pPr>
            <a:r>
              <a:rPr lang="ru-RU" sz="2600" b="0" dirty="0">
                <a:sym typeface="Open Sans"/>
              </a:rPr>
              <a:t>Рынок управляется законами спроса и предложения.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Эффективно работающие компании получают прибыль.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Существует конкуренция между предприятиями, что обеспечивает более высокое качество продукции и лучшие условия для потребителей.</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Государство поддерживает маловостребованные области.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Ведется борьба с монополиями.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Стабильность и сбалансированность системы.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Гарантия экономического роста.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Сочетание рыночной свободы, конкуренции и защиты населения.</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Стимулирование роста конкретных сфер путем госзаказов.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Защита национальных производителей благодаря установлению высоких таможенных пошлин.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Предоставление льготных госкредитов.</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Регулирование цен на сбыт продукции сельскохозяйственного назначения.</a:t>
            </a:r>
            <a:endParaRPr sz="2600" dirty="0"/>
          </a:p>
        </p:txBody>
      </p:sp>
      <p:sp>
        <p:nvSpPr>
          <p:cNvPr id="107" name="Title text slide"/>
          <p:cNvSpPr txBox="1"/>
          <p:nvPr/>
        </p:nvSpPr>
        <p:spPr>
          <a:xfrm>
            <a:off x="9910932" y="257061"/>
            <a:ext cx="7445401" cy="19492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12000" b="0">
                <a:solidFill>
                  <a:srgbClr val="FFFFFF"/>
                </a:solidFill>
                <a:latin typeface="Maven Pro Medium"/>
                <a:ea typeface="Maven Pro Medium"/>
                <a:cs typeface="Maven Pro Medium"/>
                <a:sym typeface="Maven Pro Medium"/>
              </a:defRPr>
            </a:lvl1pPr>
          </a:lstStyle>
          <a:p>
            <a:r>
              <a:rPr lang="ru-RU" dirty="0"/>
              <a:t>Вывод</a:t>
            </a:r>
            <a:endParaRPr dirty="0"/>
          </a:p>
        </p:txBody>
      </p:sp>
      <p:sp>
        <p:nvSpPr>
          <p:cNvPr id="7" name="Title text slide">
            <a:extLst>
              <a:ext uri="{FF2B5EF4-FFF2-40B4-BE49-F238E27FC236}">
                <a16:creationId xmlns:a16="http://schemas.microsoft.com/office/drawing/2014/main" id="{94092CA3-F67F-4803-9960-01D5350569B9}"/>
              </a:ext>
            </a:extLst>
          </p:cNvPr>
          <p:cNvSpPr txBox="1"/>
          <p:nvPr/>
        </p:nvSpPr>
        <p:spPr>
          <a:xfrm>
            <a:off x="1792224" y="2790807"/>
            <a:ext cx="7445401" cy="12105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12000" b="0">
                <a:solidFill>
                  <a:srgbClr val="FFFFFF"/>
                </a:solidFill>
                <a:latin typeface="Maven Pro Medium"/>
                <a:ea typeface="Maven Pro Medium"/>
                <a:cs typeface="Maven Pro Medium"/>
                <a:sym typeface="Maven Pro Medium"/>
              </a:defRPr>
            </a:lvl1pPr>
          </a:lstStyle>
          <a:p>
            <a:r>
              <a:rPr lang="ru-RU" sz="7200" dirty="0"/>
              <a:t>Преимущества</a:t>
            </a:r>
            <a:endParaRPr sz="7200" dirty="0"/>
          </a:p>
        </p:txBody>
      </p:sp>
      <p:sp>
        <p:nvSpPr>
          <p:cNvPr id="2" name="Блок-схема: узел 1">
            <a:extLst>
              <a:ext uri="{FF2B5EF4-FFF2-40B4-BE49-F238E27FC236}">
                <a16:creationId xmlns:a16="http://schemas.microsoft.com/office/drawing/2014/main" id="{D10D0EA3-8456-492B-B78A-2F3EBA26B5DE}"/>
              </a:ext>
            </a:extLst>
          </p:cNvPr>
          <p:cNvSpPr/>
          <p:nvPr/>
        </p:nvSpPr>
        <p:spPr>
          <a:xfrm>
            <a:off x="209795" y="4166950"/>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 name="Блок-схема: узел 8">
            <a:extLst>
              <a:ext uri="{FF2B5EF4-FFF2-40B4-BE49-F238E27FC236}">
                <a16:creationId xmlns:a16="http://schemas.microsoft.com/office/drawing/2014/main" id="{96BC3BB8-225D-465F-8DA7-5BDF3B66EAF1}"/>
              </a:ext>
            </a:extLst>
          </p:cNvPr>
          <p:cNvSpPr/>
          <p:nvPr/>
        </p:nvSpPr>
        <p:spPr>
          <a:xfrm>
            <a:off x="209795" y="4686543"/>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Блок-схема: узел 9">
            <a:extLst>
              <a:ext uri="{FF2B5EF4-FFF2-40B4-BE49-F238E27FC236}">
                <a16:creationId xmlns:a16="http://schemas.microsoft.com/office/drawing/2014/main" id="{DE590B31-62CD-4F58-9630-5097145AEA65}"/>
              </a:ext>
            </a:extLst>
          </p:cNvPr>
          <p:cNvSpPr/>
          <p:nvPr/>
        </p:nvSpPr>
        <p:spPr>
          <a:xfrm>
            <a:off x="209795" y="5206136"/>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Блок-схема: узел 10">
            <a:extLst>
              <a:ext uri="{FF2B5EF4-FFF2-40B4-BE49-F238E27FC236}">
                <a16:creationId xmlns:a16="http://schemas.microsoft.com/office/drawing/2014/main" id="{DFA98BA2-7D4F-4268-B2D4-6E6745C42DE8}"/>
              </a:ext>
            </a:extLst>
          </p:cNvPr>
          <p:cNvSpPr/>
          <p:nvPr/>
        </p:nvSpPr>
        <p:spPr>
          <a:xfrm>
            <a:off x="209795" y="6217020"/>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Блок-схема: узел 11">
            <a:extLst>
              <a:ext uri="{FF2B5EF4-FFF2-40B4-BE49-F238E27FC236}">
                <a16:creationId xmlns:a16="http://schemas.microsoft.com/office/drawing/2014/main" id="{0808B32D-4FAA-42CC-AD9E-EDD045C31D4E}"/>
              </a:ext>
            </a:extLst>
          </p:cNvPr>
          <p:cNvSpPr/>
          <p:nvPr/>
        </p:nvSpPr>
        <p:spPr>
          <a:xfrm>
            <a:off x="209795" y="6751671"/>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Блок-схема: узел 12">
            <a:extLst>
              <a:ext uri="{FF2B5EF4-FFF2-40B4-BE49-F238E27FC236}">
                <a16:creationId xmlns:a16="http://schemas.microsoft.com/office/drawing/2014/main" id="{02B57010-AE4D-4DD4-8978-EA815B9A8F12}"/>
              </a:ext>
            </a:extLst>
          </p:cNvPr>
          <p:cNvSpPr/>
          <p:nvPr/>
        </p:nvSpPr>
        <p:spPr>
          <a:xfrm>
            <a:off x="210151" y="7249536"/>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Блок-схема: узел 13">
            <a:extLst>
              <a:ext uri="{FF2B5EF4-FFF2-40B4-BE49-F238E27FC236}">
                <a16:creationId xmlns:a16="http://schemas.microsoft.com/office/drawing/2014/main" id="{1D8EFA0B-02EF-4006-B232-D4B69A4EEE1D}"/>
              </a:ext>
            </a:extLst>
          </p:cNvPr>
          <p:cNvSpPr/>
          <p:nvPr/>
        </p:nvSpPr>
        <p:spPr>
          <a:xfrm>
            <a:off x="188524" y="7835414"/>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Блок-схема: узел 14">
            <a:extLst>
              <a:ext uri="{FF2B5EF4-FFF2-40B4-BE49-F238E27FC236}">
                <a16:creationId xmlns:a16="http://schemas.microsoft.com/office/drawing/2014/main" id="{2538CA29-C111-4670-B84F-65FBFEECD99A}"/>
              </a:ext>
            </a:extLst>
          </p:cNvPr>
          <p:cNvSpPr/>
          <p:nvPr/>
        </p:nvSpPr>
        <p:spPr>
          <a:xfrm>
            <a:off x="188524" y="8355007"/>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Блок-схема: узел 15">
            <a:extLst>
              <a:ext uri="{FF2B5EF4-FFF2-40B4-BE49-F238E27FC236}">
                <a16:creationId xmlns:a16="http://schemas.microsoft.com/office/drawing/2014/main" id="{4FE3330D-A906-4C05-BCFA-953352ECDD2E}"/>
              </a:ext>
            </a:extLst>
          </p:cNvPr>
          <p:cNvSpPr/>
          <p:nvPr/>
        </p:nvSpPr>
        <p:spPr>
          <a:xfrm>
            <a:off x="188524" y="8934215"/>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7" name="Блок-схема: узел 16">
            <a:extLst>
              <a:ext uri="{FF2B5EF4-FFF2-40B4-BE49-F238E27FC236}">
                <a16:creationId xmlns:a16="http://schemas.microsoft.com/office/drawing/2014/main" id="{C2261CFC-7B42-47F7-9FAF-5C81A8FF3007}"/>
              </a:ext>
            </a:extLst>
          </p:cNvPr>
          <p:cNvSpPr/>
          <p:nvPr/>
        </p:nvSpPr>
        <p:spPr>
          <a:xfrm>
            <a:off x="188524" y="9453808"/>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Блок-схема: узел 17">
            <a:extLst>
              <a:ext uri="{FF2B5EF4-FFF2-40B4-BE49-F238E27FC236}">
                <a16:creationId xmlns:a16="http://schemas.microsoft.com/office/drawing/2014/main" id="{5BA69A02-AB78-429E-83EB-3947B75E0D39}"/>
              </a:ext>
            </a:extLst>
          </p:cNvPr>
          <p:cNvSpPr/>
          <p:nvPr/>
        </p:nvSpPr>
        <p:spPr>
          <a:xfrm>
            <a:off x="188524" y="10413032"/>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9" name="Блок-схема: узел 18">
            <a:extLst>
              <a:ext uri="{FF2B5EF4-FFF2-40B4-BE49-F238E27FC236}">
                <a16:creationId xmlns:a16="http://schemas.microsoft.com/office/drawing/2014/main" id="{6A462028-A04E-4EF8-8956-F9F941DF8ECE}"/>
              </a:ext>
            </a:extLst>
          </p:cNvPr>
          <p:cNvSpPr/>
          <p:nvPr/>
        </p:nvSpPr>
        <p:spPr>
          <a:xfrm>
            <a:off x="210151" y="10918000"/>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0" name="Title text slide">
            <a:extLst>
              <a:ext uri="{FF2B5EF4-FFF2-40B4-BE49-F238E27FC236}">
                <a16:creationId xmlns:a16="http://schemas.microsoft.com/office/drawing/2014/main" id="{088C1559-45A3-4B80-B55B-530E405AAFC0}"/>
              </a:ext>
            </a:extLst>
          </p:cNvPr>
          <p:cNvSpPr txBox="1"/>
          <p:nvPr/>
        </p:nvSpPr>
        <p:spPr>
          <a:xfrm>
            <a:off x="15026720" y="2747937"/>
            <a:ext cx="7445401" cy="12105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12000" b="0">
                <a:solidFill>
                  <a:srgbClr val="FFFFFF"/>
                </a:solidFill>
                <a:latin typeface="Maven Pro Medium"/>
                <a:ea typeface="Maven Pro Medium"/>
                <a:cs typeface="Maven Pro Medium"/>
                <a:sym typeface="Maven Pro Medium"/>
              </a:defRPr>
            </a:lvl1pPr>
          </a:lstStyle>
          <a:p>
            <a:r>
              <a:rPr lang="ru-RU" sz="7200" dirty="0"/>
              <a:t>Недостатки</a:t>
            </a:r>
            <a:endParaRPr sz="7200" dirty="0"/>
          </a:p>
        </p:txBody>
      </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it esse cillum dolore eu fugiat nulla pariatur. Excepteur sint occaecat c idatat non proident, sunt in culpa qui officia deserunt mollit anim id est laborum.…">
            <a:extLst>
              <a:ext uri="{FF2B5EF4-FFF2-40B4-BE49-F238E27FC236}">
                <a16:creationId xmlns:a16="http://schemas.microsoft.com/office/drawing/2014/main" id="{3BCC92AB-FEFC-4D57-B50F-C10FD77BEE5D}"/>
              </a:ext>
            </a:extLst>
          </p:cNvPr>
          <p:cNvSpPr txBox="1"/>
          <p:nvPr/>
        </p:nvSpPr>
        <p:spPr>
          <a:xfrm>
            <a:off x="12454128" y="4001395"/>
            <a:ext cx="12115372" cy="4780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spcBef>
                <a:spcPts val="1200"/>
              </a:spcBef>
              <a:defRPr sz="2600" b="0">
                <a:solidFill>
                  <a:srgbClr val="D2DBE4"/>
                </a:solidFill>
                <a:latin typeface="Open Sans"/>
                <a:ea typeface="Open Sans"/>
                <a:cs typeface="Open Sans"/>
                <a:sym typeface="Open Sans"/>
              </a:defRPr>
            </a:pPr>
            <a:r>
              <a:rPr lang="ru-RU" sz="2600" b="0" dirty="0">
                <a:sym typeface="Open Sans"/>
              </a:rPr>
              <a:t>Вмешательство правительства может вредить производителям.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Нарушается естественный поток экономики из-за государственных субсидий.</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Снижение скорости интеграции на внешнем рынке.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Возможность застоя производства и снижения качества товаров.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Сложность для мелкого бизнеса конкурировать с государством.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Госконтроль мешает свободному ценообразованию и конкуренции.</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Госзаказы стимулируют лишь ряд сфер, что ведет к секторальному дисбалансу. </a:t>
            </a:r>
          </a:p>
          <a:p>
            <a:pPr algn="l">
              <a:spcBef>
                <a:spcPts val="1200"/>
              </a:spcBef>
              <a:defRPr sz="2600" b="0">
                <a:solidFill>
                  <a:srgbClr val="D2DBE4"/>
                </a:solidFill>
                <a:latin typeface="Open Sans"/>
                <a:ea typeface="Open Sans"/>
                <a:cs typeface="Open Sans"/>
                <a:sym typeface="Open Sans"/>
              </a:defRPr>
            </a:pPr>
            <a:r>
              <a:rPr lang="ru-RU" sz="2600" b="0" dirty="0">
                <a:sym typeface="Open Sans"/>
              </a:rPr>
              <a:t>Акцент в законодательном регулировании делается на крупный бизнес.</a:t>
            </a:r>
            <a:endParaRPr sz="2600" dirty="0"/>
          </a:p>
        </p:txBody>
      </p:sp>
      <p:sp>
        <p:nvSpPr>
          <p:cNvPr id="26" name="Блок-схема: узел 25">
            <a:extLst>
              <a:ext uri="{FF2B5EF4-FFF2-40B4-BE49-F238E27FC236}">
                <a16:creationId xmlns:a16="http://schemas.microsoft.com/office/drawing/2014/main" id="{9EF6FACF-D4E4-4581-B1D0-67F8A6C5C425}"/>
              </a:ext>
            </a:extLst>
          </p:cNvPr>
          <p:cNvSpPr/>
          <p:nvPr/>
        </p:nvSpPr>
        <p:spPr>
          <a:xfrm>
            <a:off x="12131177" y="4166950"/>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7" name="Блок-схема: узел 26">
            <a:extLst>
              <a:ext uri="{FF2B5EF4-FFF2-40B4-BE49-F238E27FC236}">
                <a16:creationId xmlns:a16="http://schemas.microsoft.com/office/drawing/2014/main" id="{F8313D66-7800-4061-9D45-B23FE5316859}"/>
              </a:ext>
            </a:extLst>
          </p:cNvPr>
          <p:cNvSpPr/>
          <p:nvPr/>
        </p:nvSpPr>
        <p:spPr>
          <a:xfrm>
            <a:off x="12131177" y="4685067"/>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Блок-схема: узел 27">
            <a:extLst>
              <a:ext uri="{FF2B5EF4-FFF2-40B4-BE49-F238E27FC236}">
                <a16:creationId xmlns:a16="http://schemas.microsoft.com/office/drawing/2014/main" id="{336E59BF-9A3F-4653-A190-0B3D243F526A}"/>
              </a:ext>
            </a:extLst>
          </p:cNvPr>
          <p:cNvSpPr/>
          <p:nvPr/>
        </p:nvSpPr>
        <p:spPr>
          <a:xfrm>
            <a:off x="12118153" y="5228432"/>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9" name="Блок-схема: узел 28">
            <a:extLst>
              <a:ext uri="{FF2B5EF4-FFF2-40B4-BE49-F238E27FC236}">
                <a16:creationId xmlns:a16="http://schemas.microsoft.com/office/drawing/2014/main" id="{C9E20BFE-C734-40F7-8913-1EBB6CF4CAEF}"/>
              </a:ext>
            </a:extLst>
          </p:cNvPr>
          <p:cNvSpPr/>
          <p:nvPr/>
        </p:nvSpPr>
        <p:spPr>
          <a:xfrm>
            <a:off x="12118153" y="5771797"/>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0" name="Блок-схема: узел 29">
            <a:extLst>
              <a:ext uri="{FF2B5EF4-FFF2-40B4-BE49-F238E27FC236}">
                <a16:creationId xmlns:a16="http://schemas.microsoft.com/office/drawing/2014/main" id="{AC9A4517-7BD6-4924-B50D-7184A9F90B35}"/>
              </a:ext>
            </a:extLst>
          </p:cNvPr>
          <p:cNvSpPr/>
          <p:nvPr/>
        </p:nvSpPr>
        <p:spPr>
          <a:xfrm>
            <a:off x="12137751" y="6310046"/>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Блок-схема: узел 30">
            <a:extLst>
              <a:ext uri="{FF2B5EF4-FFF2-40B4-BE49-F238E27FC236}">
                <a16:creationId xmlns:a16="http://schemas.microsoft.com/office/drawing/2014/main" id="{F6058E02-A7FD-4076-9A59-79503DF173FA}"/>
              </a:ext>
            </a:extLst>
          </p:cNvPr>
          <p:cNvSpPr/>
          <p:nvPr/>
        </p:nvSpPr>
        <p:spPr>
          <a:xfrm>
            <a:off x="12137751" y="6883035"/>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Блок-схема: узел 31">
            <a:extLst>
              <a:ext uri="{FF2B5EF4-FFF2-40B4-BE49-F238E27FC236}">
                <a16:creationId xmlns:a16="http://schemas.microsoft.com/office/drawing/2014/main" id="{B31F1B7E-6A7A-41DF-874C-EDDBEC7C5F30}"/>
              </a:ext>
            </a:extLst>
          </p:cNvPr>
          <p:cNvSpPr/>
          <p:nvPr/>
        </p:nvSpPr>
        <p:spPr>
          <a:xfrm>
            <a:off x="12137751" y="7403607"/>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3" name="Блок-схема: узел 32">
            <a:extLst>
              <a:ext uri="{FF2B5EF4-FFF2-40B4-BE49-F238E27FC236}">
                <a16:creationId xmlns:a16="http://schemas.microsoft.com/office/drawing/2014/main" id="{5C0B59B4-52F8-4E64-989A-C88690FE6EA2}"/>
              </a:ext>
            </a:extLst>
          </p:cNvPr>
          <p:cNvSpPr/>
          <p:nvPr/>
        </p:nvSpPr>
        <p:spPr>
          <a:xfrm>
            <a:off x="12166856" y="8370626"/>
            <a:ext cx="274902" cy="261460"/>
          </a:xfrm>
          <a:prstGeom prst="flowChartConnector">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text slide">
            <a:extLst>
              <a:ext uri="{FF2B5EF4-FFF2-40B4-BE49-F238E27FC236}">
                <a16:creationId xmlns:a16="http://schemas.microsoft.com/office/drawing/2014/main" id="{D71EF2D0-FB30-4396-AA04-9ECB8652D402}"/>
              </a:ext>
            </a:extLst>
          </p:cNvPr>
          <p:cNvSpPr txBox="1"/>
          <p:nvPr/>
        </p:nvSpPr>
        <p:spPr>
          <a:xfrm>
            <a:off x="-384048" y="4347367"/>
            <a:ext cx="28132217" cy="101053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12000" b="0">
                <a:solidFill>
                  <a:srgbClr val="FFFFFF"/>
                </a:solidFill>
                <a:latin typeface="Maven Pro Medium"/>
                <a:ea typeface="Maven Pro Medium"/>
                <a:cs typeface="Maven Pro Medium"/>
                <a:sym typeface="Maven Pro Medium"/>
              </a:defRPr>
            </a:lvl1pPr>
          </a:lstStyle>
          <a:p>
            <a:r>
              <a:rPr lang="ru-RU" sz="65000" dirty="0"/>
              <a:t>КОНЕЦ</a:t>
            </a:r>
            <a:endParaRPr sz="65000" dirty="0"/>
          </a:p>
        </p:txBody>
      </p:sp>
      <p:sp>
        <p:nvSpPr>
          <p:cNvPr id="4" name="Title text slide">
            <a:extLst>
              <a:ext uri="{FF2B5EF4-FFF2-40B4-BE49-F238E27FC236}">
                <a16:creationId xmlns:a16="http://schemas.microsoft.com/office/drawing/2014/main" id="{A5F1F394-8829-4EF7-9225-95BB52C8176D}"/>
              </a:ext>
            </a:extLst>
          </p:cNvPr>
          <p:cNvSpPr txBox="1"/>
          <p:nvPr/>
        </p:nvSpPr>
        <p:spPr>
          <a:xfrm>
            <a:off x="7242048" y="-600567"/>
            <a:ext cx="14422313" cy="77970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12000" b="0">
                <a:solidFill>
                  <a:srgbClr val="FFFFFF"/>
                </a:solidFill>
                <a:latin typeface="Maven Pro Medium"/>
                <a:ea typeface="Maven Pro Medium"/>
                <a:cs typeface="Maven Pro Medium"/>
                <a:sym typeface="Maven Pro Medium"/>
              </a:defRPr>
            </a:lvl1pPr>
          </a:lstStyle>
          <a:p>
            <a:r>
              <a:rPr lang="ru-RU" sz="50000" dirty="0"/>
              <a:t>Всё</a:t>
            </a:r>
            <a:endParaRPr sz="50000" dirty="0"/>
          </a:p>
        </p:txBody>
      </p:sp>
    </p:spTree>
    <p:extLst>
      <p:ext uri="{BB962C8B-B14F-4D97-AF65-F5344CB8AC3E}">
        <p14:creationId xmlns:p14="http://schemas.microsoft.com/office/powerpoint/2010/main" val="2865887164"/>
      </p:ext>
    </p:extLst>
  </p:cSld>
  <p:clrMapOvr>
    <a:masterClrMapping/>
  </p:clrMapOvr>
  <p:transition spd="slow">
    <p:push dir="u"/>
  </p:transition>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227</TotalTime>
  <Words>504</Words>
  <Application>Microsoft Office PowerPoint</Application>
  <PresentationFormat>Произвольный</PresentationFormat>
  <Paragraphs>48</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Arial</vt:lpstr>
      <vt:lpstr>Helvetica Neue</vt:lpstr>
      <vt:lpstr>Helvetica Neue Light</vt:lpstr>
      <vt:lpstr>Helvetica Neue Medium</vt:lpstr>
      <vt:lpstr>Maven Pro Medium</vt:lpstr>
      <vt:lpstr>Open Sans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Anton</cp:lastModifiedBy>
  <cp:revision>17</cp:revision>
  <dcterms:modified xsi:type="dcterms:W3CDTF">2022-11-16T18:03:17Z</dcterms:modified>
</cp:coreProperties>
</file>