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1" r:id="rId7"/>
    <p:sldId id="262" r:id="rId8"/>
    <p:sldId id="264" r:id="rId9"/>
    <p:sldId id="265" r:id="rId10"/>
    <p:sldId id="266"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p:nvPr>
            <p:ph type="sldImg"/>
          </p:nvPr>
        </p:nvSpPr>
        <p:spPr>
          <a:xfrm>
            <a:off x="1143000" y="685800"/>
            <a:ext cx="4572000" cy="3429000"/>
          </a:xfrm>
          <a:prstGeom prst="rect">
            <a:avLst/>
          </a:prstGeom>
        </p:spPr>
        <p:txBody>
          <a:bodyPr/>
          <a:lstStyle/>
          <a:p/>
        </p:txBody>
      </p:sp>
      <p:sp>
        <p:nvSpPr>
          <p:cNvPr id="40" name="Shape 4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Title Slide">
    <p:spTree>
      <p:nvGrpSpPr>
        <p:cNvPr id="1" name=""/>
        <p:cNvGrpSpPr/>
        <p:nvPr/>
      </p:nvGrpSpPr>
      <p:grpSpPr>
        <a:xfrm>
          <a:off x="0" y="0"/>
          <a:ext cx="0" cy="0"/>
          <a:chOff x="0" y="0"/>
          <a:chExt cx="0" cy="0"/>
        </a:xfrm>
      </p:grpSpPr>
      <p:sp>
        <p:nvSpPr>
          <p:cNvPr id="13" name="Rectangle 13"/>
          <p:cNvSpPr/>
          <p:nvPr/>
        </p:nvSpPr>
        <p:spPr>
          <a:xfrm>
            <a:off x="98852" y="86496"/>
            <a:ext cx="11998413" cy="6685007"/>
          </a:xfrm>
          <a:prstGeom prst="rect">
            <a:avLst/>
          </a:prstGeom>
          <a:ln w="28575">
            <a:solidFill>
              <a:srgbClr val="46B0F9"/>
            </a:solidFill>
            <a:miter/>
          </a:ln>
        </p:spPr>
        <p:txBody>
          <a:bodyPr lIns="45719" rIns="45719" anchor="ctr"/>
          <a:lstStyle/>
          <a:p>
            <a:pPr algn="ctr">
              <a:defRPr>
                <a:solidFill>
                  <a:srgbClr val="FFFFFF"/>
                </a:solidFill>
              </a:defRPr>
            </a:pPr>
          </a:p>
        </p:txBody>
      </p:sp>
      <p:pic>
        <p:nvPicPr>
          <p:cNvPr id="14" name="Picture 2" descr="Picture 2"/>
          <p:cNvPicPr>
            <a:picLocks noChangeAspect="1"/>
          </p:cNvPicPr>
          <p:nvPr/>
        </p:nvPicPr>
        <p:blipFill>
          <a:blip r:embed="rId2"/>
          <a:srcRect t="12813" r="7454"/>
          <a:stretch>
            <a:fillRect/>
          </a:stretch>
        </p:blipFill>
        <p:spPr>
          <a:xfrm>
            <a:off x="10718089" y="127821"/>
            <a:ext cx="1336258" cy="540775"/>
          </a:xfrm>
          <a:prstGeom prst="rect">
            <a:avLst/>
          </a:prstGeom>
          <a:ln w="12700">
            <a:miter lim="400000"/>
            <a:headEnd/>
            <a:tailEnd/>
          </a:ln>
        </p:spPr>
      </p:pic>
      <p:sp>
        <p:nvSpPr>
          <p:cNvPr id="15" name="Title Text"/>
          <p:cNvSpPr txBox="1"/>
          <p:nvPr>
            <p:ph type="title" hasCustomPrompt="1"/>
          </p:nvPr>
        </p:nvSpPr>
        <p:spPr>
          <a:xfrm>
            <a:off x="1524000" y="1122362"/>
            <a:ext cx="9144000" cy="2387601"/>
          </a:xfrm>
          <a:prstGeom prst="rect">
            <a:avLst/>
          </a:prstGeom>
        </p:spPr>
        <p:txBody>
          <a:bodyPr anchor="b">
            <a:normAutofit/>
          </a:bodyPr>
          <a:lstStyle>
            <a:lvl1pPr algn="ctr">
              <a:defRPr sz="6000"/>
            </a:lvl1pPr>
          </a:lstStyle>
          <a:p>
            <a:r>
              <a:t>Title Text</a:t>
            </a:r>
          </a:p>
        </p:txBody>
      </p:sp>
      <p:sp>
        <p:nvSpPr>
          <p:cNvPr id="16" name="Body Level One…"/>
          <p:cNvSpPr txBox="1"/>
          <p:nvPr>
            <p:ph type="body" sz="quarter" idx="1" hasCustomPrompt="1"/>
          </p:nvPr>
        </p:nvSpPr>
        <p:spPr>
          <a:xfrm>
            <a:off x="1524000" y="3602037"/>
            <a:ext cx="9144000" cy="1655763"/>
          </a:xfrm>
          <a:prstGeom prst="rect">
            <a:avLst/>
          </a:prstGeom>
        </p:spPr>
        <p:txBody>
          <a:bodyPr>
            <a:normAutofit/>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Blank">
    <p:spTree>
      <p:nvGrpSpPr>
        <p:cNvPr id="1" name=""/>
        <p:cNvGrpSpPr/>
        <p:nvPr/>
      </p:nvGrpSpPr>
      <p:grpSpPr>
        <a:xfrm>
          <a:off x="0" y="0"/>
          <a:ext cx="0" cy="0"/>
          <a:chOff x="0" y="0"/>
          <a:chExt cx="0" cy="0"/>
        </a:xfrm>
      </p:grpSpPr>
      <p:sp>
        <p:nvSpPr>
          <p:cNvPr id="31" name="Rectangle 13"/>
          <p:cNvSpPr/>
          <p:nvPr/>
        </p:nvSpPr>
        <p:spPr>
          <a:xfrm>
            <a:off x="98852" y="86496"/>
            <a:ext cx="11998413" cy="6685007"/>
          </a:xfrm>
          <a:prstGeom prst="rect">
            <a:avLst/>
          </a:prstGeom>
          <a:ln w="28575">
            <a:solidFill>
              <a:srgbClr val="46B0F9"/>
            </a:solidFill>
            <a:miter/>
          </a:ln>
        </p:spPr>
        <p:txBody>
          <a:bodyPr lIns="45719" rIns="45719" anchor="ctr"/>
          <a:lstStyle/>
          <a:p>
            <a:pPr algn="ctr">
              <a:defRPr>
                <a:solidFill>
                  <a:srgbClr val="FFFFFF"/>
                </a:solidFill>
              </a:defRPr>
            </a:pPr>
          </a:p>
        </p:txBody>
      </p:sp>
      <p:pic>
        <p:nvPicPr>
          <p:cNvPr id="32" name="Picture 2" descr="Picture 2"/>
          <p:cNvPicPr>
            <a:picLocks noChangeAspect="1"/>
          </p:cNvPicPr>
          <p:nvPr/>
        </p:nvPicPr>
        <p:blipFill>
          <a:blip r:embed="rId2"/>
          <a:srcRect t="12813" r="7454"/>
          <a:stretch>
            <a:fillRect/>
          </a:stretch>
        </p:blipFill>
        <p:spPr>
          <a:xfrm>
            <a:off x="10718089" y="127821"/>
            <a:ext cx="1336258" cy="540775"/>
          </a:xfrm>
          <a:prstGeom prst="rect">
            <a:avLst/>
          </a:prstGeom>
          <a:ln w="12700">
            <a:miter lim="400000"/>
            <a:headEnd/>
            <a:tailEnd/>
          </a:ln>
        </p:spPr>
      </p:pic>
      <p:sp>
        <p:nvSpPr>
          <p:cNvPr id="33" name="Slide Number"/>
          <p:cNvSpPr txBox="1"/>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3"/>
          <p:cNvSpPr/>
          <p:nvPr/>
        </p:nvSpPr>
        <p:spPr>
          <a:xfrm>
            <a:off x="98852" y="86496"/>
            <a:ext cx="11998413" cy="6685007"/>
          </a:xfrm>
          <a:prstGeom prst="rect">
            <a:avLst/>
          </a:prstGeom>
          <a:ln w="28575">
            <a:solidFill>
              <a:srgbClr val="46B0F9"/>
            </a:solidFill>
            <a:miter/>
          </a:ln>
        </p:spPr>
        <p:txBody>
          <a:bodyPr lIns="45719" rIns="45719" anchor="ctr"/>
          <a:lstStyle/>
          <a:p>
            <a:pPr algn="ctr">
              <a:defRPr>
                <a:solidFill>
                  <a:srgbClr val="FFFFFF"/>
                </a:solidFill>
              </a:defRPr>
            </a:pPr>
          </a:p>
        </p:txBody>
      </p:sp>
      <p:pic>
        <p:nvPicPr>
          <p:cNvPr id="3" name="Picture 2" descr="Picture 2"/>
          <p:cNvPicPr>
            <a:picLocks noChangeAspect="1"/>
          </p:cNvPicPr>
          <p:nvPr/>
        </p:nvPicPr>
        <p:blipFill>
          <a:blip r:embed="rId4"/>
          <a:srcRect t="12813" r="7454"/>
          <a:stretch>
            <a:fillRect/>
          </a:stretch>
        </p:blipFill>
        <p:spPr>
          <a:xfrm>
            <a:off x="10718089" y="127821"/>
            <a:ext cx="1336258" cy="540775"/>
          </a:xfrm>
          <a:prstGeom prst="rect">
            <a:avLst/>
          </a:prstGeom>
          <a:ln w="12700">
            <a:miter lim="400000"/>
            <a:headEnd/>
            <a:tailEnd/>
          </a:ln>
        </p:spPr>
      </p:pic>
      <p:sp>
        <p:nvSpPr>
          <p:cNvPr id="4" name="Title Text"/>
          <p:cNvSpPr txBox="1"/>
          <p:nvPr>
            <p:ph type="title"/>
          </p:nvPr>
        </p:nvSpPr>
        <p:spPr>
          <a:xfrm>
            <a:off x="609600" y="92074"/>
            <a:ext cx="10972800" cy="1508126"/>
          </a:xfrm>
          <a:prstGeom prst="rect">
            <a:avLst/>
          </a:prstGeom>
          <a:ln w="12700">
            <a:miter lim="400000"/>
          </a:ln>
        </p:spPr>
        <p:txBody>
          <a:bodyPr lIns="45719" rIns="45719" anchor="ctr"/>
          <a:lstStyle/>
          <a:p>
            <a:r>
              <a:t>Title Text</a:t>
            </a:r>
          </a:p>
        </p:txBody>
      </p:sp>
      <p:sp>
        <p:nvSpPr>
          <p:cNvPr id="5" name="Body Level One…"/>
          <p:cNvSpPr txBox="1"/>
          <p:nvPr>
            <p:ph type="body" idx="1"/>
          </p:nvPr>
        </p:nvSpPr>
        <p:spPr>
          <a:xfrm>
            <a:off x="609600" y="1600200"/>
            <a:ext cx="109728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2"/>
          <p:cNvSpPr/>
          <p:nvPr/>
        </p:nvSpPr>
        <p:spPr>
          <a:xfrm>
            <a:off x="10668000" y="150470"/>
            <a:ext cx="1381247" cy="682907"/>
          </a:xfrm>
          <a:prstGeom prst="rect">
            <a:avLst/>
          </a:prstGeom>
          <a:solidFill>
            <a:srgbClr val="FFFFFF"/>
          </a:solidFill>
          <a:ln w="12700">
            <a:miter lim="400000"/>
          </a:ln>
        </p:spPr>
        <p:txBody>
          <a:bodyPr lIns="45719" rIns="45719" anchor="ctr"/>
          <a:lstStyle/>
          <a:p>
            <a:pPr algn="ctr">
              <a:defRPr>
                <a:solidFill>
                  <a:srgbClr val="FFFFFF"/>
                </a:solidFill>
                <a:latin typeface="Times New Roman" panose="02020603050405020304"/>
                <a:ea typeface="Times New Roman" panose="02020603050405020304"/>
                <a:cs typeface="Times New Roman" panose="02020603050405020304"/>
                <a:sym typeface="Times New Roman" panose="02020603050405020304"/>
              </a:defRPr>
            </a:pPr>
          </a:p>
        </p:txBody>
      </p:sp>
      <p:pic>
        <p:nvPicPr>
          <p:cNvPr id="43" name="Picture 7" descr="Picture 7"/>
          <p:cNvPicPr>
            <a:picLocks noChangeAspect="1"/>
          </p:cNvPicPr>
          <p:nvPr/>
        </p:nvPicPr>
        <p:blipFill>
          <a:blip r:embed="rId1"/>
          <a:stretch>
            <a:fillRect/>
          </a:stretch>
        </p:blipFill>
        <p:spPr>
          <a:xfrm>
            <a:off x="304828" y="126108"/>
            <a:ext cx="876171" cy="1491679"/>
          </a:xfrm>
          <a:prstGeom prst="rect">
            <a:avLst/>
          </a:prstGeom>
          <a:ln w="12700">
            <a:miter lim="400000"/>
            <a:headEnd/>
            <a:tailEnd/>
          </a:ln>
        </p:spPr>
      </p:pic>
      <p:pic>
        <p:nvPicPr>
          <p:cNvPr id="44" name="Picture 4" descr="Picture 4"/>
          <p:cNvPicPr>
            <a:picLocks noChangeAspect="1"/>
          </p:cNvPicPr>
          <p:nvPr/>
        </p:nvPicPr>
        <p:blipFill>
          <a:blip r:embed="rId2"/>
          <a:stretch>
            <a:fillRect/>
          </a:stretch>
        </p:blipFill>
        <p:spPr>
          <a:xfrm>
            <a:off x="7485016" y="143687"/>
            <a:ext cx="4564229" cy="1474100"/>
          </a:xfrm>
          <a:prstGeom prst="rect">
            <a:avLst/>
          </a:prstGeom>
          <a:ln w="12700">
            <a:miter lim="400000"/>
            <a:headEnd/>
            <a:tailEnd/>
          </a:ln>
        </p:spPr>
      </p:pic>
      <p:sp>
        <p:nvSpPr>
          <p:cNvPr id="45" name="TextBox 1"/>
          <p:cNvSpPr txBox="1"/>
          <p:nvPr/>
        </p:nvSpPr>
        <p:spPr>
          <a:xfrm>
            <a:off x="124460" y="1617980"/>
            <a:ext cx="11924665" cy="922020"/>
          </a:xfrm>
          <a:prstGeom prst="rect">
            <a:avLst/>
          </a:prstGeom>
          <a:ln w="12700">
            <a:miter lim="400000"/>
          </a:ln>
        </p:spPr>
        <p:txBody>
          <a:bodyPr wrap="square" lIns="45719" rIns="45719">
            <a:spAutoFit/>
          </a:bodyPr>
          <a:lstStyle>
            <a:lvl1pPr algn="ctr">
              <a:defRPr sz="5400" b="1">
                <a:latin typeface="Times New Roman" panose="02020603050405020304"/>
                <a:ea typeface="Times New Roman" panose="02020603050405020304"/>
                <a:cs typeface="Times New Roman" panose="02020603050405020304"/>
                <a:sym typeface="Times New Roman" panose="02020603050405020304"/>
              </a:defRPr>
            </a:lvl1pPr>
          </a:lstStyle>
          <a:p>
            <a:r>
              <a:rPr lang="en-US"/>
              <a:t>Predictive Analytics Project</a:t>
            </a:r>
            <a:endParaRPr lang="en-US"/>
          </a:p>
        </p:txBody>
      </p:sp>
      <p:sp>
        <p:nvSpPr>
          <p:cNvPr id="46" name="TextBox 3"/>
          <p:cNvSpPr txBox="1"/>
          <p:nvPr/>
        </p:nvSpPr>
        <p:spPr>
          <a:xfrm>
            <a:off x="290830" y="2493010"/>
            <a:ext cx="11757660" cy="1076325"/>
          </a:xfrm>
          <a:prstGeom prst="rect">
            <a:avLst/>
          </a:prstGeom>
          <a:ln w="12700">
            <a:miter lim="400000"/>
          </a:ln>
        </p:spPr>
        <p:txBody>
          <a:bodyPr wrap="square" lIns="45719" rIns="45719">
            <a:spAutoFit/>
          </a:bodyPr>
          <a:lstStyle/>
          <a:p>
            <a:pPr algn="ctr">
              <a:defRPr sz="3200" b="1">
                <a:latin typeface="Times New Roman" panose="02020603050405020304"/>
                <a:ea typeface="Times New Roman" panose="02020603050405020304"/>
                <a:cs typeface="Times New Roman" panose="02020603050405020304"/>
                <a:sym typeface="Times New Roman" panose="02020603050405020304"/>
              </a:defRPr>
            </a:pPr>
            <a:r>
              <a:t>Title:</a:t>
            </a:r>
          </a:p>
          <a:p>
            <a:pPr algn="ctr">
              <a:defRPr sz="3200" b="1">
                <a:latin typeface="Times New Roman" panose="02020603050405020304"/>
                <a:ea typeface="Times New Roman" panose="02020603050405020304"/>
                <a:cs typeface="Times New Roman" panose="02020603050405020304"/>
                <a:sym typeface="Times New Roman" panose="02020603050405020304"/>
              </a:defRPr>
            </a:pPr>
            <a:r>
              <a:rPr lang="en-US"/>
              <a:t>Credit Card Fraud Detection</a:t>
            </a:r>
            <a:endParaRPr lang="en-US"/>
          </a:p>
        </p:txBody>
      </p:sp>
      <p:sp>
        <p:nvSpPr>
          <p:cNvPr id="47" name="TextBox 5"/>
          <p:cNvSpPr txBox="1"/>
          <p:nvPr/>
        </p:nvSpPr>
        <p:spPr>
          <a:xfrm>
            <a:off x="350520" y="5090160"/>
            <a:ext cx="3851275" cy="1605280"/>
          </a:xfrm>
          <a:prstGeom prst="rect">
            <a:avLst/>
          </a:prstGeom>
          <a:ln w="12700">
            <a:miter lim="400000"/>
          </a:ln>
        </p:spPr>
        <p:txBody>
          <a:bodyPr lIns="45719" rIns="45719">
            <a:noAutofit/>
          </a:bodyPr>
          <a:lstStyle/>
          <a:p>
            <a:pPr algn="just">
              <a:lnSpc>
                <a:spcPct val="150000"/>
              </a:lnSpc>
              <a:defRPr b="1">
                <a:latin typeface="Times New Roman" panose="02020603050405020304"/>
                <a:ea typeface="Times New Roman" panose="02020603050405020304"/>
                <a:cs typeface="Times New Roman" panose="02020603050405020304"/>
                <a:sym typeface="Times New Roman" panose="02020603050405020304"/>
              </a:defRPr>
            </a:pPr>
            <a:r>
              <a:t>Presented by:</a:t>
            </a:r>
          </a:p>
          <a:p>
            <a:pPr algn="just">
              <a:lnSpc>
                <a:spcPct val="150000"/>
              </a:lnSpc>
              <a:defRPr>
                <a:latin typeface="Times New Roman" panose="02020603050405020304"/>
                <a:ea typeface="Times New Roman" panose="02020603050405020304"/>
                <a:cs typeface="Times New Roman" panose="02020603050405020304"/>
                <a:sym typeface="Times New Roman" panose="02020603050405020304"/>
              </a:defRPr>
            </a:pPr>
            <a:r>
              <a:t>R214222</a:t>
            </a:r>
            <a:r>
              <a:rPr lang="en-US"/>
              <a:t>0442</a:t>
            </a:r>
            <a:r>
              <a:t> – A</a:t>
            </a:r>
            <a:r>
              <a:rPr lang="en-US"/>
              <a:t>ntra Chauhan</a:t>
            </a:r>
          </a:p>
          <a:p>
            <a:pPr algn="just">
              <a:lnSpc>
                <a:spcPct val="150000"/>
              </a:lnSpc>
              <a:defRPr>
                <a:latin typeface="Times New Roman" panose="02020603050405020304"/>
                <a:ea typeface="Times New Roman" panose="02020603050405020304"/>
                <a:cs typeface="Times New Roman" panose="02020603050405020304"/>
                <a:sym typeface="Times New Roman" panose="02020603050405020304"/>
              </a:defRPr>
            </a:pPr>
            <a:r>
              <a:t>R214222</a:t>
            </a:r>
            <a:r>
              <a:rPr lang="en-US"/>
              <a:t>0184</a:t>
            </a:r>
            <a:r>
              <a:t> – </a:t>
            </a:r>
            <a:r>
              <a:rPr lang="en-US"/>
              <a:t>Sumit Verma</a:t>
            </a:r>
          </a:p>
        </p:txBody>
      </p:sp>
      <p:sp>
        <p:nvSpPr>
          <p:cNvPr id="48" name="TextBox 8"/>
          <p:cNvSpPr txBox="1"/>
          <p:nvPr/>
        </p:nvSpPr>
        <p:spPr>
          <a:xfrm>
            <a:off x="9120566" y="5373355"/>
            <a:ext cx="2625635" cy="348430"/>
          </a:xfrm>
          <a:prstGeom prst="rect">
            <a:avLst/>
          </a:prstGeom>
          <a:ln w="12700">
            <a:miter lim="400000"/>
          </a:ln>
        </p:spPr>
        <p:txBody>
          <a:bodyPr lIns="45719" rIns="45719">
            <a:spAutoFit/>
          </a:bodyPr>
          <a:lstStyle>
            <a:lvl1pPr>
              <a:defRPr b="1">
                <a:latin typeface="Times New Roman" panose="02020603050405020304"/>
                <a:ea typeface="Times New Roman" panose="02020603050405020304"/>
                <a:cs typeface="Times New Roman" panose="02020603050405020304"/>
                <a:sym typeface="Times New Roman" panose="02020603050405020304"/>
              </a:defRPr>
            </a:lvl1pPr>
          </a:lstStyle>
          <a:p>
            <a:r>
              <a:t>Mentored by:</a:t>
            </a:r>
          </a:p>
        </p:txBody>
      </p:sp>
      <p:sp>
        <p:nvSpPr>
          <p:cNvPr id="49" name="TextBox 6"/>
          <p:cNvSpPr txBox="1"/>
          <p:nvPr/>
        </p:nvSpPr>
        <p:spPr>
          <a:xfrm>
            <a:off x="9120566" y="5804917"/>
            <a:ext cx="2625635" cy="368300"/>
          </a:xfrm>
          <a:prstGeom prst="rect">
            <a:avLst/>
          </a:prstGeom>
          <a:ln w="12700">
            <a:miter lim="400000"/>
          </a:ln>
        </p:spPr>
        <p:txBody>
          <a:bodyPr lIns="45719" rIns="45719">
            <a:spAutoFit/>
          </a:bodyPr>
          <a:lstStyle>
            <a:lvl1pPr>
              <a:defRPr>
                <a:latin typeface="Times New Roman" panose="02020603050405020304"/>
                <a:ea typeface="Times New Roman" panose="02020603050405020304"/>
                <a:cs typeface="Times New Roman" panose="02020603050405020304"/>
                <a:sym typeface="Times New Roman" panose="02020603050405020304"/>
              </a:defRPr>
            </a:lvl1pPr>
          </a:lstStyle>
          <a:p>
            <a:r>
              <a:t>Dr. Achala Shakya</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1"/>
          <p:cNvSpPr txBox="1"/>
          <p:nvPr/>
        </p:nvSpPr>
        <p:spPr>
          <a:xfrm>
            <a:off x="371647" y="248626"/>
            <a:ext cx="7438923" cy="544076"/>
          </a:xfrm>
          <a:prstGeom prst="rect">
            <a:avLst/>
          </a:prstGeom>
          <a:ln w="12700">
            <a:miter lim="400000"/>
          </a:ln>
        </p:spPr>
        <p:txBody>
          <a:bodyPr lIns="45719" rIns="45719">
            <a:spAutoFit/>
          </a:bodyPr>
          <a:lstStyle>
            <a:lvl1pPr>
              <a:defRPr sz="3200" b="1">
                <a:solidFill>
                  <a:srgbClr val="46B0FA"/>
                </a:solidFill>
                <a:latin typeface="Times New Roman" panose="02020603050405020304"/>
                <a:ea typeface="Times New Roman" panose="02020603050405020304"/>
                <a:cs typeface="Times New Roman" panose="02020603050405020304"/>
                <a:sym typeface="Times New Roman" panose="02020603050405020304"/>
              </a:defRPr>
            </a:lvl1pPr>
          </a:lstStyle>
          <a:p>
            <a:r>
              <a:t>Content</a:t>
            </a:r>
          </a:p>
        </p:txBody>
      </p:sp>
      <p:sp>
        <p:nvSpPr>
          <p:cNvPr id="52" name="TextBox 2"/>
          <p:cNvSpPr txBox="1"/>
          <p:nvPr/>
        </p:nvSpPr>
        <p:spPr>
          <a:xfrm>
            <a:off x="1116873" y="1135589"/>
            <a:ext cx="4558938" cy="4891793"/>
          </a:xfrm>
          <a:prstGeom prst="rect">
            <a:avLst/>
          </a:prstGeom>
          <a:ln w="12700">
            <a:miter lim="400000"/>
          </a:ln>
        </p:spPr>
        <p:txBody>
          <a:bodyPr lIns="45719" rIns="45719">
            <a:spAutoFit/>
          </a:bodyPr>
          <a:lstStyle/>
          <a:p>
            <a:pPr>
              <a:defRPr sz="2800">
                <a:latin typeface="Times New Roman" panose="02020603050405020304"/>
                <a:ea typeface="Times New Roman" panose="02020603050405020304"/>
                <a:cs typeface="Times New Roman" panose="02020603050405020304"/>
                <a:sym typeface="Times New Roman" panose="02020603050405020304"/>
              </a:defRPr>
            </a:pPr>
            <a:r>
              <a:t>Introduction</a:t>
            </a:r>
          </a:p>
          <a:p>
            <a:pPr>
              <a:defRPr sz="2800">
                <a:latin typeface="Times New Roman" panose="02020603050405020304"/>
                <a:ea typeface="Times New Roman" panose="02020603050405020304"/>
                <a:cs typeface="Times New Roman" panose="02020603050405020304"/>
                <a:sym typeface="Times New Roman" panose="02020603050405020304"/>
              </a:defRPr>
            </a:pPr>
          </a:p>
          <a:p>
            <a:pPr>
              <a:defRPr sz="2800">
                <a:latin typeface="Times New Roman" panose="02020603050405020304"/>
                <a:ea typeface="Times New Roman" panose="02020603050405020304"/>
                <a:cs typeface="Times New Roman" panose="02020603050405020304"/>
                <a:sym typeface="Times New Roman" panose="02020603050405020304"/>
              </a:defRPr>
            </a:pPr>
            <a:r>
              <a:t>Literature Review</a:t>
            </a:r>
          </a:p>
          <a:p>
            <a:pPr>
              <a:defRPr sz="2800">
                <a:latin typeface="Times New Roman" panose="02020603050405020304"/>
                <a:ea typeface="Times New Roman" panose="02020603050405020304"/>
                <a:cs typeface="Times New Roman" panose="02020603050405020304"/>
                <a:sym typeface="Times New Roman" panose="02020603050405020304"/>
              </a:defRPr>
            </a:pPr>
          </a:p>
          <a:p>
            <a:pPr>
              <a:defRPr sz="2800">
                <a:latin typeface="Times New Roman" panose="02020603050405020304"/>
                <a:ea typeface="Times New Roman" panose="02020603050405020304"/>
                <a:cs typeface="Times New Roman" panose="02020603050405020304"/>
                <a:sym typeface="Times New Roman" panose="02020603050405020304"/>
              </a:defRPr>
            </a:pPr>
            <a:r>
              <a:t>Objectives</a:t>
            </a:r>
          </a:p>
          <a:p>
            <a:pPr>
              <a:defRPr sz="2800">
                <a:latin typeface="Times New Roman" panose="02020603050405020304"/>
                <a:ea typeface="Times New Roman" panose="02020603050405020304"/>
                <a:cs typeface="Times New Roman" panose="02020603050405020304"/>
                <a:sym typeface="Times New Roman" panose="02020603050405020304"/>
              </a:defRPr>
            </a:pPr>
          </a:p>
          <a:p>
            <a:pPr>
              <a:defRPr sz="2800">
                <a:latin typeface="Times New Roman" panose="02020603050405020304"/>
                <a:ea typeface="Times New Roman" panose="02020603050405020304"/>
                <a:cs typeface="Times New Roman" panose="02020603050405020304"/>
                <a:sym typeface="Times New Roman" panose="02020603050405020304"/>
              </a:defRPr>
            </a:pPr>
            <a:r>
              <a:t>Methodology</a:t>
            </a:r>
          </a:p>
          <a:p>
            <a:pPr>
              <a:defRPr sz="2800">
                <a:latin typeface="Times New Roman" panose="02020603050405020304"/>
                <a:ea typeface="Times New Roman" panose="02020603050405020304"/>
                <a:cs typeface="Times New Roman" panose="02020603050405020304"/>
                <a:sym typeface="Times New Roman" panose="02020603050405020304"/>
              </a:defRPr>
            </a:pPr>
          </a:p>
          <a:p>
            <a:pPr>
              <a:defRPr sz="2800">
                <a:latin typeface="Times New Roman" panose="02020603050405020304"/>
                <a:ea typeface="Times New Roman" panose="02020603050405020304"/>
                <a:cs typeface="Times New Roman" panose="02020603050405020304"/>
                <a:sym typeface="Times New Roman" panose="02020603050405020304"/>
              </a:defRPr>
            </a:pPr>
            <a:r>
              <a:t>Working Model</a:t>
            </a:r>
          </a:p>
          <a:p>
            <a:pPr>
              <a:defRPr sz="2800">
                <a:latin typeface="Times New Roman" panose="02020603050405020304"/>
                <a:ea typeface="Times New Roman" panose="02020603050405020304"/>
                <a:cs typeface="Times New Roman" panose="02020603050405020304"/>
                <a:sym typeface="Times New Roman" panose="02020603050405020304"/>
              </a:defRPr>
            </a:pPr>
          </a:p>
          <a:p>
            <a:pPr>
              <a:defRPr sz="2800">
                <a:latin typeface="Times New Roman" panose="02020603050405020304"/>
                <a:ea typeface="Times New Roman" panose="02020603050405020304"/>
                <a:cs typeface="Times New Roman" panose="02020603050405020304"/>
                <a:sym typeface="Times New Roman" panose="02020603050405020304"/>
              </a:defRPr>
            </a:pPr>
            <a:r>
              <a:t>References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1"/>
          <p:cNvSpPr txBox="1"/>
          <p:nvPr/>
        </p:nvSpPr>
        <p:spPr>
          <a:xfrm>
            <a:off x="217317" y="657427"/>
            <a:ext cx="7438924" cy="715403"/>
          </a:xfrm>
          <a:prstGeom prst="rect">
            <a:avLst/>
          </a:prstGeom>
          <a:ln w="12700">
            <a:miter lim="400000"/>
          </a:ln>
        </p:spPr>
        <p:txBody>
          <a:bodyPr lIns="45719" rIns="45719">
            <a:spAutoFit/>
          </a:bodyPr>
          <a:lstStyle>
            <a:lvl1pPr>
              <a:defRPr sz="4400" b="1">
                <a:solidFill>
                  <a:srgbClr val="46B0FA"/>
                </a:solidFill>
                <a:latin typeface="Times New Roman" panose="02020603050405020304"/>
                <a:ea typeface="Times New Roman" panose="02020603050405020304"/>
                <a:cs typeface="Times New Roman" panose="02020603050405020304"/>
                <a:sym typeface="Times New Roman" panose="02020603050405020304"/>
              </a:defRPr>
            </a:lvl1pPr>
          </a:lstStyle>
          <a:p>
            <a:r>
              <a:t>Introduction</a:t>
            </a:r>
          </a:p>
        </p:txBody>
      </p:sp>
      <p:sp>
        <p:nvSpPr>
          <p:cNvPr id="55" name="TextBox 2"/>
          <p:cNvSpPr txBox="1"/>
          <p:nvPr/>
        </p:nvSpPr>
        <p:spPr>
          <a:xfrm>
            <a:off x="316865" y="1548765"/>
            <a:ext cx="11558270" cy="5317490"/>
          </a:xfrm>
          <a:prstGeom prst="rect">
            <a:avLst/>
          </a:prstGeom>
          <a:ln w="12700">
            <a:miter lim="400000"/>
          </a:ln>
        </p:spPr>
        <p:txBody>
          <a:bodyPr lIns="45719" rIns="45719">
            <a:noAutofit/>
          </a:bodyPr>
          <a:lstStyle>
            <a:lvl1pPr algn="just">
              <a:lnSpc>
                <a:spcPct val="150000"/>
              </a:lnSpc>
              <a:defRPr sz="2100">
                <a:latin typeface="Times New Roman" panose="02020603050405020304"/>
                <a:ea typeface="Times New Roman" panose="02020603050405020304"/>
                <a:cs typeface="Times New Roman" panose="02020603050405020304"/>
                <a:sym typeface="Times New Roman" panose="02020603050405020304"/>
              </a:defRPr>
            </a:lvl1pPr>
          </a:lstStyle>
          <a:p>
            <a:r>
              <a:t>Credit card fraud is a growing global issue, involving the unauthorized use of a credit or debit card to make purchases or withdraw funds, leading to significant financial losses. The rapid increase in online transactions has made early and accurate detection of fraudulent activities more crucial than ever to minimize losses and build customer trust. However, fraud detection presents several challenges, including highly imbalanced data—where fraudulent transactions are rare compared to legitimate ones—along with the need for real-time processing to avoid impacting legitimate users and keep up with evolving fraud tactics. To address these challenges, this study aims to develop a robust machine learning model that can accurately detect fraudulent transactions. We use Random Forest and XGBoost classifiers due to their effectiveness in handling imbalanced data, high accuracy, and efficiency, making them suitable choices for a reliable fraud detection system.</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1"/>
          <p:cNvSpPr txBox="1"/>
          <p:nvPr/>
        </p:nvSpPr>
        <p:spPr>
          <a:xfrm>
            <a:off x="110708" y="40590"/>
            <a:ext cx="7438924" cy="715403"/>
          </a:xfrm>
          <a:prstGeom prst="rect">
            <a:avLst/>
          </a:prstGeom>
          <a:ln w="12700">
            <a:miter lim="400000"/>
          </a:ln>
        </p:spPr>
        <p:txBody>
          <a:bodyPr lIns="45719" rIns="45719">
            <a:spAutoFit/>
          </a:bodyPr>
          <a:lstStyle>
            <a:lvl1pPr>
              <a:defRPr sz="4400" b="1">
                <a:solidFill>
                  <a:srgbClr val="46B0FA"/>
                </a:solidFill>
                <a:latin typeface="Times New Roman" panose="02020603050405020304"/>
                <a:ea typeface="Times New Roman" panose="02020603050405020304"/>
                <a:cs typeface="Times New Roman" panose="02020603050405020304"/>
                <a:sym typeface="Times New Roman" panose="02020603050405020304"/>
              </a:defRPr>
            </a:lvl1pPr>
          </a:lstStyle>
          <a:p>
            <a:r>
              <a:t>Literature Review</a:t>
            </a:r>
          </a:p>
        </p:txBody>
      </p:sp>
      <p:sp>
        <p:nvSpPr>
          <p:cNvPr id="58" name="TextBox 3"/>
          <p:cNvSpPr txBox="1"/>
          <p:nvPr/>
        </p:nvSpPr>
        <p:spPr>
          <a:xfrm>
            <a:off x="285209" y="714267"/>
            <a:ext cx="11621582" cy="5223510"/>
          </a:xfrm>
          <a:prstGeom prst="rect">
            <a:avLst/>
          </a:prstGeom>
          <a:ln w="12700">
            <a:miter lim="400000"/>
          </a:ln>
        </p:spPr>
        <p:txBody>
          <a:bodyPr lIns="45719" rIns="45719">
            <a:spAutoFit/>
          </a:bodyPr>
          <a:lstStyle/>
          <a:p>
            <a:pPr marL="120015" indent="-120015" algn="just" defTabSz="457200">
              <a:lnSpc>
                <a:spcPct val="150000"/>
              </a:lnSpc>
              <a:spcBef>
                <a:spcPts val="1200"/>
              </a:spcBef>
              <a:buSzPct val="100000"/>
              <a:buChar char="•"/>
              <a:defRPr sz="2100">
                <a:latin typeface="Times New Roman" panose="02020603050405020304"/>
                <a:ea typeface="Times New Roman" panose="02020603050405020304"/>
                <a:cs typeface="Times New Roman" panose="02020603050405020304"/>
                <a:sym typeface="Times New Roman" panose="02020603050405020304"/>
              </a:defRPr>
            </a:pPr>
            <a:r>
              <a:t>Traditional Techniques: Early fraud detection relied on rule-based systems and logistic regression, which struggled to adapt to evolving fraud tactics, resulting in high false positives.</a:t>
            </a:r>
          </a:p>
          <a:p>
            <a:pPr marL="120015" indent="-120015" algn="just" defTabSz="457200">
              <a:lnSpc>
                <a:spcPct val="150000"/>
              </a:lnSpc>
              <a:spcBef>
                <a:spcPts val="1200"/>
              </a:spcBef>
              <a:buSzPct val="100000"/>
              <a:buChar char="•"/>
              <a:defRPr sz="2100">
                <a:latin typeface="Times New Roman" panose="02020603050405020304"/>
                <a:ea typeface="Times New Roman" panose="02020603050405020304"/>
                <a:cs typeface="Times New Roman" panose="02020603050405020304"/>
                <a:sym typeface="Times New Roman" panose="02020603050405020304"/>
              </a:defRPr>
            </a:pPr>
            <a:r>
              <a:t>Machine Learning Advances: ML methods like SVM and neural networks improved detection but required extensive preprocessing and tuning.</a:t>
            </a:r>
          </a:p>
          <a:p>
            <a:pPr marL="120015" indent="-120015" algn="just" defTabSz="457200">
              <a:lnSpc>
                <a:spcPct val="150000"/>
              </a:lnSpc>
              <a:spcBef>
                <a:spcPts val="1200"/>
              </a:spcBef>
              <a:buSzPct val="100000"/>
              <a:buChar char="•"/>
              <a:defRPr sz="2100">
                <a:latin typeface="Times New Roman" panose="02020603050405020304"/>
                <a:ea typeface="Times New Roman" panose="02020603050405020304"/>
                <a:cs typeface="Times New Roman" panose="02020603050405020304"/>
                <a:sym typeface="Times New Roman" panose="02020603050405020304"/>
              </a:defRPr>
            </a:pPr>
            <a:r>
              <a:t>Ensemble Learning:</a:t>
            </a:r>
          </a:p>
          <a:p>
            <a:pPr algn="just" defTabSz="457200">
              <a:lnSpc>
                <a:spcPct val="150000"/>
              </a:lnSpc>
              <a:spcBef>
                <a:spcPts val="1200"/>
              </a:spcBef>
              <a:buSzPct val="100000"/>
              <a:buFont typeface="Wingdings" panose="05000000000000000000" charset="0"/>
              <a:defRPr sz="2100">
                <a:latin typeface="Times New Roman" panose="02020603050405020304"/>
                <a:ea typeface="Times New Roman" panose="02020603050405020304"/>
                <a:cs typeface="Times New Roman" panose="02020603050405020304"/>
                <a:sym typeface="Times New Roman" panose="02020603050405020304"/>
              </a:defRPr>
            </a:pPr>
            <a:r>
              <a:rPr lang="en-US"/>
              <a:t>          </a:t>
            </a:r>
            <a:r>
              <a:t>Random Forest: Combines decision trees to reduce overfitting and handle imbalanced data.</a:t>
            </a:r>
          </a:p>
          <a:p>
            <a:pPr algn="just" defTabSz="457200">
              <a:lnSpc>
                <a:spcPct val="150000"/>
              </a:lnSpc>
              <a:spcBef>
                <a:spcPts val="1200"/>
              </a:spcBef>
              <a:buSzPct val="100000"/>
              <a:buFont typeface="Wingdings" panose="05000000000000000000" charset="0"/>
              <a:defRPr sz="2100">
                <a:latin typeface="Times New Roman" panose="02020603050405020304"/>
                <a:ea typeface="Times New Roman" panose="02020603050405020304"/>
                <a:cs typeface="Times New Roman" panose="02020603050405020304"/>
                <a:sym typeface="Times New Roman" panose="02020603050405020304"/>
              </a:defRPr>
            </a:pPr>
            <a:r>
              <a:rPr lang="en-US"/>
              <a:t>          </a:t>
            </a:r>
            <a:r>
              <a:t>AdaBoost: Iteratively boosts weak classifiers, effective for complex, high-dimensional data.</a:t>
            </a:r>
          </a:p>
          <a:p>
            <a:pPr marL="120015" indent="-120015" algn="just" defTabSz="457200">
              <a:lnSpc>
                <a:spcPct val="150000"/>
              </a:lnSpc>
              <a:spcBef>
                <a:spcPts val="1200"/>
              </a:spcBef>
              <a:buSzPct val="100000"/>
              <a:buChar char="•"/>
              <a:defRPr sz="2100">
                <a:latin typeface="Times New Roman" panose="02020603050405020304"/>
                <a:ea typeface="Times New Roman" panose="02020603050405020304"/>
                <a:cs typeface="Times New Roman" panose="02020603050405020304"/>
                <a:sym typeface="Times New Roman" panose="02020603050405020304"/>
              </a:defRPr>
            </a:pPr>
            <a:r>
              <a:t>Performance: Studies show ensemble models (Random Forest, AdaBoost) outperform individual models, excelling in precision, recall, and ROC AUC, especially with balanced training sets (e.g., using SMOTE).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1"/>
          <p:cNvSpPr txBox="1"/>
          <p:nvPr/>
        </p:nvSpPr>
        <p:spPr>
          <a:xfrm>
            <a:off x="371647" y="248626"/>
            <a:ext cx="7438923" cy="715402"/>
          </a:xfrm>
          <a:prstGeom prst="rect">
            <a:avLst/>
          </a:prstGeom>
          <a:ln w="12700">
            <a:miter lim="400000"/>
          </a:ln>
        </p:spPr>
        <p:txBody>
          <a:bodyPr lIns="45719" rIns="45719">
            <a:spAutoFit/>
          </a:bodyPr>
          <a:lstStyle>
            <a:lvl1pPr>
              <a:defRPr sz="4400" b="1">
                <a:solidFill>
                  <a:srgbClr val="46B0FA"/>
                </a:solidFill>
                <a:latin typeface="Times New Roman" panose="02020603050405020304"/>
                <a:ea typeface="Times New Roman" panose="02020603050405020304"/>
                <a:cs typeface="Times New Roman" panose="02020603050405020304"/>
                <a:sym typeface="Times New Roman" panose="02020603050405020304"/>
              </a:defRPr>
            </a:lvl1pPr>
          </a:lstStyle>
          <a:p>
            <a:r>
              <a:t>Objective</a:t>
            </a:r>
          </a:p>
        </p:txBody>
      </p:sp>
      <p:sp>
        <p:nvSpPr>
          <p:cNvPr id="63" name="TextBox 5"/>
          <p:cNvSpPr txBox="1"/>
          <p:nvPr/>
        </p:nvSpPr>
        <p:spPr>
          <a:xfrm>
            <a:off x="557984" y="1268879"/>
            <a:ext cx="11076032" cy="4707890"/>
          </a:xfrm>
          <a:prstGeom prst="rect">
            <a:avLst/>
          </a:prstGeom>
          <a:ln w="12700">
            <a:miter lim="400000"/>
          </a:ln>
        </p:spPr>
        <p:txBody>
          <a:bodyPr lIns="45719" rIns="45719">
            <a:spAutoFit/>
          </a:bodyPr>
          <a:lstStyle/>
          <a:p>
            <a:pPr marL="342900" indent="-342900" algn="just">
              <a:lnSpc>
                <a:spcPct val="150000"/>
              </a:lnSpc>
              <a:buFont typeface="Arial" panose="020B0604020202020204" pitchFamily="34" charset="0"/>
              <a:buChar char="•"/>
              <a:defRPr sz="2400" b="1">
                <a:solidFill>
                  <a:srgbClr val="EE891A"/>
                </a:solidFill>
                <a:latin typeface="Times New Roman" panose="02020603050405020304"/>
                <a:ea typeface="Times New Roman" panose="02020603050405020304"/>
                <a:cs typeface="Times New Roman" panose="02020603050405020304"/>
                <a:sym typeface="Times New Roman" panose="02020603050405020304"/>
              </a:defRPr>
            </a:pPr>
            <a:r>
              <a:rPr sz="2000" b="0">
                <a:ln/>
                <a:solidFill>
                  <a:schemeClr val="tx1"/>
                </a:solidFill>
                <a:effectLst/>
              </a:rPr>
              <a:t>Develop an Accurate Fraud Detection Model: Create a machine learning model to reliably identify fraudulent transactions.</a:t>
            </a:r>
            <a:endParaRPr sz="2000" b="0">
              <a:ln/>
              <a:solidFill>
                <a:schemeClr val="tx1"/>
              </a:solidFill>
              <a:effectLst/>
            </a:endParaRPr>
          </a:p>
          <a:p>
            <a:pPr marL="342900" indent="-342900" algn="just">
              <a:lnSpc>
                <a:spcPct val="150000"/>
              </a:lnSpc>
              <a:buFont typeface="Arial" panose="020B0604020202020204" pitchFamily="34" charset="0"/>
              <a:buChar char="•"/>
              <a:defRPr sz="2400" b="1">
                <a:solidFill>
                  <a:srgbClr val="EE891A"/>
                </a:solidFill>
                <a:latin typeface="Times New Roman" panose="02020603050405020304"/>
                <a:ea typeface="Times New Roman" panose="02020603050405020304"/>
                <a:cs typeface="Times New Roman" panose="02020603050405020304"/>
                <a:sym typeface="Times New Roman" panose="02020603050405020304"/>
              </a:defRPr>
            </a:pPr>
            <a:r>
              <a:rPr sz="2000" b="0">
                <a:ln/>
                <a:solidFill>
                  <a:schemeClr val="tx1"/>
                </a:solidFill>
                <a:effectLst/>
              </a:rPr>
              <a:t>Minimize False Positives: Ensure the model reduces false positives to avoid interrupting legitimate transactions.</a:t>
            </a:r>
            <a:endParaRPr sz="2000" b="0">
              <a:ln/>
              <a:solidFill>
                <a:schemeClr val="tx1"/>
              </a:solidFill>
              <a:effectLst/>
            </a:endParaRPr>
          </a:p>
          <a:p>
            <a:pPr marL="342900" indent="-342900" algn="just">
              <a:lnSpc>
                <a:spcPct val="150000"/>
              </a:lnSpc>
              <a:buFont typeface="Arial" panose="020B0604020202020204" pitchFamily="34" charset="0"/>
              <a:buChar char="•"/>
              <a:defRPr sz="2400" b="1">
                <a:solidFill>
                  <a:srgbClr val="EE891A"/>
                </a:solidFill>
                <a:latin typeface="Times New Roman" panose="02020603050405020304"/>
                <a:ea typeface="Times New Roman" panose="02020603050405020304"/>
                <a:cs typeface="Times New Roman" panose="02020603050405020304"/>
                <a:sym typeface="Times New Roman" panose="02020603050405020304"/>
              </a:defRPr>
            </a:pPr>
            <a:r>
              <a:rPr sz="2000" b="0">
                <a:ln/>
                <a:solidFill>
                  <a:schemeClr val="tx1"/>
                </a:solidFill>
                <a:effectLst/>
              </a:rPr>
              <a:t>Handle Imbalanced Data: Effectively address the skewed nature of transaction data, where fraud cases are rare.</a:t>
            </a:r>
            <a:endParaRPr sz="2000" b="0">
              <a:ln/>
              <a:solidFill>
                <a:schemeClr val="tx1"/>
              </a:solidFill>
              <a:effectLst/>
            </a:endParaRPr>
          </a:p>
          <a:p>
            <a:pPr marL="342900" indent="-342900" algn="just">
              <a:lnSpc>
                <a:spcPct val="150000"/>
              </a:lnSpc>
              <a:buFont typeface="Arial" panose="020B0604020202020204" pitchFamily="34" charset="0"/>
              <a:buChar char="•"/>
              <a:defRPr sz="2400" b="1">
                <a:solidFill>
                  <a:srgbClr val="EE891A"/>
                </a:solidFill>
                <a:latin typeface="Times New Roman" panose="02020603050405020304"/>
                <a:ea typeface="Times New Roman" panose="02020603050405020304"/>
                <a:cs typeface="Times New Roman" panose="02020603050405020304"/>
                <a:sym typeface="Times New Roman" panose="02020603050405020304"/>
              </a:defRPr>
            </a:pPr>
            <a:r>
              <a:rPr sz="2000" b="0">
                <a:ln/>
                <a:solidFill>
                  <a:schemeClr val="tx1"/>
                </a:solidFill>
                <a:effectLst/>
              </a:rPr>
              <a:t>Compare Model Performance: Evaluate and compare the effectiveness of Random Forest and XGBoost classifiers in terms of accuracy, precision, recall, and ROC AUC.</a:t>
            </a:r>
            <a:endParaRPr sz="2000" b="0">
              <a:ln/>
              <a:solidFill>
                <a:schemeClr val="tx1"/>
              </a:solidFill>
              <a:effectLst/>
            </a:endParaRPr>
          </a:p>
          <a:p>
            <a:pPr marL="342900" indent="-342900" algn="just">
              <a:lnSpc>
                <a:spcPct val="150000"/>
              </a:lnSpc>
              <a:buFont typeface="Arial" panose="020B0604020202020204" pitchFamily="34" charset="0"/>
              <a:buChar char="•"/>
              <a:defRPr sz="2400" b="1">
                <a:solidFill>
                  <a:srgbClr val="EE891A"/>
                </a:solidFill>
                <a:latin typeface="Times New Roman" panose="02020603050405020304"/>
                <a:ea typeface="Times New Roman" panose="02020603050405020304"/>
                <a:cs typeface="Times New Roman" panose="02020603050405020304"/>
                <a:sym typeface="Times New Roman" panose="02020603050405020304"/>
              </a:defRPr>
            </a:pPr>
            <a:r>
              <a:rPr sz="2000" b="0">
                <a:ln/>
                <a:solidFill>
                  <a:schemeClr val="tx1"/>
                </a:solidFill>
                <a:effectLst/>
              </a:rPr>
              <a:t>Real-Time Efficiency: Optimize model performance for real-time fraud detection, ensuring timely response without delays</a:t>
            </a:r>
            <a:endParaRPr sz="2000" b="0">
              <a:ln/>
              <a:solidFill>
                <a:schemeClr val="tx1"/>
              </a:solidFill>
              <a:effectLs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1"/>
          <p:cNvSpPr txBox="1"/>
          <p:nvPr/>
        </p:nvSpPr>
        <p:spPr>
          <a:xfrm>
            <a:off x="371647" y="418352"/>
            <a:ext cx="7438923" cy="715403"/>
          </a:xfrm>
          <a:prstGeom prst="rect">
            <a:avLst/>
          </a:prstGeom>
          <a:ln w="12700">
            <a:miter lim="400000"/>
          </a:ln>
        </p:spPr>
        <p:txBody>
          <a:bodyPr lIns="45719" rIns="45719">
            <a:spAutoFit/>
          </a:bodyPr>
          <a:lstStyle>
            <a:lvl1pPr>
              <a:defRPr sz="4400" b="1">
                <a:solidFill>
                  <a:srgbClr val="46B0FA"/>
                </a:solidFill>
                <a:latin typeface="Times New Roman" panose="02020603050405020304"/>
                <a:ea typeface="Times New Roman" panose="02020603050405020304"/>
                <a:cs typeface="Times New Roman" panose="02020603050405020304"/>
                <a:sym typeface="Times New Roman" panose="02020603050405020304"/>
              </a:defRPr>
            </a:lvl1pPr>
          </a:lstStyle>
          <a:p>
            <a:r>
              <a:t>Methodology</a:t>
            </a:r>
          </a:p>
        </p:txBody>
      </p:sp>
      <p:sp>
        <p:nvSpPr>
          <p:cNvPr id="66" name="TextBox 2"/>
          <p:cNvSpPr txBox="1"/>
          <p:nvPr/>
        </p:nvSpPr>
        <p:spPr>
          <a:xfrm>
            <a:off x="562610" y="1172210"/>
            <a:ext cx="11363325" cy="5887085"/>
          </a:xfrm>
          <a:prstGeom prst="rect">
            <a:avLst/>
          </a:prstGeom>
          <a:ln w="12700">
            <a:miter lim="400000"/>
          </a:ln>
        </p:spPr>
        <p:txBody>
          <a:bodyPr lIns="45719" rIns="45719">
            <a:noAutofit/>
          </a:bodyPr>
          <a:lstStyle/>
          <a:p>
            <a:pPr marL="342900" indent="-342900" algn="just">
              <a:lnSpc>
                <a:spcPct val="150000"/>
              </a:lnSpc>
              <a:buFont typeface="Arial" panose="020B0604020202020204" pitchFamily="34" charset="0"/>
              <a:buChar char="•"/>
              <a:defRPr sz="2100" b="1">
                <a:latin typeface="Times New Roman" panose="02020603050405020304"/>
                <a:ea typeface="Times New Roman" panose="02020603050405020304"/>
                <a:cs typeface="Times New Roman" panose="02020603050405020304"/>
                <a:sym typeface="Times New Roman" panose="02020603050405020304"/>
              </a:defRPr>
            </a:pPr>
            <a:r>
              <a:rPr sz="1800" b="0"/>
              <a:t>Dataset: Used a publicly available credit card fraud dataset, containing transaction features and fraud labels. Addressed heavy data imbalance (few fraud cases).</a:t>
            </a:r>
            <a:endParaRPr sz="1800" b="0"/>
          </a:p>
          <a:p>
            <a:pPr marL="342900" indent="-342900" algn="just">
              <a:lnSpc>
                <a:spcPct val="150000"/>
              </a:lnSpc>
              <a:buFont typeface="Arial" panose="020B0604020202020204" pitchFamily="34" charset="0"/>
              <a:buChar char="•"/>
              <a:defRPr sz="2100" b="1">
                <a:latin typeface="Times New Roman" panose="02020603050405020304"/>
                <a:ea typeface="Times New Roman" panose="02020603050405020304"/>
                <a:cs typeface="Times New Roman" panose="02020603050405020304"/>
                <a:sym typeface="Times New Roman" panose="02020603050405020304"/>
              </a:defRPr>
            </a:pPr>
            <a:r>
              <a:rPr sz="1800" b="0"/>
              <a:t>Data Preprocessing:</a:t>
            </a:r>
            <a:endParaRPr sz="1800" b="0"/>
          </a:p>
          <a:p>
            <a:pPr algn="just">
              <a:lnSpc>
                <a:spcPct val="150000"/>
              </a:lnSpc>
              <a:buFont typeface="Arial" panose="020B0604020202020204" pitchFamily="34" charset="0"/>
              <a:defRPr sz="2100" b="1">
                <a:latin typeface="Times New Roman" panose="02020603050405020304"/>
                <a:ea typeface="Times New Roman" panose="02020603050405020304"/>
                <a:cs typeface="Times New Roman" panose="02020603050405020304"/>
                <a:sym typeface="Times New Roman" panose="02020603050405020304"/>
              </a:defRPr>
            </a:pPr>
            <a:r>
              <a:rPr lang="en-US" sz="1800" b="0"/>
              <a:t>            </a:t>
            </a:r>
            <a:r>
              <a:rPr sz="1800" b="0"/>
              <a:t>Applied data resampling techniques (e.g., SMOTE) to balance the dataset.</a:t>
            </a:r>
            <a:endParaRPr sz="1800" b="0"/>
          </a:p>
          <a:p>
            <a:pPr algn="just">
              <a:lnSpc>
                <a:spcPct val="150000"/>
              </a:lnSpc>
              <a:buFont typeface="Arial" panose="020B0604020202020204" pitchFamily="34" charset="0"/>
              <a:defRPr sz="2100" b="1">
                <a:latin typeface="Times New Roman" panose="02020603050405020304"/>
                <a:ea typeface="Times New Roman" panose="02020603050405020304"/>
                <a:cs typeface="Times New Roman" panose="02020603050405020304"/>
                <a:sym typeface="Times New Roman" panose="02020603050405020304"/>
              </a:defRPr>
            </a:pPr>
            <a:r>
              <a:rPr lang="en-US" sz="1800" b="0"/>
              <a:t>            </a:t>
            </a:r>
            <a:r>
              <a:rPr sz="1800" b="0"/>
              <a:t>Standardized features for consistent scaling and improved model performance.</a:t>
            </a:r>
            <a:endParaRPr sz="1800" b="0"/>
          </a:p>
          <a:p>
            <a:pPr marL="342900" indent="-342900" algn="just">
              <a:lnSpc>
                <a:spcPct val="150000"/>
              </a:lnSpc>
              <a:buFont typeface="Arial" panose="020B0604020202020204" pitchFamily="34" charset="0"/>
              <a:buChar char="•"/>
              <a:defRPr sz="2100" b="1">
                <a:latin typeface="Times New Roman" panose="02020603050405020304"/>
                <a:ea typeface="Times New Roman" panose="02020603050405020304"/>
                <a:cs typeface="Times New Roman" panose="02020603050405020304"/>
                <a:sym typeface="Times New Roman" panose="02020603050405020304"/>
              </a:defRPr>
            </a:pPr>
            <a:r>
              <a:rPr sz="1800" b="0"/>
              <a:t>Algorithm Selection:</a:t>
            </a:r>
            <a:endParaRPr sz="1800" b="0"/>
          </a:p>
          <a:p>
            <a:pPr algn="just">
              <a:lnSpc>
                <a:spcPct val="150000"/>
              </a:lnSpc>
              <a:buFont typeface="Arial" panose="020B0604020202020204" pitchFamily="34" charset="0"/>
              <a:defRPr sz="2100" b="1">
                <a:latin typeface="Times New Roman" panose="02020603050405020304"/>
                <a:ea typeface="Times New Roman" panose="02020603050405020304"/>
                <a:cs typeface="Times New Roman" panose="02020603050405020304"/>
                <a:sym typeface="Times New Roman" panose="02020603050405020304"/>
              </a:defRPr>
            </a:pPr>
            <a:r>
              <a:rPr lang="en-US" sz="1800" b="0"/>
              <a:t>            </a:t>
            </a:r>
            <a:r>
              <a:rPr sz="1800" b="0"/>
              <a:t>Random Forest: Chosen for its robust handling of imbalanced data and high accuracy.</a:t>
            </a:r>
            <a:endParaRPr sz="1800" b="0"/>
          </a:p>
          <a:p>
            <a:pPr algn="just">
              <a:lnSpc>
                <a:spcPct val="150000"/>
              </a:lnSpc>
              <a:buFont typeface="Arial" panose="020B0604020202020204" pitchFamily="34" charset="0"/>
              <a:defRPr sz="2100" b="1">
                <a:latin typeface="Times New Roman" panose="02020603050405020304"/>
                <a:ea typeface="Times New Roman" panose="02020603050405020304"/>
                <a:cs typeface="Times New Roman" panose="02020603050405020304"/>
                <a:sym typeface="Times New Roman" panose="02020603050405020304"/>
              </a:defRPr>
            </a:pPr>
            <a:r>
              <a:rPr lang="en-US" sz="1800" b="0"/>
              <a:t>            </a:t>
            </a:r>
            <a:r>
              <a:rPr sz="1800" b="0"/>
              <a:t>XGBoost: Selected for its boosting approach, which improves weak learners iteratively.</a:t>
            </a:r>
            <a:endParaRPr sz="1800" b="0"/>
          </a:p>
          <a:p>
            <a:pPr marL="342900" indent="-342900" algn="just">
              <a:lnSpc>
                <a:spcPct val="150000"/>
              </a:lnSpc>
              <a:buFont typeface="Arial" panose="020B0604020202020204" pitchFamily="34" charset="0"/>
              <a:buChar char="•"/>
              <a:defRPr sz="2100" b="1">
                <a:latin typeface="Times New Roman" panose="02020603050405020304"/>
                <a:ea typeface="Times New Roman" panose="02020603050405020304"/>
                <a:cs typeface="Times New Roman" panose="02020603050405020304"/>
                <a:sym typeface="Times New Roman" panose="02020603050405020304"/>
              </a:defRPr>
            </a:pPr>
            <a:r>
              <a:rPr sz="1800" b="0"/>
              <a:t>Model Training and Tuning:</a:t>
            </a:r>
            <a:endParaRPr sz="1800" b="0"/>
          </a:p>
          <a:p>
            <a:pPr algn="just">
              <a:lnSpc>
                <a:spcPct val="150000"/>
              </a:lnSpc>
              <a:buFont typeface="Arial" panose="020B0604020202020204" pitchFamily="34" charset="0"/>
              <a:defRPr sz="2100" b="1">
                <a:latin typeface="Times New Roman" panose="02020603050405020304"/>
                <a:ea typeface="Times New Roman" panose="02020603050405020304"/>
                <a:cs typeface="Times New Roman" panose="02020603050405020304"/>
                <a:sym typeface="Times New Roman" panose="02020603050405020304"/>
              </a:defRPr>
            </a:pPr>
            <a:r>
              <a:rPr lang="en-US" sz="1800" b="0"/>
              <a:t>            </a:t>
            </a:r>
            <a:r>
              <a:rPr sz="1800" b="0"/>
              <a:t>Split data into training and testing sets.</a:t>
            </a:r>
            <a:endParaRPr sz="1800" b="0"/>
          </a:p>
          <a:p>
            <a:pPr algn="just">
              <a:lnSpc>
                <a:spcPct val="150000"/>
              </a:lnSpc>
              <a:buFont typeface="Arial" panose="020B0604020202020204" pitchFamily="34" charset="0"/>
              <a:defRPr sz="2100" b="1">
                <a:latin typeface="Times New Roman" panose="02020603050405020304"/>
                <a:ea typeface="Times New Roman" panose="02020603050405020304"/>
                <a:cs typeface="Times New Roman" panose="02020603050405020304"/>
                <a:sym typeface="Times New Roman" panose="02020603050405020304"/>
              </a:defRPr>
            </a:pPr>
            <a:r>
              <a:rPr lang="en-US" sz="1800" b="0"/>
              <a:t>            </a:t>
            </a:r>
            <a:r>
              <a:rPr sz="1800" b="0"/>
              <a:t>Tuned hyperparameters (e.g., tree depth, learning rate) for optimal performance.</a:t>
            </a:r>
            <a:endParaRPr sz="1800" b="0"/>
          </a:p>
          <a:p>
            <a:pPr marL="342900" indent="-342900" algn="just">
              <a:lnSpc>
                <a:spcPct val="150000"/>
              </a:lnSpc>
              <a:buFont typeface="Arial" panose="020B0604020202020204" pitchFamily="34" charset="0"/>
              <a:buChar char="•"/>
              <a:defRPr sz="2100" b="1">
                <a:latin typeface="Times New Roman" panose="02020603050405020304"/>
                <a:ea typeface="Times New Roman" panose="02020603050405020304"/>
                <a:cs typeface="Times New Roman" panose="02020603050405020304"/>
                <a:sym typeface="Times New Roman" panose="02020603050405020304"/>
              </a:defRPr>
            </a:pPr>
            <a:r>
              <a:rPr sz="1800" b="0"/>
              <a:t>Evaluation Metrics:</a:t>
            </a:r>
            <a:endParaRPr sz="1800" b="0"/>
          </a:p>
          <a:p>
            <a:pPr algn="just">
              <a:lnSpc>
                <a:spcPct val="150000"/>
              </a:lnSpc>
              <a:buFont typeface="Arial" panose="020B0604020202020204" pitchFamily="34" charset="0"/>
              <a:defRPr sz="2100" b="1">
                <a:latin typeface="Times New Roman" panose="02020603050405020304"/>
                <a:ea typeface="Times New Roman" panose="02020603050405020304"/>
                <a:cs typeface="Times New Roman" panose="02020603050405020304"/>
                <a:sym typeface="Times New Roman" panose="02020603050405020304"/>
              </a:defRPr>
            </a:pPr>
            <a:r>
              <a:rPr lang="en-US" sz="1800" b="0"/>
              <a:t>             </a:t>
            </a:r>
            <a:r>
              <a:rPr sz="1800" b="0"/>
              <a:t>Used accuracy, precision, recall, F1-score, and ROC AUC to assess model effectiveness.</a:t>
            </a:r>
            <a:r>
              <a:rPr lang="en-US" sz="1800" b="0"/>
              <a:t> </a:t>
            </a:r>
            <a:endParaRPr lang="en-US" sz="1800" b="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3"/>
          <p:cNvSpPr txBox="1"/>
          <p:nvPr/>
        </p:nvSpPr>
        <p:spPr>
          <a:xfrm>
            <a:off x="300527" y="273584"/>
            <a:ext cx="6004560" cy="421392"/>
          </a:xfrm>
          <a:prstGeom prst="rect">
            <a:avLst/>
          </a:prstGeom>
          <a:ln w="12700">
            <a:miter lim="400000"/>
          </a:ln>
        </p:spPr>
        <p:txBody>
          <a:bodyPr lIns="45719" rIns="45719">
            <a:spAutoFit/>
          </a:bodyPr>
          <a:lstStyle>
            <a:lvl1pPr>
              <a:defRPr sz="2400" b="1">
                <a:solidFill>
                  <a:srgbClr val="FF9900"/>
                </a:solidFill>
                <a:latin typeface="Times New Roman" panose="02020603050405020304"/>
                <a:ea typeface="Times New Roman" panose="02020603050405020304"/>
                <a:cs typeface="Times New Roman" panose="02020603050405020304"/>
                <a:sym typeface="Times New Roman" panose="02020603050405020304"/>
              </a:defRPr>
            </a:lvl1pPr>
          </a:lstStyle>
          <a:p>
            <a:r>
              <a:t>Working Module</a:t>
            </a:r>
          </a:p>
        </p:txBody>
      </p:sp>
      <p:sp>
        <p:nvSpPr>
          <p:cNvPr id="74" name="Group 37"/>
          <p:cNvSpPr/>
          <p:nvPr/>
        </p:nvSpPr>
        <p:spPr>
          <a:xfrm>
            <a:off x="335915" y="1412240"/>
            <a:ext cx="5866130" cy="5212715"/>
          </a:xfrm>
          <a:prstGeom prst="rect">
            <a:avLst/>
          </a:prstGeom>
          <a:solidFill>
            <a:srgbClr val="F2F2F2"/>
          </a:solidFill>
          <a:ln w="12700">
            <a:solidFill>
              <a:srgbClr val="1D3053"/>
            </a:solidFill>
            <a:miter/>
          </a:ln>
        </p:spPr>
        <p:txBody>
          <a:bodyPr lIns="45719" rIns="45719" anchor="ctr"/>
          <a:lstStyle/>
          <a:p>
            <a:pPr algn="ctr">
              <a:defRPr>
                <a:solidFill>
                  <a:srgbClr val="FFFFFF"/>
                </a:solidFill>
              </a:defRPr>
            </a:pPr>
          </a:p>
        </p:txBody>
      </p:sp>
      <p:sp>
        <p:nvSpPr>
          <p:cNvPr id="75" name="Rectangle 28"/>
          <p:cNvSpPr/>
          <p:nvPr/>
        </p:nvSpPr>
        <p:spPr>
          <a:xfrm>
            <a:off x="6304915" y="1412240"/>
            <a:ext cx="5665470" cy="5212715"/>
          </a:xfrm>
          <a:prstGeom prst="rect">
            <a:avLst/>
          </a:prstGeom>
          <a:solidFill>
            <a:srgbClr val="F2F2F2"/>
          </a:solidFill>
          <a:ln w="12700" cap="flat">
            <a:solidFill>
              <a:srgbClr val="1D3053"/>
            </a:solidFill>
            <a:prstDash val="solid"/>
            <a:miter lim="800000"/>
          </a:ln>
          <a:effectLst/>
        </p:spPr>
        <p:txBody>
          <a:bodyPr wrap="square" lIns="45719" tIns="45719" rIns="45719" bIns="45719" numCol="1" anchor="ctr">
            <a:noAutofit/>
          </a:bodyPr>
          <a:lstStyle/>
          <a:p>
            <a:pPr algn="ctr">
              <a:defRPr>
                <a:solidFill>
                  <a:srgbClr val="FFFFFF"/>
                </a:solidFill>
              </a:defRPr>
            </a:pPr>
          </a:p>
        </p:txBody>
      </p:sp>
      <p:pic>
        <p:nvPicPr>
          <p:cNvPr id="2" name="Picture 1"/>
          <p:cNvPicPr>
            <a:picLocks noChangeAspect="1"/>
          </p:cNvPicPr>
          <p:nvPr/>
        </p:nvPicPr>
        <p:blipFill>
          <a:blip r:embed="rId1"/>
          <a:srcRect l="7389" t="22439" r="58853" b="17517"/>
          <a:stretch>
            <a:fillRect/>
          </a:stretch>
        </p:blipFill>
        <p:spPr>
          <a:xfrm>
            <a:off x="1127760" y="1700530"/>
            <a:ext cx="4206240" cy="4206240"/>
          </a:xfrm>
          <a:prstGeom prst="rect">
            <a:avLst/>
          </a:prstGeom>
        </p:spPr>
      </p:pic>
      <p:sp>
        <p:nvSpPr>
          <p:cNvPr id="3" name="Text Box 2"/>
          <p:cNvSpPr txBox="1"/>
          <p:nvPr/>
        </p:nvSpPr>
        <p:spPr>
          <a:xfrm>
            <a:off x="551815" y="6165215"/>
            <a:ext cx="540004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ctr"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Calibri" panose="020F0502020204030204"/>
              </a:rPr>
              <a:t>0.8606088025692754</a:t>
            </a:r>
            <a:endParaRPr kumimoji="0" 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4" name="Picture 3"/>
          <p:cNvPicPr>
            <a:picLocks noChangeAspect="1"/>
          </p:cNvPicPr>
          <p:nvPr/>
        </p:nvPicPr>
        <p:blipFill>
          <a:blip r:embed="rId2"/>
          <a:srcRect l="7389" t="24410" r="58853" b="15556"/>
          <a:stretch>
            <a:fillRect/>
          </a:stretch>
        </p:blipFill>
        <p:spPr>
          <a:xfrm>
            <a:off x="7058660" y="1690370"/>
            <a:ext cx="4076065" cy="4076065"/>
          </a:xfrm>
          <a:prstGeom prst="rect">
            <a:avLst/>
          </a:prstGeom>
        </p:spPr>
      </p:pic>
      <p:sp>
        <p:nvSpPr>
          <p:cNvPr id="5" name="Text Box 4"/>
          <p:cNvSpPr txBox="1"/>
          <p:nvPr/>
        </p:nvSpPr>
        <p:spPr>
          <a:xfrm>
            <a:off x="6202045" y="6165215"/>
            <a:ext cx="605409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ctr"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Calibri" panose="020F0502020204030204"/>
              </a:rPr>
              <a:t>0.860577512478847</a:t>
            </a:r>
            <a:endParaRPr kumimoji="0" 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6" name="Text Box 5"/>
          <p:cNvSpPr txBox="1"/>
          <p:nvPr/>
        </p:nvSpPr>
        <p:spPr>
          <a:xfrm>
            <a:off x="7248525" y="908685"/>
            <a:ext cx="4064000" cy="4591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ctr" defTabSz="9144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mn-lt"/>
                <a:ea typeface="+mn-ea"/>
                <a:cs typeface="+mn-cs"/>
                <a:sym typeface="Calibri" panose="020F0502020204030204"/>
              </a:rPr>
              <a:t>Ada Boost</a:t>
            </a:r>
            <a:r>
              <a:rPr kumimoji="0" lang="en-US" sz="2000" b="1" i="0" u="none" strike="noStrike" cap="none" spc="0" normalizeH="0" baseline="0">
                <a:ln>
                  <a:noFill/>
                </a:ln>
                <a:solidFill>
                  <a:srgbClr val="000000"/>
                </a:solidFill>
                <a:effectLst/>
                <a:uFillTx/>
                <a:latin typeface="+mn-lt"/>
                <a:ea typeface="+mn-ea"/>
                <a:cs typeface="+mn-cs"/>
                <a:sym typeface="Calibri" panose="020F0502020204030204"/>
              </a:rPr>
              <a:t> C</a:t>
            </a:r>
            <a:r>
              <a:rPr kumimoji="0" lang="en-US" sz="2400" b="1" i="0" u="none" strike="noStrike" cap="none" spc="0" normalizeH="0" baseline="0">
                <a:ln>
                  <a:noFill/>
                </a:ln>
                <a:solidFill>
                  <a:srgbClr val="000000"/>
                </a:solidFill>
                <a:effectLst/>
                <a:uFillTx/>
                <a:latin typeface="+mn-lt"/>
                <a:ea typeface="+mn-ea"/>
                <a:cs typeface="+mn-cs"/>
                <a:sym typeface="Calibri" panose="020F0502020204030204"/>
              </a:rPr>
              <a:t>lassifie</a:t>
            </a:r>
            <a:r>
              <a:rPr kumimoji="0" lang="en-US" sz="2400" b="0" i="0" u="none" strike="noStrike" cap="none" spc="0" normalizeH="0" baseline="0">
                <a:ln>
                  <a:noFill/>
                </a:ln>
                <a:solidFill>
                  <a:srgbClr val="000000"/>
                </a:solidFill>
                <a:effectLst/>
                <a:uFillTx/>
                <a:latin typeface="+mn-lt"/>
                <a:ea typeface="+mn-ea"/>
                <a:cs typeface="+mn-cs"/>
                <a:sym typeface="Calibri" panose="020F0502020204030204"/>
              </a:rPr>
              <a:t>r</a:t>
            </a:r>
            <a:endParaRPr kumimoji="0" lang="en-US" sz="24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7" name="Text Box 6"/>
          <p:cNvSpPr txBox="1"/>
          <p:nvPr/>
        </p:nvSpPr>
        <p:spPr>
          <a:xfrm>
            <a:off x="1199515" y="981075"/>
            <a:ext cx="4064000" cy="4591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ctr" defTabSz="9144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mn-lt"/>
                <a:ea typeface="+mn-ea"/>
                <a:cs typeface="+mn-cs"/>
                <a:sym typeface="Calibri" panose="020F0502020204030204"/>
              </a:rPr>
              <a:t>Random Forest Classifier</a:t>
            </a:r>
            <a:endParaRPr kumimoji="0" lang="en-US" sz="2400" b="1"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Box 1"/>
          <p:cNvSpPr txBox="1"/>
          <p:nvPr/>
        </p:nvSpPr>
        <p:spPr>
          <a:xfrm>
            <a:off x="187549" y="796476"/>
            <a:ext cx="7438923" cy="715403"/>
          </a:xfrm>
          <a:prstGeom prst="rect">
            <a:avLst/>
          </a:prstGeom>
          <a:ln w="12700">
            <a:miter lim="400000"/>
          </a:ln>
        </p:spPr>
        <p:txBody>
          <a:bodyPr lIns="45719" rIns="45719">
            <a:spAutoFit/>
          </a:bodyPr>
          <a:lstStyle>
            <a:lvl1pPr>
              <a:defRPr sz="4400" b="1">
                <a:solidFill>
                  <a:srgbClr val="46B0FA"/>
                </a:solidFill>
                <a:latin typeface="Times New Roman" panose="02020603050405020304"/>
                <a:ea typeface="Times New Roman" panose="02020603050405020304"/>
                <a:cs typeface="Times New Roman" panose="02020603050405020304"/>
                <a:sym typeface="Times New Roman" panose="02020603050405020304"/>
              </a:defRPr>
            </a:lvl1pPr>
          </a:lstStyle>
          <a:p>
            <a:r>
              <a:t>Conclusion</a:t>
            </a:r>
          </a:p>
        </p:txBody>
      </p:sp>
      <p:sp>
        <p:nvSpPr>
          <p:cNvPr id="81" name="TextBox 2"/>
          <p:cNvSpPr txBox="1"/>
          <p:nvPr/>
        </p:nvSpPr>
        <p:spPr>
          <a:xfrm>
            <a:off x="457199" y="1809326"/>
            <a:ext cx="11277602" cy="3969385"/>
          </a:xfrm>
          <a:prstGeom prst="rect">
            <a:avLst/>
          </a:prstGeom>
          <a:ln w="12700">
            <a:miter lim="400000"/>
          </a:ln>
        </p:spPr>
        <p:txBody>
          <a:bodyPr lIns="45719" rIns="45719">
            <a:spAutoFit/>
          </a:bodyPr>
          <a:lstStyle>
            <a:lvl1pPr algn="just">
              <a:lnSpc>
                <a:spcPct val="150000"/>
              </a:lnSpc>
              <a:defRPr sz="2100">
                <a:latin typeface="Times New Roman" panose="02020603050405020304"/>
                <a:ea typeface="Times New Roman" panose="02020603050405020304"/>
                <a:cs typeface="Times New Roman" panose="02020603050405020304"/>
                <a:sym typeface="Times New Roman" panose="02020603050405020304"/>
              </a:defRPr>
            </a:lvl1pPr>
          </a:lstStyle>
          <a:p>
            <a:pPr marL="342900" indent="-342900">
              <a:buFont typeface="Arial" panose="020B0604020202020204" pitchFamily="34" charset="0"/>
              <a:buChar char="•"/>
            </a:pPr>
            <a:r>
              <a:t>Effective Fraud Detection: Both Random Forest and XGBoost proved to be effective in identifying fraudulent transactions, with high accuracy and strong performance on imbalanced data.</a:t>
            </a:r>
          </a:p>
          <a:p>
            <a:pPr marL="342900" indent="-342900">
              <a:buFont typeface="Arial" panose="020B0604020202020204" pitchFamily="34" charset="0"/>
              <a:buChar char="•"/>
            </a:pPr>
            <a:r>
              <a:t>Model Comparison: Random Forest outperformed XGBoost in terms of the AUC-ROC curve, indicating stronger performance in distinguishing between fraudulent and legitimate transactions.</a:t>
            </a:r>
          </a:p>
          <a:p>
            <a:pPr marL="342900" indent="-342900">
              <a:buFont typeface="Arial" panose="020B0604020202020204" pitchFamily="34" charset="0"/>
              <a:buChar char="•"/>
            </a:pPr>
            <a:r>
              <a:t>Practical Application: Ensemble methods like Random Forest and XGBoost can enhance fraud detection systems, improving real-time response and reducing false positives.</a:t>
            </a:r>
          </a:p>
          <a:p>
            <a:pPr marL="342900" indent="-342900">
              <a:buFont typeface="Arial" panose="020B0604020202020204" pitchFamily="34" charset="0"/>
              <a:buChar char="•"/>
            </a:pPr>
            <a:r>
              <a:t>Future Work: Further tuning, additional features, and testing with larger datasets could increase accuracy and adaptability to evolving fraud pattern.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1"/>
          <p:cNvSpPr txBox="1"/>
          <p:nvPr/>
        </p:nvSpPr>
        <p:spPr>
          <a:xfrm>
            <a:off x="1941014" y="3578723"/>
            <a:ext cx="8309972" cy="1106697"/>
          </a:xfrm>
          <a:prstGeom prst="rect">
            <a:avLst/>
          </a:prstGeom>
          <a:ln w="12700">
            <a:miter lim="400000"/>
          </a:ln>
        </p:spPr>
        <p:txBody>
          <a:bodyPr lIns="45719" rIns="45719">
            <a:spAutoFit/>
          </a:bodyPr>
          <a:lstStyle>
            <a:lvl1pPr algn="ctr">
              <a:defRPr sz="7200" b="1">
                <a:solidFill>
                  <a:srgbClr val="46B0FA"/>
                </a:solidFill>
                <a:latin typeface="Times New Roman" panose="02020603050405020304"/>
                <a:ea typeface="Times New Roman" panose="02020603050405020304"/>
                <a:cs typeface="Times New Roman" panose="02020603050405020304"/>
                <a:sym typeface="Times New Roman" panose="02020603050405020304"/>
              </a:defRPr>
            </a:lvl1pPr>
          </a:lstStyle>
          <a:p>
            <a:r>
              <a:t>Thank You</a:t>
            </a:r>
          </a:p>
        </p:txBody>
      </p:sp>
      <p:sp>
        <p:nvSpPr>
          <p:cNvPr id="84" name="Rectangle 3"/>
          <p:cNvSpPr/>
          <p:nvPr/>
        </p:nvSpPr>
        <p:spPr>
          <a:xfrm>
            <a:off x="10668000" y="150470"/>
            <a:ext cx="1381247" cy="682907"/>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85" name="Picture 4" descr="Picture 4"/>
          <p:cNvPicPr>
            <a:picLocks noChangeAspect="1"/>
          </p:cNvPicPr>
          <p:nvPr/>
        </p:nvPicPr>
        <p:blipFill>
          <a:blip r:embed="rId1"/>
          <a:stretch>
            <a:fillRect/>
          </a:stretch>
        </p:blipFill>
        <p:spPr>
          <a:xfrm>
            <a:off x="3992879" y="1709986"/>
            <a:ext cx="4206242" cy="1806855"/>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4262</Words>
  <Application>WPS Presentation</Application>
  <PresentationFormat/>
  <Paragraphs>82</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Calibri</vt:lpstr>
      <vt:lpstr>Calibri Light</vt:lpstr>
      <vt:lpstr>Arial</vt:lpstr>
      <vt:lpstr>Times New Roman</vt:lpstr>
      <vt:lpstr>Microsoft YaHei</vt:lpstr>
      <vt:lpstr>Arial Unicode MS</vt:lpstr>
      <vt:lpstr>Wingdings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Antra Chauhan</cp:lastModifiedBy>
  <cp:revision>2</cp:revision>
  <dcterms:created xsi:type="dcterms:W3CDTF">2024-11-04T18:12:54Z</dcterms:created>
  <dcterms:modified xsi:type="dcterms:W3CDTF">2024-11-04T18:13:25Z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432807DE2A66470094BA56848CB515BD_13</vt:lpwstr>
  </property>
  <property fmtid="{D5CDD505-2E9C-101B-9397-08002B2CF9AE}" pid="3" name="KSOProductBuildVer">
    <vt:lpwstr>1033-12.2.0.18607</vt:lpwstr>
  </property>
</Properties>
</file>