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7"/>
  </p:notesMasterIdLst>
  <p:sldIdLst>
    <p:sldId id="257" r:id="rId2"/>
    <p:sldId id="258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C0BB06-0F74-456A-9B16-4C9D8B0FD3C6}" type="doc">
      <dgm:prSet loTypeId="urn:microsoft.com/office/officeart/2005/8/layout/chart3" loCatId="cycle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5E46A1B-9127-4939-992F-91AFF9F20DCD}">
      <dgm:prSet/>
      <dgm:spPr/>
      <dgm:t>
        <a:bodyPr/>
        <a:lstStyle/>
        <a:p>
          <a:pPr rtl="0"/>
          <a:r>
            <a:rPr lang="en-IN" smtClean="0"/>
            <a:t>Creators:</a:t>
          </a:r>
          <a:endParaRPr lang="en-US"/>
        </a:p>
      </dgm:t>
    </dgm:pt>
    <dgm:pt modelId="{BD00E35E-5966-4DE2-92C7-AE5EDC0530D8}" type="parTrans" cxnId="{EAF1232B-D42D-4A7E-B3FD-958A456BDD73}">
      <dgm:prSet/>
      <dgm:spPr/>
      <dgm:t>
        <a:bodyPr/>
        <a:lstStyle/>
        <a:p>
          <a:endParaRPr lang="en-US"/>
        </a:p>
      </dgm:t>
    </dgm:pt>
    <dgm:pt modelId="{1319C13B-2033-47A7-ABEB-732822BA5DD3}" type="sibTrans" cxnId="{EAF1232B-D42D-4A7E-B3FD-958A456BDD73}">
      <dgm:prSet/>
      <dgm:spPr/>
      <dgm:t>
        <a:bodyPr/>
        <a:lstStyle/>
        <a:p>
          <a:endParaRPr lang="en-US"/>
        </a:p>
      </dgm:t>
    </dgm:pt>
    <dgm:pt modelId="{4726CE2F-71D6-41D2-9C8D-BCFCC4783CE2}">
      <dgm:prSet/>
      <dgm:spPr/>
      <dgm:t>
        <a:bodyPr/>
        <a:lstStyle/>
        <a:p>
          <a:pPr rtl="0"/>
          <a:r>
            <a:rPr lang="en-IN" dirty="0" err="1" smtClean="0"/>
            <a:t>Abhijay</a:t>
          </a:r>
          <a:r>
            <a:rPr lang="en-IN" dirty="0" smtClean="0"/>
            <a:t> Jain</a:t>
          </a:r>
          <a:endParaRPr lang="en-US" dirty="0"/>
        </a:p>
      </dgm:t>
    </dgm:pt>
    <dgm:pt modelId="{4CA47407-35B1-468B-BE4A-9CDA3BE56BC2}" type="parTrans" cxnId="{E656B188-C148-403C-8DE1-34177F6CC833}">
      <dgm:prSet/>
      <dgm:spPr/>
      <dgm:t>
        <a:bodyPr/>
        <a:lstStyle/>
        <a:p>
          <a:endParaRPr lang="en-US"/>
        </a:p>
      </dgm:t>
    </dgm:pt>
    <dgm:pt modelId="{9898E88D-BB14-4BC8-BAA5-A82D98009815}" type="sibTrans" cxnId="{E656B188-C148-403C-8DE1-34177F6CC833}">
      <dgm:prSet/>
      <dgm:spPr/>
      <dgm:t>
        <a:bodyPr/>
        <a:lstStyle/>
        <a:p>
          <a:endParaRPr lang="en-US"/>
        </a:p>
      </dgm:t>
    </dgm:pt>
    <dgm:pt modelId="{58E9F38C-1541-4659-93DA-AD5BEE4757F2}">
      <dgm:prSet/>
      <dgm:spPr/>
      <dgm:t>
        <a:bodyPr/>
        <a:lstStyle/>
        <a:p>
          <a:pPr rtl="0"/>
          <a:r>
            <a:rPr lang="en-IN" dirty="0" err="1" smtClean="0"/>
            <a:t>Aayushi</a:t>
          </a:r>
          <a:r>
            <a:rPr lang="en-IN" dirty="0" smtClean="0"/>
            <a:t> </a:t>
          </a:r>
          <a:r>
            <a:rPr lang="en-IN" dirty="0" smtClean="0"/>
            <a:t>Rai</a:t>
          </a:r>
          <a:endParaRPr lang="en-US" dirty="0"/>
        </a:p>
      </dgm:t>
    </dgm:pt>
    <dgm:pt modelId="{B2679289-56B1-438E-BBF9-A7302834B284}" type="parTrans" cxnId="{8972E85E-8A80-45E1-8DF3-1BC45FA8C23D}">
      <dgm:prSet/>
      <dgm:spPr/>
      <dgm:t>
        <a:bodyPr/>
        <a:lstStyle/>
        <a:p>
          <a:endParaRPr lang="en-US"/>
        </a:p>
      </dgm:t>
    </dgm:pt>
    <dgm:pt modelId="{DAC900A7-9E77-47EB-BB5F-2F4809CBD126}" type="sibTrans" cxnId="{8972E85E-8A80-45E1-8DF3-1BC45FA8C23D}">
      <dgm:prSet/>
      <dgm:spPr/>
      <dgm:t>
        <a:bodyPr/>
        <a:lstStyle/>
        <a:p>
          <a:endParaRPr lang="en-US"/>
        </a:p>
      </dgm:t>
    </dgm:pt>
    <dgm:pt modelId="{53FFD81A-E631-4377-B445-FE4D84A758D6}">
      <dgm:prSet/>
      <dgm:spPr/>
      <dgm:t>
        <a:bodyPr/>
        <a:lstStyle/>
        <a:p>
          <a:pPr rtl="0"/>
          <a:r>
            <a:rPr lang="en-IN" smtClean="0"/>
            <a:t>Antriksh Batra</a:t>
          </a:r>
          <a:endParaRPr lang="en-US"/>
        </a:p>
      </dgm:t>
    </dgm:pt>
    <dgm:pt modelId="{6466B479-4995-42F1-859B-8139A199494A}" type="parTrans" cxnId="{F4DBB3BD-20D0-4EED-8F56-FFE48461969F}">
      <dgm:prSet/>
      <dgm:spPr/>
      <dgm:t>
        <a:bodyPr/>
        <a:lstStyle/>
        <a:p>
          <a:endParaRPr lang="en-US"/>
        </a:p>
      </dgm:t>
    </dgm:pt>
    <dgm:pt modelId="{6F9CE1C8-1DE1-4F29-8A86-C98C185089D5}" type="sibTrans" cxnId="{F4DBB3BD-20D0-4EED-8F56-FFE48461969F}">
      <dgm:prSet/>
      <dgm:spPr/>
      <dgm:t>
        <a:bodyPr/>
        <a:lstStyle/>
        <a:p>
          <a:endParaRPr lang="en-US"/>
        </a:p>
      </dgm:t>
    </dgm:pt>
    <dgm:pt modelId="{D4B5A34B-4B7F-46F0-A0AE-D66B0FD1DA52}">
      <dgm:prSet/>
      <dgm:spPr/>
      <dgm:t>
        <a:bodyPr/>
        <a:lstStyle/>
        <a:p>
          <a:pPr rtl="0"/>
          <a:r>
            <a:rPr lang="en-IN" dirty="0" smtClean="0"/>
            <a:t>Anmol Sharma</a:t>
          </a:r>
          <a:endParaRPr lang="en-US" dirty="0"/>
        </a:p>
      </dgm:t>
    </dgm:pt>
    <dgm:pt modelId="{6E584A01-D245-4E58-B861-2FF593CE20D9}" type="parTrans" cxnId="{C866493B-EE72-4264-ABED-4CDF0A3C1BA5}">
      <dgm:prSet/>
      <dgm:spPr/>
      <dgm:t>
        <a:bodyPr/>
        <a:lstStyle/>
        <a:p>
          <a:endParaRPr lang="en-US"/>
        </a:p>
      </dgm:t>
    </dgm:pt>
    <dgm:pt modelId="{E0576B60-E9D3-4BDC-9457-00F0CC51179D}" type="sibTrans" cxnId="{C866493B-EE72-4264-ABED-4CDF0A3C1BA5}">
      <dgm:prSet/>
      <dgm:spPr/>
      <dgm:t>
        <a:bodyPr/>
        <a:lstStyle/>
        <a:p>
          <a:endParaRPr lang="en-US"/>
        </a:p>
      </dgm:t>
    </dgm:pt>
    <dgm:pt modelId="{43A2FBB1-1F9E-46F6-8947-B2192C1F5275}">
      <dgm:prSet/>
      <dgm:spPr/>
      <dgm:t>
        <a:bodyPr/>
        <a:lstStyle/>
        <a:p>
          <a:pPr rtl="0"/>
          <a:r>
            <a:rPr lang="en-US" dirty="0" err="1" smtClean="0"/>
            <a:t>Aayush</a:t>
          </a:r>
          <a:r>
            <a:rPr lang="en-US" dirty="0" smtClean="0"/>
            <a:t> </a:t>
          </a:r>
          <a:r>
            <a:rPr lang="en-US" dirty="0" smtClean="0"/>
            <a:t>Garg</a:t>
          </a:r>
          <a:endParaRPr lang="en-US" dirty="0"/>
        </a:p>
      </dgm:t>
    </dgm:pt>
    <dgm:pt modelId="{AB86D957-2858-475A-A86F-DF314142E76D}" type="parTrans" cxnId="{67BF7EF0-3F44-46DE-AC9A-8D9CBEA482F4}">
      <dgm:prSet/>
      <dgm:spPr/>
      <dgm:t>
        <a:bodyPr/>
        <a:lstStyle/>
        <a:p>
          <a:endParaRPr lang="en-US"/>
        </a:p>
      </dgm:t>
    </dgm:pt>
    <dgm:pt modelId="{51EC92E7-E858-4B72-B3C8-789899FD8221}" type="sibTrans" cxnId="{67BF7EF0-3F44-46DE-AC9A-8D9CBEA482F4}">
      <dgm:prSet/>
      <dgm:spPr/>
      <dgm:t>
        <a:bodyPr/>
        <a:lstStyle/>
        <a:p>
          <a:endParaRPr lang="en-US"/>
        </a:p>
      </dgm:t>
    </dgm:pt>
    <dgm:pt modelId="{F96E64C8-140E-45D2-80E3-75B934A4C8BB}" type="pres">
      <dgm:prSet presAssocID="{62C0BB06-0F74-456A-9B16-4C9D8B0FD3C6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1DCC9D-6DB1-4235-B9DF-BC2FE90D30C1}" type="pres">
      <dgm:prSet presAssocID="{62C0BB06-0F74-456A-9B16-4C9D8B0FD3C6}" presName="wedge1" presStyleLbl="node1" presStyleIdx="0" presStyleCnt="6"/>
      <dgm:spPr/>
      <dgm:t>
        <a:bodyPr/>
        <a:lstStyle/>
        <a:p>
          <a:endParaRPr lang="en-US"/>
        </a:p>
      </dgm:t>
    </dgm:pt>
    <dgm:pt modelId="{7F3069E8-5470-4B15-9363-804F99C54FAB}" type="pres">
      <dgm:prSet presAssocID="{62C0BB06-0F74-456A-9B16-4C9D8B0FD3C6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8C79A-244A-468F-BB04-F4BE7A027C0B}" type="pres">
      <dgm:prSet presAssocID="{62C0BB06-0F74-456A-9B16-4C9D8B0FD3C6}" presName="wedge2" presStyleLbl="node1" presStyleIdx="1" presStyleCnt="6"/>
      <dgm:spPr/>
      <dgm:t>
        <a:bodyPr/>
        <a:lstStyle/>
        <a:p>
          <a:endParaRPr lang="en-US"/>
        </a:p>
      </dgm:t>
    </dgm:pt>
    <dgm:pt modelId="{4C558EE8-C602-482D-B95E-90BE1FF73FAF}" type="pres">
      <dgm:prSet presAssocID="{62C0BB06-0F74-456A-9B16-4C9D8B0FD3C6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D80768-2600-46D8-9E19-E168BF0BCEAA}" type="pres">
      <dgm:prSet presAssocID="{62C0BB06-0F74-456A-9B16-4C9D8B0FD3C6}" presName="wedge3" presStyleLbl="node1" presStyleIdx="2" presStyleCnt="6"/>
      <dgm:spPr/>
      <dgm:t>
        <a:bodyPr/>
        <a:lstStyle/>
        <a:p>
          <a:endParaRPr lang="en-US"/>
        </a:p>
      </dgm:t>
    </dgm:pt>
    <dgm:pt modelId="{C8208670-7313-4C75-AAF9-971481890E2D}" type="pres">
      <dgm:prSet presAssocID="{62C0BB06-0F74-456A-9B16-4C9D8B0FD3C6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79C32F-76AD-4D1C-B3C7-FE35EFED8D78}" type="pres">
      <dgm:prSet presAssocID="{62C0BB06-0F74-456A-9B16-4C9D8B0FD3C6}" presName="wedge4" presStyleLbl="node1" presStyleIdx="3" presStyleCnt="6"/>
      <dgm:spPr/>
      <dgm:t>
        <a:bodyPr/>
        <a:lstStyle/>
        <a:p>
          <a:endParaRPr lang="en-US"/>
        </a:p>
      </dgm:t>
    </dgm:pt>
    <dgm:pt modelId="{A4091FD7-6B85-444C-AE66-2241AF79C5FE}" type="pres">
      <dgm:prSet presAssocID="{62C0BB06-0F74-456A-9B16-4C9D8B0FD3C6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DBABDC-5CEE-4197-98EB-16D96299E58F}" type="pres">
      <dgm:prSet presAssocID="{62C0BB06-0F74-456A-9B16-4C9D8B0FD3C6}" presName="wedge5" presStyleLbl="node1" presStyleIdx="4" presStyleCnt="6"/>
      <dgm:spPr/>
      <dgm:t>
        <a:bodyPr/>
        <a:lstStyle/>
        <a:p>
          <a:endParaRPr lang="en-US"/>
        </a:p>
      </dgm:t>
    </dgm:pt>
    <dgm:pt modelId="{066EA3A6-AB25-4251-857C-63C3834FD1A0}" type="pres">
      <dgm:prSet presAssocID="{62C0BB06-0F74-456A-9B16-4C9D8B0FD3C6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BD5DDD-DED3-453E-ADA4-344A205DE399}" type="pres">
      <dgm:prSet presAssocID="{62C0BB06-0F74-456A-9B16-4C9D8B0FD3C6}" presName="wedge6" presStyleLbl="node1" presStyleIdx="5" presStyleCnt="6" custLinFactNeighborX="1052" custLinFactNeighborY="508"/>
      <dgm:spPr/>
      <dgm:t>
        <a:bodyPr/>
        <a:lstStyle/>
        <a:p>
          <a:endParaRPr lang="en-US"/>
        </a:p>
      </dgm:t>
    </dgm:pt>
    <dgm:pt modelId="{CBD2ADB8-6818-48AA-8C1F-0D372B2313BE}" type="pres">
      <dgm:prSet presAssocID="{62C0BB06-0F74-456A-9B16-4C9D8B0FD3C6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5404DE-3F3F-42A4-8677-4C32BA7EABA8}" type="presOf" srcId="{D4B5A34B-4B7F-46F0-A0AE-D66B0FD1DA52}" destId="{CBD2ADB8-6818-48AA-8C1F-0D372B2313BE}" srcOrd="1" destOrd="0" presId="urn:microsoft.com/office/officeart/2005/8/layout/chart3"/>
    <dgm:cxn modelId="{F4DBB3BD-20D0-4EED-8F56-FFE48461969F}" srcId="{62C0BB06-0F74-456A-9B16-4C9D8B0FD3C6}" destId="{53FFD81A-E631-4377-B445-FE4D84A758D6}" srcOrd="4" destOrd="0" parTransId="{6466B479-4995-42F1-859B-8139A199494A}" sibTransId="{6F9CE1C8-1DE1-4F29-8A86-C98C185089D5}"/>
    <dgm:cxn modelId="{BDFC7E49-9F0C-4D0F-B55E-593C122274CF}" type="presOf" srcId="{62C0BB06-0F74-456A-9B16-4C9D8B0FD3C6}" destId="{F96E64C8-140E-45D2-80E3-75B934A4C8BB}" srcOrd="0" destOrd="0" presId="urn:microsoft.com/office/officeart/2005/8/layout/chart3"/>
    <dgm:cxn modelId="{E656B188-C148-403C-8DE1-34177F6CC833}" srcId="{62C0BB06-0F74-456A-9B16-4C9D8B0FD3C6}" destId="{4726CE2F-71D6-41D2-9C8D-BCFCC4783CE2}" srcOrd="2" destOrd="0" parTransId="{4CA47407-35B1-468B-BE4A-9CDA3BE56BC2}" sibTransId="{9898E88D-BB14-4BC8-BAA5-A82D98009815}"/>
    <dgm:cxn modelId="{14B5D4D3-8D09-4A32-B18C-68EE4A09D394}" type="presOf" srcId="{53FFD81A-E631-4377-B445-FE4D84A758D6}" destId="{B5DBABDC-5CEE-4197-98EB-16D96299E58F}" srcOrd="0" destOrd="0" presId="urn:microsoft.com/office/officeart/2005/8/layout/chart3"/>
    <dgm:cxn modelId="{C866493B-EE72-4264-ABED-4CDF0A3C1BA5}" srcId="{62C0BB06-0F74-456A-9B16-4C9D8B0FD3C6}" destId="{D4B5A34B-4B7F-46F0-A0AE-D66B0FD1DA52}" srcOrd="5" destOrd="0" parTransId="{6E584A01-D245-4E58-B861-2FF593CE20D9}" sibTransId="{E0576B60-E9D3-4BDC-9457-00F0CC51179D}"/>
    <dgm:cxn modelId="{EAF1232B-D42D-4A7E-B3FD-958A456BDD73}" srcId="{62C0BB06-0F74-456A-9B16-4C9D8B0FD3C6}" destId="{F5E46A1B-9127-4939-992F-91AFF9F20DCD}" srcOrd="0" destOrd="0" parTransId="{BD00E35E-5966-4DE2-92C7-AE5EDC0530D8}" sibTransId="{1319C13B-2033-47A7-ABEB-732822BA5DD3}"/>
    <dgm:cxn modelId="{67BF7EF0-3F44-46DE-AC9A-8D9CBEA482F4}" srcId="{62C0BB06-0F74-456A-9B16-4C9D8B0FD3C6}" destId="{43A2FBB1-1F9E-46F6-8947-B2192C1F5275}" srcOrd="1" destOrd="0" parTransId="{AB86D957-2858-475A-A86F-DF314142E76D}" sibTransId="{51EC92E7-E858-4B72-B3C8-789899FD8221}"/>
    <dgm:cxn modelId="{0D04CE7F-0986-4245-8AF8-427E8D85ACBF}" type="presOf" srcId="{43A2FBB1-1F9E-46F6-8947-B2192C1F5275}" destId="{BEB8C79A-244A-468F-BB04-F4BE7A027C0B}" srcOrd="0" destOrd="0" presId="urn:microsoft.com/office/officeart/2005/8/layout/chart3"/>
    <dgm:cxn modelId="{79EECBE1-0CBF-4007-9679-698714A69DB4}" type="presOf" srcId="{53FFD81A-E631-4377-B445-FE4D84A758D6}" destId="{066EA3A6-AB25-4251-857C-63C3834FD1A0}" srcOrd="1" destOrd="0" presId="urn:microsoft.com/office/officeart/2005/8/layout/chart3"/>
    <dgm:cxn modelId="{9BAE995F-9A89-4F92-9EA5-D706DE4163DA}" type="presOf" srcId="{4726CE2F-71D6-41D2-9C8D-BCFCC4783CE2}" destId="{C8208670-7313-4C75-AAF9-971481890E2D}" srcOrd="1" destOrd="0" presId="urn:microsoft.com/office/officeart/2005/8/layout/chart3"/>
    <dgm:cxn modelId="{8972E85E-8A80-45E1-8DF3-1BC45FA8C23D}" srcId="{62C0BB06-0F74-456A-9B16-4C9D8B0FD3C6}" destId="{58E9F38C-1541-4659-93DA-AD5BEE4757F2}" srcOrd="3" destOrd="0" parTransId="{B2679289-56B1-438E-BBF9-A7302834B284}" sibTransId="{DAC900A7-9E77-47EB-BB5F-2F4809CBD126}"/>
    <dgm:cxn modelId="{529D2759-EB4D-4D51-8DDB-DC18D0DF6614}" type="presOf" srcId="{D4B5A34B-4B7F-46F0-A0AE-D66B0FD1DA52}" destId="{61BD5DDD-DED3-453E-ADA4-344A205DE399}" srcOrd="0" destOrd="0" presId="urn:microsoft.com/office/officeart/2005/8/layout/chart3"/>
    <dgm:cxn modelId="{4F6F80D4-629B-4A98-A4B8-AB3EF9ABF9EC}" type="presOf" srcId="{4726CE2F-71D6-41D2-9C8D-BCFCC4783CE2}" destId="{08D80768-2600-46D8-9E19-E168BF0BCEAA}" srcOrd="0" destOrd="0" presId="urn:microsoft.com/office/officeart/2005/8/layout/chart3"/>
    <dgm:cxn modelId="{361519A9-3F14-4228-A7CC-9F2B9351288B}" type="presOf" srcId="{58E9F38C-1541-4659-93DA-AD5BEE4757F2}" destId="{1979C32F-76AD-4D1C-B3C7-FE35EFED8D78}" srcOrd="0" destOrd="0" presId="urn:microsoft.com/office/officeart/2005/8/layout/chart3"/>
    <dgm:cxn modelId="{24C782D5-8019-44F6-BA9B-D73C24937156}" type="presOf" srcId="{58E9F38C-1541-4659-93DA-AD5BEE4757F2}" destId="{A4091FD7-6B85-444C-AE66-2241AF79C5FE}" srcOrd="1" destOrd="0" presId="urn:microsoft.com/office/officeart/2005/8/layout/chart3"/>
    <dgm:cxn modelId="{2597EDF1-5E05-4359-806C-372A30CEBB0A}" type="presOf" srcId="{43A2FBB1-1F9E-46F6-8947-B2192C1F5275}" destId="{4C558EE8-C602-482D-B95E-90BE1FF73FAF}" srcOrd="1" destOrd="0" presId="urn:microsoft.com/office/officeart/2005/8/layout/chart3"/>
    <dgm:cxn modelId="{AA49D0E2-EDA1-468C-955A-7C6788EC8CFD}" type="presOf" srcId="{F5E46A1B-9127-4939-992F-91AFF9F20DCD}" destId="{7F3069E8-5470-4B15-9363-804F99C54FAB}" srcOrd="1" destOrd="0" presId="urn:microsoft.com/office/officeart/2005/8/layout/chart3"/>
    <dgm:cxn modelId="{E3137957-6C2C-4AA6-BCDE-7D6AE894F0AD}" type="presOf" srcId="{F5E46A1B-9127-4939-992F-91AFF9F20DCD}" destId="{B71DCC9D-6DB1-4235-B9DF-BC2FE90D30C1}" srcOrd="0" destOrd="0" presId="urn:microsoft.com/office/officeart/2005/8/layout/chart3"/>
    <dgm:cxn modelId="{53356CA9-D521-476A-AAB3-B899C45D54F0}" type="presParOf" srcId="{F96E64C8-140E-45D2-80E3-75B934A4C8BB}" destId="{B71DCC9D-6DB1-4235-B9DF-BC2FE90D30C1}" srcOrd="0" destOrd="0" presId="urn:microsoft.com/office/officeart/2005/8/layout/chart3"/>
    <dgm:cxn modelId="{F7E6E04D-BB9E-4DF1-AC6E-DDC5A067399A}" type="presParOf" srcId="{F96E64C8-140E-45D2-80E3-75B934A4C8BB}" destId="{7F3069E8-5470-4B15-9363-804F99C54FAB}" srcOrd="1" destOrd="0" presId="urn:microsoft.com/office/officeart/2005/8/layout/chart3"/>
    <dgm:cxn modelId="{DC63A182-EA68-4BB4-8F1B-29C92BFAC43F}" type="presParOf" srcId="{F96E64C8-140E-45D2-80E3-75B934A4C8BB}" destId="{BEB8C79A-244A-468F-BB04-F4BE7A027C0B}" srcOrd="2" destOrd="0" presId="urn:microsoft.com/office/officeart/2005/8/layout/chart3"/>
    <dgm:cxn modelId="{E8EE35B0-9F1F-4A2C-B3F3-A2389DDD18FF}" type="presParOf" srcId="{F96E64C8-140E-45D2-80E3-75B934A4C8BB}" destId="{4C558EE8-C602-482D-B95E-90BE1FF73FAF}" srcOrd="3" destOrd="0" presId="urn:microsoft.com/office/officeart/2005/8/layout/chart3"/>
    <dgm:cxn modelId="{6A204C9A-40FC-4F5E-92DA-6CD72D982C32}" type="presParOf" srcId="{F96E64C8-140E-45D2-80E3-75B934A4C8BB}" destId="{08D80768-2600-46D8-9E19-E168BF0BCEAA}" srcOrd="4" destOrd="0" presId="urn:microsoft.com/office/officeart/2005/8/layout/chart3"/>
    <dgm:cxn modelId="{F505E2D5-966D-4355-A34B-C905A7FDD40F}" type="presParOf" srcId="{F96E64C8-140E-45D2-80E3-75B934A4C8BB}" destId="{C8208670-7313-4C75-AAF9-971481890E2D}" srcOrd="5" destOrd="0" presId="urn:microsoft.com/office/officeart/2005/8/layout/chart3"/>
    <dgm:cxn modelId="{FFA28007-72E7-4310-A205-A7D5E88A665D}" type="presParOf" srcId="{F96E64C8-140E-45D2-80E3-75B934A4C8BB}" destId="{1979C32F-76AD-4D1C-B3C7-FE35EFED8D78}" srcOrd="6" destOrd="0" presId="urn:microsoft.com/office/officeart/2005/8/layout/chart3"/>
    <dgm:cxn modelId="{C5DE83C9-AED3-4039-9B5E-4F470B3F5137}" type="presParOf" srcId="{F96E64C8-140E-45D2-80E3-75B934A4C8BB}" destId="{A4091FD7-6B85-444C-AE66-2241AF79C5FE}" srcOrd="7" destOrd="0" presId="urn:microsoft.com/office/officeart/2005/8/layout/chart3"/>
    <dgm:cxn modelId="{4DA207B6-F9F1-485D-AECA-47E41C136CDC}" type="presParOf" srcId="{F96E64C8-140E-45D2-80E3-75B934A4C8BB}" destId="{B5DBABDC-5CEE-4197-98EB-16D96299E58F}" srcOrd="8" destOrd="0" presId="urn:microsoft.com/office/officeart/2005/8/layout/chart3"/>
    <dgm:cxn modelId="{5BD94CEC-449E-4011-B33D-37FD5BD7CD1A}" type="presParOf" srcId="{F96E64C8-140E-45D2-80E3-75B934A4C8BB}" destId="{066EA3A6-AB25-4251-857C-63C3834FD1A0}" srcOrd="9" destOrd="0" presId="urn:microsoft.com/office/officeart/2005/8/layout/chart3"/>
    <dgm:cxn modelId="{62498D71-D7FD-4432-9E47-98CED08307BB}" type="presParOf" srcId="{F96E64C8-140E-45D2-80E3-75B934A4C8BB}" destId="{61BD5DDD-DED3-453E-ADA4-344A205DE399}" srcOrd="10" destOrd="0" presId="urn:microsoft.com/office/officeart/2005/8/layout/chart3"/>
    <dgm:cxn modelId="{88639D93-45DF-49C5-AD2F-FCBA68AFCDB5}" type="presParOf" srcId="{F96E64C8-140E-45D2-80E3-75B934A4C8BB}" destId="{CBD2ADB8-6818-48AA-8C1F-0D372B2313BE}" srcOrd="11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DCC9D-6DB1-4235-B9DF-BC2FE90D30C1}">
      <dsp:nvSpPr>
        <dsp:cNvPr id="0" name=""/>
        <dsp:cNvSpPr/>
      </dsp:nvSpPr>
      <dsp:spPr>
        <a:xfrm>
          <a:off x="1105452" y="148421"/>
          <a:ext cx="2136654" cy="2136654"/>
        </a:xfrm>
        <a:prstGeom prst="pie">
          <a:avLst>
            <a:gd name="adj1" fmla="val 16200000"/>
            <a:gd name="adj2" fmla="val 198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smtClean="0"/>
            <a:t>Creators:</a:t>
          </a:r>
          <a:endParaRPr lang="en-US" sz="1100" kern="1200"/>
        </a:p>
      </dsp:txBody>
      <dsp:txXfrm>
        <a:off x="2196672" y="377348"/>
        <a:ext cx="623190" cy="457854"/>
      </dsp:txXfrm>
    </dsp:sp>
    <dsp:sp modelId="{BEB8C79A-244A-468F-BB04-F4BE7A027C0B}">
      <dsp:nvSpPr>
        <dsp:cNvPr id="0" name=""/>
        <dsp:cNvSpPr/>
      </dsp:nvSpPr>
      <dsp:spPr>
        <a:xfrm>
          <a:off x="1041861" y="258560"/>
          <a:ext cx="2136654" cy="2136654"/>
        </a:xfrm>
        <a:prstGeom prst="pie">
          <a:avLst>
            <a:gd name="adj1" fmla="val 19800000"/>
            <a:gd name="adj2" fmla="val 18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Aayush</a:t>
          </a:r>
          <a:r>
            <a:rPr lang="en-US" sz="1100" kern="1200" dirty="0" smtClean="0"/>
            <a:t> </a:t>
          </a:r>
          <a:r>
            <a:rPr lang="en-US" sz="1100" kern="1200" dirty="0" smtClean="0"/>
            <a:t>Garg</a:t>
          </a:r>
          <a:endParaRPr lang="en-US" sz="1100" kern="1200" dirty="0"/>
        </a:p>
      </dsp:txBody>
      <dsp:txXfrm>
        <a:off x="2504452" y="1110678"/>
        <a:ext cx="646083" cy="432418"/>
      </dsp:txXfrm>
    </dsp:sp>
    <dsp:sp modelId="{08D80768-2600-46D8-9E19-E168BF0BCEAA}">
      <dsp:nvSpPr>
        <dsp:cNvPr id="0" name=""/>
        <dsp:cNvSpPr/>
      </dsp:nvSpPr>
      <dsp:spPr>
        <a:xfrm>
          <a:off x="1041861" y="258560"/>
          <a:ext cx="2136654" cy="2136654"/>
        </a:xfrm>
        <a:prstGeom prst="pie">
          <a:avLst>
            <a:gd name="adj1" fmla="val 1800000"/>
            <a:gd name="adj2" fmla="val 54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err="1" smtClean="0"/>
            <a:t>Abhijay</a:t>
          </a:r>
          <a:r>
            <a:rPr lang="en-IN" sz="1100" kern="1200" dirty="0" smtClean="0"/>
            <a:t> Jain</a:t>
          </a:r>
          <a:endParaRPr lang="en-US" sz="1100" kern="1200" dirty="0"/>
        </a:p>
      </dsp:txBody>
      <dsp:txXfrm>
        <a:off x="2133081" y="1708433"/>
        <a:ext cx="623190" cy="457854"/>
      </dsp:txXfrm>
    </dsp:sp>
    <dsp:sp modelId="{1979C32F-76AD-4D1C-B3C7-FE35EFED8D78}">
      <dsp:nvSpPr>
        <dsp:cNvPr id="0" name=""/>
        <dsp:cNvSpPr/>
      </dsp:nvSpPr>
      <dsp:spPr>
        <a:xfrm>
          <a:off x="1041861" y="258560"/>
          <a:ext cx="2136654" cy="2136654"/>
        </a:xfrm>
        <a:prstGeom prst="pie">
          <a:avLst>
            <a:gd name="adj1" fmla="val 5400000"/>
            <a:gd name="adj2" fmla="val 90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err="1" smtClean="0"/>
            <a:t>Aayushi</a:t>
          </a:r>
          <a:r>
            <a:rPr lang="en-IN" sz="1100" kern="1200" dirty="0" smtClean="0"/>
            <a:t> </a:t>
          </a:r>
          <a:r>
            <a:rPr lang="en-IN" sz="1100" kern="1200" dirty="0" smtClean="0"/>
            <a:t>Rai</a:t>
          </a:r>
          <a:endParaRPr lang="en-US" sz="1100" kern="1200" dirty="0"/>
        </a:p>
      </dsp:txBody>
      <dsp:txXfrm>
        <a:off x="1464105" y="1708433"/>
        <a:ext cx="623190" cy="457854"/>
      </dsp:txXfrm>
    </dsp:sp>
    <dsp:sp modelId="{B5DBABDC-5CEE-4197-98EB-16D96299E58F}">
      <dsp:nvSpPr>
        <dsp:cNvPr id="0" name=""/>
        <dsp:cNvSpPr/>
      </dsp:nvSpPr>
      <dsp:spPr>
        <a:xfrm>
          <a:off x="1041861" y="258560"/>
          <a:ext cx="2136654" cy="2136654"/>
        </a:xfrm>
        <a:prstGeom prst="pie">
          <a:avLst>
            <a:gd name="adj1" fmla="val 9000000"/>
            <a:gd name="adj2" fmla="val 126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smtClean="0"/>
            <a:t>Antriksh Batra</a:t>
          </a:r>
          <a:endParaRPr lang="en-US" sz="1100" kern="1200"/>
        </a:p>
      </dsp:txBody>
      <dsp:txXfrm>
        <a:off x="1074928" y="1110678"/>
        <a:ext cx="646083" cy="432418"/>
      </dsp:txXfrm>
    </dsp:sp>
    <dsp:sp modelId="{61BD5DDD-DED3-453E-ADA4-344A205DE399}">
      <dsp:nvSpPr>
        <dsp:cNvPr id="0" name=""/>
        <dsp:cNvSpPr/>
      </dsp:nvSpPr>
      <dsp:spPr>
        <a:xfrm>
          <a:off x="1064339" y="269414"/>
          <a:ext cx="2136654" cy="2136654"/>
        </a:xfrm>
        <a:prstGeom prst="pie">
          <a:avLst>
            <a:gd name="adj1" fmla="val 126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/>
            <a:t>Anmol Sharma</a:t>
          </a:r>
          <a:endParaRPr lang="en-US" sz="1100" kern="1200" dirty="0"/>
        </a:p>
      </dsp:txBody>
      <dsp:txXfrm>
        <a:off x="1486582" y="498342"/>
        <a:ext cx="623190" cy="457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32702-7951-4C45-B29A-6E4CDED322FA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983CB-3544-4BE1-ACE9-E869773B5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2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983CB-3544-4BE1-ACE9-E869773B5B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5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8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66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210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77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926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766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83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9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9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3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5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5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9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D053-EB65-4B02-A887-9C15F5089308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2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10D053-EB65-4B02-A887-9C15F5089308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9169421-056C-47CA-A49A-AE6EF7DA97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62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3648" y="2204864"/>
            <a:ext cx="4232761" cy="1107996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Z</a:t>
            </a:r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amidar.com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32581868"/>
              </p:ext>
            </p:extLst>
          </p:nvPr>
        </p:nvGraphicFramePr>
        <p:xfrm>
          <a:off x="-324544" y="3933056"/>
          <a:ext cx="4283968" cy="2543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Digital &lt;strong&gt;India&lt;/strong&gt; - Wikipedia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5765994"/>
            <a:ext cx="1090783" cy="566683"/>
          </a:xfrm>
          <a:prstGeom prst="rect">
            <a:avLst/>
          </a:prstGeom>
        </p:spPr>
      </p:pic>
      <p:pic>
        <p:nvPicPr>
          <p:cNvPr id="6" name="Picture 5" descr="&lt;strong&gt;Make&lt;/strong&gt; &lt;strong&gt;in India&lt;/strong&gt; - Wikipedia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62"/>
            <a:ext cx="1260301" cy="5748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476171"/>
            <a:ext cx="3384376" cy="256538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FF00"/>
                </a:solidFill>
                <a:latin typeface="Cooper Black" panose="0208090404030B020404" pitchFamily="18" charset="0"/>
              </a:rPr>
              <a:t>T</a:t>
            </a:r>
            <a:r>
              <a:rPr lang="en-IN" b="1" dirty="0" smtClean="0">
                <a:latin typeface="Cooper Black" panose="0208090404030B020404" pitchFamily="18" charset="0"/>
              </a:rPr>
              <a:t>he </a:t>
            </a:r>
            <a:r>
              <a:rPr lang="en-IN" b="1" dirty="0" smtClean="0">
                <a:solidFill>
                  <a:srgbClr val="FFFF00"/>
                </a:solidFill>
                <a:latin typeface="Cooper Black" panose="0208090404030B020404" pitchFamily="18" charset="0"/>
              </a:rPr>
              <a:t>I</a:t>
            </a:r>
            <a:r>
              <a:rPr lang="en-IN" b="1" dirty="0" smtClean="0">
                <a:latin typeface="Cooper Black" panose="0208090404030B020404" pitchFamily="18" charset="0"/>
              </a:rPr>
              <a:t>dea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472518" cy="4857784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As we know that internet is on boom and everyone want to purchase things sitting at home in minutes. Most of the items are present in a presentable and easy way on internet to buy. But the non-movable items like land, building, complexes leg behind in the e-commerce market due to many reasons like trustworthiness, price biasing , ease to buy , security etc. Our idea is to build a secure and a well presented website to deal in real-estate business. It will have a </a:t>
            </a:r>
            <a:r>
              <a:rPr lang="en-IN" sz="2600" b="1" dirty="0" smtClean="0">
                <a:solidFill>
                  <a:srgbClr val="FFFF00"/>
                </a:solidFill>
              </a:rPr>
              <a:t>real time bidding option </a:t>
            </a:r>
            <a:r>
              <a:rPr lang="en-IN" dirty="0" smtClean="0"/>
              <a:t>for land, and real time land prices will be obtained from IGR websites using ML algorithms. It will have buying, selling and renting options , </a:t>
            </a:r>
            <a:r>
              <a:rPr lang="en-IN" sz="2600" b="1" dirty="0" smtClean="0">
                <a:solidFill>
                  <a:srgbClr val="FFFF00"/>
                </a:solidFill>
              </a:rPr>
              <a:t>online</a:t>
            </a:r>
            <a:r>
              <a:rPr lang="en-IN" b="1" dirty="0" smtClean="0"/>
              <a:t> </a:t>
            </a:r>
            <a:r>
              <a:rPr lang="en-IN" sz="2600" b="1" dirty="0" smtClean="0">
                <a:solidFill>
                  <a:srgbClr val="FFFF00"/>
                </a:solidFill>
              </a:rPr>
              <a:t>land registration facility , property tax deposition </a:t>
            </a:r>
            <a:r>
              <a:rPr lang="en-IN" dirty="0" smtClean="0"/>
              <a:t>,online transactions  and all other land related facilities. The website will be authorised by </a:t>
            </a:r>
            <a:r>
              <a:rPr lang="en-IN" sz="2600" dirty="0" smtClean="0">
                <a:solidFill>
                  <a:srgbClr val="FFFF00"/>
                </a:solidFill>
              </a:rPr>
              <a:t>Govt</a:t>
            </a:r>
            <a:r>
              <a:rPr lang="en-IN" dirty="0" smtClean="0"/>
              <a:t>. </a:t>
            </a:r>
            <a:r>
              <a:rPr lang="en-IN" sz="2600" dirty="0" smtClean="0">
                <a:solidFill>
                  <a:srgbClr val="FFFF00"/>
                </a:solidFill>
              </a:rPr>
              <a:t>of India</a:t>
            </a:r>
            <a:r>
              <a:rPr lang="en-IN" dirty="0" smtClean="0"/>
              <a:t>. And will use </a:t>
            </a:r>
            <a:r>
              <a:rPr lang="en-IN" sz="2600" b="1" dirty="0" smtClean="0">
                <a:solidFill>
                  <a:srgbClr val="FFFF00"/>
                </a:solidFill>
              </a:rPr>
              <a:t>DigiLocker</a:t>
            </a:r>
            <a:r>
              <a:rPr lang="en-IN" dirty="0" smtClean="0"/>
              <a:t> for authorization purposes. It will provide online police verification and a authorized rent deadline system for rent payers which will prevent illegal occupying of lands and will have on-book rent paying history. It will have all facilities required like housekeeping, plumbing, sanitary etc hotline numbers for quick response at a single place. It will </a:t>
            </a:r>
            <a:r>
              <a:rPr lang="en-IN" sz="2600" dirty="0" smtClean="0">
                <a:solidFill>
                  <a:srgbClr val="FFFF00"/>
                </a:solidFill>
              </a:rPr>
              <a:t>have </a:t>
            </a:r>
            <a:r>
              <a:rPr lang="en-IN" sz="2600" b="1" dirty="0" smtClean="0">
                <a:solidFill>
                  <a:srgbClr val="FFFF00"/>
                </a:solidFill>
              </a:rPr>
              <a:t>real-time property rate calculator </a:t>
            </a:r>
            <a:r>
              <a:rPr lang="en-IN" sz="2600" dirty="0" smtClean="0">
                <a:solidFill>
                  <a:srgbClr val="FFFF00"/>
                </a:solidFill>
              </a:rPr>
              <a:t>and </a:t>
            </a:r>
            <a:r>
              <a:rPr lang="en-IN" sz="2600" b="1" dirty="0" smtClean="0">
                <a:solidFill>
                  <a:srgbClr val="FFFF00"/>
                </a:solidFill>
              </a:rPr>
              <a:t>investment options in real-estate by equities or bond method</a:t>
            </a:r>
            <a:r>
              <a:rPr lang="en-IN" sz="2600" dirty="0" smtClean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4" name="Picture 3" descr="Light &lt;strong&gt;Bulb&lt;/strong&gt; Idea Enlightenment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48857"/>
            <a:ext cx="1070428" cy="1196752"/>
          </a:xfrm>
          <a:prstGeom prst="rect">
            <a:avLst/>
          </a:prstGeom>
        </p:spPr>
      </p:pic>
      <p:pic>
        <p:nvPicPr>
          <p:cNvPr id="5" name="Picture 4" descr="&lt;strong&gt;DigiLocker&lt;/strong&gt; -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2" y="231984"/>
            <a:ext cx="2439031" cy="862841"/>
          </a:xfrm>
          <a:prstGeom prst="rect">
            <a:avLst/>
          </a:prstGeom>
        </p:spPr>
      </p:pic>
      <p:pic>
        <p:nvPicPr>
          <p:cNvPr id="6" name="Picture 5" descr="&lt;strong&gt;Digital&lt;/strong&gt; &lt;strong&gt;India&lt;/strong&gt; - Wikipedi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572" y="6194648"/>
            <a:ext cx="1718428" cy="5346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FF00"/>
                </a:solidFill>
              </a:rPr>
              <a:t>P</a:t>
            </a:r>
            <a:r>
              <a:rPr lang="en-IN" b="1" dirty="0" smtClean="0"/>
              <a:t>rob</a:t>
            </a:r>
            <a:r>
              <a:rPr lang="en-IN" b="1" dirty="0" smtClean="0">
                <a:solidFill>
                  <a:srgbClr val="FFFF00"/>
                </a:solidFill>
              </a:rPr>
              <a:t>l</a:t>
            </a:r>
            <a:r>
              <a:rPr lang="en-IN" b="1" dirty="0" smtClean="0"/>
              <a:t>ems </a:t>
            </a:r>
            <a:r>
              <a:rPr lang="en-IN" b="1" dirty="0" smtClean="0">
                <a:solidFill>
                  <a:srgbClr val="FFFF00"/>
                </a:solidFill>
              </a:rPr>
              <a:t>S</a:t>
            </a:r>
            <a:r>
              <a:rPr lang="en-IN" b="1" dirty="0" smtClean="0"/>
              <a:t>olv</a:t>
            </a:r>
            <a:r>
              <a:rPr lang="en-IN" b="1" dirty="0" smtClean="0">
                <a:solidFill>
                  <a:srgbClr val="FFFF00"/>
                </a:solidFill>
              </a:rPr>
              <a:t>e</a:t>
            </a:r>
            <a:r>
              <a:rPr lang="en-IN" b="1" dirty="0" smtClean="0"/>
              <a:t>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71612"/>
            <a:ext cx="8643998" cy="5286388"/>
          </a:xfrm>
        </p:spPr>
        <p:txBody>
          <a:bodyPr>
            <a:normAutofit fontScale="25000" lnSpcReduction="20000"/>
          </a:bodyPr>
          <a:lstStyle/>
          <a:p>
            <a:r>
              <a:rPr lang="en-IN" sz="7200" dirty="0" smtClean="0"/>
              <a:t>Every district/society have many Property dealers which cause frequent price fluctuation and a buyer remain unknown to the actual minimum price of land.</a:t>
            </a:r>
          </a:p>
          <a:p>
            <a:r>
              <a:rPr lang="en-IN" sz="7200" dirty="0" smtClean="0"/>
              <a:t>Acc. To economic times 30% of blackmoney is circulated in Real-estate.</a:t>
            </a:r>
          </a:p>
          <a:p>
            <a:r>
              <a:rPr lang="en-IN" sz="9600" b="1" dirty="0" smtClean="0">
                <a:solidFill>
                  <a:srgbClr val="FFFF00"/>
                </a:solidFill>
              </a:rPr>
              <a:t>Online police verification</a:t>
            </a:r>
            <a:r>
              <a:rPr lang="en-IN" sz="7200" dirty="0" smtClean="0"/>
              <a:t> for a rental property owner.</a:t>
            </a:r>
          </a:p>
          <a:p>
            <a:r>
              <a:rPr lang="en-IN" sz="9600" b="1" dirty="0" smtClean="0">
                <a:solidFill>
                  <a:srgbClr val="FFFF00"/>
                </a:solidFill>
              </a:rPr>
              <a:t>Saves time </a:t>
            </a:r>
            <a:r>
              <a:rPr lang="en-IN" sz="7200" dirty="0" smtClean="0">
                <a:solidFill>
                  <a:schemeClr val="tx1"/>
                </a:solidFill>
              </a:rPr>
              <a:t>and other assets </a:t>
            </a:r>
            <a:r>
              <a:rPr lang="en-IN" sz="7200" dirty="0" smtClean="0"/>
              <a:t>that is destroyed standing in a govt. office for land registration.</a:t>
            </a:r>
          </a:p>
          <a:p>
            <a:r>
              <a:rPr lang="en-IN" sz="9600" b="1" dirty="0" smtClean="0">
                <a:solidFill>
                  <a:srgbClr val="FFFF00"/>
                </a:solidFill>
              </a:rPr>
              <a:t>Online real time bidding </a:t>
            </a:r>
            <a:r>
              <a:rPr lang="en-IN" sz="7200" dirty="0" smtClean="0"/>
              <a:t>option for transparency in deal.</a:t>
            </a:r>
          </a:p>
          <a:p>
            <a:r>
              <a:rPr lang="en-IN" sz="7200" dirty="0" smtClean="0"/>
              <a:t>Real time inflation rate and land rate crosschecked by a buyer from Govt. body.</a:t>
            </a:r>
          </a:p>
          <a:p>
            <a:r>
              <a:rPr lang="en-IN" sz="9600" b="1" dirty="0" smtClean="0">
                <a:solidFill>
                  <a:srgbClr val="FFFF00"/>
                </a:solidFill>
              </a:rPr>
              <a:t>Online rent payments </a:t>
            </a:r>
            <a:r>
              <a:rPr lang="en-IN" sz="7200" dirty="0" smtClean="0"/>
              <a:t>increase transparency.</a:t>
            </a:r>
          </a:p>
          <a:p>
            <a:r>
              <a:rPr lang="en-IN" sz="7200" dirty="0" smtClean="0"/>
              <a:t>Online property tax deposition  saves time and other assets.</a:t>
            </a:r>
          </a:p>
          <a:p>
            <a:r>
              <a:rPr lang="en-IN" sz="7200" dirty="0" smtClean="0"/>
              <a:t>Consumer will get all hotline numbers of housekeeping facilities in their area</a:t>
            </a:r>
          </a:p>
          <a:p>
            <a:r>
              <a:rPr lang="en-IN" sz="7200" dirty="0" smtClean="0"/>
              <a:t>Supports the environment of real estate investing through equities or bonds.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16632"/>
            <a:ext cx="2268916" cy="1449354"/>
          </a:xfrm>
          <a:prstGeom prst="rect">
            <a:avLst/>
          </a:prstGeom>
        </p:spPr>
      </p:pic>
      <p:pic>
        <p:nvPicPr>
          <p:cNvPr id="4" name="Picture 3" descr="Electronic &lt;strong&gt;Money&lt;/strong&gt; Free Stock Photo - Public Domain Picture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8" y="116632"/>
            <a:ext cx="2126610" cy="1391139"/>
          </a:xfrm>
          <a:prstGeom prst="rect">
            <a:avLst/>
          </a:prstGeom>
        </p:spPr>
      </p:pic>
      <p:pic>
        <p:nvPicPr>
          <p:cNvPr id="7" name="Picture 6" descr="&lt;strong&gt;Digital&lt;/strong&gt; &lt;strong&gt;India&lt;/strong&gt; - Wikipedi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572" y="6194648"/>
            <a:ext cx="1718428" cy="534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U</a:t>
            </a:r>
            <a:r>
              <a:rPr lang="en-IN" b="1" dirty="0" smtClean="0"/>
              <a:t>niq</a:t>
            </a:r>
            <a:r>
              <a:rPr lang="en-IN" dirty="0" smtClean="0">
                <a:solidFill>
                  <a:srgbClr val="FFFF00"/>
                </a:solidFill>
              </a:rPr>
              <a:t>u</a:t>
            </a:r>
            <a:r>
              <a:rPr lang="en-IN" b="1" dirty="0" smtClean="0"/>
              <a:t>ene</a:t>
            </a:r>
            <a:r>
              <a:rPr lang="en-IN" dirty="0" smtClean="0">
                <a:solidFill>
                  <a:srgbClr val="FFFF00"/>
                </a:solidFill>
              </a:rPr>
              <a:t>s</a:t>
            </a:r>
            <a:r>
              <a:rPr lang="en-IN" b="1" dirty="0" smtClean="0"/>
              <a:t>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360846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Any other platform or site providing real-estate business is acting as a third party platform which links buyer to seller only which does not solve problems listed in above slide. But we will provide </a:t>
            </a:r>
            <a:r>
              <a:rPr lang="en-IN" sz="2800" b="1" dirty="0" smtClean="0">
                <a:solidFill>
                  <a:srgbClr val="FFFF00"/>
                </a:solidFill>
              </a:rPr>
              <a:t>call to action </a:t>
            </a:r>
            <a:r>
              <a:rPr lang="en-IN" sz="3100" b="1" dirty="0" smtClean="0">
                <a:solidFill>
                  <a:srgbClr val="FFFF00"/>
                </a:solidFill>
              </a:rPr>
              <a:t>options</a:t>
            </a:r>
            <a:r>
              <a:rPr lang="en-IN" dirty="0" smtClean="0"/>
              <a:t> for buying or selling through our platform.</a:t>
            </a:r>
          </a:p>
          <a:p>
            <a:r>
              <a:rPr lang="en-IN" dirty="0" smtClean="0"/>
              <a:t>We will be </a:t>
            </a:r>
            <a:r>
              <a:rPr lang="en-IN" b="1" u="sng" dirty="0" smtClean="0"/>
              <a:t>providing tax submissions , registration facility </a:t>
            </a:r>
            <a:r>
              <a:rPr lang="en-IN" dirty="0" smtClean="0"/>
              <a:t>which is not introduced before, that will reduce queues in Govt. Offices and save time and other assets of customer.</a:t>
            </a:r>
          </a:p>
          <a:p>
            <a:r>
              <a:rPr lang="en-IN" dirty="0" smtClean="0"/>
              <a:t>Our platform will support online transactions easing the process in paying rent and other transactions processes.</a:t>
            </a:r>
          </a:p>
          <a:p>
            <a:r>
              <a:rPr lang="en-IN" dirty="0" smtClean="0"/>
              <a:t>We will also provide </a:t>
            </a:r>
            <a:r>
              <a:rPr lang="en-IN" sz="2800" b="1" dirty="0" smtClean="0">
                <a:solidFill>
                  <a:srgbClr val="FFFF00"/>
                </a:solidFill>
              </a:rPr>
              <a:t>movable real-estate investment options </a:t>
            </a:r>
            <a:r>
              <a:rPr lang="en-IN" dirty="0" smtClean="0"/>
              <a:t>through equities and bonds present in market which is not introduced before on a single online platform.</a:t>
            </a:r>
          </a:p>
          <a:p>
            <a:r>
              <a:rPr lang="en-IN" dirty="0" smtClean="0"/>
              <a:t>We will provide Hotline numbers and call to action option for Housekeeping  facilities which will be very beneficial for migrants.</a:t>
            </a:r>
          </a:p>
          <a:p>
            <a:r>
              <a:rPr lang="en-IN" dirty="0" smtClean="0"/>
              <a:t>Our platform will be a single platform having every single option for real-estate investment and its maintenance acting as second party.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711" y="105481"/>
            <a:ext cx="1943681" cy="1463418"/>
          </a:xfrm>
          <a:prstGeom prst="rect">
            <a:avLst/>
          </a:prstGeom>
        </p:spPr>
      </p:pic>
      <p:pic>
        <p:nvPicPr>
          <p:cNvPr id="6" name="Picture 5" descr="&lt;strong&gt;Digital&lt;/strong&gt; &lt;strong&gt;India&lt;/strong&gt; -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572" y="6194648"/>
            <a:ext cx="1718428" cy="5346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524" y="0"/>
            <a:ext cx="7765322" cy="956595"/>
          </a:xfrm>
        </p:spPr>
        <p:txBody>
          <a:bodyPr/>
          <a:lstStyle/>
          <a:p>
            <a:r>
              <a:rPr lang="en-IN" b="1" dirty="0" smtClean="0">
                <a:solidFill>
                  <a:srgbClr val="FFFF00"/>
                </a:solidFill>
              </a:rPr>
              <a:t>B</a:t>
            </a:r>
            <a:r>
              <a:rPr lang="en-IN" b="1" dirty="0" smtClean="0"/>
              <a:t>us</a:t>
            </a:r>
            <a:r>
              <a:rPr lang="en-IN" b="1" dirty="0" smtClean="0">
                <a:solidFill>
                  <a:srgbClr val="FFFF00"/>
                </a:solidFill>
              </a:rPr>
              <a:t>in</a:t>
            </a:r>
            <a:r>
              <a:rPr lang="en-IN" b="1" dirty="0" smtClean="0"/>
              <a:t>ess </a:t>
            </a:r>
            <a:r>
              <a:rPr lang="en-IN" b="1" dirty="0" smtClean="0">
                <a:solidFill>
                  <a:schemeClr val="tx1"/>
                </a:solidFill>
              </a:rPr>
              <a:t>M</a:t>
            </a:r>
            <a:r>
              <a:rPr lang="en-IN" b="1" dirty="0" smtClean="0">
                <a:solidFill>
                  <a:srgbClr val="FFFF00"/>
                </a:solidFill>
              </a:rPr>
              <a:t>od</a:t>
            </a:r>
            <a:r>
              <a:rPr lang="en-IN" b="1" dirty="0" smtClean="0">
                <a:solidFill>
                  <a:schemeClr val="tx1"/>
                </a:solidFill>
              </a:rPr>
              <a:t>e</a:t>
            </a:r>
            <a:r>
              <a:rPr lang="en-IN" b="1" dirty="0" smtClean="0"/>
              <a:t>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Acc. To Govt. survey </a:t>
            </a:r>
            <a:r>
              <a:rPr lang="en-IN" sz="2600" b="1" dirty="0" smtClean="0">
                <a:solidFill>
                  <a:srgbClr val="FFFF00"/>
                </a:solidFill>
              </a:rPr>
              <a:t>80 lakh lands are unregistered in India</a:t>
            </a:r>
            <a:r>
              <a:rPr lang="en-IN" dirty="0" smtClean="0"/>
              <a:t>, so they can get registered online with the collaboration of </a:t>
            </a:r>
            <a:r>
              <a:rPr lang="en-IN" sz="2600" b="1" dirty="0">
                <a:solidFill>
                  <a:srgbClr val="FFFF00"/>
                </a:solidFill>
              </a:rPr>
              <a:t>D</a:t>
            </a:r>
            <a:r>
              <a:rPr lang="en-IN" sz="2600" b="1" dirty="0" smtClean="0">
                <a:solidFill>
                  <a:srgbClr val="FFFF00"/>
                </a:solidFill>
              </a:rPr>
              <a:t>igilocker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We can charge 2% in the deal amount which is usually charged by the dealers.</a:t>
            </a:r>
          </a:p>
          <a:p>
            <a:r>
              <a:rPr lang="en-IN" dirty="0" smtClean="0"/>
              <a:t>We can make the existing dealers our partner and build a </a:t>
            </a:r>
            <a:r>
              <a:rPr lang="en-IN" sz="2600" b="1" dirty="0" smtClean="0">
                <a:solidFill>
                  <a:srgbClr val="FFFF00"/>
                </a:solidFill>
              </a:rPr>
              <a:t>business to business model(B2B).</a:t>
            </a:r>
          </a:p>
          <a:p>
            <a:r>
              <a:rPr lang="en-IN" dirty="0" smtClean="0"/>
              <a:t>Will provide other investments options through equities and bonds.</a:t>
            </a:r>
          </a:p>
          <a:p>
            <a:r>
              <a:rPr lang="en-IN" dirty="0" smtClean="0"/>
              <a:t>Online Property Tax submission and Land Registration could bring huge traffic to the website.</a:t>
            </a:r>
          </a:p>
          <a:p>
            <a:r>
              <a:rPr lang="en-IN" dirty="0" smtClean="0"/>
              <a:t>We can provide account credits after buying property from our platform which can be used for future transactions and many more other  offers.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836712"/>
            <a:ext cx="4336406" cy="895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046" y="5661248"/>
            <a:ext cx="2395834" cy="1066800"/>
          </a:xfrm>
          <a:prstGeom prst="rect">
            <a:avLst/>
          </a:prstGeom>
        </p:spPr>
      </p:pic>
      <p:pic>
        <p:nvPicPr>
          <p:cNvPr id="8" name="Picture 7" descr="&lt;strong&gt;Digital&lt;/strong&gt; &lt;strong&gt;India&lt;/strong&gt; - Wikipedi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572" y="6194648"/>
            <a:ext cx="1718428" cy="5346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208</TotalTime>
  <Words>657</Words>
  <Application>Microsoft Office PowerPoint</Application>
  <PresentationFormat>On-screen Show (4:3)</PresentationFormat>
  <Paragraphs>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Calisto MT</vt:lpstr>
      <vt:lpstr>Cooper Black</vt:lpstr>
      <vt:lpstr>Trebuchet MS</vt:lpstr>
      <vt:lpstr>Wingdings 2</vt:lpstr>
      <vt:lpstr>Slate</vt:lpstr>
      <vt:lpstr>PowerPoint Presentation</vt:lpstr>
      <vt:lpstr>The Idea</vt:lpstr>
      <vt:lpstr>Problems Solved</vt:lpstr>
      <vt:lpstr>Uniqueness</vt:lpstr>
      <vt:lpstr>Business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anshul garg</dc:creator>
  <cp:lastModifiedBy>Kashish Arora</cp:lastModifiedBy>
  <cp:revision>28</cp:revision>
  <dcterms:created xsi:type="dcterms:W3CDTF">2020-07-16T10:38:42Z</dcterms:created>
  <dcterms:modified xsi:type="dcterms:W3CDTF">2020-08-27T05:07:49Z</dcterms:modified>
</cp:coreProperties>
</file>