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0" r:id="rId6"/>
    <p:sldId id="260" r:id="rId7"/>
    <p:sldId id="264" r:id="rId8"/>
    <p:sldId id="265" r:id="rId9"/>
    <p:sldId id="262" r:id="rId10"/>
    <p:sldId id="266" r:id="rId11"/>
    <p:sldId id="263"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E6FC1DB-5324-4480-9348-E2627135A623}" type="datetimeFigureOut">
              <a:rPr lang="en-US" smtClean="0"/>
              <a:pPr/>
              <a:t>10/16/2022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76CD1D7-D3BF-49FA-8F55-583ABFD031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6FC1DB-5324-4480-9348-E2627135A62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CD1D7-D3BF-49FA-8F55-583ABFD031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6FC1DB-5324-4480-9348-E2627135A62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CD1D7-D3BF-49FA-8F55-583ABFD031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E6FC1DB-5324-4480-9348-E2627135A623}" type="datetimeFigureOut">
              <a:rPr lang="en-US" smtClean="0"/>
              <a:pPr/>
              <a:t>10/16/2022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76CD1D7-D3BF-49FA-8F55-583ABFD031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E6FC1DB-5324-4480-9348-E2627135A623}" type="datetimeFigureOut">
              <a:rPr lang="en-US" smtClean="0"/>
              <a:pPr/>
              <a:t>10/16/2022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76CD1D7-D3BF-49FA-8F55-583ABFD03106}"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E6FC1DB-5324-4480-9348-E2627135A623}" type="datetimeFigureOut">
              <a:rPr lang="en-US" smtClean="0"/>
              <a:pPr/>
              <a:t>10/16/2022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76CD1D7-D3BF-49FA-8F55-583ABFD031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E6FC1DB-5324-4480-9348-E2627135A623}" type="datetimeFigureOut">
              <a:rPr lang="en-US" smtClean="0"/>
              <a:pPr/>
              <a:t>10/16/2022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76CD1D7-D3BF-49FA-8F55-583ABFD031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6FC1DB-5324-4480-9348-E2627135A623}" type="datetimeFigureOut">
              <a:rPr lang="en-US" smtClean="0"/>
              <a:pPr/>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CD1D7-D3BF-49FA-8F55-583ABFD031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E6FC1DB-5324-4480-9348-E2627135A623}" type="datetimeFigureOut">
              <a:rPr lang="en-US" smtClean="0"/>
              <a:pPr/>
              <a:t>10/16/2022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76CD1D7-D3BF-49FA-8F55-583ABFD031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E6FC1DB-5324-4480-9348-E2627135A623}" type="datetimeFigureOut">
              <a:rPr lang="en-US" smtClean="0"/>
              <a:pPr/>
              <a:t>10/16/2022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76CD1D7-D3BF-49FA-8F55-583ABFD031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E6FC1DB-5324-4480-9348-E2627135A623}" type="datetimeFigureOut">
              <a:rPr lang="en-US" smtClean="0"/>
              <a:pPr/>
              <a:t>10/16/2022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76CD1D7-D3BF-49FA-8F55-583ABFD031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E6FC1DB-5324-4480-9348-E2627135A623}" type="datetimeFigureOut">
              <a:rPr lang="en-US" smtClean="0"/>
              <a:pPr/>
              <a:t>10/16/2022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76CD1D7-D3BF-49FA-8F55-583ABFD0310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214290"/>
            <a:ext cx="8062912" cy="3071834"/>
          </a:xfrm>
        </p:spPr>
        <p:txBody>
          <a:bodyPr>
            <a:noAutofit/>
          </a:bodyPr>
          <a:lstStyle/>
          <a:p>
            <a:pPr algn="ctr"/>
            <a:r>
              <a:rPr lang="en-IN" sz="2800" dirty="0" smtClean="0"/>
              <a:t>PROJECT – 1</a:t>
            </a:r>
            <a:r>
              <a:rPr lang="en-US" sz="2800" dirty="0" smtClean="0"/>
              <a:t/>
            </a:r>
            <a:br>
              <a:rPr lang="en-US" sz="2800" dirty="0" smtClean="0"/>
            </a:br>
            <a:r>
              <a:rPr lang="en-IN" sz="2800" dirty="0" smtClean="0"/>
              <a:t>MBA671A</a:t>
            </a:r>
            <a:r>
              <a:rPr lang="en-US" sz="2800" dirty="0" smtClean="0"/>
              <a:t/>
            </a:r>
            <a:br>
              <a:rPr lang="en-US" sz="2800" dirty="0" smtClean="0"/>
            </a:br>
            <a:r>
              <a:rPr lang="en-IN" sz="2800" dirty="0" smtClean="0"/>
              <a:t>SERVICE INDUSTRY AND PROBLEMS </a:t>
            </a:r>
            <a:r>
              <a:rPr lang="en-US" sz="2800" dirty="0" smtClean="0"/>
              <a:t/>
            </a:r>
            <a:br>
              <a:rPr lang="en-US" sz="2800" dirty="0" smtClean="0"/>
            </a:br>
            <a:r>
              <a:rPr lang="en-IN" sz="2800" dirty="0" smtClean="0"/>
              <a:t>HALDIRAMS</a:t>
            </a:r>
            <a:r>
              <a:rPr lang="en-US" sz="1200" dirty="0" smtClean="0"/>
              <a:t/>
            </a:r>
            <a:br>
              <a:rPr lang="en-US" sz="1200" dirty="0" smtClean="0"/>
            </a:br>
            <a:endParaRPr lang="en-US" sz="1200" dirty="0"/>
          </a:p>
        </p:txBody>
      </p:sp>
      <p:sp>
        <p:nvSpPr>
          <p:cNvPr id="3" name="Subtitle 2"/>
          <p:cNvSpPr>
            <a:spLocks noGrp="1"/>
          </p:cNvSpPr>
          <p:nvPr>
            <p:ph type="subTitle" idx="1"/>
          </p:nvPr>
        </p:nvSpPr>
        <p:spPr>
          <a:xfrm>
            <a:off x="540544" y="4500570"/>
            <a:ext cx="8062912" cy="2071702"/>
          </a:xfrm>
        </p:spPr>
        <p:txBody>
          <a:bodyPr>
            <a:normAutofit fontScale="92500" lnSpcReduction="10000"/>
          </a:bodyPr>
          <a:lstStyle/>
          <a:p>
            <a:pPr algn="l"/>
            <a:r>
              <a:rPr lang="en-IN" dirty="0" smtClean="0"/>
              <a:t>NAME:- ANTRIKSH DOGRA </a:t>
            </a:r>
            <a:endParaRPr lang="en-US" dirty="0" smtClean="0"/>
          </a:p>
          <a:p>
            <a:pPr algn="l"/>
            <a:r>
              <a:rPr lang="en-IN" dirty="0" smtClean="0"/>
              <a:t>                                                                                 ROLL NO.:-200160</a:t>
            </a:r>
            <a:endParaRPr lang="en-US" dirty="0" smtClean="0"/>
          </a:p>
          <a:p>
            <a:pPr algn="l"/>
            <a:r>
              <a:rPr lang="en-IN" dirty="0" smtClean="0"/>
              <a:t>                                                                                  DEPT.:- AEROSPACE   </a:t>
            </a:r>
            <a:endParaRPr lang="en-US" dirty="0" smtClean="0"/>
          </a:p>
          <a:p>
            <a:pPr algn="l"/>
            <a:endParaRPr lang="en-US" dirty="0"/>
          </a:p>
        </p:txBody>
      </p:sp>
      <p:pic>
        <p:nvPicPr>
          <p:cNvPr id="4" name="Picture 3" descr="gettyimages-1052592336-612x612.jpg"/>
          <p:cNvPicPr>
            <a:picLocks noChangeAspect="1"/>
          </p:cNvPicPr>
          <p:nvPr/>
        </p:nvPicPr>
        <p:blipFill>
          <a:blip r:embed="rId2"/>
          <a:stretch>
            <a:fillRect/>
          </a:stretch>
        </p:blipFill>
        <p:spPr>
          <a:xfrm>
            <a:off x="5643570" y="4524383"/>
            <a:ext cx="3286148" cy="2190765"/>
          </a:xfrm>
          <a:prstGeom prst="rect">
            <a:avLst/>
          </a:prstGeom>
        </p:spPr>
      </p:pic>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457200" y="214290"/>
            <a:ext cx="8229600" cy="6240518"/>
          </a:xfrm>
        </p:spPr>
        <p:txBody>
          <a:bodyPr>
            <a:normAutofit lnSpcReduction="10000"/>
          </a:bodyPr>
          <a:lstStyle/>
          <a:p>
            <a:pPr>
              <a:buFont typeface="Wingdings" pitchFamily="2" charset="2"/>
              <a:buChar char="Ø"/>
            </a:pPr>
            <a:r>
              <a:rPr lang="en-IN" dirty="0" smtClean="0"/>
              <a:t>Food Counters: For all the food dishes there are different counters</a:t>
            </a:r>
            <a:r>
              <a:rPr lang="en-US" dirty="0" smtClean="0"/>
              <a:t> like separate section for sweets, for chaats, choley bhature, packed items(like namkeens, etc),haldiram’s veg thali, etc.</a:t>
            </a:r>
          </a:p>
          <a:p>
            <a:pPr>
              <a:buFont typeface="Wingdings" pitchFamily="2" charset="2"/>
              <a:buChar char="Ø"/>
            </a:pPr>
            <a:r>
              <a:rPr lang="en-IN" dirty="0" smtClean="0"/>
              <a:t>No provision for aged people and ladies:- There is no specials services provided to the aged people and ladies that is an staff attendant or waiters to take their orders and also no special sitting place for them.</a:t>
            </a:r>
          </a:p>
          <a:p>
            <a:pPr>
              <a:buFont typeface="Wingdings" pitchFamily="2" charset="2"/>
              <a:buChar char="Ø"/>
            </a:pPr>
            <a:r>
              <a:rPr lang="en-IN" dirty="0" smtClean="0"/>
              <a:t>Transparent  food  preparing counters: The food items are made in front of the customer using pre prepared food items.</a:t>
            </a:r>
            <a:endParaRPr lang="en-US" dirty="0" smtClean="0"/>
          </a:p>
        </p:txBody>
      </p:sp>
    </p:spTree>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RECOMMEDATION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IN" dirty="0" smtClean="0"/>
              <a:t>Extension of outlet: To solve the spacing and sitting area related problems, there can be extension by purchasing the land or by increasing more standing tables as it consumes less space compared to the sitting once. </a:t>
            </a:r>
          </a:p>
          <a:p>
            <a:pPr>
              <a:buFont typeface="Wingdings" pitchFamily="2" charset="2"/>
              <a:buChar char="Ø"/>
            </a:pPr>
            <a:r>
              <a:rPr lang="en-IN" dirty="0" smtClean="0"/>
              <a:t>Multiple counters for same dish/ food items: As from the data it can be analysed that these are best seller and often order for such food items there can be multiple counters to manage the crowd properly and this will decrease the waiting time. </a:t>
            </a:r>
            <a:endParaRPr lang="en-US" dirty="0"/>
          </a:p>
        </p:txBody>
      </p:sp>
    </p:spTree>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457200" y="428604"/>
            <a:ext cx="8229600" cy="6026204"/>
          </a:xfrm>
        </p:spPr>
        <p:txBody>
          <a:bodyPr>
            <a:normAutofit lnSpcReduction="10000"/>
          </a:bodyPr>
          <a:lstStyle/>
          <a:p>
            <a:pPr>
              <a:buFont typeface="Wingdings" pitchFamily="2" charset="2"/>
              <a:buChar char="Ø"/>
            </a:pPr>
            <a:r>
              <a:rPr lang="en-IN" dirty="0" smtClean="0"/>
              <a:t>Online ordering system: it should be brought into working condition. This will ease the services more over people no longer have to be in the queue.</a:t>
            </a:r>
          </a:p>
          <a:p>
            <a:pPr>
              <a:buFont typeface="Wingdings" pitchFamily="2" charset="2"/>
              <a:buChar char="Ø"/>
            </a:pPr>
            <a:r>
              <a:rPr lang="en-IN" dirty="0" smtClean="0"/>
              <a:t>Increase Labour : Work force should be increase by recruiting more people for post of waiters, staff attendant, etc. This solve problems faced by aged people while ordering.</a:t>
            </a:r>
          </a:p>
          <a:p>
            <a:pPr>
              <a:buFont typeface="Wingdings" pitchFamily="2" charset="2"/>
              <a:buChar char="Ø"/>
            </a:pPr>
            <a:r>
              <a:rPr lang="en-IN" dirty="0" smtClean="0"/>
              <a:t>Ventilation: To solve ventilation problem the centrally fitted AC  should be checked and are working properly and exhausts should also be used.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88"/>
            <a:ext cx="8062912" cy="2509836"/>
          </a:xfrm>
        </p:spPr>
        <p:txBody>
          <a:bodyPr/>
          <a:lstStyle/>
          <a:p>
            <a:pPr algn="ctr"/>
            <a:r>
              <a:rPr lang="en-IN" dirty="0" smtClean="0"/>
              <a:t> THANK YOU </a:t>
            </a:r>
            <a:endParaRPr lang="en-US" dirty="0"/>
          </a:p>
        </p:txBody>
      </p:sp>
      <p:sp>
        <p:nvSpPr>
          <p:cNvPr id="3" name="Subtitle 2"/>
          <p:cNvSpPr>
            <a:spLocks noGrp="1"/>
          </p:cNvSpPr>
          <p:nvPr>
            <p:ph type="subTitle" idx="1"/>
          </p:nvPr>
        </p:nvSpPr>
        <p:spPr/>
        <p:txBody>
          <a:bodyPr/>
          <a:lstStyle/>
          <a:p>
            <a:r>
              <a:rPr lang="en-IN" dirty="0" smtClean="0"/>
              <a:t> </a:t>
            </a:r>
            <a:endParaRPr lang="en-US" dirty="0"/>
          </a:p>
        </p:txBody>
      </p:sp>
    </p:spTree>
  </p:cSld>
  <p:clrMapOvr>
    <a:masterClrMapping/>
  </p:clrMapOvr>
  <p:transition>
    <p:sndAc>
      <p:stSnd>
        <p:snd r:embed="rId2" name="applause.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04118"/>
          </a:xfrm>
        </p:spPr>
        <p:txBody>
          <a:bodyPr>
            <a:normAutofit fontScale="90000"/>
          </a:bodyPr>
          <a:lstStyle/>
          <a:p>
            <a:r>
              <a:rPr lang="en-IN" sz="4400" dirty="0" smtClean="0"/>
              <a:t>TABLE</a:t>
            </a:r>
            <a:r>
              <a:rPr lang="en-US" dirty="0" smtClean="0"/>
              <a:t/>
            </a:r>
            <a:br>
              <a:rPr lang="en-US" dirty="0" smtClean="0"/>
            </a:br>
            <a:endParaRPr lang="en-US" dirty="0"/>
          </a:p>
        </p:txBody>
      </p:sp>
      <p:sp>
        <p:nvSpPr>
          <p:cNvPr id="3" name="Content Placeholder 2"/>
          <p:cNvSpPr>
            <a:spLocks noGrp="1"/>
          </p:cNvSpPr>
          <p:nvPr>
            <p:ph idx="1"/>
          </p:nvPr>
        </p:nvSpPr>
        <p:spPr>
          <a:xfrm>
            <a:off x="457200" y="1857364"/>
            <a:ext cx="8229600" cy="4597444"/>
          </a:xfrm>
        </p:spPr>
        <p:txBody>
          <a:bodyPr/>
          <a:lstStyle/>
          <a:p>
            <a:pPr lvl="0"/>
            <a:r>
              <a:rPr lang="en-IN" dirty="0" smtClean="0"/>
              <a:t>BACKGROUND</a:t>
            </a:r>
            <a:endParaRPr lang="en-US" dirty="0" smtClean="0"/>
          </a:p>
          <a:p>
            <a:pPr lvl="0"/>
            <a:r>
              <a:rPr lang="en-IN" dirty="0" smtClean="0"/>
              <a:t>INTRODUCTION</a:t>
            </a:r>
            <a:endParaRPr lang="en-US" dirty="0" smtClean="0"/>
          </a:p>
          <a:p>
            <a:pPr lvl="0"/>
            <a:r>
              <a:rPr lang="en-IN" dirty="0" smtClean="0"/>
              <a:t>PROBLEM  DESCRIPTION</a:t>
            </a:r>
            <a:endParaRPr lang="en-US" dirty="0" smtClean="0"/>
          </a:p>
          <a:p>
            <a:pPr lvl="0"/>
            <a:r>
              <a:rPr lang="en-IN" dirty="0" smtClean="0"/>
              <a:t>CURRENT PRACTISE</a:t>
            </a:r>
            <a:endParaRPr lang="en-US" dirty="0" smtClean="0"/>
          </a:p>
          <a:p>
            <a:pPr lvl="0"/>
            <a:r>
              <a:rPr lang="en-IN" dirty="0" smtClean="0"/>
              <a:t>FUTURE RECOMMEDATION</a:t>
            </a:r>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endParaRPr lang="en-US" dirty="0"/>
          </a:p>
        </p:txBody>
      </p:sp>
      <p:sp>
        <p:nvSpPr>
          <p:cNvPr id="3" name="Content Placeholder 2"/>
          <p:cNvSpPr>
            <a:spLocks noGrp="1"/>
          </p:cNvSpPr>
          <p:nvPr>
            <p:ph idx="1"/>
          </p:nvPr>
        </p:nvSpPr>
        <p:spPr/>
        <p:txBody>
          <a:bodyPr>
            <a:normAutofit/>
          </a:bodyPr>
          <a:lstStyle/>
          <a:p>
            <a:pPr>
              <a:buNone/>
            </a:pPr>
            <a:r>
              <a:rPr lang="en-IN" dirty="0" smtClean="0"/>
              <a:t>    Service industries are the ones that </a:t>
            </a:r>
            <a:r>
              <a:rPr lang="en-US" dirty="0" smtClean="0"/>
              <a:t>provide people with intangible products or services and completes tasks that are asked by or useful to customers, clients, or the general public.</a:t>
            </a:r>
            <a:r>
              <a:rPr lang="en-IN" dirty="0" smtClean="0"/>
              <a:t> We are discussing about the services that are provided by a services industry like in restaurants, salons, hospitals, hotels, etc. when a customer visits in these service industries.</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pPr>
              <a:buNone/>
            </a:pPr>
            <a:r>
              <a:rPr lang="en-IN" dirty="0" smtClean="0"/>
              <a:t>    In this presentation we are going to analysis the services facilities and hospitality that is provided by haldrim’s restaurants outlet in connaught place, Delhi. We will analysis the various problem that are present and find out the ways how we can deal with it in short time period and also finding the solution in long term period.</a:t>
            </a:r>
            <a:endParaRPr lang="en-US" dirty="0"/>
          </a:p>
        </p:txBody>
      </p:sp>
    </p:spTree>
  </p:cSld>
  <p:clrMapOvr>
    <a:masterClrMapping/>
  </p:clrMapOvr>
  <p:transition>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457200" y="214290"/>
            <a:ext cx="8229600" cy="6240518"/>
          </a:xfrm>
        </p:spPr>
        <p:txBody>
          <a:bodyPr/>
          <a:lstStyle/>
          <a:p>
            <a:pPr>
              <a:buNone/>
            </a:pPr>
            <a:r>
              <a:rPr lang="en-IN" dirty="0" smtClean="0"/>
              <a:t> </a:t>
            </a:r>
            <a:endParaRPr lang="en-US" dirty="0"/>
          </a:p>
        </p:txBody>
      </p:sp>
      <p:pic>
        <p:nvPicPr>
          <p:cNvPr id="4" name="Picture 3" descr="gettyimages-1052592336-612x612.jpg"/>
          <p:cNvPicPr>
            <a:picLocks noChangeAspect="1"/>
          </p:cNvPicPr>
          <p:nvPr/>
        </p:nvPicPr>
        <p:blipFill>
          <a:blip r:embed="rId2"/>
          <a:stretch>
            <a:fillRect/>
          </a:stretch>
        </p:blipFill>
        <p:spPr>
          <a:xfrm>
            <a:off x="2357422" y="3429000"/>
            <a:ext cx="4286280" cy="3243848"/>
          </a:xfrm>
          <a:prstGeom prst="rect">
            <a:avLst/>
          </a:prstGeom>
        </p:spPr>
      </p:pic>
      <p:pic>
        <p:nvPicPr>
          <p:cNvPr id="5" name="Picture 4" descr="E BDB.jpg"/>
          <p:cNvPicPr>
            <a:picLocks noChangeAspect="1"/>
          </p:cNvPicPr>
          <p:nvPr/>
        </p:nvPicPr>
        <p:blipFill>
          <a:blip r:embed="rId3"/>
          <a:stretch>
            <a:fillRect/>
          </a:stretch>
        </p:blipFill>
        <p:spPr>
          <a:xfrm>
            <a:off x="571472" y="428604"/>
            <a:ext cx="3553122" cy="2428892"/>
          </a:xfrm>
          <a:prstGeom prst="rect">
            <a:avLst/>
          </a:prstGeom>
        </p:spPr>
      </p:pic>
      <p:graphicFrame>
        <p:nvGraphicFramePr>
          <p:cNvPr id="6" name="Table 5"/>
          <p:cNvGraphicFramePr>
            <a:graphicFrameLocks noGrp="1"/>
          </p:cNvGraphicFramePr>
          <p:nvPr/>
        </p:nvGraphicFramePr>
        <p:xfrm>
          <a:off x="1571604" y="2934014"/>
          <a:ext cx="5786478" cy="365760"/>
        </p:xfrm>
        <a:graphic>
          <a:graphicData uri="http://schemas.openxmlformats.org/drawingml/2006/table">
            <a:tbl>
              <a:tblPr firstRow="1" bandRow="1">
                <a:tableStyleId>{21E4AEA4-8DFA-4A89-87EB-49C32662AFE0}</a:tableStyleId>
              </a:tblPr>
              <a:tblGrid>
                <a:gridCol w="5786478"/>
              </a:tblGrid>
              <a:tr h="352110">
                <a:tc>
                  <a:txBody>
                    <a:bodyPr/>
                    <a:lstStyle/>
                    <a:p>
                      <a:r>
                        <a:rPr lang="en-IN" dirty="0" smtClean="0"/>
                        <a:t>  HALDIRAM’S CONNAUGHT PLACE</a:t>
                      </a:r>
                      <a:r>
                        <a:rPr lang="en-IN" baseline="0" dirty="0" smtClean="0"/>
                        <a:t> </a:t>
                      </a:r>
                      <a:r>
                        <a:rPr lang="en-IN" dirty="0" smtClean="0"/>
                        <a:t>OUTLET IMAGES</a:t>
                      </a:r>
                      <a:endParaRPr lang="en-US" dirty="0"/>
                    </a:p>
                  </a:txBody>
                  <a:tcPr/>
                </a:tc>
              </a:tr>
            </a:tbl>
          </a:graphicData>
        </a:graphic>
      </p:graphicFrame>
      <p:pic>
        <p:nvPicPr>
          <p:cNvPr id="7" name="Picture 6" descr="chat-service-counter.jpg"/>
          <p:cNvPicPr>
            <a:picLocks noChangeAspect="1"/>
          </p:cNvPicPr>
          <p:nvPr/>
        </p:nvPicPr>
        <p:blipFill>
          <a:blip r:embed="rId4"/>
          <a:stretch>
            <a:fillRect/>
          </a:stretch>
        </p:blipFill>
        <p:spPr>
          <a:xfrm>
            <a:off x="4786314" y="425898"/>
            <a:ext cx="3643338" cy="2431100"/>
          </a:xfrm>
          <a:prstGeom prst="rect">
            <a:avLst/>
          </a:prstGeom>
        </p:spPr>
      </p:pic>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58204" cy="1357322"/>
          </a:xfrm>
        </p:spPr>
        <p:txBody>
          <a:bodyPr/>
          <a:lstStyle/>
          <a:p>
            <a:r>
              <a:rPr lang="en-IN" dirty="0" smtClean="0"/>
              <a:t>PROBLEM DESCRIPTION</a:t>
            </a:r>
            <a:endParaRPr lang="en-US" dirty="0"/>
          </a:p>
        </p:txBody>
      </p:sp>
      <p:sp>
        <p:nvSpPr>
          <p:cNvPr id="3" name="Content Placeholder 2"/>
          <p:cNvSpPr>
            <a:spLocks noGrp="1"/>
          </p:cNvSpPr>
          <p:nvPr>
            <p:ph idx="1"/>
          </p:nvPr>
        </p:nvSpPr>
        <p:spPr>
          <a:xfrm>
            <a:off x="285720" y="1571612"/>
            <a:ext cx="8401080" cy="4883196"/>
          </a:xfrm>
        </p:spPr>
        <p:txBody>
          <a:bodyPr>
            <a:normAutofit/>
          </a:bodyPr>
          <a:lstStyle/>
          <a:p>
            <a:pPr>
              <a:buFont typeface="Wingdings" pitchFamily="2" charset="2"/>
              <a:buChar char="Ø"/>
            </a:pPr>
            <a:r>
              <a:rPr lang="en-IN" dirty="0" smtClean="0"/>
              <a:t>Space crunch : The seating capacity available there was present was not sufficient compared to the customers present and was congested. And spacing between the tables is also very less.</a:t>
            </a:r>
          </a:p>
          <a:p>
            <a:pPr>
              <a:buFont typeface="Wingdings" pitchFamily="2" charset="2"/>
              <a:buChar char="Ø"/>
            </a:pPr>
            <a:r>
              <a:rPr lang="en-IN" dirty="0" smtClean="0"/>
              <a:t>Time consuming/ Long waiting: Although there are different counters for all the dishes that are served but few items that are best sellers for example choley bhature, etc there is a long waiting for it.</a:t>
            </a:r>
            <a:endParaRPr lang="en-US" dirty="0"/>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 </a:t>
            </a:r>
            <a:endParaRPr lang="en-US" dirty="0"/>
          </a:p>
        </p:txBody>
      </p:sp>
      <p:sp>
        <p:nvSpPr>
          <p:cNvPr id="9" name="Content Placeholder 8"/>
          <p:cNvSpPr>
            <a:spLocks noGrp="1"/>
          </p:cNvSpPr>
          <p:nvPr>
            <p:ph idx="1"/>
          </p:nvPr>
        </p:nvSpPr>
        <p:spPr>
          <a:xfrm>
            <a:off x="457200" y="214290"/>
            <a:ext cx="8229600" cy="6240518"/>
          </a:xfrm>
        </p:spPr>
        <p:txBody>
          <a:bodyPr/>
          <a:lstStyle/>
          <a:p>
            <a:pPr>
              <a:buFont typeface="Wingdings" pitchFamily="2" charset="2"/>
              <a:buChar char="Ø"/>
            </a:pPr>
            <a:r>
              <a:rPr lang="en-IN" dirty="0" smtClean="0"/>
              <a:t>Not proper Ventilation / suffocation: Due to large crowd in the small sitting place there is suffocation.</a:t>
            </a:r>
          </a:p>
          <a:p>
            <a:pPr>
              <a:buFont typeface="Wingdings" pitchFamily="2" charset="2"/>
              <a:buChar char="Ø"/>
            </a:pPr>
            <a:r>
              <a:rPr lang="en-IN" dirty="0" smtClean="0"/>
              <a:t>No waiters: There are no waiters available to take order in this case for aged people its tough to stand in queue for billing and then after that for orders.</a:t>
            </a:r>
          </a:p>
          <a:p>
            <a:pPr>
              <a:buFont typeface="Wingdings" pitchFamily="2" charset="2"/>
              <a:buChar char="Ø"/>
            </a:pPr>
            <a:r>
              <a:rPr lang="en-IN" dirty="0" smtClean="0"/>
              <a:t>Cleaning of tables : After the customer leaves the table is not cleaned immediately have to wait for them to come and clean or have to ask for it.</a:t>
            </a:r>
          </a:p>
          <a:p>
            <a:pPr>
              <a:buFont typeface="Wingdings" pitchFamily="2" charset="2"/>
              <a:buChar char="Ø"/>
            </a:pPr>
            <a:endParaRPr lang="en-US" dirty="0"/>
          </a:p>
        </p:txBody>
      </p:sp>
    </p:spTree>
  </p:cSld>
  <p:clrMapOvr>
    <a:masterClrMapping/>
  </p:clrMapOvr>
  <p:transition>
    <p:wheel/>
    <p:sndAc>
      <p:stSnd>
        <p:snd r:embed="rId2" name="camera.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457200" y="214290"/>
            <a:ext cx="8229600" cy="6240518"/>
          </a:xfrm>
        </p:spPr>
        <p:txBody>
          <a:bodyPr/>
          <a:lstStyle/>
          <a:p>
            <a:pPr>
              <a:buFont typeface="Wingdings" pitchFamily="2" charset="2"/>
              <a:buChar char="Ø"/>
            </a:pPr>
            <a:r>
              <a:rPr lang="en-IN" dirty="0" smtClean="0"/>
              <a:t> Online ordering system not working : Although QR codes are present on each table but one cannot order using those because its not in use. </a:t>
            </a:r>
            <a:endParaRPr lang="en-US" dirty="0"/>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PRACTISE</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IN" dirty="0" smtClean="0"/>
              <a:t>Billing counter: There are only 2 billing counters present in haldiram’s.</a:t>
            </a:r>
          </a:p>
          <a:p>
            <a:pPr>
              <a:buFont typeface="Wingdings" pitchFamily="2" charset="2"/>
              <a:buChar char="Ø"/>
            </a:pPr>
            <a:r>
              <a:rPr lang="en-IN" dirty="0" smtClean="0"/>
              <a:t>Food serving: There is self service in haldiram’s. one have to take token and then visit the counter of that item and show token and wait for their order to come.</a:t>
            </a:r>
          </a:p>
          <a:p>
            <a:pPr>
              <a:buFont typeface="Wingdings" pitchFamily="2" charset="2"/>
              <a:buChar char="Ø"/>
            </a:pPr>
            <a:r>
              <a:rPr lang="en-IN" dirty="0" smtClean="0"/>
              <a:t>Sitting Area: there are 2 floors ground and 1</a:t>
            </a:r>
            <a:r>
              <a:rPr lang="en-IN" baseline="30000" dirty="0" smtClean="0"/>
              <a:t>st</a:t>
            </a:r>
            <a:r>
              <a:rPr lang="en-IN" dirty="0" smtClean="0"/>
              <a:t> floor. On ground floor there is sitting as well  and standing space available and on 1</a:t>
            </a:r>
            <a:r>
              <a:rPr lang="en-IN" baseline="30000" dirty="0" smtClean="0"/>
              <a:t>st</a:t>
            </a:r>
            <a:r>
              <a:rPr lang="en-IN" dirty="0" smtClean="0"/>
              <a:t> floor there is only sitting place available.   </a:t>
            </a:r>
          </a:p>
        </p:txBody>
      </p:sp>
    </p:spTree>
  </p:cSld>
  <p:clrMapOvr>
    <a:masterClrMapping/>
  </p:clrMapOvr>
  <p:transition>
    <p:strips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1115</TotalTime>
  <Words>706</Words>
  <Application>Microsoft Office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PROJECT – 1 MBA671A SERVICE INDUSTRY AND PROBLEMS  HALDIRAMS </vt:lpstr>
      <vt:lpstr>TABLE </vt:lpstr>
      <vt:lpstr>BACKGROUND</vt:lpstr>
      <vt:lpstr>INTRODUCTION</vt:lpstr>
      <vt:lpstr> </vt:lpstr>
      <vt:lpstr>PROBLEM DESCRIPTION</vt:lpstr>
      <vt:lpstr> </vt:lpstr>
      <vt:lpstr> </vt:lpstr>
      <vt:lpstr>CURRENT PRACTISE</vt:lpstr>
      <vt:lpstr> </vt:lpstr>
      <vt:lpstr>FUTURE RECOMMEDATION</vt:lpstr>
      <vt:lpstr> </vt:lpstr>
      <vt:lpstr> THANK YOU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 MBA671A SERVICE INDUSTRY AND PROBLEMS  HALDIRAMS</dc:title>
  <dc:creator>Antriksh Dogra</dc:creator>
  <cp:lastModifiedBy>Antriksh Dogra</cp:lastModifiedBy>
  <cp:revision>60</cp:revision>
  <dcterms:created xsi:type="dcterms:W3CDTF">2022-10-15T11:59:27Z</dcterms:created>
  <dcterms:modified xsi:type="dcterms:W3CDTF">2022-10-16T17:17:55Z</dcterms:modified>
</cp:coreProperties>
</file>