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718" r:id="rId3"/>
    <p:sldMasterId id="2147483722" r:id="rId4"/>
  </p:sldMasterIdLst>
  <p:notesMasterIdLst>
    <p:notesMasterId r:id="rId22"/>
  </p:notesMasterIdLst>
  <p:handoutMasterIdLst>
    <p:handoutMasterId r:id="rId23"/>
  </p:handoutMasterIdLst>
  <p:sldIdLst>
    <p:sldId id="374" r:id="rId5"/>
    <p:sldId id="379" r:id="rId6"/>
    <p:sldId id="354" r:id="rId7"/>
    <p:sldId id="382" r:id="rId8"/>
    <p:sldId id="383" r:id="rId9"/>
    <p:sldId id="385" r:id="rId10"/>
    <p:sldId id="386" r:id="rId11"/>
    <p:sldId id="390" r:id="rId12"/>
    <p:sldId id="391" r:id="rId13"/>
    <p:sldId id="392" r:id="rId14"/>
    <p:sldId id="393" r:id="rId15"/>
    <p:sldId id="384" r:id="rId16"/>
    <p:sldId id="381" r:id="rId17"/>
    <p:sldId id="387" r:id="rId18"/>
    <p:sldId id="389" r:id="rId19"/>
    <p:sldId id="388" r:id="rId20"/>
    <p:sldId id="394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37613-6C38-4683-A902-18CF912145E5}">
          <p14:sldIdLst>
            <p14:sldId id="374"/>
            <p14:sldId id="379"/>
            <p14:sldId id="354"/>
            <p14:sldId id="382"/>
            <p14:sldId id="383"/>
            <p14:sldId id="385"/>
            <p14:sldId id="386"/>
            <p14:sldId id="390"/>
            <p14:sldId id="391"/>
            <p14:sldId id="392"/>
            <p14:sldId id="393"/>
            <p14:sldId id="384"/>
            <p14:sldId id="381"/>
            <p14:sldId id="387"/>
            <p14:sldId id="389"/>
            <p14:sldId id="388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925"/>
    <a:srgbClr val="006699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5619" autoAdjust="0"/>
  </p:normalViewPr>
  <p:slideViewPr>
    <p:cSldViewPr>
      <p:cViewPr varScale="1">
        <p:scale>
          <a:sx n="146" d="100"/>
          <a:sy n="146" d="100"/>
        </p:scale>
        <p:origin x="1200" y="168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71534"/>
            <a:ext cx="5486400" cy="45397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685801"/>
            <a:ext cx="4511040" cy="39088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 userDrawn="1"/>
        </p:nvSpPr>
        <p:spPr bwMode="auto">
          <a:xfrm>
            <a:off x="5029190" y="628650"/>
            <a:ext cx="4114800" cy="4057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190" y="628650"/>
            <a:ext cx="4114800" cy="4057650"/>
          </a:xfrm>
        </p:spPr>
        <p:txBody>
          <a:bodyPr lIns="274320" tIns="274320" rIns="274320" bIns="27432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902538"/>
            <a:ext cx="5961888" cy="553998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1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81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3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  <a:prstGeom prst="rect">
            <a:avLst/>
          </a:prstGeo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4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663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3657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723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00150"/>
            <a:ext cx="8412480" cy="33718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99257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303"/>
            <a:ext cx="6400800" cy="1107996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0376"/>
            <a:ext cx="6400800" cy="452432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18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32328"/>
            <a:ext cx="9143890" cy="7940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286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75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4800601"/>
            <a:ext cx="9143999" cy="34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85801"/>
            <a:ext cx="8412480" cy="39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05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4900556"/>
            <a:ext cx="822960" cy="15896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0" y="4686300"/>
            <a:ext cx="9144000" cy="1143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4924425"/>
            <a:ext cx="2616200" cy="1015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25" b="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21" r:id="rId11"/>
  </p:sldLayoutIdLst>
  <p:hf sldNum="0" hdr="0" ftr="0" dt="0"/>
  <p:txStyles>
    <p:titleStyle>
      <a:lvl1pPr algn="l" defTabSz="685800" rtl="0" eaLnBrk="1" latinLnBrk="0" hangingPunct="1">
        <a:lnSpc>
          <a:spcPts val="2100"/>
        </a:lnSpc>
        <a:spcBef>
          <a:spcPct val="0"/>
        </a:spcBef>
        <a:buNone/>
        <a:defRPr sz="24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21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»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7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82" r:id="rId4"/>
    <p:sldLayoutId id="2147483744" r:id="rId5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ookies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977575"/>
          </a:xfrm>
        </p:spPr>
        <p:txBody>
          <a:bodyPr/>
          <a:lstStyle/>
          <a:p>
            <a:r>
              <a:rPr lang="en-US" dirty="0">
                <a:solidFill>
                  <a:srgbClr val="091925"/>
                </a:solidFill>
              </a:rPr>
              <a:t>NETWORKS BASICS:</a:t>
            </a:r>
            <a:br>
              <a:rPr lang="en-US" dirty="0">
                <a:solidFill>
                  <a:srgbClr val="091925"/>
                </a:solidFill>
              </a:rPr>
            </a:br>
            <a:r>
              <a:rPr lang="en-US" sz="3200" dirty="0">
                <a:solidFill>
                  <a:srgbClr val="091925"/>
                </a:solidFill>
              </a:rPr>
              <a:t>High level protocols HTTP</a:t>
            </a:r>
            <a:endParaRPr lang="en-US" dirty="0">
              <a:solidFill>
                <a:srgbClr val="0919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  <a:p>
            <a:r>
              <a:rPr lang="en-US" dirty="0"/>
              <a:t>SSL</a:t>
            </a:r>
          </a:p>
          <a:p>
            <a:r>
              <a:rPr lang="en-US" dirty="0"/>
              <a:t>PKI</a:t>
            </a:r>
          </a:p>
          <a:p>
            <a:endParaRPr lang="en-US" dirty="0"/>
          </a:p>
          <a:p>
            <a:r>
              <a:rPr lang="en-US" dirty="0"/>
              <a:t>Asymmetric Cryptography vs Symmetric 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 - SSL</a:t>
            </a:r>
          </a:p>
        </p:txBody>
      </p:sp>
    </p:spTree>
    <p:extLst>
      <p:ext uri="{BB962C8B-B14F-4D97-AF65-F5344CB8AC3E}">
        <p14:creationId xmlns:p14="http://schemas.microsoft.com/office/powerpoint/2010/main" val="204212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Set-Cookie: &lt;cookie-name&gt;=&lt;cookie-value&gt;</a:t>
            </a:r>
          </a:p>
          <a:p>
            <a:r>
              <a:rPr lang="en-US" dirty="0"/>
              <a:t>Set-Cookie: id=a3fWa; Expires=Wed, 21 Oct 2015 07:28:00 GMT; Secure; </a:t>
            </a:r>
            <a:r>
              <a:rPr lang="en-US" dirty="0" err="1"/>
              <a:t>HttpOnly</a:t>
            </a:r>
            <a:endParaRPr lang="en-US" dirty="0"/>
          </a:p>
          <a:p>
            <a:r>
              <a:rPr lang="en-US" dirty="0"/>
              <a:t>Set-Cookie: key=value; </a:t>
            </a:r>
            <a:r>
              <a:rPr lang="en-US" dirty="0" err="1"/>
              <a:t>SameSite</a:t>
            </a:r>
            <a:r>
              <a:rPr lang="en-US" dirty="0"/>
              <a:t>=Strict</a:t>
            </a:r>
          </a:p>
          <a:p>
            <a:r>
              <a:rPr lang="en-US" dirty="0"/>
              <a:t>Set-Cookie: CSRF=e8b667; Secure; Domain=</a:t>
            </a:r>
            <a:r>
              <a:rPr lang="en-US" dirty="0" err="1"/>
              <a:t>example.com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Cookie: </a:t>
            </a:r>
            <a:r>
              <a:rPr lang="en-US" dirty="0" err="1"/>
              <a:t>yummy_cookie</a:t>
            </a:r>
            <a:r>
              <a:rPr lang="en-US" dirty="0"/>
              <a:t>=</a:t>
            </a:r>
            <a:r>
              <a:rPr lang="en-US" dirty="0" err="1"/>
              <a:t>choco</a:t>
            </a:r>
            <a:r>
              <a:rPr lang="en-US" dirty="0"/>
              <a:t>; </a:t>
            </a:r>
            <a:r>
              <a:rPr lang="en-US" dirty="0" err="1"/>
              <a:t>tasty_cookie</a:t>
            </a:r>
            <a:r>
              <a:rPr lang="en-US" dirty="0"/>
              <a:t>=strawberry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https://developer.mozilla.org/en-US/docs/Web/HTTP/Cookies</a:t>
            </a:r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8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661F2-071C-4AF6-9319-B4A45FD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PATCH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TRACE</a:t>
            </a:r>
          </a:p>
          <a:p>
            <a:r>
              <a:rPr lang="en-US" dirty="0"/>
              <a:t>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327450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1xx: Informational</a:t>
            </a:r>
          </a:p>
          <a:p>
            <a:r>
              <a:rPr lang="en-US" sz="1600" dirty="0"/>
              <a:t>2xx: Success 200 201</a:t>
            </a:r>
          </a:p>
          <a:p>
            <a:r>
              <a:rPr lang="en-US" sz="1600" dirty="0"/>
              <a:t>3xx: Redirection 301 304</a:t>
            </a:r>
          </a:p>
          <a:p>
            <a:r>
              <a:rPr lang="en-US" sz="1600" dirty="0"/>
              <a:t>4xx: Client Error 401 403 404 405 418</a:t>
            </a:r>
          </a:p>
          <a:p>
            <a:r>
              <a:rPr lang="en-US" sz="1600" dirty="0"/>
              <a:t>5xx: Server Error 500 502 503 504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</p:spTree>
    <p:extLst>
      <p:ext uri="{BB962C8B-B14F-4D97-AF65-F5344CB8AC3E}">
        <p14:creationId xmlns:p14="http://schemas.microsoft.com/office/powerpoint/2010/main" val="20301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http.server.HTTPServer</a:t>
            </a:r>
            <a:endParaRPr lang="en-US" dirty="0"/>
          </a:p>
          <a:p>
            <a:r>
              <a:rPr lang="en-US" dirty="0" err="1"/>
              <a:t>http.server.ThreadingHTTPServer</a:t>
            </a:r>
            <a:endParaRPr lang="en-US" dirty="0"/>
          </a:p>
          <a:p>
            <a:r>
              <a:rPr lang="en-US" dirty="0" err="1"/>
              <a:t>http.server.BaseHTTPRequestHandler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run(</a:t>
            </a:r>
            <a:r>
              <a:rPr lang="en-US" dirty="0" err="1"/>
              <a:t>server_class</a:t>
            </a:r>
            <a:r>
              <a:rPr lang="en-US" dirty="0"/>
              <a:t>=</a:t>
            </a:r>
            <a:r>
              <a:rPr lang="en-US" dirty="0" err="1"/>
              <a:t>HTTPServer</a:t>
            </a:r>
            <a:r>
              <a:rPr lang="en-US" dirty="0"/>
              <a:t>, </a:t>
            </a:r>
            <a:r>
              <a:rPr lang="en-US" dirty="0" err="1"/>
              <a:t>handler_class</a:t>
            </a:r>
            <a:r>
              <a:rPr lang="en-US" dirty="0"/>
              <a:t>=</a:t>
            </a:r>
            <a:r>
              <a:rPr lang="en-US" dirty="0" err="1"/>
              <a:t>BaseHTTPRequestHandler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server_address</a:t>
            </a:r>
            <a:r>
              <a:rPr lang="en-US" dirty="0"/>
              <a:t> = ('', 8000)</a:t>
            </a:r>
          </a:p>
          <a:p>
            <a:r>
              <a:rPr lang="en-US" dirty="0"/>
              <a:t>    httpd = </a:t>
            </a:r>
            <a:r>
              <a:rPr lang="en-US" dirty="0" err="1"/>
              <a:t>server_class</a:t>
            </a:r>
            <a:r>
              <a:rPr lang="en-US" dirty="0"/>
              <a:t>(</a:t>
            </a:r>
            <a:r>
              <a:rPr lang="en-US" dirty="0" err="1"/>
              <a:t>server_address</a:t>
            </a:r>
            <a:r>
              <a:rPr lang="en-US" dirty="0"/>
              <a:t>, </a:t>
            </a:r>
            <a:r>
              <a:rPr lang="en-US" dirty="0" err="1"/>
              <a:t>handler_class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httpd.serve_forever</a:t>
            </a:r>
            <a:r>
              <a:rPr lang="en-US" dirty="0"/>
              <a:t>()</a:t>
            </a:r>
          </a:p>
          <a:p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http.server</a:t>
            </a:r>
            <a:r>
              <a:rPr lang="en-US" dirty="0"/>
              <a:t> https://</a:t>
            </a:r>
            <a:r>
              <a:rPr lang="en-US" dirty="0" err="1"/>
              <a:t>docs.python.org</a:t>
            </a:r>
            <a:r>
              <a:rPr lang="en-US" dirty="0"/>
              <a:t>/3/library/</a:t>
            </a:r>
            <a:r>
              <a:rPr lang="en-US" dirty="0" err="1"/>
              <a:t>http.server.html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4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urllib.parse.urlparse</a:t>
            </a:r>
            <a:endParaRPr lang="en-US" dirty="0"/>
          </a:p>
          <a:p>
            <a:r>
              <a:rPr lang="en-US" dirty="0" err="1"/>
              <a:t>urllib.parse.parse_qs</a:t>
            </a:r>
            <a:endParaRPr lang="en-US" dirty="0"/>
          </a:p>
          <a:p>
            <a:r>
              <a:rPr lang="en-US" dirty="0" err="1"/>
              <a:t>urllib.parse.quote</a:t>
            </a:r>
            <a:endParaRPr lang="en-US" dirty="0"/>
          </a:p>
          <a:p>
            <a:r>
              <a:rPr lang="en-US" dirty="0" err="1"/>
              <a:t>urllib.parse.urlencode</a:t>
            </a:r>
            <a:endParaRPr lang="en-US" dirty="0"/>
          </a:p>
          <a:p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urllib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3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&gt;&gt;&gt; r</a:t>
            </a:r>
            <a:r>
              <a:rPr lang="en-US" sz="1600" dirty="0"/>
              <a:t> </a:t>
            </a:r>
            <a:r>
              <a:rPr lang="en-US" dirty="0"/>
              <a:t>=</a:t>
            </a:r>
            <a:r>
              <a:rPr lang="en-US" sz="1600" dirty="0"/>
              <a:t> </a:t>
            </a:r>
            <a:r>
              <a:rPr lang="en-US" dirty="0" err="1"/>
              <a:t>requests.get</a:t>
            </a:r>
            <a:r>
              <a:rPr lang="en-US" b="1" dirty="0"/>
              <a:t>(</a:t>
            </a:r>
            <a:r>
              <a:rPr lang="en-US" dirty="0"/>
              <a:t>'https://</a:t>
            </a:r>
            <a:r>
              <a:rPr lang="en-US" dirty="0" err="1"/>
              <a:t>api.github.com</a:t>
            </a:r>
            <a:r>
              <a:rPr lang="en-US" dirty="0"/>
              <a:t>/user'</a:t>
            </a:r>
            <a:r>
              <a:rPr lang="en-US" b="1" dirty="0"/>
              <a:t>,</a:t>
            </a:r>
            <a:r>
              <a:rPr lang="en-US" sz="1600" dirty="0"/>
              <a:t> </a:t>
            </a:r>
            <a:r>
              <a:rPr lang="en-US" dirty="0"/>
              <a:t>auth=</a:t>
            </a:r>
            <a:r>
              <a:rPr lang="en-US" b="1" dirty="0"/>
              <a:t>(</a:t>
            </a:r>
            <a:r>
              <a:rPr lang="en-US" dirty="0"/>
              <a:t>'user'</a:t>
            </a:r>
            <a:r>
              <a:rPr lang="en-US" b="1" dirty="0"/>
              <a:t>,</a:t>
            </a:r>
            <a:r>
              <a:rPr lang="en-US" sz="1600" dirty="0"/>
              <a:t> </a:t>
            </a:r>
            <a:r>
              <a:rPr lang="en-US" dirty="0"/>
              <a:t>'pass’</a:t>
            </a:r>
            <a:r>
              <a:rPr lang="en-US" b="1" dirty="0"/>
              <a:t>))</a:t>
            </a:r>
            <a:endParaRPr lang="en-US" sz="1600" b="1" dirty="0"/>
          </a:p>
          <a:p>
            <a:r>
              <a:rPr lang="en-US" dirty="0"/>
              <a:t>&gt;&gt;&gt; </a:t>
            </a:r>
            <a:r>
              <a:rPr lang="en-US" dirty="0" err="1"/>
              <a:t>r.status_code</a:t>
            </a:r>
            <a:endParaRPr lang="en-US" sz="1600" dirty="0"/>
          </a:p>
          <a:p>
            <a:r>
              <a:rPr lang="en-US" dirty="0"/>
              <a:t>200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r.headers</a:t>
            </a:r>
            <a:r>
              <a:rPr lang="en-US" b="1" dirty="0"/>
              <a:t>[</a:t>
            </a:r>
            <a:r>
              <a:rPr lang="en-US" dirty="0"/>
              <a:t>'content-type’</a:t>
            </a:r>
            <a:r>
              <a:rPr lang="en-US" b="1" dirty="0"/>
              <a:t>]</a:t>
            </a:r>
            <a:endParaRPr lang="en-US" sz="1600" b="1" dirty="0"/>
          </a:p>
          <a:p>
            <a:r>
              <a:rPr lang="en-US" dirty="0"/>
              <a:t>'application/json; charset=utf8’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r.encoding</a:t>
            </a:r>
            <a:endParaRPr lang="en-US" sz="1600" dirty="0"/>
          </a:p>
          <a:p>
            <a:r>
              <a:rPr lang="en-US" dirty="0"/>
              <a:t>'utf-8’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r.text</a:t>
            </a:r>
            <a:endParaRPr lang="en-US" sz="1600" dirty="0"/>
          </a:p>
          <a:p>
            <a:r>
              <a:rPr lang="en-US" dirty="0"/>
              <a:t>u'{"</a:t>
            </a:r>
            <a:r>
              <a:rPr lang="en-US" dirty="0" err="1"/>
              <a:t>type":"User</a:t>
            </a:r>
            <a:r>
              <a:rPr lang="en-US" dirty="0"/>
              <a:t>"...}’</a:t>
            </a:r>
            <a:endParaRPr lang="en-US" sz="1600" dirty="0"/>
          </a:p>
          <a:p>
            <a:r>
              <a:rPr lang="en-US" dirty="0"/>
              <a:t>&gt;&gt;&gt; </a:t>
            </a:r>
            <a:r>
              <a:rPr lang="en-US" dirty="0" err="1"/>
              <a:t>r.json</a:t>
            </a:r>
            <a:r>
              <a:rPr lang="en-US" b="1" dirty="0"/>
              <a:t>()</a:t>
            </a:r>
            <a:endParaRPr lang="en-US" sz="1600" b="1" dirty="0"/>
          </a:p>
          <a:p>
            <a:r>
              <a:rPr lang="en-US" dirty="0"/>
              <a:t>{</a:t>
            </a:r>
            <a:r>
              <a:rPr lang="en-US" dirty="0" err="1"/>
              <a:t>u'private_gists</a:t>
            </a:r>
            <a:r>
              <a:rPr lang="en-US" dirty="0"/>
              <a:t>': 419, </a:t>
            </a:r>
            <a:r>
              <a:rPr lang="en-US" dirty="0" err="1"/>
              <a:t>u'total_private_repos</a:t>
            </a:r>
            <a:r>
              <a:rPr lang="en-US" dirty="0"/>
              <a:t>': 77, ...}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requests https://2.python-requests.org//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0A5C824-38F9-A642-99FA-BB08E26B5F2A}"/>
              </a:ext>
            </a:extLst>
          </p:cNvPr>
          <p:cNvSpPr txBox="1">
            <a:spLocks/>
          </p:cNvSpPr>
          <p:nvPr/>
        </p:nvSpPr>
        <p:spPr>
          <a:xfrm>
            <a:off x="3181350" y="1710334"/>
            <a:ext cx="5943600" cy="21336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 requests</a:t>
            </a:r>
          </a:p>
          <a:p>
            <a:r>
              <a:rPr lang="en-US" dirty="0"/>
              <a:t>resp = </a:t>
            </a:r>
            <a:r>
              <a:rPr lang="en-US" dirty="0" err="1"/>
              <a:t>requests.get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/user’)</a:t>
            </a:r>
          </a:p>
          <a:p>
            <a:r>
              <a:rPr lang="en-US" dirty="0"/>
              <a:t>resp = </a:t>
            </a:r>
            <a:r>
              <a:rPr lang="en-US" dirty="0" err="1"/>
              <a:t>requests.post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/user’)</a:t>
            </a:r>
          </a:p>
          <a:p>
            <a:r>
              <a:rPr lang="en-US" dirty="0"/>
              <a:t>resp = </a:t>
            </a:r>
            <a:r>
              <a:rPr lang="en-US" dirty="0" err="1"/>
              <a:t>requests.put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/user/put’)</a:t>
            </a:r>
          </a:p>
          <a:p>
            <a:r>
              <a:rPr lang="en-US" dirty="0"/>
              <a:t>resp = </a:t>
            </a:r>
            <a:r>
              <a:rPr lang="en-US" dirty="0" err="1"/>
              <a:t>requests.delete</a:t>
            </a:r>
            <a:r>
              <a:rPr lang="en-US" dirty="0"/>
              <a:t>('http://</a:t>
            </a:r>
            <a:r>
              <a:rPr lang="en-US" dirty="0" err="1"/>
              <a:t>www.mywebsite.com</a:t>
            </a:r>
            <a:r>
              <a:rPr lang="en-US" dirty="0"/>
              <a:t>/user/delete')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67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0913B-EE56-4C7F-BB9D-AE277136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www.dataquest.io</a:t>
            </a:r>
            <a:r>
              <a:rPr lang="en-US" sz="1600" dirty="0"/>
              <a:t>/blog/web-scraping-tutorial-python/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F512-CD71-4630-958A-B31332A32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Beautiful Soup 4</a:t>
            </a:r>
          </a:p>
        </p:txBody>
      </p:sp>
    </p:spTree>
    <p:extLst>
      <p:ext uri="{BB962C8B-B14F-4D97-AF65-F5344CB8AC3E}">
        <p14:creationId xmlns:p14="http://schemas.microsoft.com/office/powerpoint/2010/main" val="68114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1752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SSH</a:t>
            </a:r>
          </a:p>
          <a:p>
            <a:r>
              <a:rPr lang="en-US" sz="2000" dirty="0"/>
              <a:t>RDP</a:t>
            </a:r>
          </a:p>
          <a:p>
            <a:r>
              <a:rPr lang="en-US" sz="2000" dirty="0"/>
              <a:t>FTP</a:t>
            </a:r>
          </a:p>
          <a:p>
            <a:r>
              <a:rPr lang="en-US" sz="2000" dirty="0"/>
              <a:t>DNS</a:t>
            </a:r>
          </a:p>
          <a:p>
            <a:r>
              <a:rPr lang="en-US" sz="2000" dirty="0"/>
              <a:t>HTTP</a:t>
            </a:r>
          </a:p>
          <a:p>
            <a:r>
              <a:rPr lang="en-US" sz="2000" dirty="0"/>
              <a:t>SMTP</a:t>
            </a:r>
          </a:p>
          <a:p>
            <a:r>
              <a:rPr lang="en-US" sz="2000" dirty="0"/>
              <a:t>POP3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Высокоуровневые протоколы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1A5E1A8-C84F-7A4E-80EE-BA25CDB35A03}"/>
              </a:ext>
            </a:extLst>
          </p:cNvPr>
          <p:cNvSpPr txBox="1">
            <a:spLocks/>
          </p:cNvSpPr>
          <p:nvPr/>
        </p:nvSpPr>
        <p:spPr>
          <a:xfrm>
            <a:off x="2209800" y="1047750"/>
            <a:ext cx="1752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NFS</a:t>
            </a:r>
          </a:p>
          <a:p>
            <a:r>
              <a:rPr lang="en-US" sz="2000" dirty="0"/>
              <a:t>IMAP</a:t>
            </a:r>
          </a:p>
          <a:p>
            <a:r>
              <a:rPr lang="en-US" sz="2000" dirty="0"/>
              <a:t>LDAP</a:t>
            </a:r>
          </a:p>
          <a:p>
            <a:r>
              <a:rPr lang="en-US" sz="2000" dirty="0"/>
              <a:t>SNMP</a:t>
            </a:r>
          </a:p>
          <a:p>
            <a:r>
              <a:rPr lang="en-US" sz="2000" dirty="0"/>
              <a:t>telnet</a:t>
            </a:r>
          </a:p>
          <a:p>
            <a:r>
              <a:rPr lang="en-US" sz="2000" dirty="0"/>
              <a:t>NTP</a:t>
            </a:r>
          </a:p>
          <a:p>
            <a:r>
              <a:rPr lang="en-US" sz="2000" dirty="0"/>
              <a:t>finger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E1F49A5-92FB-7C44-89C5-D28188D533A0}"/>
              </a:ext>
            </a:extLst>
          </p:cNvPr>
          <p:cNvSpPr txBox="1">
            <a:spLocks/>
          </p:cNvSpPr>
          <p:nvPr/>
        </p:nvSpPr>
        <p:spPr>
          <a:xfrm>
            <a:off x="4114800" y="1047750"/>
            <a:ext cx="1752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BGP</a:t>
            </a:r>
          </a:p>
          <a:p>
            <a:r>
              <a:rPr lang="en-US" sz="2000" dirty="0"/>
              <a:t>RIP</a:t>
            </a:r>
          </a:p>
          <a:p>
            <a:r>
              <a:rPr lang="en-US" sz="2000" dirty="0"/>
              <a:t>SIP</a:t>
            </a:r>
          </a:p>
          <a:p>
            <a:r>
              <a:rPr lang="en-US" sz="2000" dirty="0"/>
              <a:t>OSPF</a:t>
            </a:r>
          </a:p>
          <a:p>
            <a:r>
              <a:rPr lang="en-US" sz="2000" dirty="0"/>
              <a:t>IS-IS</a:t>
            </a:r>
          </a:p>
          <a:p>
            <a:r>
              <a:rPr lang="en-US" sz="2000" dirty="0"/>
              <a:t>EIGRP</a:t>
            </a:r>
          </a:p>
        </p:txBody>
      </p:sp>
    </p:spTree>
    <p:extLst>
      <p:ext uri="{BB962C8B-B14F-4D97-AF65-F5344CB8AC3E}">
        <p14:creationId xmlns:p14="http://schemas.microsoft.com/office/powerpoint/2010/main" val="302984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C083E55-9BDA-446C-BD93-D7D026A3E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6700" y="971550"/>
            <a:ext cx="861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/>
              <a:t>Request-response protocol in the client–server computing model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DC0A7-0BF9-6448-BD7F-8E3D5F6E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52550"/>
            <a:ext cx="4114800" cy="1391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1584F5-4EB5-1E45-B2A2-206842EDD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817543"/>
            <a:ext cx="3810000" cy="172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836E09-03A1-EB45-8656-38D241E03BDD}"/>
              </a:ext>
            </a:extLst>
          </p:cNvPr>
          <p:cNvSpPr txBox="1"/>
          <p:nvPr/>
        </p:nvSpPr>
        <p:spPr>
          <a:xfrm>
            <a:off x="533400" y="1733550"/>
            <a:ext cx="3124200" cy="56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Send Files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Generate Files and Send them</a:t>
            </a:r>
          </a:p>
        </p:txBody>
      </p: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661F2-071C-4AF6-9319-B4A45FD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  <a:p>
            <a:r>
              <a:rPr lang="en-US" dirty="0"/>
              <a:t>host</a:t>
            </a:r>
          </a:p>
          <a:p>
            <a:r>
              <a:rPr lang="en-US" dirty="0"/>
              <a:t>port</a:t>
            </a:r>
          </a:p>
          <a:p>
            <a:r>
              <a:rPr lang="en-US" dirty="0"/>
              <a:t>Path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anchor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02730-D32D-3541-AB5C-8C71F897E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7013"/>
            <a:ext cx="7620000" cy="1067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5F5D6-F0A8-8342-BD76-E37F3E104CDD}"/>
              </a:ext>
            </a:extLst>
          </p:cNvPr>
          <p:cNvSpPr txBox="1"/>
          <p:nvPr/>
        </p:nvSpPr>
        <p:spPr>
          <a:xfrm>
            <a:off x="1528762" y="1491830"/>
            <a:ext cx="7142163" cy="114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urllib.parse.urlparse</a:t>
            </a:r>
            <a:r>
              <a:rPr lang="en-US" dirty="0"/>
              <a:t>("https://</a:t>
            </a:r>
            <a:r>
              <a:rPr lang="en-US" dirty="0" err="1"/>
              <a:t>yandex.ru</a:t>
            </a:r>
            <a:r>
              <a:rPr lang="en-US" dirty="0"/>
              <a:t>/</a:t>
            </a:r>
            <a:r>
              <a:rPr lang="en-US" dirty="0" err="1"/>
              <a:t>mypath</a:t>
            </a:r>
            <a:r>
              <a:rPr lang="en-US" dirty="0"/>
              <a:t>/?var1=val1&amp;var2=val2#paragraph1")</a:t>
            </a:r>
          </a:p>
          <a:p>
            <a:endParaRPr lang="en-US" dirty="0"/>
          </a:p>
          <a:p>
            <a:r>
              <a:rPr lang="en-US" dirty="0" err="1"/>
              <a:t>ParseResult</a:t>
            </a:r>
            <a:r>
              <a:rPr lang="en-US" dirty="0"/>
              <a:t>(scheme='https', </a:t>
            </a:r>
            <a:r>
              <a:rPr lang="en-US" dirty="0" err="1"/>
              <a:t>netloc</a:t>
            </a:r>
            <a:r>
              <a:rPr lang="en-US" dirty="0"/>
              <a:t>='</a:t>
            </a:r>
            <a:r>
              <a:rPr lang="en-US" dirty="0" err="1"/>
              <a:t>yandex.ru</a:t>
            </a:r>
            <a:r>
              <a:rPr lang="en-US" dirty="0"/>
              <a:t>', path='/</a:t>
            </a:r>
            <a:r>
              <a:rPr lang="en-US" dirty="0" err="1"/>
              <a:t>mypath</a:t>
            </a:r>
            <a:r>
              <a:rPr lang="en-US" dirty="0"/>
              <a:t>/', params='', query='var1=val1&amp;var2=val2', fragment='paragraph1')</a:t>
            </a:r>
          </a:p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7851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client-server, request-response, telnet-friendly protocol</a:t>
            </a:r>
          </a:p>
          <a:p>
            <a:r>
              <a:rPr lang="en-US" dirty="0"/>
              <a:t>single-line (method + path for requested document)</a:t>
            </a:r>
          </a:p>
          <a:p>
            <a:r>
              <a:rPr lang="en-US" dirty="0"/>
              <a:t>GET only</a:t>
            </a:r>
          </a:p>
          <a:p>
            <a:r>
              <a:rPr lang="en-US" dirty="0"/>
              <a:t>hypertext only</a:t>
            </a:r>
          </a:p>
          <a:p>
            <a:r>
              <a:rPr lang="en-US" dirty="0"/>
              <a:t>single document only</a:t>
            </a:r>
          </a:p>
          <a:p>
            <a:r>
              <a:rPr lang="en-US" dirty="0"/>
              <a:t>No HTTP headers</a:t>
            </a:r>
          </a:p>
          <a:p>
            <a:r>
              <a:rPr lang="en-US" dirty="0"/>
              <a:t>No status/error codes</a:t>
            </a:r>
          </a:p>
          <a:p>
            <a:r>
              <a:rPr lang="en-US" dirty="0"/>
              <a:t>No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0.9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7FBE7-5878-E343-B636-4BCC5F0E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47204"/>
            <a:ext cx="5410200" cy="22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version</a:t>
            </a:r>
          </a:p>
          <a:p>
            <a:r>
              <a:rPr lang="en-US" dirty="0"/>
              <a:t>Status Codes</a:t>
            </a:r>
          </a:p>
          <a:p>
            <a:r>
              <a:rPr lang="en-US" dirty="0"/>
              <a:t>GET HEAD POST</a:t>
            </a:r>
          </a:p>
          <a:p>
            <a:r>
              <a:rPr lang="en-US" dirty="0"/>
              <a:t>Headers</a:t>
            </a:r>
          </a:p>
          <a:p>
            <a:r>
              <a:rPr lang="en-US" dirty="0"/>
              <a:t>Content-Type header (any file types)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C4E05-1163-2143-8A19-CAB76DD34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20" y="138819"/>
            <a:ext cx="3810000" cy="2308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2A100-BD29-F247-BAF2-B5D5A02E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063" y="2696370"/>
            <a:ext cx="3664857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3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connection can be reused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chunked transfers</a:t>
            </a:r>
          </a:p>
          <a:p>
            <a:r>
              <a:rPr lang="en-US" dirty="0"/>
              <a:t>compression/decompression</a:t>
            </a:r>
          </a:p>
          <a:p>
            <a:r>
              <a:rPr lang="en-US" dirty="0"/>
              <a:t>GET , HEAD , POST , PUT , DELETE</a:t>
            </a:r>
          </a:p>
          <a:p>
            <a:r>
              <a:rPr lang="en-US" dirty="0"/>
              <a:t>TRACE , OPTIONS</a:t>
            </a:r>
          </a:p>
          <a:p>
            <a:r>
              <a:rPr lang="en-US" dirty="0"/>
              <a:t>Long-lived connection Keep-Alive</a:t>
            </a:r>
          </a:p>
          <a:p>
            <a:r>
              <a:rPr lang="en-US" dirty="0"/>
              <a:t>Host header (multiple hosts on one IP)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1.1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B694F7-2A4A-9747-B2B7-39FBC318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64" y="895350"/>
            <a:ext cx="522677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7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push</a:t>
            </a:r>
          </a:p>
          <a:p>
            <a:r>
              <a:rPr lang="en-US" dirty="0"/>
              <a:t>Binary optimization</a:t>
            </a:r>
          </a:p>
          <a:p>
            <a:r>
              <a:rPr lang="en-US" dirty="0"/>
              <a:t>Multiplexing</a:t>
            </a:r>
          </a:p>
          <a:p>
            <a:endParaRPr lang="en-US" dirty="0"/>
          </a:p>
          <a:p>
            <a:r>
              <a:rPr lang="en-US" dirty="0"/>
              <a:t>Most of features related to data transfer optimizations.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2.0</a:t>
            </a:r>
          </a:p>
        </p:txBody>
      </p:sp>
    </p:spTree>
    <p:extLst>
      <p:ext uri="{BB962C8B-B14F-4D97-AF65-F5344CB8AC3E}">
        <p14:creationId xmlns:p14="http://schemas.microsoft.com/office/powerpoint/2010/main" val="290632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7EE25-5DBA-874B-85F9-C64A3368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UDP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097E-E304-47F0-8111-1411D4FC2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3.0</a:t>
            </a:r>
          </a:p>
        </p:txBody>
      </p:sp>
    </p:spTree>
    <p:extLst>
      <p:ext uri="{BB962C8B-B14F-4D97-AF65-F5344CB8AC3E}">
        <p14:creationId xmlns:p14="http://schemas.microsoft.com/office/powerpoint/2010/main" val="2662784867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22692</TotalTime>
  <Words>640</Words>
  <Application>Microsoft Macintosh PowerPoint</Application>
  <PresentationFormat>On-screen Show (16:9)</PresentationFormat>
  <Paragraphs>133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Franklin Gothic Book</vt:lpstr>
      <vt:lpstr>Franklin Gothic Medium</vt:lpstr>
      <vt:lpstr>Trebuchet MS</vt:lpstr>
      <vt:lpstr>epam-ppt-cover</vt:lpstr>
      <vt:lpstr>epam-ppt-light</vt:lpstr>
      <vt:lpstr>1_epam-ppt-cover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Osmanov, Rasul (Ext)</cp:lastModifiedBy>
  <cp:revision>609</cp:revision>
  <cp:lastPrinted>2011-12-05T22:59:34Z</cp:lastPrinted>
  <dcterms:created xsi:type="dcterms:W3CDTF">2011-09-13T23:33:50Z</dcterms:created>
  <dcterms:modified xsi:type="dcterms:W3CDTF">2021-05-21T18:48:37Z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