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  <p:sldMasterId id="2147483718" r:id="rId3"/>
    <p:sldMasterId id="2147483722" r:id="rId4"/>
  </p:sldMasterIdLst>
  <p:notesMasterIdLst>
    <p:notesMasterId r:id="rId22"/>
  </p:notesMasterIdLst>
  <p:handoutMasterIdLst>
    <p:handoutMasterId r:id="rId23"/>
  </p:handoutMasterIdLst>
  <p:sldIdLst>
    <p:sldId id="374" r:id="rId5"/>
    <p:sldId id="378" r:id="rId6"/>
    <p:sldId id="387" r:id="rId7"/>
    <p:sldId id="379" r:id="rId8"/>
    <p:sldId id="354" r:id="rId9"/>
    <p:sldId id="386" r:id="rId10"/>
    <p:sldId id="384" r:id="rId11"/>
    <p:sldId id="383" r:id="rId12"/>
    <p:sldId id="388" r:id="rId13"/>
    <p:sldId id="382" r:id="rId14"/>
    <p:sldId id="381" r:id="rId15"/>
    <p:sldId id="391" r:id="rId16"/>
    <p:sldId id="390" r:id="rId17"/>
    <p:sldId id="375" r:id="rId18"/>
    <p:sldId id="389" r:id="rId19"/>
    <p:sldId id="392" r:id="rId20"/>
    <p:sldId id="393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37613-6C38-4683-A902-18CF912145E5}">
          <p14:sldIdLst>
            <p14:sldId id="374"/>
            <p14:sldId id="378"/>
            <p14:sldId id="387"/>
            <p14:sldId id="379"/>
            <p14:sldId id="354"/>
            <p14:sldId id="386"/>
            <p14:sldId id="384"/>
            <p14:sldId id="383"/>
            <p14:sldId id="388"/>
            <p14:sldId id="382"/>
            <p14:sldId id="381"/>
            <p14:sldId id="391"/>
            <p14:sldId id="390"/>
            <p14:sldId id="375"/>
            <p14:sldId id="389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91925"/>
    <a:srgbClr val="123451"/>
    <a:srgbClr val="07131C"/>
    <a:srgbClr val="0D263A"/>
    <a:srgbClr val="336699"/>
    <a:srgbClr val="00FF80"/>
    <a:srgbClr val="FF8000"/>
    <a:srgbClr val="FFCC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5770" autoAdjust="0"/>
  </p:normalViewPr>
  <p:slideViewPr>
    <p:cSldViewPr>
      <p:cViewPr varScale="1">
        <p:scale>
          <a:sx n="146" d="100"/>
          <a:sy n="146" d="100"/>
        </p:scale>
        <p:origin x="1200" y="176"/>
      </p:cViewPr>
      <p:guideLst>
        <p:guide orient="horz" pos="677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5/21/21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71534"/>
            <a:ext cx="5486400" cy="45397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085850"/>
            <a:ext cx="4133088" cy="35087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511040" cy="390882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81"/>
          <p:cNvSpPr>
            <a:spLocks noChangeArrowheads="1"/>
          </p:cNvSpPr>
          <p:nvPr userDrawn="1"/>
        </p:nvSpPr>
        <p:spPr bwMode="auto">
          <a:xfrm>
            <a:off x="5029190" y="628650"/>
            <a:ext cx="4114800" cy="4057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6699">
                  <a:alpha val="25000"/>
                </a:srgbClr>
              </a:gs>
            </a:gsLst>
            <a:lin ang="3600000" scaled="0"/>
            <a:tileRect/>
          </a:gradFill>
          <a:ln w="9525">
            <a:noFill/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0" y="628650"/>
            <a:ext cx="4114800" cy="4057650"/>
          </a:xfrm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902538"/>
            <a:ext cx="5961888" cy="553998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1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rgbClr val="123451">
                    <a:lumMod val="10000"/>
                    <a:lumOff val="90000"/>
                    <a:alpha val="75000"/>
                  </a:srgb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8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36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227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2457450"/>
            <a:ext cx="5961888" cy="131445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367390"/>
            <a:ext cx="5961888" cy="1089146"/>
          </a:xfrm>
          <a:prstGeom prst="rect">
            <a:avLst/>
          </a:prstGeo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6295"/>
            <a:ext cx="1676400" cy="32380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2260600" y="466932"/>
            <a:ext cx="266700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050" i="1" dirty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161679"/>
            <a:ext cx="9144000" cy="342900"/>
            <a:chOff x="0" y="5548905"/>
            <a:chExt cx="9144000" cy="4572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" name="Footer Placeholder 4"/>
          <p:cNvSpPr>
            <a:spLocks noGrp="1"/>
          </p:cNvSpPr>
          <p:nvPr userDrawn="1">
            <p:ph type="ftr" sz="quarter" idx="12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42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27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314450"/>
            <a:ext cx="8412480" cy="33147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aseline="0">
                <a:solidFill>
                  <a:srgbClr val="DDEBF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here to edit Closing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05979"/>
            <a:ext cx="8412480" cy="857250"/>
          </a:xfrm>
        </p:spPr>
        <p:txBody>
          <a:bodyPr lIns="91440" rIns="91440"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685800"/>
            <a:ext cx="8412480" cy="3886200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/>
            </a:lvl1pPr>
            <a:lvl2pPr>
              <a:lnSpc>
                <a:spcPct val="100000"/>
              </a:lnSpc>
              <a:spcAft>
                <a:spcPts val="450"/>
              </a:spcAft>
              <a:defRPr/>
            </a:lvl2pPr>
            <a:lvl3pPr>
              <a:lnSpc>
                <a:spcPct val="100000"/>
              </a:lnSpc>
              <a:spcAft>
                <a:spcPts val="450"/>
              </a:spcAft>
              <a:defRPr/>
            </a:lvl3pPr>
            <a:lvl4pPr>
              <a:lnSpc>
                <a:spcPct val="100000"/>
              </a:lnSpc>
              <a:spcAft>
                <a:spcPts val="450"/>
              </a:spcAft>
              <a:defRPr/>
            </a:lvl4pPr>
            <a:lvl5pPr>
              <a:lnSpc>
                <a:spcPct val="100000"/>
              </a:lnSpc>
              <a:spcAft>
                <a:spcPts val="45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3657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723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00150"/>
            <a:ext cx="8412480" cy="337185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686800" cy="99257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line 2</a:t>
            </a:r>
            <a:br>
              <a:rPr lang="en-US" dirty="0"/>
            </a:br>
            <a:r>
              <a:rPr lang="en-US" dirty="0"/>
              <a:t>line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22303"/>
            <a:ext cx="6400800" cy="1107996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376"/>
            <a:ext cx="6400800" cy="452432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18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32328"/>
            <a:ext cx="9143890" cy="79406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286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75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cs typeface="Arial" charset="0"/>
              </a:rPr>
              <a:t>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1" y="4800601"/>
            <a:ext cx="9143999" cy="344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685801"/>
            <a:ext cx="8412480" cy="390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4889337"/>
            <a:ext cx="3048000" cy="254163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6" y="4869180"/>
            <a:ext cx="482185" cy="27432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5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4900556"/>
            <a:ext cx="822960" cy="158960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0" y="4686300"/>
            <a:ext cx="9144000" cy="114300"/>
            <a:chOff x="0" y="6248400"/>
            <a:chExt cx="9144000" cy="1524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457841" y="6248400"/>
              <a:ext cx="915683" cy="1524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848791" y="6248400"/>
              <a:ext cx="2399089" cy="1524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52458" y="6248400"/>
              <a:ext cx="3891542" cy="1524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373524" y="6248400"/>
              <a:ext cx="1483406" cy="1524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0" y="6248400"/>
              <a:ext cx="457841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05980"/>
            <a:ext cx="8686800" cy="453970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320800" y="4924425"/>
            <a:ext cx="2616200" cy="10156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25" b="0" i="1" dirty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ts val="2100"/>
        </a:lnSpc>
        <a:spcBef>
          <a:spcPct val="0"/>
        </a:spcBef>
        <a:buNone/>
        <a:defRPr sz="24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21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•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–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Font typeface="Arial" pitchFamily="34" charset="0"/>
        <a:buChar char="»"/>
        <a:defRPr sz="15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17887"/>
            <a:ext cx="8229600" cy="254163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75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>
                <a:solidFill>
                  <a:srgbClr val="336699">
                    <a:lumMod val="40000"/>
                    <a:lumOff val="60000"/>
                  </a:srgbClr>
                </a:solidFill>
                <a:cs typeface="Arial" charset="0"/>
              </a:rPr>
              <a:t>Confidential</a:t>
            </a:r>
            <a:endParaRPr lang="en-US" dirty="0">
              <a:solidFill>
                <a:srgbClr val="336699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7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81" r:id="rId4"/>
    <p:sldLayoutId id="2147483744" r:id="rId5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NETWORKS BASICS</a:t>
            </a:r>
          </a:p>
        </p:txBody>
      </p:sp>
    </p:spTree>
    <p:extLst>
      <p:ext uri="{BB962C8B-B14F-4D97-AF65-F5344CB8AC3E}">
        <p14:creationId xmlns:p14="http://schemas.microsoft.com/office/powerpoint/2010/main" val="210164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1445461-941E-441B-831D-B9E06151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19150"/>
            <a:ext cx="4419600" cy="3810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Distributed database</a:t>
            </a:r>
          </a:p>
          <a:p>
            <a:endParaRPr lang="en-US" sz="1800" dirty="0"/>
          </a:p>
          <a:p>
            <a:r>
              <a:rPr lang="en-US" sz="1800" dirty="0"/>
              <a:t>A and AAAA</a:t>
            </a:r>
          </a:p>
          <a:p>
            <a:r>
              <a:rPr lang="en-US" sz="1800" dirty="0"/>
              <a:t>CNAME</a:t>
            </a:r>
          </a:p>
          <a:p>
            <a:r>
              <a:rPr lang="en-US" sz="1800" dirty="0"/>
              <a:t>MX</a:t>
            </a:r>
          </a:p>
          <a:p>
            <a:r>
              <a:rPr lang="en-US" sz="1800" dirty="0"/>
              <a:t>TXT</a:t>
            </a:r>
          </a:p>
          <a:p>
            <a:r>
              <a:rPr lang="en-US" sz="1800" dirty="0"/>
              <a:t>PTR</a:t>
            </a:r>
          </a:p>
          <a:p>
            <a:r>
              <a:rPr lang="en-US" sz="1800" dirty="0"/>
              <a:t>NS</a:t>
            </a:r>
          </a:p>
          <a:p>
            <a:r>
              <a:rPr lang="en-US" sz="1800" dirty="0"/>
              <a:t>SRV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23825-6DD2-49CE-8003-8BDCEC34E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</p:txBody>
      </p:sp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8BF1254-CC19-4637-B710-23EBE726F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09650"/>
            <a:ext cx="408603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25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TCP/IP in 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54958-BF8D-BE4F-86FA-FA91F4D5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3950"/>
            <a:ext cx="5108153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1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L3: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AF Address Family: </a:t>
            </a:r>
            <a:r>
              <a:rPr lang="en-US" dirty="0" err="1"/>
              <a:t>inet</a:t>
            </a:r>
            <a:r>
              <a:rPr lang="en-US" dirty="0"/>
              <a:t> == ipv4, inet6 == ipv6, </a:t>
            </a:r>
            <a:r>
              <a:rPr lang="en-US" dirty="0" err="1"/>
              <a:t>unix</a:t>
            </a:r>
            <a:r>
              <a:rPr lang="en-US" dirty="0"/>
              <a:t> == </a:t>
            </a:r>
            <a:r>
              <a:rPr lang="en-US" dirty="0" err="1"/>
              <a:t>unix.sockets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unix</a:t>
            </a:r>
            <a:r>
              <a:rPr lang="en-US" dirty="0"/>
              <a:t> &gt;&gt; loopback    ; </a:t>
            </a:r>
            <a:r>
              <a:rPr lang="en-US" dirty="0" err="1"/>
              <a:t>unix.socket</a:t>
            </a:r>
            <a:r>
              <a:rPr lang="en-US" dirty="0"/>
              <a:t> 777 644 ; 10.0.0.45:5000</a:t>
            </a:r>
          </a:p>
          <a:p>
            <a:endParaRPr lang="en-US" dirty="0"/>
          </a:p>
          <a:p>
            <a:r>
              <a:rPr lang="en-US" dirty="0"/>
              <a:t>Transport Layer L4:</a:t>
            </a:r>
          </a:p>
          <a:p>
            <a:r>
              <a:rPr lang="en-US" dirty="0"/>
              <a:t>Stream sockets == </a:t>
            </a:r>
            <a:r>
              <a:rPr lang="en-US" dirty="0" err="1"/>
              <a:t>tcp</a:t>
            </a:r>
            <a:r>
              <a:rPr lang="en-US" dirty="0"/>
              <a:t> socket</a:t>
            </a:r>
          </a:p>
          <a:p>
            <a:r>
              <a:rPr lang="en-US" dirty="0"/>
              <a:t>Datagram sockets == </a:t>
            </a:r>
            <a:r>
              <a:rPr lang="en-US" dirty="0" err="1"/>
              <a:t>udp</a:t>
            </a:r>
            <a:r>
              <a:rPr lang="en-US" dirty="0"/>
              <a:t> socket</a:t>
            </a:r>
            <a:br>
              <a:rPr lang="ru-RU" dirty="0"/>
            </a:br>
            <a:br>
              <a:rPr lang="ru-RU" dirty="0"/>
            </a:br>
            <a:r>
              <a:rPr lang="en-US" dirty="0"/>
              <a:t>ICMP == raw sockets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</p:spTree>
    <p:extLst>
      <p:ext uri="{BB962C8B-B14F-4D97-AF65-F5344CB8AC3E}">
        <p14:creationId xmlns:p14="http://schemas.microsoft.com/office/powerpoint/2010/main" val="399889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2078037" cy="339447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ipaddress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socket</a:t>
            </a:r>
          </a:p>
          <a:p>
            <a:r>
              <a:rPr lang="en-US" dirty="0" err="1"/>
              <a:t>socket.AF_INET</a:t>
            </a:r>
            <a:endParaRPr lang="en-US" dirty="0"/>
          </a:p>
          <a:p>
            <a:r>
              <a:rPr lang="en-US" dirty="0" err="1"/>
              <a:t>socket.AF_UNIX</a:t>
            </a:r>
            <a:endParaRPr lang="en-US" dirty="0"/>
          </a:p>
          <a:p>
            <a:r>
              <a:rPr lang="en-US" dirty="0"/>
              <a:t>socket.AF_INET6</a:t>
            </a:r>
          </a:p>
          <a:p>
            <a:r>
              <a:rPr lang="en-US" dirty="0" err="1"/>
              <a:t>socket.SOCK_STREAM</a:t>
            </a:r>
            <a:endParaRPr lang="en-US" dirty="0"/>
          </a:p>
          <a:p>
            <a:r>
              <a:rPr lang="en-US" dirty="0" err="1"/>
              <a:t>socket.SOCK_DGRAM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09E44-4C26-DB42-B758-9146D8D9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1353"/>
            <a:ext cx="3733800" cy="426719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A7DC298-1F99-AB44-B75D-1E07C7C73A50}"/>
              </a:ext>
            </a:extLst>
          </p:cNvPr>
          <p:cNvSpPr txBox="1">
            <a:spLocks/>
          </p:cNvSpPr>
          <p:nvPr/>
        </p:nvSpPr>
        <p:spPr>
          <a:xfrm>
            <a:off x="2895600" y="1078342"/>
            <a:ext cx="2590800" cy="36270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 err="1"/>
              <a:t>s.bind</a:t>
            </a:r>
            <a:r>
              <a:rPr lang="en-US" dirty="0"/>
              <a:t>()</a:t>
            </a:r>
          </a:p>
          <a:p>
            <a:r>
              <a:rPr lang="en-US" dirty="0" err="1"/>
              <a:t>s.listen</a:t>
            </a:r>
            <a:r>
              <a:rPr lang="en-US" dirty="0"/>
              <a:t>()</a:t>
            </a:r>
          </a:p>
          <a:p>
            <a:r>
              <a:rPr lang="en-US" dirty="0" err="1"/>
              <a:t>s.accept</a:t>
            </a:r>
            <a:r>
              <a:rPr lang="en-US" dirty="0"/>
              <a:t>()</a:t>
            </a:r>
          </a:p>
          <a:p>
            <a:r>
              <a:rPr lang="en-US" dirty="0" err="1"/>
              <a:t>s.connect</a:t>
            </a:r>
            <a:r>
              <a:rPr lang="en-US" dirty="0"/>
              <a:t>()</a:t>
            </a:r>
          </a:p>
          <a:p>
            <a:r>
              <a:rPr lang="en-US" dirty="0" err="1"/>
              <a:t>s.send</a:t>
            </a:r>
            <a:r>
              <a:rPr lang="en-US" dirty="0"/>
              <a:t>()</a:t>
            </a:r>
          </a:p>
          <a:p>
            <a:r>
              <a:rPr lang="en-US" dirty="0" err="1"/>
              <a:t>s.sendto</a:t>
            </a:r>
            <a:r>
              <a:rPr lang="en-US" dirty="0"/>
              <a:t>()</a:t>
            </a:r>
          </a:p>
          <a:p>
            <a:r>
              <a:rPr lang="en-US" dirty="0" err="1"/>
              <a:t>s.recv</a:t>
            </a:r>
            <a:r>
              <a:rPr lang="en-US" dirty="0"/>
              <a:t>()</a:t>
            </a:r>
          </a:p>
          <a:p>
            <a:r>
              <a:rPr lang="en-US" dirty="0" err="1"/>
              <a:t>s.recvfrom</a:t>
            </a:r>
            <a:r>
              <a:rPr lang="en-US" dirty="0"/>
              <a:t>()</a:t>
            </a:r>
          </a:p>
          <a:p>
            <a:r>
              <a:rPr lang="en-US" dirty="0" err="1"/>
              <a:t>s.close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355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client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801804"/>
            <a:ext cx="77724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sock.AF_INET,sock.SOCK_STREAM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httpbin.org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s.send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 "GET / HTTP/1.1\r\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nHost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httpbin.org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\r\n\r\n")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(100000)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s.close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4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Socket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C29EC6A-08F7-4373-A3F8-9FDDBE44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035850"/>
            <a:ext cx="381000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58394"/>
            <a:ext cx="487680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sock.AF_INET,SOCK_STREAM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‘127.0.0.1'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s.listen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sock.accept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name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not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’Hello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6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10FE8D-6E14-4DA6-B0F4-4CE986330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079898"/>
            <a:ext cx="2078037" cy="3394472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ipaddress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socket</a:t>
            </a:r>
          </a:p>
          <a:p>
            <a:r>
              <a:rPr lang="en-US" dirty="0" err="1"/>
              <a:t>socket.AF_INET</a:t>
            </a:r>
            <a:endParaRPr lang="en-US" dirty="0"/>
          </a:p>
          <a:p>
            <a:r>
              <a:rPr lang="en-US" dirty="0" err="1"/>
              <a:t>socket.AF_UNIX</a:t>
            </a:r>
            <a:endParaRPr lang="en-US" dirty="0"/>
          </a:p>
          <a:p>
            <a:r>
              <a:rPr lang="en-US" dirty="0"/>
              <a:t>socket.AF_INET6</a:t>
            </a:r>
          </a:p>
          <a:p>
            <a:endParaRPr lang="en-US" dirty="0"/>
          </a:p>
          <a:p>
            <a:r>
              <a:rPr lang="en-US" dirty="0" err="1"/>
              <a:t>socket.SOCK_DGRAM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71CCA-4E13-4B7A-9281-92D5018FC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A7DC298-1F99-AB44-B75D-1E07C7C73A50}"/>
              </a:ext>
            </a:extLst>
          </p:cNvPr>
          <p:cNvSpPr txBox="1">
            <a:spLocks/>
          </p:cNvSpPr>
          <p:nvPr/>
        </p:nvSpPr>
        <p:spPr>
          <a:xfrm>
            <a:off x="2895600" y="1078342"/>
            <a:ext cx="2590800" cy="36270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SzPct val="100000"/>
              <a:buFont typeface="Arial"/>
              <a:buChar char="•"/>
              <a:defRPr sz="12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</a:t>
            </a:r>
            <a:r>
              <a:rPr lang="en-US" dirty="0" err="1"/>
              <a:t>socket.socket</a:t>
            </a:r>
            <a:r>
              <a:rPr lang="en-US" dirty="0"/>
              <a:t>()</a:t>
            </a:r>
          </a:p>
          <a:p>
            <a:r>
              <a:rPr lang="en-US" dirty="0" err="1"/>
              <a:t>s.bind</a:t>
            </a:r>
            <a:r>
              <a:rPr lang="en-US" dirty="0"/>
              <a:t>() </a:t>
            </a:r>
          </a:p>
          <a:p>
            <a:r>
              <a:rPr lang="en-US" dirty="0" err="1"/>
              <a:t>s.sendto</a:t>
            </a:r>
            <a:r>
              <a:rPr lang="en-US" dirty="0"/>
              <a:t>()</a:t>
            </a:r>
          </a:p>
          <a:p>
            <a:r>
              <a:rPr lang="en-US" dirty="0" err="1"/>
              <a:t>s.recvfrom</a:t>
            </a:r>
            <a:r>
              <a:rPr lang="en-US" dirty="0"/>
              <a:t>()</a:t>
            </a:r>
          </a:p>
          <a:p>
            <a:r>
              <a:rPr lang="en-US" dirty="0" err="1"/>
              <a:t>s.close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89196-351F-1C40-8684-14330020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65200"/>
            <a:ext cx="4165721" cy="385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6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2CBC-F3D3-4ACF-B7B8-FC5968913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UDP Socket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C29EC6A-08F7-4373-A3F8-9FDDBE44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17478"/>
            <a:ext cx="525780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Client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socket.socket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sock.AF_INET,SOCK_DGRAM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sock.sendto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'utf-8’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,(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lang="en-US" altLang="en-US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data,address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sock.recvfrom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219E2FD-7AF7-4DA7-9F53-4E425BCC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81558"/>
            <a:ext cx="4495800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Server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 as sock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sock.AF_INET,SOCK_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s.bind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‘127.0.0.1'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.recvfrom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print((</a:t>
            </a:r>
            <a:r>
              <a:rPr lang="en-US" altLang="en-US" sz="1400" dirty="0" err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data,address</a:t>
            </a: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.sendto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1400" dirty="0" err="1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altLang="en-US" sz="14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819150"/>
            <a:ext cx="838199" cy="1828800"/>
          </a:xfrm>
        </p:spPr>
        <p:txBody>
          <a:bodyPr/>
          <a:lstStyle/>
          <a:p>
            <a:r>
              <a:rPr lang="en-US" sz="2000" dirty="0"/>
              <a:t>WAN</a:t>
            </a:r>
          </a:p>
          <a:p>
            <a:r>
              <a:rPr lang="en-US" sz="2000" dirty="0"/>
              <a:t>LAN</a:t>
            </a:r>
          </a:p>
          <a:p>
            <a:r>
              <a:rPr lang="en-US" sz="2000" dirty="0"/>
              <a:t>MAN</a:t>
            </a:r>
          </a:p>
          <a:p>
            <a:r>
              <a:rPr lang="en-US" sz="2000" dirty="0"/>
              <a:t>PAN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Computer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73725-C491-D64E-B296-4F4F980C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120" y="819149"/>
            <a:ext cx="5184571" cy="297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E8C69-9BC5-2444-B4F2-1428DF4A9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94639"/>
            <a:ext cx="3733800" cy="21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D5C62-F304-4EE0-92F4-06A0D97E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Switch</a:t>
            </a:r>
          </a:p>
          <a:p>
            <a:r>
              <a:rPr lang="en-US" sz="2000" dirty="0"/>
              <a:t>Router</a:t>
            </a:r>
          </a:p>
          <a:p>
            <a:r>
              <a:rPr lang="en-US" sz="2000" dirty="0"/>
              <a:t>Wi-Fi AP</a:t>
            </a:r>
          </a:p>
          <a:p>
            <a:endParaRPr lang="en-US" sz="2000" dirty="0"/>
          </a:p>
          <a:p>
            <a:r>
              <a:rPr lang="en-US" sz="2000" dirty="0"/>
              <a:t>L2, L3, 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46A2E-B409-474D-9068-C28561B0C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7F76-757F-4398-AD7D-EE040E01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43350"/>
            <a:ext cx="5486400" cy="811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7176D3-DEA1-4FA3-9A94-D4915986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724150"/>
            <a:ext cx="5067890" cy="1209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CD037-BE50-462A-B826-4F2754AFD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780231"/>
            <a:ext cx="2808720" cy="1863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1B1B3-B6A6-47F1-8B47-67BA17041E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94" y="909885"/>
            <a:ext cx="1834628" cy="18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A0F083-B66A-4CF4-8CE4-B01CF146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73920"/>
            <a:ext cx="2438400" cy="3755230"/>
          </a:xfrm>
        </p:spPr>
        <p:txBody>
          <a:bodyPr>
            <a:normAutofit/>
          </a:bodyPr>
          <a:lstStyle/>
          <a:p>
            <a:r>
              <a:rPr lang="en-US" sz="1600" dirty="0"/>
              <a:t>Ethernet, Wi-Fi, PPP</a:t>
            </a:r>
          </a:p>
          <a:p>
            <a:r>
              <a:rPr lang="en-US" sz="1600" dirty="0"/>
              <a:t>IPv4</a:t>
            </a:r>
          </a:p>
          <a:p>
            <a:r>
              <a:rPr lang="en-US" sz="1600" dirty="0"/>
              <a:t>IPv6</a:t>
            </a:r>
          </a:p>
          <a:p>
            <a:r>
              <a:rPr lang="en-US" sz="1600" dirty="0"/>
              <a:t>TCP</a:t>
            </a:r>
          </a:p>
          <a:p>
            <a:r>
              <a:rPr lang="en-US" sz="1600" dirty="0"/>
              <a:t>UDP</a:t>
            </a:r>
          </a:p>
          <a:p>
            <a:r>
              <a:rPr lang="en-US" sz="1600" dirty="0"/>
              <a:t>HTTP</a:t>
            </a:r>
          </a:p>
          <a:p>
            <a:r>
              <a:rPr lang="en-US" sz="1600" dirty="0"/>
              <a:t>SMTP, IMAP</a:t>
            </a:r>
          </a:p>
          <a:p>
            <a:r>
              <a:rPr lang="en-US" sz="1600" dirty="0"/>
              <a:t>DNS, DHCP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01C1-3C79-0444-BAD7-8E864EDC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002372"/>
            <a:ext cx="5857672" cy="30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4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F6FA35A-6AC0-4D2A-BD5F-CAF873AE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86" y="874514"/>
            <a:ext cx="3508814" cy="859036"/>
          </a:xfrm>
        </p:spPr>
        <p:txBody>
          <a:bodyPr>
            <a:normAutofit/>
          </a:bodyPr>
          <a:lstStyle/>
          <a:p>
            <a:r>
              <a:rPr lang="en-US" sz="1800" dirty="0"/>
              <a:t>Open Systems Interconnection Basic Reference Model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ISO/OSI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AA189-B540-4CD9-B6BC-DBBCD560B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33" y="1079898"/>
            <a:ext cx="4121681" cy="32753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C86752-A9D3-9B49-AA3A-D4901A8D4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6" y="1809750"/>
            <a:ext cx="4270813" cy="28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F7407-ACB0-4F6F-A216-5D13B4D33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873918"/>
            <a:ext cx="6400800" cy="389710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474FE-1A59-4A3B-A3CD-BE3F07DE9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</p:spTree>
    <p:extLst>
      <p:ext uri="{BB962C8B-B14F-4D97-AF65-F5344CB8AC3E}">
        <p14:creationId xmlns:p14="http://schemas.microsoft.com/office/powerpoint/2010/main" val="284020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19A6E7-F218-42B9-A2D7-C7B8AF8A7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21" y="1079500"/>
            <a:ext cx="6033296" cy="339566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5CBC-7E9B-4F80-8CE5-EE36B6C67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IPv4 vs IPv6</a:t>
            </a:r>
          </a:p>
        </p:txBody>
      </p:sp>
    </p:spTree>
    <p:extLst>
      <p:ext uri="{BB962C8B-B14F-4D97-AF65-F5344CB8AC3E}">
        <p14:creationId xmlns:p14="http://schemas.microsoft.com/office/powerpoint/2010/main" val="313015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E7D3FD-C5B9-9A45-8D4D-CFC563FA4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1927"/>
              </p:ext>
            </p:extLst>
          </p:nvPr>
        </p:nvGraphicFramePr>
        <p:xfrm>
          <a:off x="381000" y="1079500"/>
          <a:ext cx="8308974" cy="311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151695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26981213"/>
                    </a:ext>
                  </a:extLst>
                </a:gridCol>
                <a:gridCol w="3889374">
                  <a:extLst>
                    <a:ext uri="{9D8B030D-6E8A-4147-A177-3AD203B41FA5}">
                      <a16:colId xmlns:a16="http://schemas.microsoft.com/office/drawing/2014/main" val="1299657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Established SYN, ACK, 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9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Transmission, Huge number of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8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Ordering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Rearranges packets in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1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 stream with congestion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datagrams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9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checking and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checksum - drop datagrams if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Acknowledgement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Segments acknowledgements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97851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4BA-4504-49D1-8AED-6BD5ECB0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</p:spTree>
    <p:extLst>
      <p:ext uri="{BB962C8B-B14F-4D97-AF65-F5344CB8AC3E}">
        <p14:creationId xmlns:p14="http://schemas.microsoft.com/office/powerpoint/2010/main" val="32403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C4BA-4504-49D1-8AED-6BD5ECB00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TCP and UDP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64448-87A8-EF48-9E7A-087CC21E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819150"/>
            <a:ext cx="2327563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8F37B-9994-C442-BA84-AB400DBB2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1" y="971550"/>
            <a:ext cx="5842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20712"/>
      </p:ext>
    </p:extLst>
  </p:cSld>
  <p:clrMapOvr>
    <a:masterClrMapping/>
  </p:clrMapOvr>
</p:sld>
</file>

<file path=ppt/theme/theme1.xml><?xml version="1.0" encoding="utf-8"?>
<a:theme xmlns:a="http://schemas.openxmlformats.org/drawingml/2006/main" name="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pam-ppt-cover">
  <a:themeElements>
    <a:clrScheme name="Custom 12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FF3366"/>
      </a:accent1>
      <a:accent2>
        <a:srgbClr val="666699"/>
      </a:accent2>
      <a:accent3>
        <a:srgbClr val="33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ver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22067</TotalTime>
  <Words>702</Words>
  <Application>Microsoft Macintosh PowerPoint</Application>
  <PresentationFormat>On-screen Show (16:9)</PresentationFormat>
  <Paragraphs>115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Courier New</vt:lpstr>
      <vt:lpstr>Franklin Gothic Book</vt:lpstr>
      <vt:lpstr>Franklin Gothic Medium</vt:lpstr>
      <vt:lpstr>Trebuchet MS</vt:lpstr>
      <vt:lpstr>epam-ppt-cover</vt:lpstr>
      <vt:lpstr>epam-ppt-light</vt:lpstr>
      <vt:lpstr>1_epam-ppt-cover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subject>&lt;Project Name&gt;</dc:subject>
  <dc:creator>Roman Komlyk</dc:creator>
  <cp:lastModifiedBy>Osmanov, Rasul (Ext)</cp:lastModifiedBy>
  <cp:revision>617</cp:revision>
  <cp:lastPrinted>2011-12-05T22:59:34Z</cp:lastPrinted>
  <dcterms:created xsi:type="dcterms:W3CDTF">2011-09-13T23:33:50Z</dcterms:created>
  <dcterms:modified xsi:type="dcterms:W3CDTF">2021-05-21T18:48:38Z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