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85" r:id="rId4"/>
    <p:sldId id="275" r:id="rId5"/>
    <p:sldId id="258" r:id="rId6"/>
    <p:sldId id="259" r:id="rId7"/>
    <p:sldId id="261" r:id="rId8"/>
    <p:sldId id="260" r:id="rId9"/>
    <p:sldId id="262" r:id="rId10"/>
    <p:sldId id="269" r:id="rId11"/>
    <p:sldId id="271" r:id="rId12"/>
    <p:sldId id="272" r:id="rId13"/>
    <p:sldId id="273" r:id="rId14"/>
    <p:sldId id="287" r:id="rId15"/>
    <p:sldId id="263" r:id="rId16"/>
    <p:sldId id="264" r:id="rId17"/>
    <p:sldId id="286" r:id="rId18"/>
    <p:sldId id="265" r:id="rId19"/>
    <p:sldId id="274" r:id="rId20"/>
    <p:sldId id="277" r:id="rId21"/>
    <p:sldId id="266" r:id="rId22"/>
    <p:sldId id="276" r:id="rId23"/>
    <p:sldId id="267" r:id="rId24"/>
    <p:sldId id="268" r:id="rId25"/>
    <p:sldId id="284" r:id="rId26"/>
    <p:sldId id="278" r:id="rId27"/>
    <p:sldId id="279" r:id="rId28"/>
    <p:sldId id="280" r:id="rId29"/>
    <p:sldId id="281" r:id="rId30"/>
    <p:sldId id="282" r:id="rId31"/>
    <p:sldId id="28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Grid="0">
      <p:cViewPr>
        <p:scale>
          <a:sx n="77" d="100"/>
          <a:sy n="77" d="100"/>
        </p:scale>
        <p:origin x="2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A4D13-D05C-49B0-A224-2389C8D85AF4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B539A-09B8-4366-AA9C-1CE096B953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82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B539A-09B8-4366-AA9C-1CE096B9532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07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CB539A-09B8-4366-AA9C-1CE096B9532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48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16FC7-75E4-CE18-0E72-039A489F5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970F13-E47F-6700-BD45-19142A0D0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262771-813A-00D6-8934-B8093A48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24920-1D3F-50D2-86FA-F183893A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AD139-06CB-065A-0290-554FB64C4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55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6B223-DC84-0C35-EDD2-226A4DFE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CE5967-6225-3FE0-AD4D-CC9BB996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EEAB04-0791-FCE1-4797-89D1C95B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500F18-1478-3ACE-622D-5DD3E944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80869-6DB8-3ECA-09A4-6BE106C6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96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2F3902-BB61-706F-3F2F-1D38876CD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764F91-2253-30E3-1592-B6EF7FE49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4D38E5-313E-352B-BA71-53FD8943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857B3-64CB-AC98-A179-A6CF8B6E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BD84B-4C63-2C8C-EF26-B3CCEC68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25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159A-B154-C53C-D76A-84C657AB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DD04A-2CF9-3AE3-DBE1-ECAD47276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2A9387-107F-0A9C-4211-83020DAE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AE1EE4-BE1F-D598-B273-F96BE874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098D0-B612-0AA5-743E-6FC784D3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91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8439F-51FB-8FF8-BB92-7D908A5F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CA427A-AD6A-4F17-ED62-C048C6F26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CB008-5E24-8A86-50F1-17F5050C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3D47BA-0FC5-D26A-35EB-86F3ABFE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7B465D-DCE3-A38D-15B4-6943868A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30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C220B-BD88-301B-8A88-5B772324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2478F-F90E-426F-8C74-8BF1E4DA6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5160EB5-F48C-1D57-2EBB-578193883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802E86-8C8D-BF41-1B97-DC1A158B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9BEFF1-B99C-6910-38C7-D3D3CB23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FA5E25-61FF-F891-7BD6-ECB232CD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94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6938C-9F3B-3D0A-5F6D-428BF4E1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F4E27B-4705-9A01-469B-27AD7E4C2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225638-DE11-20BD-8A9B-AA6527096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1AB87F-41D1-7844-B544-4B7A2C496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CC97AA-FA71-8867-6875-78E743449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C78D81-613B-43D6-38E5-3F1D7718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A9B8A1-3607-6164-8F5F-1D359882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FC3619F-57B5-75C5-40E9-DD059507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3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79424-DA4A-E3A4-D04F-D7673833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BD6842-AD8F-F1F4-CA2A-39DE8FA1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D86585-076B-7297-EAA9-C119D7B4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EE8A00-66C7-BADB-BF6D-3B3FB1EF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46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2FD2CD-88B2-08D6-8B70-F78719E7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925D8D-8C87-1801-4BEC-9CA5E9D7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773B44-626C-1511-5FFB-32E72439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8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D1013-9CA4-02A8-B587-41232C65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1733-81B8-B65D-61FD-C177FB65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E4F594-7365-EE6A-20B3-D21A4D142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F86A47-36E1-C659-9B17-BA6B6A24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076EA3-B9C7-38A1-3D77-7FED4B1E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2EB645-048B-F039-722E-50F7A94B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4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5BC75-9F7B-6246-494E-D9D82EAA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F522C6E-6A9F-8077-123B-3C0CEE116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A3701B-856C-6677-27B0-624B58BD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702FB4-C75F-F15B-3E33-9A185CCB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ECFFDE-ACC4-01CD-A43D-B512F901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DED804-3131-6CE5-45E9-5EEADB08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0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C4B14-F214-0C44-63CD-3F91B39F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176DD2-5DA0-6C11-0FCA-50C3FCBD8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BC1BDE-96EF-0E3E-2937-2A6592201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578F0-DC54-4D05-9FB6-039A2BD720A2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3440A1-2BE2-C0FE-6D32-58E546366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DDA6B7-BDE0-2958-5B95-0347B25DF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9F07F-477F-43AE-9945-03A0944F5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90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2D2A7-5526-099A-C0C4-6C1CFE097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Архитектура </a:t>
            </a:r>
            <a:r>
              <a:rPr lang="en-GB" dirty="0"/>
              <a:t>ARM</a:t>
            </a:r>
          </a:p>
        </p:txBody>
      </p:sp>
    </p:spTree>
    <p:extLst>
      <p:ext uri="{BB962C8B-B14F-4D97-AF65-F5344CB8AC3E}">
        <p14:creationId xmlns:p14="http://schemas.microsoft.com/office/powerpoint/2010/main" val="352318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F9010D2-1C6C-5ADC-762A-177B8702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834"/>
            <a:ext cx="10515600" cy="5862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ARM насчитывают уже несколько процессорных поколений: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ARM9. Чипы ARM9 могут достигать тактовой частоты 400 МГц. Эти чипы морально устарели, но по прежнему пользуются спросом. Например, в беспроводных маршрутизаторах и терминалах оплаты. Набор простых команд такого чипа позволяет с легкостью запускать многие Java-приложения.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ARM11. Процессоры ARM11 могут похвастаться более полным набором простых команд, расширяющих их функционал и высокой тактовой частотой (вплоть до 1 ГГц). Благодаря невысокому энергопотреблению и низкой себестоимости чипы ARM11 до сих пор применяются в смартфонах начального уровня.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ARMv7. Современные чипы архитектуры ARM принадлежат к семейству ARMv7, флагманские представители которого уже достигли отметки в восемь ядер и тактовой частоты свыше 2 ГГц. Разработанные непосредственно ARM Limited процессорные ядра принадлежат к линейке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большинство производителей однокристальных систем используют их без существенных изменений.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269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E1718EC-8632-1C87-04DE-74660A66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987"/>
            <a:ext cx="10515600" cy="574434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Cortex-A5 и Cortex-A7. При проектировании процессорных ядер Cortex-A5 и Cortex-A7 компания ARM Limited преследовала одно и ту же цель – добиться компромисса между минимальным энергопотреблением ARM11 и приемлемым быстродействием Cortex-A8. Не забыли и про возможность объединения ядер по два-четыре – многоядерные чипы Cortex-A5 и Cortex-A7 мало-помалу появляются в продаже (Qualcomm MSM8625 и MTK 6589).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Cortex-A8. Исторически первым процессорным ядром семейства ARMv7 было Cortex-A8, которое легло в основу таких известных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своего времени как Apple A4 (iPhone 4 и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Samsung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Hummingbird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(Samsung Galaxy S и Galaxy Tab). Оно демонстрирует примерно вдвое более высокую производительность по сравнению с предшествующим ARM11, и увы, более высокое энергопотребление, что делает данный чип ныне крайне непопулярным. 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Cortex-A9. Вслед за Cortex-A8 компания ARM Limited представила новое поколение чипов – Cortex-A9, которое сейчас является самым распространенным и занимает среднюю ценовую нишу. Производительность ядер Cortex-A9 выросла примерно втрое по сравнению с Cortex-A8, да еще и появилась возможность объединять их по два или даже четыре на одном чипе.</a:t>
            </a:r>
          </a:p>
        </p:txBody>
      </p:sp>
    </p:spTree>
    <p:extLst>
      <p:ext uri="{BB962C8B-B14F-4D97-AF65-F5344CB8AC3E}">
        <p14:creationId xmlns:p14="http://schemas.microsoft.com/office/powerpoint/2010/main" val="109894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1DC0F6-0EC1-0760-8469-2B7B09D5E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439"/>
            <a:ext cx="10515600" cy="5616524"/>
          </a:xfrm>
        </p:spPr>
        <p:txBody>
          <a:bodyPr/>
          <a:lstStyle/>
          <a:p>
            <a:pPr algn="just"/>
            <a:r>
              <a:rPr lang="ru-RU" sz="2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ARM Cortex-A15. </a:t>
            </a:r>
            <a:r>
              <a:rPr lang="ru-RU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Процессорные ядра Cortex-A15 стали логическим продолжением Cortex-A9 – как результат, чипам архитектуры ARM впервые в истории удалось примерно сравниться по быстродействию с Intel </a:t>
            </a:r>
            <a:r>
              <a:rPr lang="ru-RU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ru-RU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а это уже большой успех. Не зря ведь компания </a:t>
            </a:r>
            <a:r>
              <a:rPr lang="ru-RU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Canonical</a:t>
            </a:r>
            <a:r>
              <a:rPr lang="ru-RU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в системных требования </a:t>
            </a:r>
            <a:r>
              <a:rPr lang="ru-RU" sz="2200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 версии ОС Ubuntu Touch</a:t>
            </a:r>
            <a:r>
              <a:rPr lang="ru-RU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с полноценной многозадачностью указала двухъядерный процессор ARM Cortex-A15 или аналогичный Intel </a:t>
            </a:r>
            <a:r>
              <a:rPr lang="ru-RU" sz="22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ru-RU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sz="22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команд, частота работы, количество ядер активно растут, а энергопотребление продолжает оставаться на низком уровне.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56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3E4BF-11F4-7FBD-F05F-B15C29E2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010083"/>
          </a:xfrm>
        </p:spPr>
        <p:txBody>
          <a:bodyPr/>
          <a:lstStyle/>
          <a:p>
            <a:pPr algn="ctr"/>
            <a:r>
              <a:rPr lang="ru-RU" dirty="0"/>
              <a:t>Архитектура </a:t>
            </a:r>
            <a:r>
              <a:rPr lang="en-GB" dirty="0"/>
              <a:t>ARM</a:t>
            </a: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90A801F-501E-1BF1-E220-97C1F8037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075126"/>
              </p:ext>
            </p:extLst>
          </p:nvPr>
        </p:nvGraphicFramePr>
        <p:xfrm>
          <a:off x="477078" y="1314248"/>
          <a:ext cx="11181524" cy="5389102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795381">
                  <a:extLst>
                    <a:ext uri="{9D8B030D-6E8A-4147-A177-3AD203B41FA5}">
                      <a16:colId xmlns:a16="http://schemas.microsoft.com/office/drawing/2014/main" val="1404704083"/>
                    </a:ext>
                  </a:extLst>
                </a:gridCol>
                <a:gridCol w="2795381">
                  <a:extLst>
                    <a:ext uri="{9D8B030D-6E8A-4147-A177-3AD203B41FA5}">
                      <a16:colId xmlns:a16="http://schemas.microsoft.com/office/drawing/2014/main" val="1282859047"/>
                    </a:ext>
                  </a:extLst>
                </a:gridCol>
                <a:gridCol w="2795381">
                  <a:extLst>
                    <a:ext uri="{9D8B030D-6E8A-4147-A177-3AD203B41FA5}">
                      <a16:colId xmlns:a16="http://schemas.microsoft.com/office/drawing/2014/main" val="2813610315"/>
                    </a:ext>
                  </a:extLst>
                </a:gridCol>
                <a:gridCol w="2795381">
                  <a:extLst>
                    <a:ext uri="{9D8B030D-6E8A-4147-A177-3AD203B41FA5}">
                      <a16:colId xmlns:a16="http://schemas.microsoft.com/office/drawing/2014/main" val="1038098828"/>
                    </a:ext>
                  </a:extLst>
                </a:gridCol>
              </a:tblGrid>
              <a:tr h="350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solidFill>
                            <a:schemeClr val="bg1"/>
                          </a:solidFill>
                          <a:effectLst/>
                        </a:rPr>
                        <a:t>Архитектура</a:t>
                      </a:r>
                      <a:endParaRPr lang="en-GB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 err="1">
                          <a:solidFill>
                            <a:schemeClr val="bg1"/>
                          </a:solidFill>
                          <a:effectLst/>
                        </a:rPr>
                        <a:t>Семейство</a:t>
                      </a:r>
                      <a:r>
                        <a:rPr lang="en-GB" sz="1600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1600" kern="100" dirty="0" err="1">
                          <a:solidFill>
                            <a:schemeClr val="bg1"/>
                          </a:solidFill>
                          <a:effectLst/>
                        </a:rPr>
                        <a:t>процессоров</a:t>
                      </a:r>
                      <a:endParaRPr lang="en-GB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1600" kern="100" dirty="0">
                          <a:solidFill>
                            <a:schemeClr val="bg1"/>
                          </a:solidFill>
                          <a:effectLst/>
                        </a:rPr>
                        <a:t>Год</a:t>
                      </a:r>
                      <a:endParaRPr lang="en-GB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 err="1">
                          <a:solidFill>
                            <a:schemeClr val="bg1"/>
                          </a:solidFill>
                          <a:effectLst/>
                        </a:rPr>
                        <a:t>Примеры</a:t>
                      </a:r>
                      <a:r>
                        <a:rPr lang="en-GB" sz="1600" kern="1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1600" kern="100" dirty="0" err="1">
                          <a:solidFill>
                            <a:schemeClr val="bg1"/>
                          </a:solidFill>
                          <a:effectLst/>
                        </a:rPr>
                        <a:t>устройств</a:t>
                      </a:r>
                      <a:endParaRPr lang="en-GB" sz="1600" kern="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extLst>
                  <a:ext uri="{0D108BD9-81ED-4DB2-BD59-A6C34878D82A}">
                    <a16:rowId xmlns:a16="http://schemas.microsoft.com/office/drawing/2014/main" val="3690881723"/>
                  </a:ext>
                </a:extLst>
              </a:tr>
              <a:tr h="350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ARMv1</a:t>
                      </a:r>
                      <a:endParaRPr lang="en-GB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ARM1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1985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Acorn Archimedes A300 и A310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extLst>
                  <a:ext uri="{0D108BD9-81ED-4DB2-BD59-A6C34878D82A}">
                    <a16:rowId xmlns:a16="http://schemas.microsoft.com/office/drawing/2014/main" val="1436293996"/>
                  </a:ext>
                </a:extLst>
              </a:tr>
              <a:tr h="350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ARMv2</a:t>
                      </a:r>
                      <a:endParaRPr lang="en-GB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ARM2, ARM3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1986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Acorn Archimedes A440 и A5000 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extLst>
                  <a:ext uri="{0D108BD9-81ED-4DB2-BD59-A6C34878D82A}">
                    <a16:rowId xmlns:a16="http://schemas.microsoft.com/office/drawing/2014/main" val="3240951356"/>
                  </a:ext>
                </a:extLst>
              </a:tr>
              <a:tr h="350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ARMv3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ARM6, ARM7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1992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Apple Newton MessagePad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extLst>
                  <a:ext uri="{0D108BD9-81ED-4DB2-BD59-A6C34878D82A}">
                    <a16:rowId xmlns:a16="http://schemas.microsoft.com/office/drawing/2014/main" val="1801624642"/>
                  </a:ext>
                </a:extLst>
              </a:tr>
              <a:tr h="529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ARMv4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StrongARM, ARM7TDMI, ARM9TDMI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2003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iPaq 4150,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 Nintendo Game Boy Advance SP</a:t>
                      </a: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extLst>
                  <a:ext uri="{0D108BD9-81ED-4DB2-BD59-A6C34878D82A}">
                    <a16:rowId xmlns:a16="http://schemas.microsoft.com/office/drawing/2014/main" val="1390946439"/>
                  </a:ext>
                </a:extLst>
              </a:tr>
              <a:tr h="529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ARMv5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ARM7EJ, ARM9E, ARM10E, XScale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2004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HP iPAQ hx2000 Series, Apple iPod Mini, Sony Ericsson 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extLst>
                  <a:ext uri="{0D108BD9-81ED-4DB2-BD59-A6C34878D82A}">
                    <a16:rowId xmlns:a16="http://schemas.microsoft.com/office/drawing/2014/main" val="1491306115"/>
                  </a:ext>
                </a:extLst>
              </a:tr>
              <a:tr h="3501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ARMv6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ARM11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2007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iPhone (orig, 3G), Raspberry Pi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extLst>
                  <a:ext uri="{0D108BD9-81ED-4DB2-BD59-A6C34878D82A}">
                    <a16:rowId xmlns:a16="http://schemas.microsoft.com/office/drawing/2014/main" val="4120444405"/>
                  </a:ext>
                </a:extLst>
              </a:tr>
              <a:tr h="529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ARMv7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Cortex A8, Cortex A9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2008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iPhone (3GS, 4, 4S), Samsung Galaxy S II </a:t>
                      </a:r>
                      <a:r>
                        <a:rPr lang="ru-RU" sz="1600" kern="100">
                          <a:solidFill>
                            <a:schemeClr val="tx1"/>
                          </a:solidFill>
                          <a:effectLst/>
                        </a:rPr>
                        <a:t>и </a:t>
                      </a: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Google Nexus 7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extLst>
                  <a:ext uri="{0D108BD9-81ED-4DB2-BD59-A6C34878D82A}">
                    <a16:rowId xmlns:a16="http://schemas.microsoft.com/office/drawing/2014/main" val="106508329"/>
                  </a:ext>
                </a:extLst>
              </a:tr>
              <a:tr h="10681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ARMv8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Cortex A57, Cortex 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X1</a:t>
                      </a: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, Cortex R52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2011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iPhone (from 5s), </a:t>
                      </a: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PlayStation 5, Qualcomm Snapdragon 810, Apple A8 </a:t>
                      </a:r>
                      <a:r>
                        <a:rPr lang="ru-RU" sz="1600" kern="100">
                          <a:solidFill>
                            <a:schemeClr val="tx1"/>
                          </a:solidFill>
                          <a:effectLst/>
                        </a:rPr>
                        <a:t>и </a:t>
                      </a: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Exynos 7 Octa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extLst>
                  <a:ext uri="{0D108BD9-81ED-4DB2-BD59-A6C34878D82A}">
                    <a16:rowId xmlns:a16="http://schemas.microsoft.com/office/drawing/2014/main" val="1482326460"/>
                  </a:ext>
                </a:extLst>
              </a:tr>
              <a:tr h="5296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ARMv9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Cortex A510, Cortex X4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, Neoverse V2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en-GB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1600" kern="100" dirty="0">
                          <a:solidFill>
                            <a:schemeClr val="tx1"/>
                          </a:solidFill>
                          <a:effectLst/>
                        </a:rPr>
                        <a:t>Apple M2, iPad Pro  </a:t>
                      </a:r>
                      <a:endParaRPr lang="en-GB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588" marR="51588" marT="0" marB="0"/>
                </a:tc>
                <a:extLst>
                  <a:ext uri="{0D108BD9-81ED-4DB2-BD59-A6C34878D82A}">
                    <a16:rowId xmlns:a16="http://schemas.microsoft.com/office/drawing/2014/main" val="1260456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87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8682B-13E7-DAFA-4B33-6DEFE999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452" y="0"/>
            <a:ext cx="7441096" cy="767936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производительности ARMv1 и ARMv9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F838EB-C7C3-32F7-0478-6CD7DC0AB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83" y="1127756"/>
            <a:ext cx="10980833" cy="513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0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3C1785-C34D-1A5D-70B4-626A9D7B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167148"/>
            <a:ext cx="11500137" cy="642669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Режимы работы процессора</a:t>
            </a:r>
            <a:endParaRPr lang="en-US" b="1" dirty="0">
              <a:solidFill>
                <a:srgbClr val="1A1A1A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2000" b="1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может находиться в одном из следующих операционных режимов:</a:t>
            </a:r>
          </a:p>
          <a:p>
            <a:pPr algn="l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режим </a:t>
            </a:r>
            <a:r>
              <a:rPr lang="en-US" sz="2200" dirty="0">
                <a:solidFill>
                  <a:srgbClr val="1A1A1A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— обычный режим выполнения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программ. В этом режиме выполняется большинство программ.</a:t>
            </a:r>
          </a:p>
          <a:p>
            <a:pPr algn="l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Режим быстрого прерывания 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(FIQ)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— режим, где время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срабатывания меньше.</a:t>
            </a:r>
          </a:p>
          <a:p>
            <a:pPr algn="l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режим прерывания 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(IRQ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Системный режим </a:t>
            </a:r>
            <a:r>
              <a:rPr lang="en-US" sz="2200" dirty="0">
                <a:solidFill>
                  <a:srgbClr val="1A1A1A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— защищённый режим для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операционной системой.</a:t>
            </a:r>
          </a:p>
          <a:p>
            <a:pPr algn="l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Режим аварийного отказа 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Abort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— режим, куда переходит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процессор, когда возникает ошибка доступа к памяти (доступ к данным или к команде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 этапе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prefetch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-конвейера).</a:t>
            </a:r>
          </a:p>
          <a:p>
            <a:pPr algn="l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Привилегированный пользовательский режим 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Неопределённый режим 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— режим, куда процессор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входит при попытке выполнить неизвестную ему команду.</a:t>
            </a:r>
          </a:p>
          <a:p>
            <a:pPr marL="0" indent="0" algn="l">
              <a:buNone/>
            </a:pP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Режим процессора переключается, когда возникает соответствующее исключение, или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же при модификации регистра статуса.</a:t>
            </a:r>
          </a:p>
        </p:txBody>
      </p:sp>
    </p:spTree>
    <p:extLst>
      <p:ext uri="{BB962C8B-B14F-4D97-AF65-F5344CB8AC3E}">
        <p14:creationId xmlns:p14="http://schemas.microsoft.com/office/powerpoint/2010/main" val="91066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60C578-DC61-B2A4-E78E-CBDF8E9A59CE}"/>
              </a:ext>
            </a:extLst>
          </p:cNvPr>
          <p:cNvSpPr txBox="1"/>
          <p:nvPr/>
        </p:nvSpPr>
        <p:spPr>
          <a:xfrm>
            <a:off x="452283" y="422787"/>
            <a:ext cx="11100619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STM32</a:t>
            </a:r>
            <a:endParaRPr lang="en-US" sz="2800" b="1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sz="2000" b="1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STM32 — семейство 32-битных микроконтроллеров производства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компании </a:t>
            </a:r>
            <a:r>
              <a:rPr lang="ru-RU" sz="20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STMicroelectronics</a:t>
            </a:r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Чипы STM32 группируются в серии, в рамках каждой из которых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одно и то же 32-битное ядро ARM, например, Cortex-M7F,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Cortex-M4F, Cortex-M3, Cortex-M0+ или Cortex-M0.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микроконтроллер состоит из ядра процессора, статической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RAM-памяти, FLASH-памяти, отладочного и различных периферийных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Интерфейсов</a:t>
            </a:r>
          </a:p>
          <a:p>
            <a:pPr algn="l"/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стоимость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использования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Большой выбор сред разработки (</a:t>
            </a: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Keil, IAR, STM32CubeIDE, </a:t>
            </a:r>
            <a:r>
              <a:rPr lang="en-GB" sz="20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CooCox</a:t>
            </a: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IDE,</a:t>
            </a:r>
          </a:p>
          <a:p>
            <a:pPr lvl="1"/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Arduino IDE, etc)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Чипы взаимозаменяемы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производительность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Удобная отладка микроконтроллера</a:t>
            </a:r>
          </a:p>
          <a:p>
            <a:pPr algn="l"/>
            <a:endParaRPr lang="ru-RU" sz="20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01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C86AD8-EC3E-4CEE-A9C2-B4C6FA03EDB9}"/>
              </a:ext>
            </a:extLst>
          </p:cNvPr>
          <p:cNvSpPr txBox="1"/>
          <p:nvPr/>
        </p:nvSpPr>
        <p:spPr>
          <a:xfrm>
            <a:off x="491613" y="865239"/>
            <a:ext cx="1091380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Промышленная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автоматизациямикроконтроллеров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 используются в контроллерах, датчиках и приводах для управления промышленными процессами.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Бытовая электроника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Микроконтроллеры STM32 применяются в широком спектре бытовых устройств, от электроники до бытовой техники.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Медицинское оборудование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надежность и безопасность STM32 делают их незаменимыми в медицинских приборах и имплантатах.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 и авиация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STM32 используются для управления системами в автомобилях, самолетах и других видах транспорта.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5D4D2-9271-6BF4-1E8D-5BEADF8D7C05}"/>
              </a:ext>
            </a:extLst>
          </p:cNvPr>
          <p:cNvSpPr txBox="1"/>
          <p:nvPr/>
        </p:nvSpPr>
        <p:spPr>
          <a:xfrm>
            <a:off x="3903406" y="1987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 применения STM32</a:t>
            </a:r>
          </a:p>
        </p:txBody>
      </p:sp>
    </p:spTree>
    <p:extLst>
      <p:ext uri="{BB962C8B-B14F-4D97-AF65-F5344CB8AC3E}">
        <p14:creationId xmlns:p14="http://schemas.microsoft.com/office/powerpoint/2010/main" val="129981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5795B3-ECE7-EF09-78FC-F2C325CCF6EB}"/>
              </a:ext>
            </a:extLst>
          </p:cNvPr>
          <p:cNvSpPr txBox="1"/>
          <p:nvPr/>
        </p:nvSpPr>
        <p:spPr>
          <a:xfrm>
            <a:off x="452284" y="415101"/>
            <a:ext cx="88542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STM32F407VG</a:t>
            </a:r>
          </a:p>
          <a:p>
            <a:endParaRPr lang="ru-RU" sz="2000" b="1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ARM® Cortex®-M4 32-Bit MCU, 168MHz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 Memory Type : FLASH, 1MB (1M x 8), RAM: 192K x 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Number of I/O :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Oscillator Type : Internal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Converters : A/D 16x12b, D/A 2x12b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Peripherals : Brown-out Detect/Reset, DMA, I²S, LCD, POR,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PWM, WDT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: </a:t>
            </a:r>
            <a:r>
              <a:rPr lang="en-GB" sz="20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CANbus</a:t>
            </a: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DCMI, EBI/EMI, Ethernet, I²C, IrDA,</a:t>
            </a:r>
          </a:p>
          <a:p>
            <a:pPr algn="l"/>
            <a:r>
              <a:rPr lang="en-GB" sz="20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LINbus</a:t>
            </a: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SPI, UART/USART, USB OTG;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Voltage - Supply (</a:t>
            </a:r>
            <a:r>
              <a:rPr lang="en-GB" sz="20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0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Vdd</a:t>
            </a: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: 1.8V ~ 3.6V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 : -40°C ~ 105°C (TA)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Package 100-LQFP (14x14)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8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m32f407vgt6 схема включения">
            <a:extLst>
              <a:ext uri="{FF2B5EF4-FFF2-40B4-BE49-F238E27FC236}">
                <a16:creationId xmlns:a16="http://schemas.microsoft.com/office/drawing/2014/main" id="{9E52D57C-69E2-5CCC-461D-FF9043E3B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009" y="0"/>
            <a:ext cx="9947981" cy="674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27B2C-15CE-0036-E5FE-9BCD83074EFC}"/>
              </a:ext>
            </a:extLst>
          </p:cNvPr>
          <p:cNvSpPr txBox="1"/>
          <p:nvPr/>
        </p:nvSpPr>
        <p:spPr>
          <a:xfrm>
            <a:off x="304800" y="1167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Схема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включения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97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4F2A9D-9EF0-DFB3-577C-5928762A5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1" y="655586"/>
            <a:ext cx="11609439" cy="6344982"/>
          </a:xfrm>
        </p:spPr>
        <p:txBody>
          <a:bodyPr>
            <a:normAutofit/>
          </a:bodyPr>
          <a:lstStyle/>
          <a:p>
            <a:r>
              <a:rPr lang="ru-RU" sz="2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ru-RU" sz="2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ru-RU" sz="2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семейство архитектур с набором упрощённых команд (</a:t>
            </a:r>
            <a:r>
              <a:rPr lang="ru-RU" sz="2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ru-RU" sz="2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ru-RU" sz="2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2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Architecture, RISC) с режимами простой адресации. Обработка данных выполняется над регистровыми операндами, в противном случае используются загрузки и сохранения для перемещения данных в регистры и из них.</a:t>
            </a:r>
            <a:endParaRPr lang="en-US" sz="22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ARM: Advanced RISC Machine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Область применения: встраиваемые системы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Разработчик: компания ARM Holdings, лицензирует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процессора производителям оборудования</a:t>
            </a:r>
          </a:p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особенности: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Энергоэффективность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Низкая стоимость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Относительно простое ядро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Расширяемость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204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C9A1E5-98DE-15E1-075E-C6F6D981A0D2}"/>
              </a:ext>
            </a:extLst>
          </p:cNvPr>
          <p:cNvSpPr txBox="1"/>
          <p:nvPr/>
        </p:nvSpPr>
        <p:spPr>
          <a:xfrm>
            <a:off x="375920" y="125094"/>
            <a:ext cx="1181608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Орнанизация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регистров</a:t>
            </a:r>
          </a:p>
          <a:p>
            <a:pPr algn="ctr"/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Регистры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имеют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37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регистров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длиной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32 </a:t>
            </a:r>
            <a:r>
              <a:rPr lang="en-GB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бита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счетчик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(program counter)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специальный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текущего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статуса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(current program status register)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специальных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регистров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сохраненного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статуса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(saved program status registers)</a:t>
            </a: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регистров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общего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(general purpose registers)</a:t>
            </a:r>
          </a:p>
          <a:p>
            <a:pPr lvl="1"/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EF6921-BC79-2B98-6657-38DDDB92B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13" y="2528899"/>
            <a:ext cx="7720573" cy="431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9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EFC3DC-B676-B8D0-2884-64A0ECE34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91" y="684201"/>
            <a:ext cx="9960217" cy="54122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4B6555-405E-3B40-900D-1A6E278438A6}"/>
              </a:ext>
            </a:extLst>
          </p:cNvPr>
          <p:cNvSpPr txBox="1"/>
          <p:nvPr/>
        </p:nvSpPr>
        <p:spPr>
          <a:xfrm>
            <a:off x="1268360" y="6135111"/>
            <a:ext cx="8799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Note: System mode </a:t>
            </a:r>
            <a:r>
              <a:rPr lang="en-GB" sz="2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использует</a:t>
            </a:r>
            <a:r>
              <a:rPr lang="en-GB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те</a:t>
            </a:r>
            <a:r>
              <a:rPr lang="en-GB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же</a:t>
            </a:r>
            <a:r>
              <a:rPr lang="en-GB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регистры</a:t>
            </a:r>
            <a:r>
              <a:rPr lang="en-GB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GB" sz="2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что</a:t>
            </a:r>
            <a:r>
              <a:rPr lang="en-GB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User mode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451F68D-EAFF-B482-3569-3A52F3E72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165" y="171234"/>
            <a:ext cx="32380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регистров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3BD5AF-BC0E-34CF-9363-D9BF3F51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826" y="322779"/>
            <a:ext cx="4762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60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47601E-40A4-DF4B-4130-1EE7916AAE93}"/>
              </a:ext>
            </a:extLst>
          </p:cNvPr>
          <p:cNvSpPr txBox="1"/>
          <p:nvPr/>
        </p:nvSpPr>
        <p:spPr>
          <a:xfrm>
            <a:off x="701040" y="406400"/>
            <a:ext cx="101396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режим процессора определяет, к каким из нескольких банков можно получить доступ. Каждый режим может получить доступ</a:t>
            </a:r>
            <a:r>
              <a:rPr lang="en-GB" sz="22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набору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регистров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r0-r12, </a:t>
            </a:r>
            <a:endParaRPr lang="en-GB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r13 (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указатель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стека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r14 (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ссылки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счетчику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команд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r15 (pc) </a:t>
            </a:r>
            <a:endParaRPr lang="en-GB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4672" indent="-347472" algn="l" rtl="0" eaLnBrk="1" latinLnBrk="0" hangingPunct="1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–"/>
            </a:pP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регистру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текущего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статуса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cpsr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Регистры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r0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r1</a:t>
            </a:r>
            <a:r>
              <a:rPr lang="ru-RU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ортогональны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любая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которую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можем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применить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 r0,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использована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любого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другого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контекста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r13 и r14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могут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использоваться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регистры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общего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назначения</a:t>
            </a:r>
            <a:r>
              <a:rPr lang="en-GB" sz="2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803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BA336F-931C-C89A-FF5A-1261836E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71" y="851282"/>
            <a:ext cx="6658657" cy="2526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FD7716-6406-254B-80C1-9CD0319EE95A}"/>
              </a:ext>
            </a:extLst>
          </p:cNvPr>
          <p:cNvSpPr txBox="1"/>
          <p:nvPr/>
        </p:nvSpPr>
        <p:spPr>
          <a:xfrm>
            <a:off x="3048000" y="21387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ru-RU" sz="2000" b="0" i="0" dirty="0">
              <a:solidFill>
                <a:schemeClr val="bg1"/>
              </a:solidFill>
              <a:effectLst/>
              <a:highlight>
                <a:srgbClr val="21212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34F9B-CE28-2E0D-0768-1D8C917FDC37}"/>
              </a:ext>
            </a:extLst>
          </p:cNvPr>
          <p:cNvSpPr txBox="1"/>
          <p:nvPr/>
        </p:nvSpPr>
        <p:spPr>
          <a:xfrm>
            <a:off x="629263" y="3205951"/>
            <a:ext cx="102255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Флаги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условий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обновляются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сравнениями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операциями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ALU,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указывают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суффикс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"S",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SUBS r0, r1, r2.</a:t>
            </a: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Ядра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поддержкой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Jazelle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имеют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в 24-м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бите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CPSR.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Состояние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Jazelle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отдельного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программного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обеспечения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 Ltd. и Sun Microsystems.</a:t>
            </a: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инструкций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ARM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могут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выполняться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ADDEQ r0, r1, r2.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16C88-4D79-E734-D9C6-B6F333E5FE61}"/>
              </a:ext>
            </a:extLst>
          </p:cNvPr>
          <p:cNvSpPr txBox="1"/>
          <p:nvPr/>
        </p:nvSpPr>
        <p:spPr>
          <a:xfrm>
            <a:off x="3440798" y="184238"/>
            <a:ext cx="4602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Орнанизация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регистров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CPSR</a:t>
            </a:r>
          </a:p>
        </p:txBody>
      </p:sp>
    </p:spTree>
    <p:extLst>
      <p:ext uri="{BB962C8B-B14F-4D97-AF65-F5344CB8AC3E}">
        <p14:creationId xmlns:p14="http://schemas.microsoft.com/office/powerpoint/2010/main" val="1492793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7A7D2E-1213-F4A4-9AAD-9B676BE1F383}"/>
              </a:ext>
            </a:extLst>
          </p:cNvPr>
          <p:cNvSpPr txBox="1"/>
          <p:nvPr/>
        </p:nvSpPr>
        <p:spPr>
          <a:xfrm>
            <a:off x="678426" y="1560582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Флаги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условий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Отрицательный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ALU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равен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нулю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ALU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переносом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ALU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переполнением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9C071-3936-90C9-D24D-75BCD57912B7}"/>
              </a:ext>
            </a:extLst>
          </p:cNvPr>
          <p:cNvSpPr txBox="1"/>
          <p:nvPr/>
        </p:nvSpPr>
        <p:spPr>
          <a:xfrm>
            <a:off x="6095999" y="1560582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Флаг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переполнения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наложением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 </a:t>
            </a:r>
            <a:r>
              <a:rPr lang="en-GB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флаг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5TE/J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произошло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насыщение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ACBC7-ACB8-D39A-19F4-7030D3520FE4}"/>
              </a:ext>
            </a:extLst>
          </p:cNvPr>
          <p:cNvSpPr txBox="1"/>
          <p:nvPr/>
        </p:nvSpPr>
        <p:spPr>
          <a:xfrm>
            <a:off x="678426" y="3408680"/>
            <a:ext cx="50144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 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5TEJ только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1: Процессор находится в состоянии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Jazelle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BAB50-3546-F55E-7CCB-D0CC6CD71412}"/>
              </a:ext>
            </a:extLst>
          </p:cNvPr>
          <p:cNvSpPr txBox="1"/>
          <p:nvPr/>
        </p:nvSpPr>
        <p:spPr>
          <a:xfrm>
            <a:off x="6095999" y="340868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 запрета прерываний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1: Запрещает прерывания IRQ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1: Запрещает быстрые прерывания FIQ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58EDA-AA2C-5211-282E-BAF19D5B83AB}"/>
              </a:ext>
            </a:extLst>
          </p:cNvPr>
          <p:cNvSpPr txBox="1"/>
          <p:nvPr/>
        </p:nvSpPr>
        <p:spPr>
          <a:xfrm>
            <a:off x="678426" y="4874900"/>
            <a:ext cx="49161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 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XT только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0: Процессор находится в состоянии ARM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1: Процессор находится в состоянии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Thumb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D4522-E263-B6D7-8BA9-88F7225DBA2E}"/>
              </a:ext>
            </a:extLst>
          </p:cNvPr>
          <p:cNvSpPr txBox="1"/>
          <p:nvPr/>
        </p:nvSpPr>
        <p:spPr>
          <a:xfrm>
            <a:off x="6096000" y="48749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 режима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Определяют режим процессора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562B49-ED51-B57C-F86B-FDB2D4C9335B}"/>
              </a:ext>
            </a:extLst>
          </p:cNvPr>
          <p:cNvSpPr txBox="1"/>
          <p:nvPr/>
        </p:nvSpPr>
        <p:spPr>
          <a:xfrm>
            <a:off x="3440798" y="184238"/>
            <a:ext cx="4602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Орнанизация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регистров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CPSR</a:t>
            </a:r>
          </a:p>
        </p:txBody>
      </p:sp>
      <p:grpSp>
        <p:nvGrpSpPr>
          <p:cNvPr id="98" name="Group 3124">
            <a:extLst>
              <a:ext uri="{FF2B5EF4-FFF2-40B4-BE49-F238E27FC236}">
                <a16:creationId xmlns:a16="http://schemas.microsoft.com/office/drawing/2014/main" id="{BAAAB878-CE84-FD12-34A1-E8C60105C290}"/>
              </a:ext>
            </a:extLst>
          </p:cNvPr>
          <p:cNvGrpSpPr>
            <a:grpSpLocks/>
          </p:cNvGrpSpPr>
          <p:nvPr/>
        </p:nvGrpSpPr>
        <p:grpSpPr bwMode="auto">
          <a:xfrm>
            <a:off x="1936955" y="788684"/>
            <a:ext cx="7315200" cy="838200"/>
            <a:chOff x="528" y="816"/>
            <a:chExt cx="4608" cy="528"/>
          </a:xfrm>
        </p:grpSpPr>
        <p:sp>
          <p:nvSpPr>
            <p:cNvPr id="99" name="Rectangle 3121">
              <a:extLst>
                <a:ext uri="{FF2B5EF4-FFF2-40B4-BE49-F238E27FC236}">
                  <a16:creationId xmlns:a16="http://schemas.microsoft.com/office/drawing/2014/main" id="{4382CA6A-6C4F-F8F0-8DB2-8F0050656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" y="960"/>
              <a:ext cx="272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" name="Rectangle 3074">
              <a:extLst>
                <a:ext uri="{FF2B5EF4-FFF2-40B4-BE49-F238E27FC236}">
                  <a16:creationId xmlns:a16="http://schemas.microsoft.com/office/drawing/2014/main" id="{44491DEC-A503-2878-6E6B-D0EF40E07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2304" cy="192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1" name="Rectangle 3080">
              <a:extLst>
                <a:ext uri="{FF2B5EF4-FFF2-40B4-BE49-F238E27FC236}">
                  <a16:creationId xmlns:a16="http://schemas.microsoft.com/office/drawing/2014/main" id="{BD304389-872A-6563-F070-F691CF4E0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816"/>
              <a:ext cx="1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02" name="Rectangle 3081">
              <a:extLst>
                <a:ext uri="{FF2B5EF4-FFF2-40B4-BE49-F238E27FC236}">
                  <a16:creationId xmlns:a16="http://schemas.microsoft.com/office/drawing/2014/main" id="{6CF5A66F-FC1A-1BE5-2426-4DE909C9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816"/>
              <a:ext cx="1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103" name="Text Box 3082">
              <a:extLst>
                <a:ext uri="{FF2B5EF4-FFF2-40B4-BE49-F238E27FC236}">
                  <a16:creationId xmlns:a16="http://schemas.microsoft.com/office/drawing/2014/main" id="{74339134-5E03-9E7A-13D5-C0D3BCBB1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" y="946"/>
              <a:ext cx="1144" cy="216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N Z C V </a:t>
              </a:r>
              <a:r>
                <a:rPr lang="en-US" altLang="en-US">
                  <a:solidFill>
                    <a:schemeClr val="folHlink"/>
                  </a:solidFill>
                </a:rPr>
                <a:t>Q</a:t>
              </a:r>
              <a:endParaRPr lang="en-US" altLang="en-US" b="0"/>
            </a:p>
          </p:txBody>
        </p:sp>
        <p:sp>
          <p:nvSpPr>
            <p:cNvPr id="104" name="Line 3083">
              <a:extLst>
                <a:ext uri="{FF2B5EF4-FFF2-40B4-BE49-F238E27FC236}">
                  <a16:creationId xmlns:a16="http://schemas.microsoft.com/office/drawing/2014/main" id="{C84C26AD-612E-BB25-B334-791608F64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" name="Line 3084">
              <a:extLst>
                <a:ext uri="{FF2B5EF4-FFF2-40B4-BE49-F238E27FC236}">
                  <a16:creationId xmlns:a16="http://schemas.microsoft.com/office/drawing/2014/main" id="{3EDF2A5A-6C3B-1654-EFA6-F53B34434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104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" name="Line 3085">
              <a:extLst>
                <a:ext uri="{FF2B5EF4-FFF2-40B4-BE49-F238E27FC236}">
                  <a16:creationId xmlns:a16="http://schemas.microsoft.com/office/drawing/2014/main" id="{61DC8D8A-DD76-4276-658A-1CBB7BB82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104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" name="Line 3086">
              <a:extLst>
                <a:ext uri="{FF2B5EF4-FFF2-40B4-BE49-F238E27FC236}">
                  <a16:creationId xmlns:a16="http://schemas.microsoft.com/office/drawing/2014/main" id="{FE05D3F4-6055-67B1-1B5F-4643CA13F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60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" name="Line 3087">
              <a:extLst>
                <a:ext uri="{FF2B5EF4-FFF2-40B4-BE49-F238E27FC236}">
                  <a16:creationId xmlns:a16="http://schemas.microsoft.com/office/drawing/2014/main" id="{9D4382B4-D70C-28D9-F7E6-F87654469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960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" name="Rectangle 3088">
              <a:extLst>
                <a:ext uri="{FF2B5EF4-FFF2-40B4-BE49-F238E27FC236}">
                  <a16:creationId xmlns:a16="http://schemas.microsoft.com/office/drawing/2014/main" id="{EF647F25-A90B-D370-C8D9-2613C92AB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816"/>
              <a:ext cx="19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110" name="Rectangle 3089">
              <a:extLst>
                <a:ext uri="{FF2B5EF4-FFF2-40B4-BE49-F238E27FC236}">
                  <a16:creationId xmlns:a16="http://schemas.microsoft.com/office/drawing/2014/main" id="{C62D2A83-0EB9-5871-CD5A-53B58134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16"/>
              <a:ext cx="12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1" name="Rectangle 3090">
              <a:extLst>
                <a:ext uri="{FF2B5EF4-FFF2-40B4-BE49-F238E27FC236}">
                  <a16:creationId xmlns:a16="http://schemas.microsoft.com/office/drawing/2014/main" id="{C9F6D524-8704-B8BA-C22F-A7958EA56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816"/>
              <a:ext cx="12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12" name="Text Box 3091">
              <a:extLst>
                <a:ext uri="{FF2B5EF4-FFF2-40B4-BE49-F238E27FC236}">
                  <a16:creationId xmlns:a16="http://schemas.microsoft.com/office/drawing/2014/main" id="{FF25293E-05A9-970C-A488-E59A2E934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946"/>
              <a:ext cx="1152" cy="216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I F </a:t>
              </a:r>
              <a:r>
                <a:rPr lang="en-US" altLang="en-US">
                  <a:solidFill>
                    <a:schemeClr val="folHlink"/>
                  </a:solidFill>
                </a:rPr>
                <a:t>T</a:t>
              </a:r>
              <a:r>
                <a:rPr lang="en-US" altLang="en-US"/>
                <a:t>    mode</a:t>
              </a:r>
              <a:endParaRPr lang="en-US" altLang="en-US" b="0"/>
            </a:p>
          </p:txBody>
        </p:sp>
        <p:sp>
          <p:nvSpPr>
            <p:cNvPr id="113" name="Line 3092">
              <a:extLst>
                <a:ext uri="{FF2B5EF4-FFF2-40B4-BE49-F238E27FC236}">
                  <a16:creationId xmlns:a16="http://schemas.microsoft.com/office/drawing/2014/main" id="{0F8C9477-BB9E-2F02-EEE3-EFC73DAB1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104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" name="Line 3093">
              <a:extLst>
                <a:ext uri="{FF2B5EF4-FFF2-40B4-BE49-F238E27FC236}">
                  <a16:creationId xmlns:a16="http://schemas.microsoft.com/office/drawing/2014/main" id="{2BB52E9B-0326-AA8A-112E-D831D01E7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104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5" name="Line 3094">
              <a:extLst>
                <a:ext uri="{FF2B5EF4-FFF2-40B4-BE49-F238E27FC236}">
                  <a16:creationId xmlns:a16="http://schemas.microsoft.com/office/drawing/2014/main" id="{C528D11A-5A50-E557-7111-B849363FC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960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6" name="Line 3095">
              <a:extLst>
                <a:ext uri="{FF2B5EF4-FFF2-40B4-BE49-F238E27FC236}">
                  <a16:creationId xmlns:a16="http://schemas.microsoft.com/office/drawing/2014/main" id="{D3AB631A-C410-7081-0182-E65B9FA80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960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7" name="Rectangle 3096">
              <a:extLst>
                <a:ext uri="{FF2B5EF4-FFF2-40B4-BE49-F238E27FC236}">
                  <a16:creationId xmlns:a16="http://schemas.microsoft.com/office/drawing/2014/main" id="{D0B7D263-9323-731C-1C50-158685A06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816"/>
              <a:ext cx="1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118" name="Rectangle 3097">
              <a:extLst>
                <a:ext uri="{FF2B5EF4-FFF2-40B4-BE49-F238E27FC236}">
                  <a16:creationId xmlns:a16="http://schemas.microsoft.com/office/drawing/2014/main" id="{C9FDEF85-A8E4-267D-1217-219C35F1E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16"/>
              <a:ext cx="1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23</a:t>
              </a:r>
            </a:p>
          </p:txBody>
        </p:sp>
        <p:sp>
          <p:nvSpPr>
            <p:cNvPr id="119" name="Text Box 3098">
              <a:extLst>
                <a:ext uri="{FF2B5EF4-FFF2-40B4-BE49-F238E27FC236}">
                  <a16:creationId xmlns:a16="http://schemas.microsoft.com/office/drawing/2014/main" id="{EA52E9C8-4288-6C1D-04EA-98FF7700C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946"/>
              <a:ext cx="1152" cy="216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 </a:t>
              </a:r>
              <a:endParaRPr lang="en-US" altLang="en-US" b="0"/>
            </a:p>
          </p:txBody>
        </p:sp>
        <p:sp>
          <p:nvSpPr>
            <p:cNvPr id="120" name="Rectangle 3099">
              <a:extLst>
                <a:ext uri="{FF2B5EF4-FFF2-40B4-BE49-F238E27FC236}">
                  <a16:creationId xmlns:a16="http://schemas.microsoft.com/office/drawing/2014/main" id="{4834EE01-A8A8-E19F-5590-F52835D4E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816"/>
              <a:ext cx="12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21" name="Rectangle 3100">
              <a:extLst>
                <a:ext uri="{FF2B5EF4-FFF2-40B4-BE49-F238E27FC236}">
                  <a16:creationId xmlns:a16="http://schemas.microsoft.com/office/drawing/2014/main" id="{ABAC6D64-A137-E172-C41C-054B26550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816"/>
              <a:ext cx="1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22" name="Text Box 3101">
              <a:extLst>
                <a:ext uri="{FF2B5EF4-FFF2-40B4-BE49-F238E27FC236}">
                  <a16:creationId xmlns:a16="http://schemas.microsoft.com/office/drawing/2014/main" id="{4E2C4F4F-5CF6-CA16-F2D0-40FED3E33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946"/>
              <a:ext cx="1152" cy="216"/>
            </a:xfrm>
            <a:prstGeom prst="rect">
              <a:avLst/>
            </a:prstGeom>
            <a:noFill/>
            <a:ln w="38100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/>
                <a:t> </a:t>
              </a:r>
              <a:endParaRPr lang="en-US" altLang="en-US" b="0"/>
            </a:p>
          </p:txBody>
        </p:sp>
        <p:sp>
          <p:nvSpPr>
            <p:cNvPr id="123" name="Line 3102">
              <a:extLst>
                <a:ext uri="{FF2B5EF4-FFF2-40B4-BE49-F238E27FC236}">
                  <a16:creationId xmlns:a16="http://schemas.microsoft.com/office/drawing/2014/main" id="{C6020BBE-97B0-7E08-3FE5-77BA12D1F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104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" name="Line 3103">
              <a:extLst>
                <a:ext uri="{FF2B5EF4-FFF2-40B4-BE49-F238E27FC236}">
                  <a16:creationId xmlns:a16="http://schemas.microsoft.com/office/drawing/2014/main" id="{97F41D66-6ECD-ECF6-7644-DE80263EF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104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" name="Line 3104">
              <a:extLst>
                <a:ext uri="{FF2B5EF4-FFF2-40B4-BE49-F238E27FC236}">
                  <a16:creationId xmlns:a16="http://schemas.microsoft.com/office/drawing/2014/main" id="{496E7095-6DFC-0CF7-F8B5-36B0A3287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104"/>
              <a:ext cx="0" cy="48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6" name="Rectangle 3105">
              <a:extLst>
                <a:ext uri="{FF2B5EF4-FFF2-40B4-BE49-F238E27FC236}">
                  <a16:creationId xmlns:a16="http://schemas.microsoft.com/office/drawing/2014/main" id="{2646A01F-AF79-6203-A7C4-DC7DDE0A7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816"/>
              <a:ext cx="12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7" name="Rectangle 3106">
              <a:extLst>
                <a:ext uri="{FF2B5EF4-FFF2-40B4-BE49-F238E27FC236}">
                  <a16:creationId xmlns:a16="http://schemas.microsoft.com/office/drawing/2014/main" id="{4D60C44B-965C-12BE-2066-0B24B947F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816"/>
              <a:ext cx="12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28" name="Rectangle 3107">
              <a:extLst>
                <a:ext uri="{FF2B5EF4-FFF2-40B4-BE49-F238E27FC236}">
                  <a16:creationId xmlns:a16="http://schemas.microsoft.com/office/drawing/2014/main" id="{AB0AA9C0-869D-57C7-11AC-DF6D41933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816"/>
              <a:ext cx="12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29" name="Rectangle 3108">
              <a:extLst>
                <a:ext uri="{FF2B5EF4-FFF2-40B4-BE49-F238E27FC236}">
                  <a16:creationId xmlns:a16="http://schemas.microsoft.com/office/drawing/2014/main" id="{179E7069-F08D-4B84-C991-1032E0390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816"/>
              <a:ext cx="16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6675" tIns="26988" rIns="66675" bIns="26988">
              <a:spAutoFit/>
            </a:bodyPr>
            <a:lstStyle>
              <a:lvl1pPr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944563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Times New Roman" panose="02020603050405020304" pitchFamily="18" charset="0"/>
                </a:rPr>
                <a:t>24</a:t>
              </a:r>
            </a:p>
          </p:txBody>
        </p:sp>
        <p:sp>
          <p:nvSpPr>
            <p:cNvPr id="130" name="Text Box 3109">
              <a:extLst>
                <a:ext uri="{FF2B5EF4-FFF2-40B4-BE49-F238E27FC236}">
                  <a16:creationId xmlns:a16="http://schemas.microsoft.com/office/drawing/2014/main" id="{E1EF7E1A-4C16-617A-473F-ED492D12F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152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accent1"/>
                  </a:solidFill>
                </a:rPr>
                <a:t>f</a:t>
              </a:r>
              <a:endParaRPr lang="en-US" altLang="en-US"/>
            </a:p>
          </p:txBody>
        </p:sp>
        <p:sp>
          <p:nvSpPr>
            <p:cNvPr id="131" name="Text Box 3110">
              <a:extLst>
                <a:ext uri="{FF2B5EF4-FFF2-40B4-BE49-F238E27FC236}">
                  <a16:creationId xmlns:a16="http://schemas.microsoft.com/office/drawing/2014/main" id="{1E2DC825-3C0B-837A-9578-4362A467F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52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accent1"/>
                  </a:solidFill>
                </a:rPr>
                <a:t>s</a:t>
              </a:r>
              <a:endParaRPr lang="en-US" altLang="en-US"/>
            </a:p>
          </p:txBody>
        </p:sp>
        <p:sp>
          <p:nvSpPr>
            <p:cNvPr id="132" name="Text Box 3111">
              <a:extLst>
                <a:ext uri="{FF2B5EF4-FFF2-40B4-BE49-F238E27FC236}">
                  <a16:creationId xmlns:a16="http://schemas.microsoft.com/office/drawing/2014/main" id="{AB0E8F0D-B111-4E1C-60C4-F513B8377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152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accent1"/>
                  </a:solidFill>
                </a:rPr>
                <a:t>x</a:t>
              </a:r>
              <a:endParaRPr lang="en-US" altLang="en-US"/>
            </a:p>
          </p:txBody>
        </p:sp>
        <p:sp>
          <p:nvSpPr>
            <p:cNvPr id="133" name="Text Box 3112">
              <a:extLst>
                <a:ext uri="{FF2B5EF4-FFF2-40B4-BE49-F238E27FC236}">
                  <a16:creationId xmlns:a16="http://schemas.microsoft.com/office/drawing/2014/main" id="{B0F3F833-5DB5-178D-2AF7-33A959C21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1152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accent1"/>
                  </a:solidFill>
                </a:rPr>
                <a:t>c</a:t>
              </a:r>
              <a:endParaRPr lang="en-US" altLang="en-US"/>
            </a:p>
          </p:txBody>
        </p:sp>
        <p:sp>
          <p:nvSpPr>
            <p:cNvPr id="134" name="Line 3113">
              <a:extLst>
                <a:ext uri="{FF2B5EF4-FFF2-40B4-BE49-F238E27FC236}">
                  <a16:creationId xmlns:a16="http://schemas.microsoft.com/office/drawing/2014/main" id="{34D02136-41F3-8232-B615-080DC2B589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152"/>
              <a:ext cx="0" cy="9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5" name="Line 3114">
              <a:extLst>
                <a:ext uri="{FF2B5EF4-FFF2-40B4-BE49-F238E27FC236}">
                  <a16:creationId xmlns:a16="http://schemas.microsoft.com/office/drawing/2014/main" id="{2987E07E-CB45-851B-4467-0DFCEEE8A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152"/>
              <a:ext cx="0" cy="9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6" name="Line 3115">
              <a:extLst>
                <a:ext uri="{FF2B5EF4-FFF2-40B4-BE49-F238E27FC236}">
                  <a16:creationId xmlns:a16="http://schemas.microsoft.com/office/drawing/2014/main" id="{0DAEC35A-D855-EC76-A0B1-ADE62FA38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1152"/>
              <a:ext cx="0" cy="9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7" name="Line 3116">
              <a:extLst>
                <a:ext uri="{FF2B5EF4-FFF2-40B4-BE49-F238E27FC236}">
                  <a16:creationId xmlns:a16="http://schemas.microsoft.com/office/drawing/2014/main" id="{94E1F7EB-0275-0715-39FD-2526F7DCF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152"/>
              <a:ext cx="0" cy="9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8" name="Line 3117">
              <a:extLst>
                <a:ext uri="{FF2B5EF4-FFF2-40B4-BE49-F238E27FC236}">
                  <a16:creationId xmlns:a16="http://schemas.microsoft.com/office/drawing/2014/main" id="{08219AC3-01A3-7D27-1987-FF84CCB0D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152"/>
              <a:ext cx="0" cy="96"/>
            </a:xfrm>
            <a:prstGeom prst="lin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9" name="Text Box 3118">
              <a:extLst>
                <a:ext uri="{FF2B5EF4-FFF2-40B4-BE49-F238E27FC236}">
                  <a16:creationId xmlns:a16="http://schemas.microsoft.com/office/drawing/2014/main" id="{4942B54D-734A-0DDD-9704-39AD014A4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60"/>
              <a:ext cx="24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solidFill>
                    <a:schemeClr val="accent1"/>
                  </a:solidFill>
                </a:rPr>
                <a:t> </a:t>
              </a:r>
              <a:r>
                <a:rPr lang="en-US" altLang="en-US"/>
                <a:t>U  n  d  e  f  i  n  e  d</a:t>
              </a:r>
            </a:p>
          </p:txBody>
        </p:sp>
        <p:sp>
          <p:nvSpPr>
            <p:cNvPr id="140" name="Line 3120">
              <a:extLst>
                <a:ext uri="{FF2B5EF4-FFF2-40B4-BE49-F238E27FC236}">
                  <a16:creationId xmlns:a16="http://schemas.microsoft.com/office/drawing/2014/main" id="{1BD7854E-AD9D-8D12-AFCE-E1834CF45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960"/>
              <a:ext cx="0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1" name="Text Box 3123">
              <a:extLst>
                <a:ext uri="{FF2B5EF4-FFF2-40B4-BE49-F238E27FC236}">
                  <a16:creationId xmlns:a16="http://schemas.microsoft.com/office/drawing/2014/main" id="{10322E14-2387-33FA-B03C-1CEDEC773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960"/>
              <a:ext cx="1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folHlink"/>
                  </a:solidFill>
                </a:rPr>
                <a:t>J</a:t>
              </a:r>
              <a:endParaRPr lang="en-US" altLang="en-US" b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924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5DCF70-54E0-DC23-3988-D088324CA1F7}"/>
              </a:ext>
            </a:extLst>
          </p:cNvPr>
          <p:cNvSpPr txBox="1"/>
          <p:nvPr/>
        </p:nvSpPr>
        <p:spPr>
          <a:xfrm>
            <a:off x="457199" y="1074509"/>
            <a:ext cx="1102249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процессор выполняет инструкции в режиме ARM:</a:t>
            </a:r>
          </a:p>
          <a:p>
            <a:pPr marL="800100" lvl="1" indent="-342900"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инструкции имеют ширину 32 бита</a:t>
            </a:r>
          </a:p>
          <a:p>
            <a:pPr marL="800100" lvl="1" indent="-342900"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инструкции должны быть выровнены по границе слова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значение счетчика команд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хранится в битах [31:2], при этом биты [1:0] не определены (так как инструкции не могут быть выровнены по половине слова или байту).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процессор выполняет инструкции в режиме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Thumb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инструкции имеют ширину 16 бит</a:t>
            </a:r>
          </a:p>
          <a:p>
            <a:pPr marL="800100" lvl="1" indent="-342900"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инструкции должны быть выровнены по границе половины слова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halfword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значение счетчика команд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хранится в битах [31:1], при этом бит [0] не определен (так как инструкции не могут быть выровнены по байту).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процессор выполняет инструкции в режиме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Jazelle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инструкции имеют ширину 8 бит</a:t>
            </a:r>
          </a:p>
          <a:p>
            <a:pPr marL="800100" lvl="1" indent="-342900">
              <a:buFont typeface="Times New Roman" panose="02020603050405020304" pitchFamily="18" charset="0"/>
              <a:buChar char="‒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выполняет доступ к памяти по слову для считывания сразу 4 инструкций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F0F9AA-E7C7-0AC7-7845-DA564E17E24B}"/>
              </a:ext>
            </a:extLst>
          </p:cNvPr>
          <p:cNvSpPr txBox="1"/>
          <p:nvPr/>
        </p:nvSpPr>
        <p:spPr>
          <a:xfrm>
            <a:off x="3855138" y="232778"/>
            <a:ext cx="42266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счетчик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(R15)</a:t>
            </a:r>
          </a:p>
        </p:txBody>
      </p:sp>
    </p:spTree>
    <p:extLst>
      <p:ext uri="{BB962C8B-B14F-4D97-AF65-F5344CB8AC3E}">
        <p14:creationId xmlns:p14="http://schemas.microsoft.com/office/powerpoint/2010/main" val="4008355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488492-217C-D0E8-1D99-A7C384322036}"/>
              </a:ext>
            </a:extLst>
          </p:cNvPr>
          <p:cNvSpPr txBox="1"/>
          <p:nvPr/>
        </p:nvSpPr>
        <p:spPr>
          <a:xfrm>
            <a:off x="444709" y="874285"/>
            <a:ext cx="769112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Алгоритм обработки исключений: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Копируется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CPSR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SPSR_ </a:t>
            </a:r>
          </a:p>
          <a:p>
            <a:pPr lvl="2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Заполняются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CPSR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биты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Состояние изменяется на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</a:p>
          <a:p>
            <a:pPr lvl="1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Включается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mode 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Игнорируются прерывания (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appropriate) </a:t>
            </a:r>
          </a:p>
          <a:p>
            <a:pPr lvl="1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Stores the return address in LR_&lt;Mode&gt;</a:t>
            </a:r>
          </a:p>
          <a:p>
            <a:pPr lvl="1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Sets PC to vector address 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возврата к нормальной работе: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Восстанавливается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CPSR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SPSR_&lt;Mode&gt;</a:t>
            </a:r>
          </a:p>
          <a:p>
            <a:pPr lvl="1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Восстанавливается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LR_&lt;Mode&gt;</a:t>
            </a:r>
          </a:p>
          <a:p>
            <a:pPr lvl="1"/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это может проделываться только в состоянии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563396-A87B-7ADD-5A09-A1D080296266}"/>
              </a:ext>
            </a:extLst>
          </p:cNvPr>
          <p:cNvSpPr txBox="1"/>
          <p:nvPr/>
        </p:nvSpPr>
        <p:spPr>
          <a:xfrm>
            <a:off x="4252222" y="261342"/>
            <a:ext cx="3687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исключений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9F19DB-FF29-A62E-08A7-4D0F7C14E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777" y="1023005"/>
            <a:ext cx="3511728" cy="48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88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935A4A-EF10-9A97-D090-94F77819F58F}"/>
              </a:ext>
            </a:extLst>
          </p:cNvPr>
          <p:cNvSpPr txBox="1"/>
          <p:nvPr/>
        </p:nvSpPr>
        <p:spPr>
          <a:xfrm>
            <a:off x="4079238" y="335280"/>
            <a:ext cx="4292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переходы и флаги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6257D-B5D9-16E0-B869-0C59325343BC}"/>
              </a:ext>
            </a:extLst>
          </p:cNvPr>
          <p:cNvSpPr txBox="1"/>
          <p:nvPr/>
        </p:nvSpPr>
        <p:spPr>
          <a:xfrm>
            <a:off x="487680" y="1027144"/>
            <a:ext cx="106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ARM инструкции могут выполнятся условно путем проставления постфикса с кодом условия.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20AF4-5899-DD94-74EA-0A4748312034}"/>
              </a:ext>
            </a:extLst>
          </p:cNvPr>
          <p:cNvSpPr txBox="1"/>
          <p:nvPr/>
        </p:nvSpPr>
        <p:spPr>
          <a:xfrm>
            <a:off x="487680" y="3194596"/>
            <a:ext cx="1069848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По умолчанию, инструкции обработки данных не влияют на условные флаги, но данные флаги могут быть опционально установлены используя “S”. CMP не нуждается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в“S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D6D8B6-BE9C-F8B1-3C21-5C0710AA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453" y="1832475"/>
            <a:ext cx="6470278" cy="11079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A8210B1-2970-138D-A3F3-26139386F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38" y="4487738"/>
            <a:ext cx="6145266" cy="11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78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DFB248-86E3-E8FF-7017-05FC4AB48DB7}"/>
              </a:ext>
            </a:extLst>
          </p:cNvPr>
          <p:cNvSpPr txBox="1"/>
          <p:nvPr/>
        </p:nvSpPr>
        <p:spPr>
          <a:xfrm>
            <a:off x="3688080" y="480814"/>
            <a:ext cx="481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 обработки данных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08FA2-041E-FBC4-E9B9-72A0F1BA8FB2}"/>
              </a:ext>
            </a:extLst>
          </p:cNvPr>
          <p:cNvSpPr txBox="1"/>
          <p:nvPr/>
        </p:nvSpPr>
        <p:spPr>
          <a:xfrm>
            <a:off x="995680" y="1412577"/>
            <a:ext cx="892048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Состоят из:</a:t>
            </a: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Арифметических: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ADC SUB SBC RSB RSC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Логических: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ORR EOR BIC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Сравнений: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 CMN TST TEQ</a:t>
            </a:r>
          </a:p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Перемещения данных: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MVN</a:t>
            </a:r>
          </a:p>
          <a:p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Данные инструкции работают только с регистрами, НЕ с памятью.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Синтаксис: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&lt;Operation&gt;{&lt;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&gt;{S} Rd, Rn, Operand2</a:t>
            </a: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Сравнения только устанавливают флаги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Перемещение данных не специфицирует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Второй операнд отправляется на АЛУ через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barrel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shifter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56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DA2E85-0DDC-BC13-9E4F-B4F71C69DAAB}"/>
              </a:ext>
            </a:extLst>
          </p:cNvPr>
          <p:cNvSpPr txBox="1"/>
          <p:nvPr/>
        </p:nvSpPr>
        <p:spPr>
          <a:xfrm>
            <a:off x="3931920" y="430014"/>
            <a:ext cx="4328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ARM-based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139" name="Rectangle 4">
            <a:extLst>
              <a:ext uri="{FF2B5EF4-FFF2-40B4-BE49-F238E27FC236}">
                <a16:creationId xmlns:a16="http://schemas.microsoft.com/office/drawing/2014/main" id="{E942F0BF-D1C0-DE88-C26B-8EBD220956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883559" y="1862446"/>
            <a:ext cx="4265613" cy="3370262"/>
          </a:xfrm>
          <a:prstGeom prst="rect">
            <a:avLst/>
          </a:prstGeom>
          <a:solidFill>
            <a:srgbClr val="A5D0E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1140" name="Rectangle 6">
            <a:extLst>
              <a:ext uri="{FF2B5EF4-FFF2-40B4-BE49-F238E27FC236}">
                <a16:creationId xmlns:a16="http://schemas.microsoft.com/office/drawing/2014/main" id="{1FDC0AD2-B5C0-31AC-7765-43B0B13E40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5647" y="2019608"/>
            <a:ext cx="1919287" cy="688975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1141" name="Rectangle 7">
            <a:extLst>
              <a:ext uri="{FF2B5EF4-FFF2-40B4-BE49-F238E27FC236}">
                <a16:creationId xmlns:a16="http://schemas.microsoft.com/office/drawing/2014/main" id="{86DED613-E98D-D60B-9D62-0F18C1D9EA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5647" y="4261158"/>
            <a:ext cx="1919287" cy="830263"/>
          </a:xfrm>
          <a:prstGeom prst="rect">
            <a:avLst/>
          </a:prstGeom>
          <a:solidFill>
            <a:schemeClr val="bg2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1142" name="Line 8">
            <a:extLst>
              <a:ext uri="{FF2B5EF4-FFF2-40B4-BE49-F238E27FC236}">
                <a16:creationId xmlns:a16="http://schemas.microsoft.com/office/drawing/2014/main" id="{56D27509-A789-2463-DF0D-A2F899890E60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3727859" y="3261033"/>
            <a:ext cx="1143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43" name="Line 9">
            <a:extLst>
              <a:ext uri="{FF2B5EF4-FFF2-40B4-BE49-F238E27FC236}">
                <a16:creationId xmlns:a16="http://schemas.microsoft.com/office/drawing/2014/main" id="{1C822901-6A4E-53D6-31F4-F0A6B41DA36C}"/>
              </a:ext>
            </a:extLst>
          </p:cNvPr>
          <p:cNvSpPr>
            <a:spLocks noChangeShapeType="1"/>
          </p:cNvSpPr>
          <p:nvPr/>
        </p:nvSpPr>
        <p:spPr bwMode="gray">
          <a:xfrm>
            <a:off x="3729447" y="2714933"/>
            <a:ext cx="0" cy="1541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44" name="Line 10">
            <a:extLst>
              <a:ext uri="{FF2B5EF4-FFF2-40B4-BE49-F238E27FC236}">
                <a16:creationId xmlns:a16="http://schemas.microsoft.com/office/drawing/2014/main" id="{34E28CBD-01A0-B083-AA17-D75E9AB60CDC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3257959" y="3848408"/>
            <a:ext cx="161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45" name="Line 11">
            <a:extLst>
              <a:ext uri="{FF2B5EF4-FFF2-40B4-BE49-F238E27FC236}">
                <a16:creationId xmlns:a16="http://schemas.microsoft.com/office/drawing/2014/main" id="{DC5056D0-2B23-6AF7-9C1B-4083D767B206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3259547" y="2714933"/>
            <a:ext cx="0" cy="15414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46" name="Rectangle 12">
            <a:extLst>
              <a:ext uri="{FF2B5EF4-FFF2-40B4-BE49-F238E27FC236}">
                <a16:creationId xmlns:a16="http://schemas.microsoft.com/office/drawing/2014/main" id="{F07B9D12-9085-9B8E-8BEA-49BE421419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64222" y="2186296"/>
            <a:ext cx="19034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0" tIns="57150" rIns="114300" bIns="57150">
            <a:spAutoFit/>
          </a:bodyPr>
          <a:lstStyle>
            <a:lvl1pPr defTabSz="1385888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1385888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 dirty="0">
                <a:latin typeface="Arial" panose="020B0604020202020204" pitchFamily="34" charset="0"/>
              </a:rPr>
              <a:t>16 bit RAM</a:t>
            </a:r>
          </a:p>
        </p:txBody>
      </p:sp>
      <p:sp>
        <p:nvSpPr>
          <p:cNvPr id="91147" name="Rectangle 13">
            <a:extLst>
              <a:ext uri="{FF2B5EF4-FFF2-40B4-BE49-F238E27FC236}">
                <a16:creationId xmlns:a16="http://schemas.microsoft.com/office/drawing/2014/main" id="{DF043AAE-812B-F70F-D5C4-49E7527B29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02309" y="4505633"/>
            <a:ext cx="1944688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0" tIns="57150" rIns="114300" bIns="57150">
            <a:spAutoFit/>
          </a:bodyPr>
          <a:lstStyle>
            <a:lvl1pPr defTabSz="1385888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1385888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 dirty="0">
                <a:latin typeface="Arial" panose="020B0604020202020204" pitchFamily="34" charset="0"/>
              </a:rPr>
              <a:t>8 bit ROM</a:t>
            </a:r>
          </a:p>
        </p:txBody>
      </p:sp>
      <p:sp>
        <p:nvSpPr>
          <p:cNvPr id="91148" name="Rectangle 15">
            <a:extLst>
              <a:ext uri="{FF2B5EF4-FFF2-40B4-BE49-F238E27FC236}">
                <a16:creationId xmlns:a16="http://schemas.microsoft.com/office/drawing/2014/main" id="{375EBB68-81D2-F132-E32A-D75916A2DD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77234" y="2013258"/>
            <a:ext cx="1914525" cy="663575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 dirty="0">
                <a:latin typeface="Arial" panose="020B0604020202020204" pitchFamily="34" charset="0"/>
              </a:rPr>
              <a:t>32 bit RAM</a:t>
            </a:r>
            <a:endParaRPr lang="en-US" altLang="en-US" sz="1600" b="0" dirty="0">
              <a:latin typeface="Arial" panose="020B0604020202020204" pitchFamily="34" charset="0"/>
            </a:endParaRPr>
          </a:p>
        </p:txBody>
      </p:sp>
      <p:grpSp>
        <p:nvGrpSpPr>
          <p:cNvPr id="91149" name="Group 18">
            <a:extLst>
              <a:ext uri="{FF2B5EF4-FFF2-40B4-BE49-F238E27FC236}">
                <a16:creationId xmlns:a16="http://schemas.microsoft.com/office/drawing/2014/main" id="{A7C4628E-7196-E701-ED7D-36A923D81510}"/>
              </a:ext>
            </a:extLst>
          </p:cNvPr>
          <p:cNvGrpSpPr>
            <a:grpSpLocks/>
          </p:cNvGrpSpPr>
          <p:nvPr/>
        </p:nvGrpSpPr>
        <p:grpSpPr bwMode="auto">
          <a:xfrm>
            <a:off x="5093109" y="3819833"/>
            <a:ext cx="1828800" cy="1263650"/>
            <a:chOff x="2102" y="2367"/>
            <a:chExt cx="1152" cy="796"/>
          </a:xfrm>
        </p:grpSpPr>
        <p:sp>
          <p:nvSpPr>
            <p:cNvPr id="91167" name="Rectangle 19">
              <a:extLst>
                <a:ext uri="{FF2B5EF4-FFF2-40B4-BE49-F238E27FC236}">
                  <a16:creationId xmlns:a16="http://schemas.microsoft.com/office/drawing/2014/main" id="{4C61F4C9-A007-18F5-4963-CA7F53B059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2" y="2367"/>
              <a:ext cx="1148" cy="796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1168" name="Rectangle 20">
              <a:extLst>
                <a:ext uri="{FF2B5EF4-FFF2-40B4-BE49-F238E27FC236}">
                  <a16:creationId xmlns:a16="http://schemas.microsoft.com/office/drawing/2014/main" id="{5840CD37-2F96-112C-FA2D-527DF197864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1" y="2575"/>
              <a:ext cx="1133" cy="3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4300" tIns="57150" rIns="114300" bIns="57150">
              <a:spAutoFit/>
            </a:bodyPr>
            <a:lstStyle>
              <a:lvl1pPr defTabSz="1385888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defTabSz="1385888"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ARM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1600">
                  <a:solidFill>
                    <a:schemeClr val="bg1"/>
                  </a:solidFill>
                  <a:latin typeface="Arial" panose="020B0604020202020204" pitchFamily="34" charset="0"/>
                </a:rPr>
                <a:t>Core</a:t>
              </a:r>
            </a:p>
          </p:txBody>
        </p:sp>
      </p:grpSp>
      <p:sp>
        <p:nvSpPr>
          <p:cNvPr id="91150" name="Line 21">
            <a:extLst>
              <a:ext uri="{FF2B5EF4-FFF2-40B4-BE49-F238E27FC236}">
                <a16:creationId xmlns:a16="http://schemas.microsoft.com/office/drawing/2014/main" id="{570CC680-45C8-04D2-8E4E-AF93A383B38B}"/>
              </a:ext>
            </a:extLst>
          </p:cNvPr>
          <p:cNvSpPr>
            <a:spLocks noChangeShapeType="1"/>
          </p:cNvSpPr>
          <p:nvPr/>
        </p:nvSpPr>
        <p:spPr bwMode="gray">
          <a:xfrm>
            <a:off x="9153934" y="3261033"/>
            <a:ext cx="922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51" name="Line 22">
            <a:extLst>
              <a:ext uri="{FF2B5EF4-FFF2-40B4-BE49-F238E27FC236}">
                <a16:creationId xmlns:a16="http://schemas.microsoft.com/office/drawing/2014/main" id="{059DB4D8-70D7-68B2-5859-AC8B50CAA7C9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9153934" y="3848408"/>
            <a:ext cx="922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52" name="Rectangle 23">
            <a:extLst>
              <a:ext uri="{FF2B5EF4-FFF2-40B4-BE49-F238E27FC236}">
                <a16:creationId xmlns:a16="http://schemas.microsoft.com/office/drawing/2014/main" id="{C137289E-D190-09E8-4EAC-92648360F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534" y="3346758"/>
            <a:ext cx="6477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4300" tIns="57150" rIns="114300" bIns="57150">
            <a:spAutoFit/>
          </a:bodyPr>
          <a:lstStyle>
            <a:lvl1pPr defTabSz="1385888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1385888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I/O</a:t>
            </a:r>
          </a:p>
        </p:txBody>
      </p:sp>
      <p:sp>
        <p:nvSpPr>
          <p:cNvPr id="91153" name="Line 25">
            <a:extLst>
              <a:ext uri="{FF2B5EF4-FFF2-40B4-BE49-F238E27FC236}">
                <a16:creationId xmlns:a16="http://schemas.microsoft.com/office/drawing/2014/main" id="{EB73B351-AE91-8887-3FEA-C8EDFF0DCF0F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6312309" y="2981633"/>
            <a:ext cx="9810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54" name="Line 26">
            <a:extLst>
              <a:ext uri="{FF2B5EF4-FFF2-40B4-BE49-F238E27FC236}">
                <a16:creationId xmlns:a16="http://schemas.microsoft.com/office/drawing/2014/main" id="{B8A723EE-8D23-BAE9-902B-E8438137776C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6312309" y="3057833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55" name="Line 27">
            <a:extLst>
              <a:ext uri="{FF2B5EF4-FFF2-40B4-BE49-F238E27FC236}">
                <a16:creationId xmlns:a16="http://schemas.microsoft.com/office/drawing/2014/main" id="{0681C97B-8F8C-14A2-B738-DDF90EA54BBC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6312309" y="3134033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56" name="Line 28">
            <a:extLst>
              <a:ext uri="{FF2B5EF4-FFF2-40B4-BE49-F238E27FC236}">
                <a16:creationId xmlns:a16="http://schemas.microsoft.com/office/drawing/2014/main" id="{CD1C0767-D116-829A-A560-5F3062AF961A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6312309" y="3210233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57" name="Line 29">
            <a:extLst>
              <a:ext uri="{FF2B5EF4-FFF2-40B4-BE49-F238E27FC236}">
                <a16:creationId xmlns:a16="http://schemas.microsoft.com/office/drawing/2014/main" id="{25600D55-15C1-E125-31F0-08B9CE3EF81E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6312309" y="2905433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58" name="Line 30">
            <a:extLst>
              <a:ext uri="{FF2B5EF4-FFF2-40B4-BE49-F238E27FC236}">
                <a16:creationId xmlns:a16="http://schemas.microsoft.com/office/drawing/2014/main" id="{1C526E30-9E6F-660F-2770-53DA168D5EC3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6312309" y="3286433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59" name="Rectangle 5">
            <a:extLst>
              <a:ext uri="{FF2B5EF4-FFF2-40B4-BE49-F238E27FC236}">
                <a16:creationId xmlns:a16="http://schemas.microsoft.com/office/drawing/2014/main" id="{4096DA90-124C-1429-F284-A4FE228741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26709" y="1991033"/>
            <a:ext cx="1741488" cy="3084513"/>
          </a:xfrm>
          <a:prstGeom prst="rect">
            <a:avLst/>
          </a:prstGeom>
          <a:solidFill>
            <a:srgbClr val="C0C0C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latin typeface="Arial" panose="020B0604020202020204" pitchFamily="34" charset="0"/>
              </a:rPr>
              <a:t>Peripherals</a:t>
            </a:r>
            <a:endParaRPr lang="en-US" altLang="en-US" sz="1600" b="0">
              <a:latin typeface="Arial" panose="020B0604020202020204" pitchFamily="34" charset="0"/>
            </a:endParaRPr>
          </a:p>
        </p:txBody>
      </p:sp>
      <p:sp>
        <p:nvSpPr>
          <p:cNvPr id="91160" name="Line 31">
            <a:extLst>
              <a:ext uri="{FF2B5EF4-FFF2-40B4-BE49-F238E27FC236}">
                <a16:creationId xmlns:a16="http://schemas.microsoft.com/office/drawing/2014/main" id="{6FD19BD0-3372-DCFF-0706-B807A19E3EEC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6312309" y="3362633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61" name="Line 32">
            <a:extLst>
              <a:ext uri="{FF2B5EF4-FFF2-40B4-BE49-F238E27FC236}">
                <a16:creationId xmlns:a16="http://schemas.microsoft.com/office/drawing/2014/main" id="{716AFEF6-C6E2-9C70-7C52-3552FB38377C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6312309" y="3438833"/>
            <a:ext cx="914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62" name="Line 33">
            <a:extLst>
              <a:ext uri="{FF2B5EF4-FFF2-40B4-BE49-F238E27FC236}">
                <a16:creationId xmlns:a16="http://schemas.microsoft.com/office/drawing/2014/main" id="{FCA414D0-571C-8654-93E6-CC7B60BAF755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5474109" y="3438833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63" name="Line 34">
            <a:extLst>
              <a:ext uri="{FF2B5EF4-FFF2-40B4-BE49-F238E27FC236}">
                <a16:creationId xmlns:a16="http://schemas.microsoft.com/office/drawing/2014/main" id="{77EE0538-35CB-55C6-F08E-AF08C2D310AC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6083709" y="3438833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1164" name="Rectangle 24">
            <a:extLst>
              <a:ext uri="{FF2B5EF4-FFF2-40B4-BE49-F238E27FC236}">
                <a16:creationId xmlns:a16="http://schemas.microsoft.com/office/drawing/2014/main" id="{6475E058-AADE-210F-881A-20029DC1A1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5509" y="2829233"/>
            <a:ext cx="1066800" cy="663575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chemeClr val="bg1"/>
                </a:solidFill>
                <a:latin typeface="Arial" panose="020B0604020202020204" pitchFamily="34" charset="0"/>
              </a:rPr>
              <a:t>Interrupt</a:t>
            </a:r>
          </a:p>
          <a:p>
            <a:pPr algn="ctr"/>
            <a:r>
              <a:rPr lang="en-US" altLang="en-US" sz="1600">
                <a:solidFill>
                  <a:schemeClr val="bg1"/>
                </a:solidFill>
                <a:latin typeface="Arial" panose="020B0604020202020204" pitchFamily="34" charset="0"/>
              </a:rPr>
              <a:t>Controller</a:t>
            </a:r>
            <a:endParaRPr lang="en-US" altLang="en-US" sz="1600" b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1165" name="Rectangle 35">
            <a:extLst>
              <a:ext uri="{FF2B5EF4-FFF2-40B4-BE49-F238E27FC236}">
                <a16:creationId xmlns:a16="http://schemas.microsoft.com/office/drawing/2014/main" id="{C1BC8B8F-ED36-493A-CCA8-7B00DE894D01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83709" y="3515033"/>
            <a:ext cx="5334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30162" rIns="76200" bIns="30162">
            <a:spAutoFit/>
          </a:bodyPr>
          <a:lstStyle>
            <a:lvl1pPr defTabSz="1316038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1316038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nFIQ</a:t>
            </a:r>
          </a:p>
        </p:txBody>
      </p:sp>
      <p:sp>
        <p:nvSpPr>
          <p:cNvPr id="91166" name="Rectangle 37">
            <a:extLst>
              <a:ext uri="{FF2B5EF4-FFF2-40B4-BE49-F238E27FC236}">
                <a16:creationId xmlns:a16="http://schemas.microsoft.com/office/drawing/2014/main" id="{7A3BCC77-3A51-6347-BAC0-4BA043278C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74109" y="3515033"/>
            <a:ext cx="5334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200" tIns="30162" rIns="76200" bIns="30162">
            <a:spAutoFit/>
          </a:bodyPr>
          <a:lstStyle>
            <a:lvl1pPr defTabSz="1316038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1316038"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Arial" panose="020B0604020202020204" pitchFamily="34" charset="0"/>
              </a:rPr>
              <a:t>nIRQ</a:t>
            </a:r>
          </a:p>
        </p:txBody>
      </p:sp>
    </p:spTree>
    <p:extLst>
      <p:ext uri="{BB962C8B-B14F-4D97-AF65-F5344CB8AC3E}">
        <p14:creationId xmlns:p14="http://schemas.microsoft.com/office/powerpoint/2010/main" val="87012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4A2EA8-D69B-853F-FFEE-C9896E9A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280548"/>
            <a:ext cx="9145276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1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8376B4-763E-42AD-70ED-7C029F1224B2}"/>
              </a:ext>
            </a:extLst>
          </p:cNvPr>
          <p:cNvSpPr txBox="1"/>
          <p:nvPr/>
        </p:nvSpPr>
        <p:spPr>
          <a:xfrm>
            <a:off x="5521960" y="338574"/>
            <a:ext cx="1148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FDCDF-2E45-C683-06D1-442CDD59772F}"/>
              </a:ext>
            </a:extLst>
          </p:cNvPr>
          <p:cNvSpPr txBox="1"/>
          <p:nvPr/>
        </p:nvSpPr>
        <p:spPr>
          <a:xfrm>
            <a:off x="792480" y="4626094"/>
            <a:ext cx="4927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AMBA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Advanced Microcontroller Bus Architecture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E89E6-F798-A08F-BFE4-99FBE4FE52EB}"/>
              </a:ext>
            </a:extLst>
          </p:cNvPr>
          <p:cNvSpPr txBox="1"/>
          <p:nvPr/>
        </p:nvSpPr>
        <p:spPr>
          <a:xfrm>
            <a:off x="5720080" y="462609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ACT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AMBA Compliance Testbench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E4083D-3F45-88E1-F347-2C816CCD1FE1}"/>
              </a:ext>
            </a:extLst>
          </p:cNvPr>
          <p:cNvSpPr txBox="1"/>
          <p:nvPr/>
        </p:nvSpPr>
        <p:spPr>
          <a:xfrm>
            <a:off x="792480" y="5698198"/>
            <a:ext cx="43078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ADK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Complete AMBA Design Kit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A5E37-5E95-51C0-05AE-6CF27DD55D0E}"/>
              </a:ext>
            </a:extLst>
          </p:cNvPr>
          <p:cNvSpPr txBox="1"/>
          <p:nvPr/>
        </p:nvSpPr>
        <p:spPr>
          <a:xfrm>
            <a:off x="5720080" y="572253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PrimeCell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ARM’s AMBA compliant peripherals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A4B76E-C930-AC6E-8C0D-05CAD90D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747" y="944217"/>
            <a:ext cx="7117547" cy="34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19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24FCD6-B0AE-4E2C-3D8A-4772459D9E90}"/>
              </a:ext>
            </a:extLst>
          </p:cNvPr>
          <p:cNvSpPr txBox="1"/>
          <p:nvPr/>
        </p:nvSpPr>
        <p:spPr>
          <a:xfrm>
            <a:off x="3048000" y="265955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GB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7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713B49-73B9-F643-AF49-76BD782D10AD}"/>
              </a:ext>
            </a:extLst>
          </p:cNvPr>
          <p:cNvSpPr txBox="1"/>
          <p:nvPr/>
        </p:nvSpPr>
        <p:spPr>
          <a:xfrm>
            <a:off x="538480" y="721360"/>
            <a:ext cx="86055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имеет 32-битную архитектуру.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Обычно в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следующие ключевые слова:</a:t>
            </a: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- 8 bits</a:t>
            </a:r>
          </a:p>
          <a:p>
            <a:pPr lvl="1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Halfword - 16 bits (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байта)</a:t>
            </a: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- 32 bits (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четыре байта)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процессоров реализует два набора</a:t>
            </a:r>
          </a:p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Инструкций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32-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ARM Instruction Set</a:t>
            </a:r>
          </a:p>
          <a:p>
            <a:pPr lvl="1"/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16-bit Thumb Instruction Set</a:t>
            </a:r>
          </a:p>
        </p:txBody>
      </p:sp>
    </p:spTree>
    <p:extLst>
      <p:ext uri="{BB962C8B-B14F-4D97-AF65-F5344CB8AC3E}">
        <p14:creationId xmlns:p14="http://schemas.microsoft.com/office/powerpoint/2010/main" val="220166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7A7A7F-9B4D-0209-1B22-42EA56A0B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7" y="422787"/>
            <a:ext cx="11169445" cy="5673213"/>
          </a:xfrm>
        </p:spPr>
        <p:txBody>
          <a:bodyPr>
            <a:normAutofit lnSpcReduction="10000"/>
          </a:bodyPr>
          <a:lstStyle/>
          <a:p>
            <a:r>
              <a:rPr lang="ru-RU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RISC </a:t>
            </a:r>
            <a:r>
              <a:rPr lang="ru-RU" b="1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CISC</a:t>
            </a:r>
          </a:p>
          <a:p>
            <a:r>
              <a:rPr lang="ru-RU" sz="20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ru-RU" sz="20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sz="20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ru-RU" sz="20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ru-RU" sz="20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ru-RU" sz="20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Computer)</a:t>
            </a:r>
          </a:p>
          <a:p>
            <a:pPr algn="l"/>
            <a:r>
              <a:rPr lang="ru-RU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• Простые операции</a:t>
            </a: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Ограниченный набор простых команд (например, нет деления)</a:t>
            </a: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Команда выполняется за один такт</a:t>
            </a: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Фиксированная длина команды (простота декодирования)</a:t>
            </a:r>
            <a:endParaRPr lang="en-US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• Конвейер</a:t>
            </a: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Каждая операция разбивается на однотипные простые</a:t>
            </a:r>
          </a:p>
          <a:p>
            <a:pPr algn="l"/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этапы, которые выполняются параллельно</a:t>
            </a: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Каждый этап занимает 1 такт, в т.ч. Декодирование</a:t>
            </a:r>
            <a:endParaRPr lang="en-US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• Регистры</a:t>
            </a:r>
          </a:p>
          <a:p>
            <a:pPr algn="l"/>
            <a:r>
              <a:rPr lang="en-US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Много однотипных взаимозаменяемых регистров (могут</a:t>
            </a:r>
          </a:p>
          <a:p>
            <a:pPr algn="l"/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использоваться и для данных, и для адресации)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7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1FC0B4-7A7F-0E72-44F1-DC21AFA8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914399"/>
            <a:ext cx="6744928" cy="568304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en-US" sz="22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 работы с памятью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200" dirty="0">
                <a:solidFill>
                  <a:srgbClr val="1A1A1A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Отдельные команды для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загрузки/сохранения 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 память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Команды обработки данных работают 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только с регистрами</a:t>
            </a:r>
            <a:endParaRPr lang="en-US" sz="22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ru-RU" sz="22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оптимизаций перенесена из процессора</a:t>
            </a:r>
            <a:r>
              <a:rPr lang="en-US" sz="2200" b="1" dirty="0">
                <a:solidFill>
                  <a:srgbClr val="1A1A1A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 компилятор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– Производительность сильно зависит от </a:t>
            </a:r>
            <a:r>
              <a:rPr lang="en-US" sz="2200" dirty="0">
                <a:solidFill>
                  <a:srgbClr val="1A1A1A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компилятора</a:t>
            </a:r>
            <a:endParaRPr lang="en-US" sz="22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0"/>
              </a:spcBef>
              <a:buNone/>
            </a:pPr>
            <a:endParaRPr lang="ru-RU" sz="22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ru-RU" sz="22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Итого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более простое ядро, выше частота процессора</a:t>
            </a:r>
          </a:p>
          <a:p>
            <a:pPr>
              <a:spcBef>
                <a:spcPts val="0"/>
              </a:spcBef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6987FC-1D2D-26A6-1F4B-4E94E519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782" y="681037"/>
            <a:ext cx="532521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7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CA4FE-C6F0-7B0A-B77E-8E157D49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Процессоры </a:t>
            </a:r>
            <a:r>
              <a:rPr lang="en-GB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ARM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43BD2-18B9-77F2-8BE2-4FC0E34D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22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Профили</a:t>
            </a:r>
          </a:p>
          <a:p>
            <a:pPr marL="0" indent="0" algn="l">
              <a:buNone/>
            </a:pP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развивалась с течением времени, и, начиная с ARMv7, были определены</a:t>
            </a:r>
          </a:p>
          <a:p>
            <a:pPr marL="0" indent="0" algn="l">
              <a:buNone/>
            </a:pP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три профиля:</a:t>
            </a:r>
          </a:p>
          <a:p>
            <a:pPr lvl="1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‘П’ (Прикладной) /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.‘A’ (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— для устройств, требующих высокой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производительности (смартфоны, планшеты)</a:t>
            </a:r>
          </a:p>
          <a:p>
            <a:pPr lvl="1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‘В’ (реального Времени) /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.‘R’ (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— для приложений, работающих в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реальном времени,</a:t>
            </a:r>
          </a:p>
          <a:p>
            <a:pPr algn="l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’М’ (Микроконтроллер) /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англ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.’M’ (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— для микроконтроллеров и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недорогих встраиваемых устройств.</a:t>
            </a:r>
          </a:p>
          <a:p>
            <a:pPr marL="0" indent="0" algn="l">
              <a:buNone/>
            </a:pP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Профили могут поддерживать меньшее количество команд (команды определенного типа).</a:t>
            </a:r>
          </a:p>
        </p:txBody>
      </p:sp>
    </p:spTree>
    <p:extLst>
      <p:ext uri="{BB962C8B-B14F-4D97-AF65-F5344CB8AC3E}">
        <p14:creationId xmlns:p14="http://schemas.microsoft.com/office/powerpoint/2010/main" val="189147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96587-5DF8-A663-3E33-DE42A87B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Примеры семейств процессоров </a:t>
            </a:r>
            <a:r>
              <a:rPr lang="en-GB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YS Text"/>
              </a:rPr>
              <a:t>ARM: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0BDDDE-1E36-CC89-9FA8-43C7C074D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398904"/>
            <a:ext cx="10703560" cy="486981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2200" b="1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«Классические»</a:t>
            </a:r>
            <a:endParaRPr lang="en-US" sz="2200" b="1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ARM7 (с тактовой частотой до 60-72 МГц), предназначенные, например, для</a:t>
            </a:r>
          </a:p>
          <a:p>
            <a:pPr marL="0" indent="0" algn="l">
              <a:buNone/>
            </a:pP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недорогих мобильных телефонов и встраиваемых решений средней</a:t>
            </a:r>
          </a:p>
          <a:p>
            <a:pPr marL="0" indent="0" algn="l">
              <a:buNone/>
            </a:pP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производительности. В настоящее время активно вытесняется новым семейством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ARM9, ARM11 (с частотами до 1 ГГц) для более мощных телефонов,</a:t>
            </a:r>
          </a:p>
          <a:p>
            <a:pPr marL="0" indent="0" algn="l">
              <a:buNone/>
            </a:pP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карманных компьютеров и встраиваемых решений высокой производительности.</a:t>
            </a:r>
          </a:p>
          <a:p>
            <a:pPr lvl="1"/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pPr lvl="1">
              <a:buFont typeface="Times New Roman" panose="02020603050405020304" pitchFamily="18" charset="0"/>
              <a:buChar char="–"/>
            </a:pP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A57 – для высокопроизводительных мобильных устройств и</a:t>
            </a:r>
          </a:p>
          <a:p>
            <a:pPr marL="0" indent="0" algn="l">
              <a:buNone/>
            </a:pP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микросерверов</a:t>
            </a:r>
            <a:endParaRPr lang="ru-RU" sz="22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Times New Roman" panose="02020603050405020304" pitchFamily="18" charset="0"/>
              <a:buChar char="‒"/>
            </a:pP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Cortex-A76AE - с повышенной отказоустойчивостью и высокой</a:t>
            </a:r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производительнсть</a:t>
            </a:r>
            <a:endParaRPr lang="ru-RU" sz="22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38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0FAC31-7AE8-BC92-1840-78D1DD4DC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452" y="855406"/>
            <a:ext cx="10225548" cy="440239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pPr algn="l"/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Cortex-R52 — производительный процессор для систем реального времени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  <a:p>
            <a:pPr algn="l"/>
            <a:r>
              <a:rPr lang="en-US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M35P — надежный процессор для встраиваемых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систем.</a:t>
            </a:r>
            <a:endParaRPr lang="en-GB" sz="22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Neoverse</a:t>
            </a:r>
            <a:endParaRPr lang="ru-RU" sz="22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Times New Roman" panose="02020603050405020304" pitchFamily="18" charset="0"/>
              <a:buChar char="–"/>
            </a:pP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Neoverse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E1 - Для серверов и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датацентров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ориентирован на сетевые и</a:t>
            </a:r>
          </a:p>
          <a:p>
            <a:pPr algn="l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решения, системы хранения данных</a:t>
            </a:r>
          </a:p>
          <a:p>
            <a:pPr marL="800100" lvl="1" indent="-342900" algn="l">
              <a:buFont typeface="Times New Roman" panose="02020603050405020304" pitchFamily="18" charset="0"/>
              <a:buChar char="‒"/>
            </a:pP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Neoverse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N1 - Для серверов и </a:t>
            </a:r>
            <a:r>
              <a:rPr lang="ru-RU" sz="2200" b="0" i="0" dirty="0" err="1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датацентров</a:t>
            </a:r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обработка больших массивов</a:t>
            </a:r>
          </a:p>
          <a:p>
            <a:pPr algn="l"/>
            <a:r>
              <a:rPr lang="ru-RU" sz="2200" b="0" i="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</a:p>
          <a:p>
            <a:pPr algn="l"/>
            <a:endParaRPr lang="ru-RU" sz="2200" b="0" i="0" dirty="0">
              <a:solidFill>
                <a:srgbClr val="1A1A1A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2328</Words>
  <Application>Microsoft Office PowerPoint</Application>
  <PresentationFormat>Широкоэкранный</PresentationFormat>
  <Paragraphs>318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Söhne</vt:lpstr>
      <vt:lpstr>Times New Roman</vt:lpstr>
      <vt:lpstr>YS Text</vt:lpstr>
      <vt:lpstr>Тема Office</vt:lpstr>
      <vt:lpstr>Архитектура ARM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Процессоры ARM</vt:lpstr>
      <vt:lpstr>Примеры семейств процессоров ARM:</vt:lpstr>
      <vt:lpstr>Презентация PowerPoint</vt:lpstr>
      <vt:lpstr>Презентация PowerPoint</vt:lpstr>
      <vt:lpstr>Презентация PowerPoint</vt:lpstr>
      <vt:lpstr>Презентация PowerPoint</vt:lpstr>
      <vt:lpstr>Архитектура ARM</vt:lpstr>
      <vt:lpstr>Сравнение производительности ARMv1 и ARMv9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ARM</dc:title>
  <dc:creator>Mohamed Saleh</dc:creator>
  <cp:lastModifiedBy>Mohamed Saleh</cp:lastModifiedBy>
  <cp:revision>77</cp:revision>
  <dcterms:created xsi:type="dcterms:W3CDTF">2024-04-11T07:19:37Z</dcterms:created>
  <dcterms:modified xsi:type="dcterms:W3CDTF">2024-04-15T08:30:46Z</dcterms:modified>
</cp:coreProperties>
</file>