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4" r:id="rId8"/>
    <p:sldId id="260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B7BD-D42B-BB64-8B5D-3C39AFBEB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D4E46-08E1-CBC9-CB49-ADA7F36EA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3F902-74D2-3DA1-0592-8AE75BB9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EA28-DDEA-A9A1-A932-ADC1391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1118-0AA2-83F9-7B2E-2B75199B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30591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464B-8392-0906-7A9A-A3CE3092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0AEA5-EF93-4D22-0C7A-CB0953C60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4CEC-D12C-7F6F-B0AB-685B3F1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D1B84-594A-C394-238F-1865BB43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6D94-0E5E-5CD2-0CB2-405DBD9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81992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2E4FA-F7C1-6537-E59A-7AAC41CE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823F-3496-AEF7-3A27-F5D50634F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32A2-8D14-0892-A395-1BD2D90E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23E2-C41D-A2F5-FD1C-33F63A06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7548-F208-5F8D-3EF0-4EDF7E18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63320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7884-795D-8CDB-A2B1-56EA657B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0984-5AF0-B875-B11C-A1FB3187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B7AB-3B05-1D4D-6B2D-7AE82CB7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491D-8D0E-2CD9-FE9F-7D20863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ABEE-2AA4-2617-3425-C33CE9DE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35484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96D9-95E2-E5CB-67BA-39E58753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806EE-D879-95C6-FA28-D594B9851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6411-3D89-5CA0-00D2-1BA28C25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BF4F-23E5-75CA-3182-049717B3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81E7C-DA7D-E86F-887E-C4CB0CA5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0108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FFFE-F06D-C6D4-C6DF-5B343364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50F1-71A5-DDBB-D625-B3F476E95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05BE5-2008-25C5-60BF-AE242BD1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3380-D10D-4A27-99EC-ECC4FFB70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D924F-386C-A0C6-6172-A06F7236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C1D00-B0B5-EACF-A68D-FF086AE7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32688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3660-CF6C-FD34-44D1-C31DBEA6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A496E-5021-D127-3C6E-50BAF133F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AB11F-F82E-4CD9-363A-BAE02B0EE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9456B-D601-B099-495F-D58C5986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5B8A6-DE50-F02E-84BA-706D93A1F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76189-2CEA-6284-98D6-6D34D072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F85ED-995B-3C27-0D7D-C4527516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47D25-13F5-B171-F586-A87E56D9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44832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3FFD-FB08-D047-0B36-A7C6D539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63A68-15F4-5BC4-03BE-61CA4606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BFF01-47E5-E11C-6CA5-A1FFDF74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767ED-C9DF-BD4E-B1E6-3C0684FB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336385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0EEC2-2950-8939-72F2-B04E92AE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FA1EA-53E8-4877-0E5B-CC7342DF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97D0-337F-835D-7A26-DBB29B1C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21493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C826-4B08-882B-1129-076C7AE5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530C-53E7-FD9C-5E99-F6FF2925F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84A87-B27E-A9B0-1AFA-EDB82347E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9483-3C24-0705-D507-998E849B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B7AAE-3685-0272-1137-2003F717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BB5DE-7D8C-CA36-07DE-BD34084F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152439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5E62-16F2-04FA-4DDB-6A2E0790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1D24F-C2EB-9C01-4E94-3C757E3EE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BEBE3-3C69-1810-ADED-F9E9F098C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8CD9B-CA83-8ACB-EADB-CAF381DF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44F7-1832-A294-DE25-5E34497C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AC9B-F75A-613B-F770-14A990A2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405698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8A185-B142-E0D8-3F2F-994C5915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7398D-DFA2-F278-E63F-A1AC60D8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6895-3BD0-5D50-15FE-8D23BF1E6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A726-5BFD-EF41-B52E-D38665F322A3}" type="datetimeFigureOut">
              <a:rPr lang="en-BY" smtClean="0"/>
              <a:t>12.04.24</a:t>
            </a:fld>
            <a:endParaRPr lang="en-B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A707F-4D5A-500A-486C-BF730CC50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1484-73E9-164B-46F4-59A63B46C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EDCE1-9B30-EA4B-BCB0-ABC4530E0719}" type="slidenum">
              <a:rPr lang="en-BY" smtClean="0"/>
              <a:t>‹#›</a:t>
            </a:fld>
            <a:endParaRPr lang="en-BY"/>
          </a:p>
        </p:txBody>
      </p:sp>
    </p:spTree>
    <p:extLst>
      <p:ext uri="{BB962C8B-B14F-4D97-AF65-F5344CB8AC3E}">
        <p14:creationId xmlns:p14="http://schemas.microsoft.com/office/powerpoint/2010/main" val="52844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05DB1B-44FA-DE61-B91B-96CF717E56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Y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</a:p>
        </p:txBody>
      </p:sp>
    </p:spTree>
    <p:extLst>
      <p:ext uri="{BB962C8B-B14F-4D97-AF65-F5344CB8AC3E}">
        <p14:creationId xmlns:p14="http://schemas.microsoft.com/office/powerpoint/2010/main" val="40396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E59529-8BCF-CD83-F5AE-D535F36A5AC2}"/>
              </a:ext>
            </a:extLst>
          </p:cNvPr>
          <p:cNvSpPr txBox="1"/>
          <p:nvPr/>
        </p:nvSpPr>
        <p:spPr>
          <a:xfrm>
            <a:off x="804746" y="267630"/>
            <a:ext cx="35044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MMX</a:t>
            </a:r>
            <a:endParaRPr lang="en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3D538-79AE-DCC8-F842-87FB0D27F22D}"/>
              </a:ext>
            </a:extLst>
          </p:cNvPr>
          <p:cNvSpPr txBox="1"/>
          <p:nvPr/>
        </p:nvSpPr>
        <p:spPr>
          <a:xfrm>
            <a:off x="804746" y="958059"/>
            <a:ext cx="105825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Pentium MMX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компании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Intel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выпущенный 8 января 1997 года на основе ядра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P5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третьего поколения (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P55C).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ядро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P55C </a:t>
            </a:r>
            <a:r>
              <a:rPr lang="ru-RU" sz="24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впервые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 добавлен новый набор инструкций, названный 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en-GB" sz="2400" u="none" strike="noStrike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существенно увеличивающий (от 10 до 60 %, в зависимости от оптимизации) производительность компьютера в мультимедиа-приложениях. Эти процессоры именуются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Pentium w/MMX technology (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сокращается до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Pentium MMX).</a:t>
            </a:r>
          </a:p>
          <a:p>
            <a:pPr algn="just"/>
            <a:endParaRPr lang="en-GB" sz="24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включает в себя устройство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конвейерной обработкой команд, кэш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L1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 до 32 Кб (16 Кб для данных и 16 Кб для инструкций). Содержит 57 новых команд по параллельной обработке целочисленных данных, введён тип данных 64 бита. Для повышения производительности кэш команд и кэш данных были увеличены до 16 КБ каждый. Были доступны модели с тактовыми частотами 166, 200 и 233 МГц.</a:t>
            </a:r>
          </a:p>
        </p:txBody>
      </p:sp>
    </p:spTree>
    <p:extLst>
      <p:ext uri="{BB962C8B-B14F-4D97-AF65-F5344CB8AC3E}">
        <p14:creationId xmlns:p14="http://schemas.microsoft.com/office/powerpoint/2010/main" val="208059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D0F325-56ED-6CCB-2BF4-B4F4F30278A0}"/>
              </a:ext>
            </a:extLst>
          </p:cNvPr>
          <p:cNvSpPr txBox="1"/>
          <p:nvPr/>
        </p:nvSpPr>
        <p:spPr>
          <a:xfrm>
            <a:off x="838200" y="327094"/>
            <a:ext cx="3002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9CD8-53E8-FCCB-7136-B8E748B0A489}"/>
              </a:ext>
            </a:extLst>
          </p:cNvPr>
          <p:cNvSpPr txBox="1"/>
          <p:nvPr/>
        </p:nvSpPr>
        <p:spPr>
          <a:xfrm>
            <a:off x="838200" y="1260087"/>
            <a:ext cx="10749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 первым шагом в развитии технологий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SIMD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процессорах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x86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послужил основой для более поздних расширений, таких как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SSE (Streaming SIMD Extensions).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уже устарел и был заменен более современными технологиями, однако его влияние на развитие мультимедийных приложений остается значительным.</a:t>
            </a:r>
          </a:p>
        </p:txBody>
      </p:sp>
    </p:spTree>
    <p:extLst>
      <p:ext uri="{BB962C8B-B14F-4D97-AF65-F5344CB8AC3E}">
        <p14:creationId xmlns:p14="http://schemas.microsoft.com/office/powerpoint/2010/main" val="2261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732E6F-910C-8B99-2C42-A1F465814891}"/>
              </a:ext>
            </a:extLst>
          </p:cNvPr>
          <p:cNvSpPr txBox="1"/>
          <p:nvPr/>
        </p:nvSpPr>
        <p:spPr>
          <a:xfrm>
            <a:off x="631900" y="1245788"/>
            <a:ext cx="10928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Мультимедийные расширения (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MMX) —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набор инструкций, разработанный компанией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улучшения обработки мультимедийных данных на процессорах </a:t>
            </a:r>
            <a:r>
              <a:rPr lang="en-GB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x86. MMX </a:t>
            </a:r>
            <a:r>
              <a:rPr lang="ru-RU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 впервые представлен в 1996 году с целью ускорения выполнения операций над мультимедийными данными, такими как аудио, видео, графика и другие.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3E1A1-8A01-6817-9585-3B59CF5DA86D}"/>
              </a:ext>
            </a:extLst>
          </p:cNvPr>
          <p:cNvSpPr txBox="1"/>
          <p:nvPr/>
        </p:nvSpPr>
        <p:spPr>
          <a:xfrm>
            <a:off x="631900" y="420851"/>
            <a:ext cx="3206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endParaRPr lang="en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40919-DEFD-A8FC-D6DC-CBDED3558696}"/>
              </a:ext>
            </a:extLst>
          </p:cNvPr>
          <p:cNvSpPr txBox="1"/>
          <p:nvPr/>
        </p:nvSpPr>
        <p:spPr>
          <a:xfrm>
            <a:off x="631900" y="3488555"/>
            <a:ext cx="10928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технологии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лежит расширение набора команд процессора с учетом потребностей мультимедиа-программ</a:t>
            </a:r>
            <a:endParaRPr lang="en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1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0F05-824B-1C1B-23BC-EC7239A2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78" y="365125"/>
            <a:ext cx="10515600" cy="772299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</a:t>
            </a:r>
            <a:endParaRPr lang="en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7D508-8579-14F7-735D-1AE4ED0492BF}"/>
              </a:ext>
            </a:extLst>
          </p:cNvPr>
          <p:cNvSpPr txBox="1"/>
          <p:nvPr/>
        </p:nvSpPr>
        <p:spPr>
          <a:xfrm>
            <a:off x="675578" y="1137424"/>
            <a:ext cx="10394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MMX-</a:t>
            </a:r>
            <a:r>
              <a:rPr lang="ru-RU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</a:t>
            </a:r>
            <a:r>
              <a:rPr lang="ru-RU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восемь 64-разрядных регистров (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MM0 … MM7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отображены на младшие 64 бита регистров общего назначения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FPU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R0 … R7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регистры </a:t>
            </a:r>
            <a:r>
              <a:rPr lang="en-GB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сути являются логическими регистрами, физически совмещенными с регистрами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R0 … R7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значит, что при записи информации в </a:t>
            </a:r>
            <a:r>
              <a:rPr lang="en-GB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MMX-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регистр, записываемое значение автоматически появляется в младших битах соответствующего регистра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FPU,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наоборот, при записи в регистровый стек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FPU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младших 64 бит записываемой величины окажутся в соответствующем </a:t>
            </a:r>
            <a:r>
              <a:rPr lang="en-GB" sz="2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MMX-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регистре </a:t>
            </a:r>
            <a:endParaRPr lang="en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4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0ED0DB-0FB7-96ED-38EC-72AAC3D3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970" y="1300718"/>
            <a:ext cx="6782962" cy="506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50FD1-A31A-D6D1-3E8C-B7DC974E9ED6}"/>
              </a:ext>
            </a:extLst>
          </p:cNvPr>
          <p:cNvSpPr txBox="1"/>
          <p:nvPr/>
        </p:nvSpPr>
        <p:spPr>
          <a:xfrm>
            <a:off x="1170878" y="489982"/>
            <a:ext cx="99580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MMX-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 на регистры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FPU</a:t>
            </a:r>
            <a:endParaRPr lang="en-BY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13505-D1BB-F5A8-9658-34DD5BCBB7E2}"/>
              </a:ext>
            </a:extLst>
          </p:cNvPr>
          <p:cNvSpPr txBox="1"/>
          <p:nvPr/>
        </p:nvSpPr>
        <p:spPr>
          <a:xfrm>
            <a:off x="301083" y="602166"/>
            <a:ext cx="11619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технологии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 модель обработки данных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 (single instruction, multiple data).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Это повышает производительность программ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одна команда обрабатывает несколько элементов данных одновременно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MMX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-команды обеспечивают параллельную обработку нескольких байтов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 или двойных слов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нас есть 2 графических программы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первая программа написана без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она обрабатывает лишь одну точку цветного изображения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бит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команду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Во второй программе применена технология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MMX;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ее команды способны обрабатывать 8 точек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одновременно</a:t>
            </a:r>
            <a:endParaRPr lang="en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7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EF1E08-2BD0-CF45-AC4E-F8B30BE15FF8}"/>
              </a:ext>
            </a:extLst>
          </p:cNvPr>
          <p:cNvSpPr txBox="1"/>
          <p:nvPr/>
        </p:nvSpPr>
        <p:spPr>
          <a:xfrm>
            <a:off x="981306" y="501805"/>
            <a:ext cx="2691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endParaRPr lang="en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72B4B-1310-4C2F-EF00-0E5FF6F2A815}"/>
              </a:ext>
            </a:extLst>
          </p:cNvPr>
          <p:cNvSpPr txBox="1"/>
          <p:nvPr/>
        </p:nvSpPr>
        <p:spPr>
          <a:xfrm>
            <a:off x="223024" y="1209691"/>
            <a:ext cx="107163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MMX-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имеют следующий синтаксис:</a:t>
            </a:r>
          </a:p>
          <a:p>
            <a:pPr algn="l"/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[dest, src]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</a:t>
            </a:r>
          </a:p>
          <a:p>
            <a:pPr algn="l"/>
            <a:r>
              <a:rPr lang="en-GB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 -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имя команды,</a:t>
            </a:r>
          </a:p>
          <a:p>
            <a:pPr algn="l"/>
            <a:r>
              <a:rPr lang="en-GB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 операнд,</a:t>
            </a:r>
          </a:p>
          <a:p>
            <a:pPr algn="l"/>
            <a:r>
              <a:rPr lang="en-GB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 -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операнд</a:t>
            </a:r>
          </a:p>
        </p:txBody>
      </p:sp>
    </p:spTree>
    <p:extLst>
      <p:ext uri="{BB962C8B-B14F-4D97-AF65-F5344CB8AC3E}">
        <p14:creationId xmlns:p14="http://schemas.microsoft.com/office/powerpoint/2010/main" val="428070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4B2861-C1D8-32BA-AB86-53064361881F}"/>
              </a:ext>
            </a:extLst>
          </p:cNvPr>
          <p:cNvSpPr txBox="1"/>
          <p:nvPr/>
        </p:nvSpPr>
        <p:spPr>
          <a:xfrm>
            <a:off x="211873" y="423745"/>
            <a:ext cx="116864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команд имеет суффикс, который определяет тип данных и используемую арифметику: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 (unsigned saturation) —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арифметика с насыщением, данные без знака.</a:t>
            </a:r>
          </a:p>
          <a:p>
            <a:pPr algn="just"/>
            <a:endParaRPr lang="ru-RU" sz="24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 (signed saturation) —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арифметика с насыщением, данные со знаком.</a:t>
            </a:r>
          </a:p>
          <a:p>
            <a:pPr algn="just"/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суффиксе нет ни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 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SS,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циклическая арифметика (</a:t>
            </a: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wraparound).</a:t>
            </a:r>
            <a:endParaRPr lang="ru-RU" sz="24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B, W, D, Q 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указывают тип данных. </a:t>
            </a:r>
          </a:p>
          <a:p>
            <a:pPr algn="just"/>
            <a:r>
              <a:rPr lang="ru-RU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суффиксе есть две из этих букв, первая соответствует входному операнду, а вторая — выходному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FDAF4-F500-44F1-C00E-08902AF0AF8B}"/>
              </a:ext>
            </a:extLst>
          </p:cNvPr>
          <p:cNvSpPr txBox="1"/>
          <p:nvPr/>
        </p:nvSpPr>
        <p:spPr>
          <a:xfrm>
            <a:off x="211873" y="4538547"/>
            <a:ext cx="11686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paddusw MM4, mem1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сложение слов без знака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Первые слагаемые находятся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MM4,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вторые – в памяти по адресу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Суммы записываются в регистр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MM4.</a:t>
            </a:r>
            <a:endParaRPr lang="en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8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BD7A12-C0BC-B5A7-9585-1B2E6D085D28}"/>
              </a:ext>
            </a:extLst>
          </p:cNvPr>
          <p:cNvSpPr txBox="1"/>
          <p:nvPr/>
        </p:nvSpPr>
        <p:spPr>
          <a:xfrm>
            <a:off x="925550" y="524107"/>
            <a:ext cx="4862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endParaRPr lang="en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CFEEA-EA6C-3545-957D-4DC09337211C}"/>
              </a:ext>
            </a:extLst>
          </p:cNvPr>
          <p:cNvSpPr txBox="1"/>
          <p:nvPr/>
        </p:nvSpPr>
        <p:spPr>
          <a:xfrm>
            <a:off x="155346" y="1469047"/>
            <a:ext cx="116203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упакованные байты (восемь байтов в одном 64-разрядном регистре)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(packed bytes)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(суффикс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endParaRPr lang="ru-RU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упакованные слова (четыре 16-разрядных слова в 64-разрядном регистре)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(packed word) (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w)</a:t>
            </a:r>
            <a:endParaRPr lang="ru-RU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упакованные двойные слова (два 32-разрядных слова в 64-разрядном регистре)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(packed doubleword) (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endParaRPr lang="ru-RU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64-разрядные слова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(quadword) (</a:t>
            </a:r>
            <a:r>
              <a:rPr lang="ru-RU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 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endParaRPr lang="ru-RU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4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C9D76-4EC0-F886-6436-691399F46DA0}"/>
              </a:ext>
            </a:extLst>
          </p:cNvPr>
          <p:cNvSpPr txBox="1"/>
          <p:nvPr/>
        </p:nvSpPr>
        <p:spPr>
          <a:xfrm>
            <a:off x="510644" y="182618"/>
            <a:ext cx="4923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инструкций</a:t>
            </a:r>
            <a:endParaRPr lang="en-BY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52623-0817-2016-D00F-61DD8B269202}"/>
              </a:ext>
            </a:extLst>
          </p:cNvPr>
          <p:cNvSpPr txBox="1"/>
          <p:nvPr/>
        </p:nvSpPr>
        <p:spPr>
          <a:xfrm>
            <a:off x="510644" y="974933"/>
            <a:ext cx="31535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сложения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paddb/w/d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paddsb/w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paddusb/w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03795E-73AC-37C7-2FCB-B4B512209E9B}"/>
              </a:ext>
            </a:extLst>
          </p:cNvPr>
          <p:cNvSpPr txBox="1"/>
          <p:nvPr/>
        </p:nvSpPr>
        <p:spPr>
          <a:xfrm>
            <a:off x="4642145" y="974933"/>
            <a:ext cx="31419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вычитания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psubb/w/d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psubsb/w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psubusb/w</a:t>
            </a:r>
            <a:endParaRPr lang="en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461E2-13F5-AB82-B990-9D94C0FC77BB}"/>
              </a:ext>
            </a:extLst>
          </p:cNvPr>
          <p:cNvSpPr txBox="1"/>
          <p:nvPr/>
        </p:nvSpPr>
        <p:spPr>
          <a:xfrm>
            <a:off x="9110546" y="978120"/>
            <a:ext cx="24825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сдвига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psllw/d/q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psraw/d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psrlw/d/q</a:t>
            </a:r>
            <a:endParaRPr lang="en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5BA50-D8B7-61C2-6FC4-FD1005EFE92B}"/>
              </a:ext>
            </a:extLst>
          </p:cNvPr>
          <p:cNvSpPr txBox="1"/>
          <p:nvPr/>
        </p:nvSpPr>
        <p:spPr>
          <a:xfrm>
            <a:off x="510644" y="2966224"/>
            <a:ext cx="315355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команды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pxor</a:t>
            </a:r>
            <a:endParaRPr lang="en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4B8CB-F437-F931-96A1-93ECADBB0636}"/>
              </a:ext>
            </a:extLst>
          </p:cNvPr>
          <p:cNvSpPr txBox="1"/>
          <p:nvPr/>
        </p:nvSpPr>
        <p:spPr>
          <a:xfrm>
            <a:off x="4560071" y="2966224"/>
            <a:ext cx="31143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умножения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mulhw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mullw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maddwd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B29DA-306F-DC52-08A8-C1621ED04A5D}"/>
              </a:ext>
            </a:extLst>
          </p:cNvPr>
          <p:cNvSpPr txBox="1"/>
          <p:nvPr/>
        </p:nvSpPr>
        <p:spPr>
          <a:xfrm>
            <a:off x="8130182" y="2971919"/>
            <a:ext cx="4061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упаковки и распаковки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8D50F-8FE6-0693-DDA7-D2ECDE8D97BF}"/>
              </a:ext>
            </a:extLst>
          </p:cNvPr>
          <p:cNvSpPr txBox="1"/>
          <p:nvPr/>
        </p:nvSpPr>
        <p:spPr>
          <a:xfrm>
            <a:off x="8230543" y="3485972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acksswb/dw</a:t>
            </a:r>
          </a:p>
          <a:p>
            <a:r>
              <a:rPr lang="en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packuswd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961B4-4EC5-3853-C5C6-CE006072D2AA}"/>
              </a:ext>
            </a:extLst>
          </p:cNvPr>
          <p:cNvSpPr txBox="1"/>
          <p:nvPr/>
        </p:nvSpPr>
        <p:spPr>
          <a:xfrm>
            <a:off x="10159807" y="3424639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unpckhbw/wd/dq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Y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unpcklbw/wd/dq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603B5-C4CC-82D0-9AFF-144D27D13C4C}"/>
              </a:ext>
            </a:extLst>
          </p:cNvPr>
          <p:cNvSpPr txBox="1"/>
          <p:nvPr/>
        </p:nvSpPr>
        <p:spPr>
          <a:xfrm>
            <a:off x="510644" y="4965000"/>
            <a:ext cx="3955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передачи данных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ovd</a:t>
            </a:r>
          </a:p>
          <a:p>
            <a:r>
              <a:rPr lang="en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movq</a:t>
            </a:r>
          </a:p>
        </p:txBody>
      </p:sp>
    </p:spTree>
    <p:extLst>
      <p:ext uri="{BB962C8B-B14F-4D97-AF65-F5344CB8AC3E}">
        <p14:creationId xmlns:p14="http://schemas.microsoft.com/office/powerpoint/2010/main" val="248457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748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MMX</vt:lpstr>
      <vt:lpstr>PowerPoint Presentation</vt:lpstr>
      <vt:lpstr>Регистры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MMX</dc:title>
  <dc:creator>Microsoft Office User</dc:creator>
  <cp:lastModifiedBy>Microsoft Office User</cp:lastModifiedBy>
  <cp:revision>35</cp:revision>
  <dcterms:created xsi:type="dcterms:W3CDTF">2024-04-11T06:37:18Z</dcterms:created>
  <dcterms:modified xsi:type="dcterms:W3CDTF">2024-04-12T07:39:06Z</dcterms:modified>
</cp:coreProperties>
</file>