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72" r:id="rId5"/>
    <p:sldId id="259" r:id="rId6"/>
    <p:sldId id="264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32294-E0DD-4115-B00E-05ADEEF8BCD4}" v="414" dt="2024-04-16T08:04:33.885"/>
    <p1510:client id="{508EB5BC-C6B0-4CB4-AF23-FACC13B8BF18}" v="209" dt="2024-04-15T13:17:04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86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1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0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7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34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8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3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2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02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2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9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77D3503F-B822-4BC0-89FA-E2A71A0648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B3B635-A4FC-4023-B475-4BB5AF55E8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"/>
            <a:ext cx="12191993" cy="3657602"/>
          </a:xfrm>
          <a:prstGeom prst="rect">
            <a:avLst/>
          </a:prstGeom>
          <a:ln>
            <a:noFill/>
          </a:ln>
          <a:effectLst>
            <a:outerShdw blurRad="228600" dist="1524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>
            <a:normAutofit/>
          </a:bodyPr>
          <a:lstStyle/>
          <a:p>
            <a:r>
              <a:rPr lang="ru-RU" sz="5400" b="1" dirty="0" err="1">
                <a:latin typeface="Times New Roman"/>
                <a:cs typeface="Times New Roman"/>
              </a:rPr>
              <a:t>Streaming</a:t>
            </a:r>
            <a:r>
              <a:rPr lang="ru-RU" sz="5400" b="1" dirty="0">
                <a:latin typeface="Times New Roman"/>
                <a:cs typeface="Times New Roman"/>
              </a:rPr>
              <a:t> SIMD </a:t>
            </a:r>
            <a:r>
              <a:rPr lang="ru-RU" sz="5400" b="1" dirty="0" err="1">
                <a:latin typeface="Times New Roman"/>
                <a:cs typeface="Times New Roman"/>
              </a:rPr>
              <a:t>Extensions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802" y="3952934"/>
            <a:ext cx="9906198" cy="2046084"/>
          </a:xfrm>
        </p:spPr>
        <p:txBody>
          <a:bodyPr>
            <a:normAutofit/>
          </a:bodyPr>
          <a:lstStyle/>
          <a:p>
            <a:endParaRPr lang="ru-R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0FED28-429C-4C7D-B727-29DD078FB8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CA792-5DFD-621A-89C0-B5DAC78C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/>
                <a:cs typeface="Times New Roman"/>
              </a:rPr>
              <a:t>SSE2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7A4917-F19B-9F6D-8A4C-4008A7090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2" y="2750126"/>
            <a:ext cx="11665719" cy="32617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latin typeface="Times New Roman"/>
                <a:cs typeface="Times New Roman"/>
              </a:rPr>
              <a:t>Конкурирующий производитель чипов AMD позже добавил поддержку SSE2 с выпуском их процессоров Opteron и Athlon 64, в 2003 году. Однако AMD расширила SSE2 за пределы исходной реализации Intel, удвоив количество регистров XMM с 8 до 16, то есть с XMM0 по XMM15. Дополнительные регистры видны только при выполнении процессором в 64-битном режиме, известном как AMD64. Intel также в конечном итоге приняла дополнительные регистры XMM, которые ввела AMD, когда Intel объявила, что примет архитектуру AMD64 (также известную как EM64T) для своих собственных процессоров. Это произошло в конце 2004 года с серией Pentium 4 600, которая также добавила поддержку NX </a:t>
            </a:r>
            <a:r>
              <a:rPr lang="ru-RU" sz="2400" err="1">
                <a:latin typeface="Times New Roman"/>
                <a:cs typeface="Times New Roman"/>
              </a:rPr>
              <a:t>Bit</a:t>
            </a:r>
            <a:r>
              <a:rPr lang="ru-RU" sz="2400" dirty="0">
                <a:latin typeface="Times New Roman"/>
                <a:cs typeface="Times New Roman"/>
              </a:rPr>
              <a:t>.</a:t>
            </a:r>
          </a:p>
          <a:p>
            <a:endParaRPr lang="ru-RU" dirty="0">
              <a:latin typeface="Segoe UI"/>
              <a:cs typeface="Segoe UI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23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8CE2C-A91C-4FE3-37A8-34BCFEB5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Times New Roman"/>
                <a:cs typeface="Times New Roman"/>
              </a:rPr>
              <a:t>Streaming</a:t>
            </a:r>
            <a:r>
              <a:rPr lang="ru-RU" b="1" dirty="0">
                <a:latin typeface="Times New Roman"/>
                <a:cs typeface="Times New Roman"/>
              </a:rPr>
              <a:t> SIMD </a:t>
            </a:r>
            <a:r>
              <a:rPr lang="ru-RU" b="1" dirty="0" err="1">
                <a:latin typeface="Times New Roman"/>
                <a:cs typeface="Times New Roman"/>
              </a:rPr>
              <a:t>Extensions</a:t>
            </a:r>
            <a:r>
              <a:rPr lang="ru-RU" b="1" dirty="0">
                <a:latin typeface="Times New Roman"/>
                <a:cs typeface="Times New Roman"/>
              </a:rPr>
              <a:t> 3</a:t>
            </a: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126A57-8DD1-7219-F2E2-C141F439A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5" y="2532412"/>
            <a:ext cx="11883433" cy="32617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800">
                <a:latin typeface="Times New Roman"/>
                <a:ea typeface="+mn-lt"/>
                <a:cs typeface="+mn-lt"/>
              </a:rPr>
              <a:t>Под кодовым названием Prescott New Instructions, или PNI, SSE3 является третьей итерацией набора инструкций SSE SIMD, созданного Intel для конкуренции с наборами инструкций 3DNow! от AMD.</a:t>
            </a:r>
            <a:endParaRPr lang="ru-RU" sz="1800">
              <a:latin typeface="Times New Roman"/>
              <a:cs typeface="Times New Roman"/>
            </a:endParaRPr>
          </a:p>
          <a:p>
            <a:r>
              <a:rPr lang="ru-RU" sz="1800">
                <a:latin typeface="Times New Roman"/>
                <a:ea typeface="+mn-lt"/>
                <a:cs typeface="+mn-lt"/>
              </a:rPr>
              <a:t>Ранее наборы SIMD на платформе x86, от старших к новым, включают MMX, 3DNow! (используемый только AMD), SSE и SSE2.</a:t>
            </a:r>
            <a:endParaRPr lang="ru-RU" sz="1800">
              <a:latin typeface="Times New Roman"/>
              <a:cs typeface="Times New Roman"/>
            </a:endParaRPr>
          </a:p>
          <a:p>
            <a:r>
              <a:rPr lang="ru-RU" sz="1800">
                <a:latin typeface="Times New Roman"/>
                <a:ea typeface="+mn-lt"/>
                <a:cs typeface="+mn-lt"/>
              </a:rPr>
              <a:t>Intel представила SSE3 в начале 2004 года с ревизией Prescott своего процессора Pentium 4. AMD ввела SSE3 в Ревизии E своих процессоров Athlon 64, выпущенных в апреле 2005 года.</a:t>
            </a:r>
            <a:endParaRPr lang="ru-RU" sz="1800">
              <a:latin typeface="Times New Roman"/>
              <a:cs typeface="Times New Roman"/>
            </a:endParaRPr>
          </a:p>
          <a:p>
            <a:r>
              <a:rPr lang="ru-RU" sz="1800">
                <a:latin typeface="Times New Roman"/>
                <a:ea typeface="+mn-lt"/>
                <a:cs typeface="+mn-lt"/>
              </a:rPr>
              <a:t>SSE3 добавляет примерно 13 новых инструкций по сравнению со своим предшественником, SSE2. Самое заметное дополнение - это возможность работать горизонтально в регистре, в отличие от более или менее строго вертикальной операции всех предыдущих инструкций SSE. Более конкретно, были добавлены инструкции для сложения и вычитания горизонтально в регистре. Эти инструкции упрощают реализацию ряда DSP- и 3D-операций.</a:t>
            </a:r>
            <a:endParaRPr lang="ru-RU" sz="1800">
              <a:latin typeface="Times New Roman"/>
              <a:cs typeface="Times New Roman"/>
            </a:endParaRPr>
          </a:p>
          <a:p>
            <a:r>
              <a:rPr lang="ru-RU" sz="1800">
                <a:latin typeface="Times New Roman"/>
                <a:ea typeface="+mn-lt"/>
                <a:cs typeface="+mn-lt"/>
              </a:rPr>
              <a:t>SSE3 также включает набор инструкций, связанных с HyperThreading. AMD исключила из набора инструкций SSE3 две инструкции - FXSAVE и FXRSTOR.</a:t>
            </a:r>
            <a:endParaRPr lang="ru-RU" sz="2400">
              <a:latin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45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AFA0C-6263-F22C-68DE-D598848A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/>
                <a:cs typeface="Times New Roman"/>
              </a:rPr>
              <a:t>SSE4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163B2B-A6B5-734B-367B-51E9FA136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56" y="2728355"/>
            <a:ext cx="10751319" cy="36536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SSE4 (</a:t>
            </a:r>
            <a:r>
              <a:rPr lang="ru-RU" dirty="0" err="1">
                <a:latin typeface="Times New Roman"/>
                <a:ea typeface="+mn-lt"/>
                <a:cs typeface="+mn-lt"/>
              </a:rPr>
              <a:t>Streaming</a:t>
            </a:r>
            <a:r>
              <a:rPr lang="ru-RU" dirty="0">
                <a:latin typeface="Times New Roman"/>
                <a:ea typeface="+mn-lt"/>
                <a:cs typeface="+mn-lt"/>
              </a:rPr>
              <a:t> SIMD </a:t>
            </a:r>
            <a:r>
              <a:rPr lang="ru-RU" dirty="0" err="1">
                <a:latin typeface="Times New Roman"/>
                <a:ea typeface="+mn-lt"/>
                <a:cs typeface="+mn-lt"/>
              </a:rPr>
              <a:t>Extensions</a:t>
            </a:r>
            <a:r>
              <a:rPr lang="ru-RU" dirty="0">
                <a:latin typeface="Times New Roman"/>
                <a:ea typeface="+mn-lt"/>
                <a:cs typeface="+mn-lt"/>
              </a:rPr>
              <a:t> 4 ) - это SIMD CPU набор команд, используемый в микроархитектуре Intel Core и AMD K10 (K8L). Об этом было объявлено 27 сентября 2006 г. на форуме разработчиков Intel осенью 2006 г., более точные сведения о 47 инструкциях стали доступны на форуме разработчиков Intel весной 2007 г. в Пекине в презентации. SSE4 полностью совместим с программным обеспечением, написанным для предыдущих поколений микропроцессоров архитектуры Intel 64 и IA-32. Все существующее программное обеспечение продолжает правильно работать без изменений на микропроцессорах, которые включают SSE4, а также при наличии существующих и новых приложений, которые включают SSE4.</a:t>
            </a:r>
            <a:endParaRPr lang="ru-RU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440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30FF1-6D9F-372C-2558-CAA4D9AE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/>
                <a:cs typeface="Times New Roman"/>
              </a:rPr>
              <a:t>Подмножества SSE4</a:t>
            </a: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D7C407-AFBB-7026-249F-477D10B18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1" y="2652155"/>
            <a:ext cx="11654832" cy="32617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800" dirty="0">
                <a:latin typeface="Times New Roman"/>
                <a:ea typeface="+mn-lt"/>
                <a:cs typeface="+mn-lt"/>
              </a:rPr>
              <a:t>Intel SSE4 состоит из 54 инструкций. Подмножество, состоящее из 47 инструкций, которое в некоторой документации Intel обозначается как SSE4.1, доступно в </a:t>
            </a:r>
            <a:r>
              <a:rPr lang="ru-RU" sz="1800" err="1">
                <a:latin typeface="Times New Roman"/>
                <a:ea typeface="+mn-lt"/>
                <a:cs typeface="+mn-lt"/>
              </a:rPr>
              <a:t>Penryn</a:t>
            </a:r>
            <a:r>
              <a:rPr lang="ru-RU" sz="1800" dirty="0">
                <a:latin typeface="Times New Roman"/>
                <a:ea typeface="+mn-lt"/>
                <a:cs typeface="+mn-lt"/>
              </a:rPr>
              <a:t>. Кроме того, SSE4.2, второе подмножество, состоящее из 7 оставшихся инструкций, сначала доступно в </a:t>
            </a:r>
            <a:r>
              <a:rPr lang="ru-RU" sz="1800" err="1">
                <a:latin typeface="Times New Roman"/>
                <a:ea typeface="+mn-lt"/>
                <a:cs typeface="+mn-lt"/>
              </a:rPr>
              <a:t>Nehalem</a:t>
            </a:r>
            <a:r>
              <a:rPr lang="ru-RU" sz="1800" dirty="0">
                <a:latin typeface="Times New Roman"/>
                <a:ea typeface="+mn-lt"/>
                <a:cs typeface="+mn-lt"/>
              </a:rPr>
              <a:t> на основе Core i7. Intel считает, что отзывы разработчиков сыграли важную роль в разработке набора инструкций.</a:t>
            </a:r>
            <a:endParaRPr lang="ru-RU" sz="1800">
              <a:latin typeface="Times New Roman"/>
              <a:cs typeface="Times New Roman"/>
            </a:endParaRPr>
          </a:p>
          <a:p>
            <a:r>
              <a:rPr lang="ru-RU" sz="1800" dirty="0">
                <a:latin typeface="Times New Roman"/>
                <a:ea typeface="+mn-lt"/>
                <a:cs typeface="+mn-lt"/>
              </a:rPr>
              <a:t>Начиная с процессоров на базе </a:t>
            </a:r>
            <a:r>
              <a:rPr lang="ru-RU" sz="1800" err="1">
                <a:latin typeface="Times New Roman"/>
                <a:ea typeface="+mn-lt"/>
                <a:cs typeface="+mn-lt"/>
              </a:rPr>
              <a:t>Barcelona</a:t>
            </a:r>
            <a:r>
              <a:rPr lang="ru-RU" sz="1800" dirty="0">
                <a:latin typeface="Times New Roman"/>
                <a:ea typeface="+mn-lt"/>
                <a:cs typeface="+mn-lt"/>
              </a:rPr>
              <a:t>, AMD представила набор инструкций SSE4a, который имеет 4 инструкции SSE4 и 4 новые инструкции SSE. Эти инструкции не встречаются в процессорах Intel, поддерживающих SSE4.1, а процессоры AMD только начали поддерживать Intel SSE4.1 и SSE4.2 (полный набор инструкций SSE4) в процессорах FX на базе </a:t>
            </a:r>
            <a:r>
              <a:rPr lang="ru-RU" sz="1800" err="1">
                <a:latin typeface="Times New Roman"/>
                <a:ea typeface="+mn-lt"/>
                <a:cs typeface="+mn-lt"/>
              </a:rPr>
              <a:t>Bulldozer</a:t>
            </a:r>
            <a:r>
              <a:rPr lang="ru-RU" sz="1800" dirty="0">
                <a:latin typeface="Times New Roman"/>
                <a:ea typeface="+mn-lt"/>
                <a:cs typeface="+mn-lt"/>
              </a:rPr>
              <a:t>. В SSE4a также была введена функция несовпадения SSE, что означало, что </a:t>
            </a:r>
            <a:r>
              <a:rPr lang="ru-RU" sz="1800" err="1">
                <a:latin typeface="Times New Roman"/>
                <a:ea typeface="+mn-lt"/>
                <a:cs typeface="+mn-lt"/>
              </a:rPr>
              <a:t>невыровненные</a:t>
            </a:r>
            <a:r>
              <a:rPr lang="ru-RU" sz="1800" dirty="0">
                <a:latin typeface="Times New Roman"/>
                <a:ea typeface="+mn-lt"/>
                <a:cs typeface="+mn-lt"/>
              </a:rPr>
              <a:t> инструкции загрузки выполнялись так же быстро, как выровненные версии на выровненных адресах. Это также позволило отключить проверку выравнивания при доступе к памяти ненагруженных операций SSE. Позже Intel представила аналогичные улучшения скорости </a:t>
            </a:r>
            <a:r>
              <a:rPr lang="ru-RU" sz="1800" err="1">
                <a:latin typeface="Times New Roman"/>
                <a:ea typeface="+mn-lt"/>
                <a:cs typeface="+mn-lt"/>
              </a:rPr>
              <a:t>невыровненного</a:t>
            </a:r>
            <a:r>
              <a:rPr lang="ru-RU" sz="1800" dirty="0">
                <a:latin typeface="Times New Roman"/>
                <a:ea typeface="+mn-lt"/>
                <a:cs typeface="+mn-lt"/>
              </a:rPr>
              <a:t> SSE в своих процессорах </a:t>
            </a:r>
            <a:r>
              <a:rPr lang="ru-RU" sz="1800" err="1">
                <a:latin typeface="Times New Roman"/>
                <a:ea typeface="+mn-lt"/>
                <a:cs typeface="+mn-lt"/>
              </a:rPr>
              <a:t>Nehalem</a:t>
            </a:r>
            <a:r>
              <a:rPr lang="ru-RU" sz="1800" dirty="0">
                <a:latin typeface="Times New Roman"/>
                <a:ea typeface="+mn-lt"/>
                <a:cs typeface="+mn-lt"/>
              </a:rPr>
              <a:t>, но не вводила несогласованный доступ с помощью ненагруженных инструкций SSE до AVX.</a:t>
            </a:r>
            <a:endParaRPr lang="ru-RU" sz="1800">
              <a:latin typeface="Times New Roman"/>
              <a:cs typeface="Times New Roman"/>
            </a:endParaRP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0811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84CCF-D84C-A766-0F0E-0D00C353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Путаница в именах</a:t>
            </a: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1314A2-E050-E6A3-AB75-9C8B04EC1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1" y="2619497"/>
            <a:ext cx="12079375" cy="32617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600" dirty="0">
                <a:latin typeface="Times New Roman"/>
                <a:ea typeface="+mn-lt"/>
                <a:cs typeface="+mn-lt"/>
              </a:rPr>
              <a:t>То, что теперь известно как SSSE3 (</a:t>
            </a:r>
            <a:r>
              <a:rPr lang="ru-RU" sz="2600" dirty="0" err="1">
                <a:latin typeface="Times New Roman"/>
                <a:ea typeface="+mn-lt"/>
                <a:cs typeface="+mn-lt"/>
              </a:rPr>
              <a:t>Supplemental</a:t>
            </a:r>
            <a:r>
              <a:rPr lang="ru-RU" sz="2600" dirty="0">
                <a:latin typeface="Times New Roman"/>
                <a:ea typeface="+mn-lt"/>
                <a:cs typeface="+mn-lt"/>
              </a:rPr>
              <a:t> </a:t>
            </a:r>
            <a:r>
              <a:rPr lang="ru-RU" sz="2600" dirty="0" err="1">
                <a:latin typeface="Times New Roman"/>
                <a:ea typeface="+mn-lt"/>
                <a:cs typeface="+mn-lt"/>
              </a:rPr>
              <a:t>Streaming</a:t>
            </a:r>
            <a:r>
              <a:rPr lang="ru-RU" sz="2600" dirty="0">
                <a:latin typeface="Times New Roman"/>
                <a:ea typeface="+mn-lt"/>
                <a:cs typeface="+mn-lt"/>
              </a:rPr>
              <a:t> SIMD </a:t>
            </a:r>
            <a:r>
              <a:rPr lang="ru-RU" sz="2600" dirty="0" err="1">
                <a:latin typeface="Times New Roman"/>
                <a:ea typeface="+mn-lt"/>
                <a:cs typeface="+mn-lt"/>
              </a:rPr>
              <a:t>Extensions</a:t>
            </a:r>
            <a:r>
              <a:rPr lang="ru-RU" sz="2600" dirty="0">
                <a:latin typeface="Times New Roman"/>
                <a:ea typeface="+mn-lt"/>
                <a:cs typeface="+mn-lt"/>
              </a:rPr>
              <a:t> 3), представленный в линейке процессоров Intel Core 2, на некоторых носителях назывался SSE4, пока Intel не придумала прозвище SSSE3. Компания Intel, получившая внутреннее название </a:t>
            </a:r>
            <a:r>
              <a:rPr lang="ru-RU" sz="2600" dirty="0" err="1">
                <a:latin typeface="Times New Roman"/>
                <a:ea typeface="+mn-lt"/>
                <a:cs typeface="+mn-lt"/>
              </a:rPr>
              <a:t>Merom</a:t>
            </a:r>
            <a:r>
              <a:rPr lang="ru-RU" sz="2600" dirty="0">
                <a:latin typeface="Times New Roman"/>
                <a:ea typeface="+mn-lt"/>
                <a:cs typeface="+mn-lt"/>
              </a:rPr>
              <a:t> New </a:t>
            </a:r>
            <a:r>
              <a:rPr lang="ru-RU" sz="2600" dirty="0" err="1">
                <a:latin typeface="Times New Roman"/>
                <a:ea typeface="+mn-lt"/>
                <a:cs typeface="+mn-lt"/>
              </a:rPr>
              <a:t>Instructions</a:t>
            </a:r>
            <a:r>
              <a:rPr lang="ru-RU" sz="2600" dirty="0">
                <a:latin typeface="Times New Roman"/>
                <a:ea typeface="+mn-lt"/>
                <a:cs typeface="+mn-lt"/>
              </a:rPr>
              <a:t>, изначально не планировала давать им особое название, что подверглось критике со стороны некоторых журналистов. В конце концов Intel разрешила путаницу и зарезервировала имя SSE4 для своего следующего расширения набора инструкций.</a:t>
            </a:r>
            <a:endParaRPr lang="ru-RU" sz="2600" dirty="0">
              <a:latin typeface="Times New Roman"/>
              <a:cs typeface="Times New Roman"/>
            </a:endParaRPr>
          </a:p>
          <a:p>
            <a:r>
              <a:rPr lang="ru-RU" sz="2600" dirty="0">
                <a:latin typeface="Times New Roman"/>
                <a:ea typeface="+mn-lt"/>
                <a:cs typeface="+mn-lt"/>
              </a:rPr>
              <a:t>Intel использует маркетинговый термин HD </a:t>
            </a:r>
            <a:r>
              <a:rPr lang="ru-RU" sz="2600" dirty="0" err="1">
                <a:latin typeface="Times New Roman"/>
                <a:ea typeface="+mn-lt"/>
                <a:cs typeface="+mn-lt"/>
              </a:rPr>
              <a:t>Boost</a:t>
            </a:r>
            <a:r>
              <a:rPr lang="ru-RU" sz="2600" dirty="0">
                <a:latin typeface="Times New Roman"/>
                <a:ea typeface="+mn-lt"/>
                <a:cs typeface="+mn-lt"/>
              </a:rPr>
              <a:t> для обозначения SSE4.</a:t>
            </a:r>
            <a:endParaRPr lang="ru-RU" sz="2600" dirty="0">
              <a:latin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28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F2FE1-4684-0DEB-9C6C-CC621340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Новые инструкции</a:t>
            </a: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2026B-38C5-01E3-40C9-B137394F0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В отличие от всех предыдущих итераций SSE, SSE4 содержит инструкции, которые выполняют операции, не специфичные для мультимедийных приложений. Он включает ряд инструкций, действие которых определяется постоянным полем, и набор инструкций, которые принимают XMM0 в качестве неявного третьего операнда.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Некоторые из этих инструкций активированы </a:t>
            </a:r>
            <a:r>
              <a:rPr lang="ru-RU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одноцикловым</a:t>
            </a:r>
            <a:r>
              <a:rPr lang="ru-RU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механизмом перемешивания в </a:t>
            </a:r>
            <a:r>
              <a:rPr lang="ru-RU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Penryn</a:t>
            </a:r>
            <a:r>
              <a:rPr lang="ru-RU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(Операции перемешивания переупорядочивают байты в регистре.)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6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28DD5-F7C2-65A1-54D1-D838E9F6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ea typeface="+mj-lt"/>
                <a:cs typeface="+mj-lt"/>
              </a:rPr>
              <a:t>SSE</a:t>
            </a:r>
            <a:r>
              <a:rPr lang="ru-RU" b="1" dirty="0">
                <a:latin typeface="Times New Roman"/>
                <a:ea typeface="+mj-lt"/>
                <a:cs typeface="+mj-lt"/>
              </a:rPr>
              <a:t> 4</a:t>
            </a:r>
            <a:endParaRPr lang="ru-RU" b="1">
              <a:latin typeface="Times New Roman"/>
              <a:cs typeface="Times New Roman"/>
            </a:endParaRP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161261-67DF-D74C-2A8E-6DDE27153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Добавлены 54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>
                <a:latin typeface="Times New Roman"/>
                <a:ea typeface="+mn-lt"/>
                <a:cs typeface="+mn-lt"/>
              </a:rPr>
              <a:t>инструкции, но с оговорками. В </a:t>
            </a:r>
            <a:r>
              <a:rPr lang="en-US" dirty="0">
                <a:latin typeface="Times New Roman"/>
                <a:ea typeface="+mn-lt"/>
                <a:cs typeface="+mn-lt"/>
              </a:rPr>
              <a:t>SSE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>
                <a:latin typeface="Times New Roman"/>
                <a:ea typeface="+mn-lt"/>
                <a:cs typeface="+mn-lt"/>
              </a:rPr>
              <a:t>4.1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>
                <a:latin typeface="Times New Roman"/>
                <a:ea typeface="+mn-lt"/>
                <a:cs typeface="+mn-lt"/>
              </a:rPr>
              <a:t>(появилась в </a:t>
            </a:r>
            <a:r>
              <a:rPr lang="en-US" dirty="0">
                <a:latin typeface="Times New Roman"/>
                <a:ea typeface="+mn-lt"/>
                <a:cs typeface="+mn-lt"/>
              </a:rPr>
              <a:t>Intel Penryn</a:t>
            </a:r>
            <a:r>
              <a:rPr lang="ru-RU" dirty="0">
                <a:latin typeface="Times New Roman"/>
                <a:ea typeface="+mn-lt"/>
                <a:cs typeface="+mn-lt"/>
              </a:rPr>
              <a:t>) содержится урезанный набор из 47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>
                <a:latin typeface="Times New Roman"/>
                <a:ea typeface="+mn-lt"/>
                <a:cs typeface="+mn-lt"/>
              </a:rPr>
              <a:t>инструкций, а в </a:t>
            </a:r>
            <a:r>
              <a:rPr lang="en-US" dirty="0">
                <a:latin typeface="Times New Roman"/>
                <a:ea typeface="+mn-lt"/>
                <a:cs typeface="+mn-lt"/>
              </a:rPr>
              <a:t>SSE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>
                <a:latin typeface="Times New Roman"/>
                <a:ea typeface="+mn-lt"/>
                <a:cs typeface="+mn-lt"/>
              </a:rPr>
              <a:t>4.2 – полный, из 54 (+7, добавлены в архитектуре </a:t>
            </a:r>
            <a:r>
              <a:rPr lang="en-US" dirty="0">
                <a:latin typeface="Times New Roman"/>
                <a:ea typeface="+mn-lt"/>
                <a:cs typeface="+mn-lt"/>
              </a:rPr>
              <a:t>Nehalem</a:t>
            </a:r>
            <a:r>
              <a:rPr lang="ru-RU" dirty="0">
                <a:latin typeface="Times New Roman"/>
                <a:ea typeface="+mn-lt"/>
                <a:cs typeface="+mn-lt"/>
              </a:rPr>
              <a:t>).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Инструкции работают только с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>
                <a:latin typeface="Times New Roman"/>
                <a:ea typeface="+mn-lt"/>
                <a:cs typeface="+mn-lt"/>
              </a:rPr>
              <a:t>128-битными </a:t>
            </a:r>
            <a:r>
              <a:rPr lang="en-US" dirty="0">
                <a:latin typeface="Times New Roman"/>
                <a:ea typeface="+mn-lt"/>
                <a:cs typeface="+mn-lt"/>
              </a:rPr>
              <a:t>XMM</a:t>
            </a:r>
            <a:r>
              <a:rPr lang="ru-RU" dirty="0">
                <a:latin typeface="Times New Roman"/>
                <a:ea typeface="+mn-lt"/>
                <a:cs typeface="+mn-lt"/>
              </a:rPr>
              <a:t>0-</a:t>
            </a:r>
            <a:r>
              <a:rPr lang="en-US" dirty="0">
                <a:latin typeface="Times New Roman"/>
                <a:ea typeface="+mn-lt"/>
                <a:cs typeface="+mn-lt"/>
              </a:rPr>
              <a:t>XMM</a:t>
            </a:r>
            <a:r>
              <a:rPr lang="ru-RU" dirty="0">
                <a:latin typeface="Times New Roman"/>
                <a:ea typeface="+mn-lt"/>
                <a:cs typeface="+mn-lt"/>
              </a:rPr>
              <a:t>15. Добавлены </a:t>
            </a:r>
            <a:r>
              <a:rPr lang="en-US" dirty="0">
                <a:latin typeface="Times New Roman"/>
                <a:ea typeface="+mn-lt"/>
                <a:cs typeface="+mn-lt"/>
              </a:rPr>
              <a:t>POPCNT</a:t>
            </a:r>
            <a:r>
              <a:rPr lang="ru-RU" dirty="0">
                <a:latin typeface="Times New Roman"/>
                <a:ea typeface="+mn-lt"/>
                <a:cs typeface="+mn-lt"/>
              </a:rPr>
              <a:t> и дополнительные целочисленные инструкции &amp; </a:t>
            </a:r>
            <a:r>
              <a:rPr lang="en-US" dirty="0" err="1">
                <a:latin typeface="Times New Roman"/>
                <a:ea typeface="+mn-lt"/>
                <a:cs typeface="+mn-lt"/>
              </a:rPr>
              <a:t>etc</a:t>
            </a:r>
            <a:r>
              <a:rPr lang="ru-RU" dirty="0">
                <a:latin typeface="Times New Roman"/>
                <a:ea typeface="+mn-lt"/>
                <a:cs typeface="+mn-lt"/>
              </a:rPr>
              <a:t>. </a:t>
            </a:r>
            <a:r>
              <a:rPr lang="en-US" dirty="0">
                <a:latin typeface="Times New Roman"/>
                <a:ea typeface="+mn-lt"/>
                <a:cs typeface="+mn-lt"/>
              </a:rPr>
              <a:t>SSE </a:t>
            </a:r>
            <a:r>
              <a:rPr lang="ru-RU" dirty="0">
                <a:latin typeface="Times New Roman"/>
                <a:ea typeface="+mn-lt"/>
                <a:cs typeface="+mn-lt"/>
              </a:rPr>
              <a:t>4 привнесла практически столько нововведений, как в своё время привнесла первая </a:t>
            </a:r>
            <a:r>
              <a:rPr lang="en-US" dirty="0">
                <a:latin typeface="Times New Roman"/>
                <a:ea typeface="+mn-lt"/>
                <a:cs typeface="+mn-lt"/>
              </a:rPr>
              <a:t>SSE</a:t>
            </a:r>
            <a:r>
              <a:rPr lang="ru-RU" dirty="0">
                <a:latin typeface="Times New Roman"/>
                <a:ea typeface="+mn-lt"/>
                <a:cs typeface="+mn-lt"/>
              </a:rPr>
              <a:t>. Основным направлением при разработке было расширение мультимедийных возможностей — декодирование игр, ускорение физических и векторных расчётов для игр, ускорение обработки фото, музыки &amp; </a:t>
            </a:r>
            <a:r>
              <a:rPr lang="ru-RU" dirty="0" err="1">
                <a:latin typeface="Times New Roman"/>
                <a:ea typeface="+mn-lt"/>
                <a:cs typeface="+mn-lt"/>
              </a:rPr>
              <a:t>etc</a:t>
            </a:r>
            <a:r>
              <a:rPr lang="ru-RU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ru-RU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0819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27557-B778-FAD5-F432-51BF9BB7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/>
                <a:cs typeface="Times New Roman"/>
              </a:rPr>
              <a:t>SSE4a и поддерживающие процессоры</a:t>
            </a: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DA52C-C3CF-CD3B-69CF-D952D0DA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1" y="2575955"/>
            <a:ext cx="12286205" cy="45136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800" dirty="0">
                <a:latin typeface="Times New Roman"/>
                <a:ea typeface="+mn-lt"/>
                <a:cs typeface="Times New Roman"/>
              </a:rPr>
              <a:t>Группа инструкций SSE4a была представлена в микроархитектуре AMD </a:t>
            </a:r>
            <a:r>
              <a:rPr lang="ru-RU" sz="1800" dirty="0" err="1">
                <a:latin typeface="Times New Roman"/>
                <a:ea typeface="+mn-lt"/>
                <a:cs typeface="Times New Roman"/>
              </a:rPr>
              <a:t>Barcelona</a:t>
            </a:r>
            <a:r>
              <a:rPr lang="ru-RU" sz="1800" dirty="0">
                <a:latin typeface="Times New Roman"/>
                <a:ea typeface="+mn-lt"/>
                <a:cs typeface="Times New Roman"/>
              </a:rPr>
              <a:t>. Эти инструкции недоступны для процессоров Intel. Поддержка указывается с помощью флага CPUID.80000001H: ECX.SSE4A [</a:t>
            </a:r>
            <a:r>
              <a:rPr lang="ru-RU" sz="1800" dirty="0" err="1">
                <a:latin typeface="Times New Roman"/>
                <a:ea typeface="+mn-lt"/>
                <a:cs typeface="Times New Roman"/>
              </a:rPr>
              <a:t>Bit</a:t>
            </a:r>
            <a:r>
              <a:rPr lang="ru-RU" sz="1800" dirty="0">
                <a:latin typeface="Times New Roman"/>
                <a:ea typeface="+mn-lt"/>
                <a:cs typeface="Times New Roman"/>
              </a:rPr>
              <a:t> 6].</a:t>
            </a:r>
            <a:br>
              <a:rPr lang="ru-RU" sz="1800" dirty="0">
                <a:latin typeface="Times New Roman"/>
                <a:ea typeface="+mn-lt"/>
                <a:cs typeface="Times New Roman"/>
              </a:rPr>
            </a:br>
            <a:r>
              <a:rPr lang="ru-RU" sz="1800" dirty="0">
                <a:latin typeface="Times New Roman"/>
                <a:ea typeface="+mn-lt"/>
                <a:cs typeface="Times New Roman"/>
              </a:rPr>
              <a:t> Процессоры Intel </a:t>
            </a:r>
            <a:endParaRPr lang="ru-RU" sz="1800" dirty="0">
              <a:latin typeface="Times New Roman"/>
              <a:cs typeface="Times New Roman"/>
            </a:endParaRPr>
          </a:p>
          <a:p>
            <a:pPr marL="514350" lvl="1" indent="-285750">
              <a:buChar char="•"/>
            </a:pPr>
            <a:r>
              <a:rPr lang="ru-RU" sz="1800" err="1">
                <a:latin typeface="Times New Roman"/>
                <a:ea typeface="+mn-lt"/>
                <a:cs typeface="Times New Roman"/>
              </a:rPr>
              <a:t>Silvermont</a:t>
            </a:r>
            <a:r>
              <a:rPr lang="ru-RU" sz="1800" dirty="0">
                <a:latin typeface="Times New Roman"/>
                <a:ea typeface="+mn-lt"/>
                <a:cs typeface="Times New Roman"/>
              </a:rPr>
              <a:t> (поддерживаются SSE4.1, SSE4.2 и POPCNT)</a:t>
            </a:r>
            <a:endParaRPr lang="ru-RU" sz="1800">
              <a:latin typeface="Times New Roman"/>
              <a:cs typeface="Times New Roman"/>
            </a:endParaRPr>
          </a:p>
          <a:p>
            <a:pPr marL="514350" lvl="1" indent="-285750">
              <a:buChar char="•"/>
            </a:pPr>
            <a:r>
              <a:rPr lang="ru-RU" sz="1800" dirty="0">
                <a:latin typeface="Times New Roman"/>
                <a:ea typeface="+mn-lt"/>
                <a:cs typeface="Times New Roman"/>
              </a:rPr>
              <a:t>Процессоры </a:t>
            </a:r>
            <a:r>
              <a:rPr lang="ru-RU" sz="1800" dirty="0" err="1">
                <a:latin typeface="Times New Roman"/>
                <a:ea typeface="+mn-lt"/>
                <a:cs typeface="Times New Roman"/>
              </a:rPr>
              <a:t>Goldmont</a:t>
            </a:r>
            <a:r>
              <a:rPr lang="ru-RU" sz="1800" dirty="0">
                <a:latin typeface="Times New Roman"/>
                <a:ea typeface="+mn-lt"/>
                <a:cs typeface="Times New Roman"/>
              </a:rPr>
              <a:t> (SSE4.1, Поддерживаются SSE4.2 и POPCNT)</a:t>
            </a:r>
            <a:endParaRPr lang="ru-RU" sz="1800">
              <a:latin typeface="Times New Roman"/>
              <a:cs typeface="Times New Roman"/>
            </a:endParaRPr>
          </a:p>
          <a:p>
            <a:pPr marL="514350" lvl="1" indent="-285750">
              <a:buChar char="•"/>
            </a:pPr>
            <a:r>
              <a:rPr lang="ru-RU" sz="1800" dirty="0">
                <a:latin typeface="Times New Roman"/>
                <a:ea typeface="+mn-lt"/>
                <a:cs typeface="Times New Roman"/>
              </a:rPr>
              <a:t>Процессоры </a:t>
            </a:r>
            <a:r>
              <a:rPr lang="ru-RU" sz="1800" dirty="0" err="1">
                <a:latin typeface="Times New Roman"/>
                <a:ea typeface="+mn-lt"/>
                <a:cs typeface="Times New Roman"/>
              </a:rPr>
              <a:t>Goldmont</a:t>
            </a:r>
            <a:r>
              <a:rPr lang="ru-RU" sz="1800" dirty="0">
                <a:latin typeface="Times New Roman"/>
                <a:ea typeface="+mn-lt"/>
                <a:cs typeface="Times New Roman"/>
              </a:rPr>
              <a:t> Plus (поддерживаются SSE4.1, SSE4.2 и POPCNT)</a:t>
            </a:r>
            <a:endParaRPr lang="ru-RU" sz="1800">
              <a:latin typeface="Times New Roman"/>
              <a:cs typeface="Times New Roman"/>
            </a:endParaRPr>
          </a:p>
          <a:p>
            <a:pPr marL="514350" lvl="1" indent="-285750">
              <a:buChar char="•"/>
            </a:pPr>
            <a:r>
              <a:rPr lang="ru-RU" sz="1800" dirty="0">
                <a:latin typeface="Times New Roman"/>
                <a:ea typeface="+mn-lt"/>
                <a:cs typeface="Times New Roman"/>
              </a:rPr>
              <a:t>Процессоры </a:t>
            </a:r>
            <a:r>
              <a:rPr lang="ru-RU" sz="1800" dirty="0" err="1">
                <a:latin typeface="Times New Roman"/>
                <a:ea typeface="+mn-lt"/>
                <a:cs typeface="Times New Roman"/>
              </a:rPr>
              <a:t>Tremont</a:t>
            </a:r>
            <a:r>
              <a:rPr lang="ru-RU" sz="1800" dirty="0">
                <a:latin typeface="Times New Roman"/>
                <a:ea typeface="+mn-lt"/>
                <a:cs typeface="Times New Roman"/>
              </a:rPr>
              <a:t> (поддерживаются SSE4.1, SSE4.2 и POPCNT)</a:t>
            </a:r>
            <a:endParaRPr lang="ru-RU" sz="1800">
              <a:latin typeface="Times New Roman"/>
              <a:cs typeface="Times New Roman"/>
            </a:endParaRPr>
          </a:p>
          <a:p>
            <a:pPr marL="514350" lvl="1" indent="-285750">
              <a:buChar char="•"/>
            </a:pPr>
            <a:r>
              <a:rPr lang="ru-RU" sz="1800" dirty="0">
                <a:latin typeface="Times New Roman"/>
                <a:ea typeface="+mn-lt"/>
                <a:cs typeface="Times New Roman"/>
              </a:rPr>
              <a:t>Процессоры </a:t>
            </a:r>
            <a:r>
              <a:rPr lang="ru-RU" sz="1800" err="1">
                <a:latin typeface="Times New Roman"/>
                <a:ea typeface="+mn-lt"/>
                <a:cs typeface="Times New Roman"/>
              </a:rPr>
              <a:t>Penryn</a:t>
            </a:r>
            <a:r>
              <a:rPr lang="ru-RU" sz="1800" dirty="0">
                <a:latin typeface="Times New Roman"/>
                <a:ea typeface="+mn-lt"/>
                <a:cs typeface="Times New Roman"/>
              </a:rPr>
              <a:t> (поддерживается SSE4.1, за исключением процессоров Pentium Dual-Core и Celeron )</a:t>
            </a:r>
            <a:endParaRPr lang="ru-RU" sz="1800">
              <a:latin typeface="Times New Roman"/>
              <a:cs typeface="Times New Roman"/>
            </a:endParaRPr>
          </a:p>
          <a:p>
            <a:pPr marL="514350" lvl="1" indent="-285750">
              <a:buChar char="•"/>
            </a:pPr>
            <a:r>
              <a:rPr lang="ru-RU" sz="1800" err="1">
                <a:latin typeface="Times New Roman"/>
                <a:ea typeface="+mn-lt"/>
                <a:cs typeface="Times New Roman"/>
              </a:rPr>
              <a:t>Nehalem</a:t>
            </a:r>
            <a:r>
              <a:rPr lang="ru-RU" sz="1800" dirty="0">
                <a:latin typeface="Times New Roman"/>
                <a:ea typeface="+mn-lt"/>
                <a:cs typeface="Times New Roman"/>
              </a:rPr>
              <a:t> и процессоров </a:t>
            </a:r>
            <a:r>
              <a:rPr lang="ru-RU" sz="1800" err="1">
                <a:latin typeface="Times New Roman"/>
                <a:ea typeface="+mn-lt"/>
                <a:cs typeface="Times New Roman"/>
              </a:rPr>
              <a:t>Westmere</a:t>
            </a:r>
            <a:r>
              <a:rPr lang="ru-RU" sz="1800" dirty="0">
                <a:latin typeface="Times New Roman"/>
                <a:ea typeface="+mn-lt"/>
                <a:cs typeface="Times New Roman"/>
              </a:rPr>
              <a:t> (SSE4.1, Поддерживаются SSE4.2 и POPCNT, за исключением процессоров Pentium и Celeron )</a:t>
            </a:r>
            <a:endParaRPr lang="ru-RU" sz="1800">
              <a:latin typeface="Times New Roman"/>
              <a:cs typeface="Times New Roman"/>
            </a:endParaRPr>
          </a:p>
          <a:p>
            <a:pPr marL="514350" lvl="1" indent="-285750">
              <a:buChar char="•"/>
            </a:pPr>
            <a:r>
              <a:rPr lang="ru-RU" sz="1800" dirty="0" err="1">
                <a:latin typeface="Times New Roman"/>
                <a:ea typeface="+mn-lt"/>
                <a:cs typeface="Times New Roman"/>
              </a:rPr>
              <a:t>Sandy</a:t>
            </a:r>
            <a:r>
              <a:rPr lang="ru-RU" sz="1800" dirty="0">
                <a:latin typeface="Times New Roman"/>
                <a:ea typeface="+mn-lt"/>
                <a:cs typeface="Times New Roman"/>
              </a:rPr>
              <a:t> Bridge и новее (поддерживаются SSE4.1, SSE4.2 и POPCNT, включая Pentium и Процессоры Celeron )</a:t>
            </a:r>
            <a:endParaRPr lang="ru-RU" sz="1800">
              <a:latin typeface="Times New Roman"/>
              <a:cs typeface="Times New Roman"/>
            </a:endParaRPr>
          </a:p>
          <a:p>
            <a:pPr marL="514350" lvl="1" indent="-285750">
              <a:buChar char="•"/>
            </a:pPr>
            <a:r>
              <a:rPr lang="ru-RU" sz="1800" dirty="0" err="1">
                <a:latin typeface="Times New Roman"/>
                <a:ea typeface="+mn-lt"/>
                <a:cs typeface="Times New Roman"/>
              </a:rPr>
              <a:t>Haswell</a:t>
            </a:r>
            <a:r>
              <a:rPr lang="ru-RU" sz="1800" dirty="0">
                <a:latin typeface="Times New Roman"/>
                <a:ea typeface="+mn-lt"/>
                <a:cs typeface="Times New Roman"/>
              </a:rPr>
              <a:t> и новее (поддерживаются SSE4.1, SSE4.2, POPCNT и LZCNT)</a:t>
            </a:r>
            <a:endParaRPr lang="ru-RU" sz="1800">
              <a:latin typeface="Times New Roman"/>
              <a:cs typeface="Times New Roman"/>
            </a:endParaRPr>
          </a:p>
          <a:p>
            <a:pPr marL="285750" indent="-285750">
              <a:buChar char="•"/>
            </a:pPr>
            <a:endParaRPr lang="ru-RU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3014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BDCC8-3389-C014-AA3C-7C38969F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/>
                <a:cs typeface="Times New Roman"/>
              </a:rPr>
              <a:t>Поддерживающие процессоры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62D0C0-808E-FACB-9BD6-5A4346D6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42" y="2619497"/>
            <a:ext cx="11643947" cy="40673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600" dirty="0">
                <a:latin typeface="Times New Roman"/>
                <a:ea typeface="+mn-lt"/>
                <a:cs typeface="+mn-lt"/>
              </a:rPr>
              <a:t>Процессоры AMD </a:t>
            </a:r>
            <a:endParaRPr lang="ru-RU" sz="1600">
              <a:latin typeface="Times New Roman"/>
              <a:cs typeface="Times New Roman"/>
            </a:endParaRPr>
          </a:p>
          <a:p>
            <a:pPr marL="514350" lvl="1" indent="-285750">
              <a:buFont typeface="Arial"/>
              <a:buChar char="•"/>
            </a:pPr>
            <a:r>
              <a:rPr lang="ru-RU" sz="1400" dirty="0">
                <a:latin typeface="Times New Roman"/>
                <a:ea typeface="+mn-lt"/>
                <a:cs typeface="+mn-lt"/>
              </a:rPr>
              <a:t>на базе K10 (SSE4a, POPCNT и LZCNT поддерживается)</a:t>
            </a:r>
            <a:endParaRPr lang="ru-RU" sz="1400">
              <a:latin typeface="Times New Roman"/>
              <a:cs typeface="Times New Roman"/>
            </a:endParaRPr>
          </a:p>
          <a:p>
            <a:pPr marL="514350" lvl="1" indent="-285750">
              <a:buFont typeface="Arial"/>
              <a:buChar char="•"/>
            </a:pPr>
            <a:r>
              <a:rPr lang="ru-RU" sz="1400" dirty="0">
                <a:latin typeface="Times New Roman"/>
                <a:ea typeface="+mn-lt"/>
                <a:cs typeface="+mn-lt"/>
              </a:rPr>
              <a:t>маломощные процессоры </a:t>
            </a:r>
            <a:r>
              <a:rPr lang="ru-RU" sz="1400" dirty="0" err="1">
                <a:latin typeface="Times New Roman"/>
                <a:ea typeface="+mn-lt"/>
                <a:cs typeface="+mn-lt"/>
              </a:rPr>
              <a:t>Cat</a:t>
            </a:r>
            <a:r>
              <a:rPr lang="ru-RU" sz="1400" dirty="0">
                <a:latin typeface="Times New Roman"/>
                <a:ea typeface="+mn-lt"/>
                <a:cs typeface="+mn-lt"/>
              </a:rPr>
              <a:t> </a:t>
            </a:r>
            <a:endParaRPr lang="ru-RU" sz="1400">
              <a:latin typeface="Times New Roman"/>
              <a:ea typeface="+mn-lt"/>
              <a:cs typeface="Times New Roman"/>
            </a:endParaRPr>
          </a:p>
          <a:p>
            <a:pPr marL="514350" lvl="1" indent="-285750">
              <a:buFont typeface="Arial"/>
              <a:buChar char="•"/>
            </a:pPr>
            <a:r>
              <a:rPr lang="ru-RU" sz="1400" dirty="0">
                <a:latin typeface="Times New Roman"/>
                <a:ea typeface="+mn-lt"/>
                <a:cs typeface="+mn-lt"/>
              </a:rPr>
              <a:t>процессоры на базе </a:t>
            </a:r>
            <a:r>
              <a:rPr lang="ru-RU" sz="1400" dirty="0" err="1">
                <a:latin typeface="Times New Roman"/>
                <a:ea typeface="+mn-lt"/>
                <a:cs typeface="+mn-lt"/>
              </a:rPr>
              <a:t>Bobcat</a:t>
            </a:r>
            <a:r>
              <a:rPr lang="ru-RU" sz="1400" dirty="0">
                <a:latin typeface="Times New Roman"/>
                <a:ea typeface="+mn-lt"/>
                <a:cs typeface="+mn-lt"/>
              </a:rPr>
              <a:t> (поддерживаются SSE4a, POPCNT и LZCNT)</a:t>
            </a:r>
            <a:endParaRPr lang="ru-RU" sz="1400">
              <a:latin typeface="Times New Roman"/>
              <a:cs typeface="Times New Roman"/>
            </a:endParaRPr>
          </a:p>
          <a:p>
            <a:pPr marL="742950" lvl="2" indent="-285750">
              <a:buFont typeface="Arial"/>
              <a:buChar char="•"/>
            </a:pPr>
            <a:r>
              <a:rPr lang="ru-RU" sz="1400" dirty="0">
                <a:latin typeface="Times New Roman"/>
                <a:ea typeface="+mn-lt"/>
                <a:cs typeface="+mn-lt"/>
              </a:rPr>
              <a:t>процессоры на базе Jaguar и более новые (SSE4a, SSE4.1, поддерживаются SSE4.2, POPCNT и LZCNT)</a:t>
            </a:r>
            <a:endParaRPr lang="ru-RU" sz="1400">
              <a:latin typeface="Times New Roman"/>
              <a:cs typeface="Times New Roman"/>
            </a:endParaRPr>
          </a:p>
          <a:p>
            <a:pPr marL="742950" lvl="2" indent="-285750">
              <a:buFont typeface="Arial"/>
              <a:buChar char="•"/>
            </a:pPr>
            <a:r>
              <a:rPr lang="ru-RU" sz="1400" dirty="0">
                <a:latin typeface="Times New Roman"/>
                <a:ea typeface="+mn-lt"/>
                <a:cs typeface="+mn-lt"/>
              </a:rPr>
              <a:t>Процессоры на базе Puma и более новые (поддерживаются SSE4a, SSE4.1, SSE4.2, POPCNT и LZCNT)</a:t>
            </a:r>
            <a:endParaRPr lang="ru-RU" sz="1400">
              <a:latin typeface="Times New Roman"/>
              <a:cs typeface="Times New Roman"/>
            </a:endParaRPr>
          </a:p>
          <a:p>
            <a:pPr marL="514350" lvl="1" indent="-285750">
              <a:buFont typeface="Arial"/>
              <a:buChar char="•"/>
            </a:pPr>
            <a:r>
              <a:rPr lang="ru-RU" sz="1400" dirty="0">
                <a:latin typeface="Times New Roman"/>
                <a:ea typeface="+mn-lt"/>
                <a:cs typeface="+mn-lt"/>
              </a:rPr>
              <a:t>Процессоры для тяжелого оборудования (SSE4a, SSE4.1, SSE4.2, POPCNT и LZCNT поддерживаются) </a:t>
            </a:r>
            <a:endParaRPr lang="ru-RU" sz="1400">
              <a:latin typeface="Times New Roman"/>
              <a:cs typeface="Times New Roman"/>
            </a:endParaRPr>
          </a:p>
          <a:p>
            <a:pPr marL="742950" lvl="2" indent="-285750">
              <a:buFont typeface="Arial"/>
              <a:buChar char="•"/>
            </a:pPr>
            <a:r>
              <a:rPr lang="ru-RU" sz="1400" dirty="0">
                <a:latin typeface="Times New Roman"/>
                <a:ea typeface="+mn-lt"/>
                <a:cs typeface="+mn-lt"/>
              </a:rPr>
              <a:t>на базе </a:t>
            </a:r>
            <a:r>
              <a:rPr lang="ru-RU" sz="1400" dirty="0" err="1">
                <a:latin typeface="Times New Roman"/>
                <a:ea typeface="+mn-lt"/>
                <a:cs typeface="+mn-lt"/>
              </a:rPr>
              <a:t>Bulldozer</a:t>
            </a:r>
            <a:r>
              <a:rPr lang="ru-RU" sz="1400" dirty="0">
                <a:latin typeface="Times New Roman"/>
                <a:ea typeface="+mn-lt"/>
                <a:cs typeface="+mn-lt"/>
              </a:rPr>
              <a:t> процессоров</a:t>
            </a:r>
            <a:endParaRPr lang="ru-RU" sz="1400">
              <a:latin typeface="Times New Roman"/>
              <a:cs typeface="Times New Roman"/>
            </a:endParaRPr>
          </a:p>
          <a:p>
            <a:pPr marL="742950" lvl="2" indent="-285750">
              <a:buFont typeface="Arial"/>
              <a:buChar char="•"/>
            </a:pPr>
            <a:r>
              <a:rPr lang="ru-RU" sz="1400" dirty="0">
                <a:latin typeface="Times New Roman"/>
                <a:ea typeface="+mn-lt"/>
                <a:cs typeface="+mn-lt"/>
              </a:rPr>
              <a:t>на базе </a:t>
            </a:r>
            <a:r>
              <a:rPr lang="ru-RU" sz="1400" dirty="0" err="1">
                <a:latin typeface="Times New Roman"/>
                <a:ea typeface="+mn-lt"/>
                <a:cs typeface="+mn-lt"/>
              </a:rPr>
              <a:t>Piledriver</a:t>
            </a:r>
            <a:r>
              <a:rPr lang="ru-RU" sz="1400" dirty="0">
                <a:latin typeface="Times New Roman"/>
                <a:ea typeface="+mn-lt"/>
                <a:cs typeface="+mn-lt"/>
              </a:rPr>
              <a:t> процессоров</a:t>
            </a:r>
            <a:endParaRPr lang="ru-RU" sz="1400">
              <a:latin typeface="Times New Roman"/>
              <a:cs typeface="Times New Roman"/>
            </a:endParaRPr>
          </a:p>
          <a:p>
            <a:pPr marL="742950" lvl="2" indent="-285750">
              <a:buFont typeface="Arial"/>
              <a:buChar char="•"/>
            </a:pPr>
            <a:r>
              <a:rPr lang="ru-RU" sz="1400" dirty="0">
                <a:latin typeface="Times New Roman"/>
                <a:ea typeface="+mn-lt"/>
                <a:cs typeface="+mn-lt"/>
              </a:rPr>
              <a:t>на базе </a:t>
            </a:r>
            <a:r>
              <a:rPr lang="ru-RU" sz="1400" dirty="0" err="1">
                <a:latin typeface="Times New Roman"/>
                <a:ea typeface="+mn-lt"/>
                <a:cs typeface="+mn-lt"/>
              </a:rPr>
              <a:t>Steamroller</a:t>
            </a:r>
            <a:r>
              <a:rPr lang="ru-RU" sz="1400" dirty="0">
                <a:latin typeface="Times New Roman"/>
                <a:ea typeface="+mn-lt"/>
                <a:cs typeface="+mn-lt"/>
              </a:rPr>
              <a:t> процессоров</a:t>
            </a:r>
            <a:endParaRPr lang="ru-RU" sz="1400">
              <a:latin typeface="Times New Roman"/>
              <a:cs typeface="Times New Roman"/>
            </a:endParaRPr>
          </a:p>
          <a:p>
            <a:pPr marL="742950" lvl="2" indent="-285750">
              <a:buFont typeface="Arial"/>
              <a:buChar char="•"/>
            </a:pPr>
            <a:r>
              <a:rPr lang="ru-RU" sz="1400" dirty="0">
                <a:latin typeface="Times New Roman"/>
                <a:ea typeface="+mn-lt"/>
                <a:cs typeface="+mn-lt"/>
              </a:rPr>
              <a:t>на базе экскаватора процессоры и более новые</a:t>
            </a:r>
            <a:endParaRPr lang="ru-RU" sz="1400">
              <a:latin typeface="Times New Roman"/>
              <a:cs typeface="Times New Roman"/>
            </a:endParaRPr>
          </a:p>
          <a:p>
            <a:pPr marL="514350" lvl="1" indent="-285750">
              <a:buFont typeface="Arial"/>
              <a:buChar char="•"/>
            </a:pPr>
            <a:r>
              <a:rPr lang="ru-RU" sz="1400" dirty="0">
                <a:latin typeface="Times New Roman"/>
                <a:ea typeface="+mn-lt"/>
                <a:cs typeface="+mn-lt"/>
              </a:rPr>
              <a:t>процессоры на базе Zen (поддерживаются SSE4a, SSE4.1, SSE4.2, POPCNT и LZCNT)</a:t>
            </a:r>
            <a:endParaRPr lang="ru-RU" sz="1400">
              <a:latin typeface="Times New Roman"/>
              <a:cs typeface="Times New Roman"/>
            </a:endParaRPr>
          </a:p>
          <a:p>
            <a:pPr marL="514350" lvl="1" indent="-285750">
              <a:buFont typeface="Arial"/>
              <a:buChar char="•"/>
            </a:pPr>
            <a:r>
              <a:rPr lang="ru-RU" sz="1400" dirty="0">
                <a:latin typeface="Times New Roman"/>
                <a:ea typeface="+mn-lt"/>
                <a:cs typeface="+mn-lt"/>
              </a:rPr>
              <a:t>Процессоры на базе Zen + (SSE4a, SSE4.1, SSE4.2, поддерживаются POPCNT и LZCNT)</a:t>
            </a:r>
            <a:endParaRPr lang="ru-RU" sz="1400">
              <a:latin typeface="Times New Roman"/>
              <a:cs typeface="Times New Roman"/>
            </a:endParaRPr>
          </a:p>
          <a:p>
            <a:pPr marL="514350" lvl="1" indent="-285750">
              <a:buFont typeface="Arial"/>
              <a:buChar char="•"/>
            </a:pPr>
            <a:r>
              <a:rPr lang="ru-RU" sz="1400" dirty="0">
                <a:latin typeface="Times New Roman"/>
                <a:ea typeface="+mn-lt"/>
                <a:cs typeface="+mn-lt"/>
              </a:rPr>
              <a:t>Процессоры на базе Zen2 (поддерживаются SSE4a, SSE4.1, SSE4.2, POPCNT и LZCNT)</a:t>
            </a:r>
            <a:endParaRPr lang="ru-RU" sz="1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ru-RU" sz="1100" dirty="0">
              <a:latin typeface="Times New Roman"/>
              <a:cs typeface="Times New Roman"/>
            </a:endParaRPr>
          </a:p>
          <a:p>
            <a:endParaRPr lang="ru-RU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3053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A8A0D-D487-D848-C386-D4D78A86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/>
                <a:cs typeface="Times New Roman"/>
              </a:rPr>
              <a:t>Поддерживающие процессоры</a:t>
            </a: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C04B9-02F9-F614-EE77-71A8EC616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VIA </a:t>
            </a:r>
            <a:endParaRPr lang="ru-RU"/>
          </a:p>
          <a:p>
            <a:pPr marL="514350" lvl="1" indent="-285750">
              <a:buFont typeface="Arial,Sans-Serif"/>
              <a:buChar char="•"/>
            </a:pPr>
            <a:r>
              <a:rPr lang="ru-RU" err="1">
                <a:latin typeface="Times New Roman"/>
                <a:cs typeface="Times New Roman"/>
              </a:rPr>
              <a:t>Nano</a:t>
            </a:r>
            <a:r>
              <a:rPr lang="ru-RU" dirty="0">
                <a:latin typeface="Times New Roman"/>
                <a:cs typeface="Times New Roman"/>
              </a:rPr>
              <a:t> 3000, X2, </a:t>
            </a:r>
            <a:r>
              <a:rPr lang="ru-RU" err="1">
                <a:latin typeface="Times New Roman"/>
                <a:cs typeface="Times New Roman"/>
              </a:rPr>
              <a:t>QuadCore</a:t>
            </a:r>
            <a:r>
              <a:rPr lang="ru-RU" dirty="0">
                <a:latin typeface="Times New Roman"/>
                <a:cs typeface="Times New Roman"/>
              </a:rPr>
              <a:t> процессоры (поддерживается SSE4.1)</a:t>
            </a:r>
          </a:p>
          <a:p>
            <a:pPr marL="514350" lvl="1" indent="-285750">
              <a:buFont typeface="Arial,Sans-Serif"/>
              <a:buChar char="•"/>
            </a:pPr>
            <a:r>
              <a:rPr lang="ru-RU" err="1">
                <a:latin typeface="Times New Roman"/>
                <a:cs typeface="Times New Roman"/>
              </a:rPr>
              <a:t>Nano</a:t>
            </a:r>
            <a:r>
              <a:rPr lang="ru-RU" dirty="0">
                <a:latin typeface="Times New Roman"/>
                <a:cs typeface="Times New Roman"/>
              </a:rPr>
              <a:t> Процессоры серии </a:t>
            </a:r>
            <a:r>
              <a:rPr lang="ru-RU" err="1">
                <a:latin typeface="Times New Roman"/>
                <a:cs typeface="Times New Roman"/>
              </a:rPr>
              <a:t>QuadCore</a:t>
            </a:r>
            <a:r>
              <a:rPr lang="ru-RU" dirty="0">
                <a:latin typeface="Times New Roman"/>
                <a:cs typeface="Times New Roman"/>
              </a:rPr>
              <a:t> C4000 (поддерживаются SSE4.1, SSE4.2)</a:t>
            </a:r>
          </a:p>
          <a:p>
            <a:pPr marL="514350" lvl="1" indent="-285750">
              <a:buFont typeface="Arial,Sans-Serif"/>
              <a:buChar char="•"/>
            </a:pPr>
            <a:r>
              <a:rPr lang="ru-RU" err="1">
                <a:latin typeface="Times New Roman"/>
                <a:cs typeface="Times New Roman"/>
              </a:rPr>
              <a:t>Eden</a:t>
            </a:r>
            <a:r>
              <a:rPr lang="ru-RU" dirty="0">
                <a:latin typeface="Times New Roman"/>
                <a:cs typeface="Times New Roman"/>
              </a:rPr>
              <a:t> Процессоры X4 (поддерживаются SSE4.1, SSE4.2)</a:t>
            </a:r>
          </a:p>
          <a:p>
            <a:r>
              <a:rPr lang="ru-RU" sz="2000" err="1">
                <a:latin typeface="Times New Roman"/>
                <a:cs typeface="Times New Roman"/>
              </a:rPr>
              <a:t>Чжаосинь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</a:p>
          <a:p>
            <a:pPr marL="514350" lvl="1" indent="-285750">
              <a:buFont typeface="Arial,Sans-Serif"/>
              <a:buChar char="•"/>
            </a:pPr>
            <a:r>
              <a:rPr lang="ru-RU" dirty="0">
                <a:latin typeface="Times New Roman"/>
                <a:cs typeface="Times New Roman"/>
              </a:rPr>
              <a:t>ZX-C </a:t>
            </a:r>
            <a:r>
              <a:rPr lang="ru-RU" err="1">
                <a:latin typeface="Times New Roman"/>
                <a:cs typeface="Times New Roman"/>
              </a:rPr>
              <a:t>pro</a:t>
            </a:r>
            <a:r>
              <a:rPr lang="ru-RU" dirty="0">
                <a:latin typeface="Times New Roman"/>
                <a:cs typeface="Times New Roman"/>
              </a:rPr>
              <a:t> процессоры и новее (поддерживаются SSE4.1, SSE4.2)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71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10E0B-A905-A3B2-D034-E3AE7070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/>
                <a:cs typeface="Times New Roman"/>
              </a:rPr>
              <a:t/>
            </a:r>
            <a:br>
              <a:rPr lang="ru-RU" b="1" dirty="0">
                <a:latin typeface="Times New Roman"/>
                <a:cs typeface="Times New Roman"/>
              </a:rPr>
            </a:br>
            <a:r>
              <a:rPr lang="ru-RU" b="1" dirty="0">
                <a:latin typeface="Times New Roman"/>
                <a:cs typeface="Times New Roman"/>
              </a:rPr>
              <a:t>Общие сведения</a:t>
            </a:r>
          </a:p>
          <a:p>
            <a:endParaRPr lang="ru-RU" b="1" dirty="0">
              <a:latin typeface="Times New Roman"/>
              <a:cs typeface="Times New Roman"/>
            </a:endParaRPr>
          </a:p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61BD25-09AD-C231-36FA-33FB9A7B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892833" cy="32617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latin typeface="Times New Roman"/>
                <a:ea typeface="+mn-lt"/>
                <a:cs typeface="+mn-lt"/>
              </a:rPr>
              <a:t>SSE (</a:t>
            </a:r>
            <a:r>
              <a:rPr lang="ru-RU" sz="2400" err="1">
                <a:latin typeface="Times New Roman"/>
                <a:ea typeface="+mn-lt"/>
                <a:cs typeface="+mn-lt"/>
              </a:rPr>
              <a:t>Streaming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SIMD </a:t>
            </a:r>
            <a:r>
              <a:rPr lang="ru-RU" sz="2400" err="1">
                <a:latin typeface="Times New Roman"/>
                <a:ea typeface="+mn-lt"/>
                <a:cs typeface="+mn-lt"/>
              </a:rPr>
              <a:t>Extensions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) - расширение инструкций процессора для потоковой обработки в режиме SIMD (Single </a:t>
            </a:r>
            <a:r>
              <a:rPr lang="ru-RU" sz="2400" err="1">
                <a:latin typeface="Times New Roman"/>
                <a:ea typeface="+mn-lt"/>
                <a:cs typeface="+mn-lt"/>
              </a:rPr>
              <a:t>Instruction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</a:t>
            </a:r>
            <a:r>
              <a:rPr lang="ru-RU" sz="2400" err="1">
                <a:latin typeface="Times New Roman"/>
                <a:ea typeface="+mn-lt"/>
                <a:cs typeface="+mn-lt"/>
              </a:rPr>
              <a:t>Multiple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Data), т.е. когда требуется применять однотипные операции к потоку данных. </a:t>
            </a:r>
            <a:endParaRPr lang="ru-RU" sz="2400">
              <a:latin typeface="Times New Roman"/>
              <a:cs typeface="Times New Roman"/>
            </a:endParaRPr>
          </a:p>
          <a:p>
            <a:r>
              <a:rPr lang="ru-RU" sz="2400" dirty="0">
                <a:latin typeface="Times New Roman"/>
                <a:ea typeface="+mn-lt"/>
                <a:cs typeface="+mn-lt"/>
              </a:rPr>
              <a:t>Расширение SSE разработано компанией Intel и было впервые применено в процессоре Intel Pentium III с ядром </a:t>
            </a:r>
            <a:r>
              <a:rPr lang="ru-RU" sz="2400" err="1">
                <a:latin typeface="Times New Roman"/>
                <a:ea typeface="+mn-lt"/>
                <a:cs typeface="+mn-lt"/>
              </a:rPr>
              <a:t>Katmai</a:t>
            </a:r>
            <a:r>
              <a:rPr lang="ru-RU" sz="2400" dirty="0">
                <a:latin typeface="Times New Roman"/>
                <a:ea typeface="+mn-lt"/>
                <a:cs typeface="+mn-lt"/>
              </a:rPr>
              <a:t>,  в ответ на выпущенные годом ранее инструкции 3</a:t>
            </a:r>
            <a:r>
              <a:rPr lang="en-US" sz="2400" err="1">
                <a:latin typeface="Times New Roman"/>
                <a:ea typeface="+mn-lt"/>
                <a:cs typeface="+mn-lt"/>
              </a:rPr>
              <a:t>DNow</a:t>
            </a:r>
            <a:r>
              <a:rPr lang="en-US" sz="2400" dirty="0">
                <a:latin typeface="Times New Roman"/>
                <a:ea typeface="+mn-lt"/>
                <a:cs typeface="+mn-lt"/>
              </a:rPr>
              <a:t>!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от </a:t>
            </a:r>
            <a:r>
              <a:rPr lang="en-US" sz="2400" dirty="0">
                <a:latin typeface="Times New Roman"/>
                <a:ea typeface="+mn-lt"/>
                <a:cs typeface="+mn-lt"/>
              </a:rPr>
              <a:t>AMD.</a:t>
            </a:r>
            <a:r>
              <a:rPr lang="ru-RU" sz="2400" dirty="0">
                <a:latin typeface="Times New Roman"/>
                <a:ea typeface="+mn-lt"/>
                <a:cs typeface="+mn-lt"/>
              </a:rPr>
              <a:t> Отсюда изначальное название KNI (</a:t>
            </a:r>
            <a:r>
              <a:rPr lang="ru-RU" sz="2400" err="1">
                <a:latin typeface="Times New Roman"/>
                <a:ea typeface="+mn-lt"/>
                <a:cs typeface="+mn-lt"/>
              </a:rPr>
              <a:t>Katmai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New </a:t>
            </a:r>
            <a:r>
              <a:rPr lang="ru-RU" sz="2400" err="1">
                <a:latin typeface="Times New Roman"/>
                <a:ea typeface="+mn-lt"/>
                <a:cs typeface="+mn-lt"/>
              </a:rPr>
              <a:t>Instructions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). Технология впервые была введена в массовое производство в 1999 году, с выходом </a:t>
            </a:r>
            <a:r>
              <a:rPr lang="en-US" sz="2400" dirty="0">
                <a:latin typeface="Times New Roman"/>
                <a:ea typeface="+mn-lt"/>
                <a:cs typeface="+mn-lt"/>
              </a:rPr>
              <a:t>PIII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(</a:t>
            </a:r>
            <a:r>
              <a:rPr lang="en-US" sz="2400" dirty="0">
                <a:latin typeface="Times New Roman"/>
                <a:ea typeface="+mn-lt"/>
                <a:cs typeface="+mn-lt"/>
              </a:rPr>
              <a:t>Katmai</a:t>
            </a:r>
            <a:r>
              <a:rPr lang="ru-RU" sz="2400" dirty="0">
                <a:latin typeface="Times New Roman"/>
                <a:ea typeface="+mn-lt"/>
                <a:cs typeface="+mn-lt"/>
              </a:rPr>
              <a:t>).</a:t>
            </a:r>
          </a:p>
          <a:p>
            <a:endParaRPr lang="ru-RU" sz="2000">
              <a:latin typeface="Times New Roman"/>
              <a:ea typeface="+mn-lt"/>
              <a:cs typeface="+mn-lt"/>
            </a:endParaRPr>
          </a:p>
          <a:p>
            <a:endParaRPr lang="ru-RU" sz="2000" dirty="0">
              <a:latin typeface="Times New Roman"/>
              <a:ea typeface="+mn-lt"/>
              <a:cs typeface="+mn-lt"/>
            </a:endParaRPr>
          </a:p>
          <a:p>
            <a:endParaRPr lang="ru-RU" sz="2000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350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6C546-4506-A879-7347-55B09773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Times New Roman"/>
                <a:cs typeface="Times New Roman"/>
              </a:rPr>
              <a:t>Intel MMX</a:t>
            </a:r>
          </a:p>
          <a:p>
            <a:endParaRPr lang="ru-RU" b="1" dirty="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6C861-5075-CCFA-1339-F44DFDC14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1988126"/>
            <a:ext cx="10381205" cy="3261789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ru-RU" sz="2400" b="1" dirty="0">
              <a:latin typeface="Times New Roman"/>
              <a:ea typeface="+mn-lt"/>
              <a:cs typeface="+mn-lt"/>
            </a:endParaRPr>
          </a:p>
          <a:p>
            <a:r>
              <a:rPr lang="ru-RU" sz="2400" dirty="0">
                <a:latin typeface="Times New Roman"/>
                <a:ea typeface="+mn-lt"/>
                <a:cs typeface="Times New Roman"/>
              </a:rPr>
              <a:t>Технология SSE позволила преодолеть проблемы MMX - при использовании MMX невозможно было одновременно использовать инструкции сопроцессора, так как его регистры задействовались для MMX и работы с вещественными числами. </a:t>
            </a:r>
            <a:endParaRPr lang="ru-RU" sz="2400">
              <a:latin typeface="Times New Roman"/>
              <a:cs typeface="Times New Roman"/>
            </a:endParaRPr>
          </a:p>
          <a:p>
            <a:r>
              <a:rPr lang="ru-RU" sz="2400" dirty="0">
                <a:latin typeface="Times New Roman"/>
                <a:ea typeface="+mn-lt"/>
                <a:cs typeface="+mn-lt"/>
              </a:rPr>
              <a:t>MMX (Multimedia </a:t>
            </a:r>
            <a:r>
              <a:rPr lang="ru-RU" sz="2400" err="1">
                <a:latin typeface="Times New Roman"/>
                <a:ea typeface="+mn-lt"/>
                <a:cs typeface="+mn-lt"/>
              </a:rPr>
              <a:t>Extensions</a:t>
            </a:r>
            <a:r>
              <a:rPr lang="ru-RU" sz="2400" dirty="0">
                <a:latin typeface="Times New Roman"/>
                <a:ea typeface="+mn-lt"/>
                <a:cs typeface="+mn-lt"/>
              </a:rPr>
              <a:t> — мультимедийные расширения) — коммерческое название дополнительного набора инструкций, выполняющих характерные для процессов кодирования/декодирования потоковых аудио/видео данных действия за одну машинную инструкцию. Впервые появился в процессорах Pentium MMX. Разработан в лаборатории Intel в Хайфе, Израиль, в первой половине 1990-х.</a:t>
            </a:r>
          </a:p>
          <a:p>
            <a:endParaRPr lang="ru-RU" sz="2000" b="1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366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11C179D-808F-4D23-BAFC-A14C6DCDA7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8137D4-4D0A-4ED1-BFB8-97D4A83359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4378" y="2727729"/>
            <a:ext cx="6057620" cy="4130271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72772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78A6C-0575-F14C-E353-278408D8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967409" cy="1515728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/>
                <a:ea typeface="+mj-lt"/>
                <a:cs typeface="+mj-lt"/>
              </a:rPr>
              <a:t>SSE (</a:t>
            </a:r>
            <a:r>
              <a:rPr lang="ru-RU" sz="4000" b="1" dirty="0" err="1">
                <a:latin typeface="Times New Roman"/>
                <a:ea typeface="+mj-lt"/>
                <a:cs typeface="+mj-lt"/>
              </a:rPr>
              <a:t>Streaming</a:t>
            </a:r>
            <a:r>
              <a:rPr lang="ru-RU" sz="4000" b="1" dirty="0">
                <a:latin typeface="Times New Roman"/>
                <a:ea typeface="+mj-lt"/>
                <a:cs typeface="+mj-lt"/>
              </a:rPr>
              <a:t> </a:t>
            </a:r>
            <a:r>
              <a:rPr lang="ru-RU" sz="4000" b="1" i="1" dirty="0">
                <a:latin typeface="Times New Roman"/>
                <a:ea typeface="+mj-lt"/>
                <a:cs typeface="+mj-lt"/>
              </a:rPr>
              <a:t>SIMD </a:t>
            </a:r>
            <a:r>
              <a:rPr lang="ru-RU" sz="4000" b="1" dirty="0" err="1">
                <a:latin typeface="Times New Roman"/>
                <a:ea typeface="+mj-lt"/>
                <a:cs typeface="+mj-lt"/>
              </a:rPr>
              <a:t>Extensions</a:t>
            </a:r>
            <a:r>
              <a:rPr lang="ru-RU" sz="4000" b="1" dirty="0">
                <a:latin typeface="Times New Roman"/>
                <a:ea typeface="+mj-lt"/>
                <a:cs typeface="+mj-lt"/>
              </a:rPr>
              <a:t>)</a:t>
            </a:r>
            <a:endParaRPr lang="ru-RU" b="1" dirty="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9FEEA4-4346-F8E5-7B72-BD2C20623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01" y="2980525"/>
            <a:ext cx="5870943" cy="344504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dirty="0">
                <a:latin typeface="Times New Roman"/>
                <a:ea typeface="+mn-lt"/>
                <a:cs typeface="+mn-lt"/>
              </a:rPr>
              <a:t>В общем случае, к архитектуре процессора добавляется ряд самих инструкций и несколько 128-битных регистров с различной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интерперетацией</a:t>
            </a:r>
            <a:r>
              <a:rPr lang="ru-RU" sz="2400" dirty="0">
                <a:latin typeface="Times New Roman"/>
                <a:ea typeface="+mn-lt"/>
                <a:cs typeface="+mn-lt"/>
              </a:rPr>
              <a:t>. Тем не менее, хотя изначально каждый регистр трактуется как два значения с плавающей точкой двойной точности (2*64-бит), операции могут применяться практически ко всем типам, "помещающимся" в 16 байт.</a:t>
            </a:r>
            <a:endParaRPr lang="ru-RU" sz="2000" dirty="0"/>
          </a:p>
        </p:txBody>
      </p:sp>
      <p:pic>
        <p:nvPicPr>
          <p:cNvPr id="4" name="Рисунок 3" descr="Изображение выглядит как снимок экрана, текст, Прямоугольн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335A4C7E-03C1-BB43-4C26-D0FF24D83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37" y="2979518"/>
            <a:ext cx="5564317" cy="344347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95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8452FFB1-9B1F-4CA7-981E-ECF6DA0D0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C1121-DD8E-AB1A-7264-36F72BCE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320" y="456211"/>
            <a:ext cx="6270169" cy="21298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3200" b="1" dirty="0">
                <a:latin typeface="Times New Roman"/>
                <a:ea typeface="+mj-lt"/>
                <a:cs typeface="Times New Roman"/>
              </a:rPr>
              <a:t>SSE (</a:t>
            </a:r>
            <a:r>
              <a:rPr lang="ru-RU" sz="3200" b="1" err="1">
                <a:latin typeface="Times New Roman"/>
                <a:ea typeface="+mj-lt"/>
                <a:cs typeface="Times New Roman"/>
              </a:rPr>
              <a:t>Streaming</a:t>
            </a:r>
            <a:r>
              <a:rPr lang="ru-RU" sz="3200" b="1" dirty="0">
                <a:latin typeface="Times New Roman"/>
                <a:ea typeface="+mj-lt"/>
                <a:cs typeface="Times New Roman"/>
              </a:rPr>
              <a:t> </a:t>
            </a:r>
            <a:r>
              <a:rPr lang="ru-RU" sz="3200" b="1" i="1" dirty="0">
                <a:latin typeface="Times New Roman"/>
                <a:ea typeface="+mj-lt"/>
                <a:cs typeface="Times New Roman"/>
              </a:rPr>
              <a:t>SIMD </a:t>
            </a:r>
            <a:r>
              <a:rPr lang="ru-RU" sz="3200" b="1" err="1">
                <a:latin typeface="Times New Roman"/>
                <a:ea typeface="+mj-lt"/>
                <a:cs typeface="Times New Roman"/>
              </a:rPr>
              <a:t>Extensions</a:t>
            </a:r>
            <a:r>
              <a:rPr lang="ru-RU" sz="3200" b="1" dirty="0">
                <a:latin typeface="Times New Roman"/>
                <a:ea typeface="+mj-lt"/>
                <a:cs typeface="Times New Roman"/>
              </a:rPr>
              <a:t>)</a:t>
            </a:r>
            <a:endParaRPr lang="ru-RU" sz="3200" dirty="0">
              <a:solidFill>
                <a:srgbClr val="000000"/>
              </a:solidFill>
              <a:latin typeface="Times New Roman"/>
              <a:ea typeface="+mj-lt"/>
              <a:cs typeface="Times New Roman"/>
            </a:endParaRPr>
          </a:p>
          <a:p>
            <a:pPr>
              <a:lnSpc>
                <a:spcPct val="90000"/>
              </a:lnSpc>
            </a:pPr>
            <a:endParaRPr lang="ru-RU" sz="3700" b="1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ru-RU" sz="3700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27F42CDF-174D-40A8-A28A-ED886E4FE0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1652" cy="6858000"/>
          </a:xfrm>
          <a:prstGeom prst="rect">
            <a:avLst/>
          </a:prstGeom>
          <a:ln>
            <a:noFill/>
          </a:ln>
          <a:effectLst>
            <a:outerShdw blurRad="635000" dist="254000" dir="432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838DA5EF-A540-48BE-6A50-2FB05E9E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9" y="1372542"/>
            <a:ext cx="6089970" cy="457019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1C81F32-AD98-B8CA-7F15-642BE31D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176" y="1889071"/>
            <a:ext cx="6060180" cy="497193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dirty="0">
                <a:latin typeface="Times New Roman"/>
                <a:ea typeface="+mn-lt"/>
                <a:cs typeface="+mn-lt"/>
              </a:rPr>
              <a:t>Это означает, например, что появляется возможность одновременно сложить или умножить с помощью всего одной инструкции два операнда из четырех чисел с плавающей точностью одинарной точности, двух - с двойной, двух 64-битных целочисленных, 16 8-битных целых и т.п. </a:t>
            </a:r>
            <a:endParaRPr lang="ru-RU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ru-RU" sz="1800" dirty="0">
                <a:latin typeface="Times New Roman"/>
                <a:ea typeface="+mn-lt"/>
                <a:cs typeface="+mn-lt"/>
              </a:rPr>
              <a:t>Таким образом, для получения максимальной отдачи от SSE, следует использовать такие структуры данных, чтобы они максимально укладывались в эти 128-битные регистры. Если это не удается сделать изначально, то среди SSE существуют и специальные для этих целей инструкции. 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latin typeface="Times New Roman"/>
                <a:ea typeface="+mn-lt"/>
                <a:cs typeface="+mn-lt"/>
              </a:rPr>
              <a:t>Для программ с большим количеством ветвлений и условных операций рекомендуется, по возможности, заменить условные ветвления на логические и вычислительные операции. </a:t>
            </a:r>
            <a:endParaRPr lang="ru-RU" sz="1800"/>
          </a:p>
          <a:p>
            <a:pPr>
              <a:lnSpc>
                <a:spcPct val="100000"/>
              </a:lnSpc>
            </a:pPr>
            <a:endParaRPr lang="ru-RU" sz="1200">
              <a:latin typeface="Times New Roman"/>
            </a:endParaRPr>
          </a:p>
          <a:p>
            <a:pPr>
              <a:lnSpc>
                <a:spcPct val="100000"/>
              </a:lnSpc>
            </a:pPr>
            <a:endParaRPr lang="ru-RU" sz="1200"/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8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BE8EE-0BE3-593D-E643-C95F8E31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/>
                <a:cs typeface="Times New Roman"/>
              </a:rPr>
              <a:t>SSE</a:t>
            </a:r>
          </a:p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FB1E5F-5B62-D322-C6B0-1E50FDA31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56" y="2575955"/>
            <a:ext cx="11850775" cy="32617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latin typeface="Times New Roman"/>
                <a:ea typeface="+mn-lt"/>
                <a:cs typeface="+mn-lt"/>
              </a:rPr>
              <a:t>Применяются инструкции, когда нужно совершить одни и те же действия над разными данными. Благодаря </a:t>
            </a:r>
            <a:r>
              <a:rPr lang="en-US" sz="2400" dirty="0">
                <a:latin typeface="Times New Roman"/>
                <a:ea typeface="+mn-lt"/>
                <a:cs typeface="+mn-lt"/>
              </a:rPr>
              <a:t>SSE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получается очень большой выигрыш в производительности, благодаря распараллеливанию вычислительных потоков данных (4 вычисления за такт).</a:t>
            </a:r>
            <a:endParaRPr lang="ru-RU" sz="2400">
              <a:latin typeface="Times New Roman"/>
              <a:cs typeface="Times New Roman"/>
            </a:endParaRPr>
          </a:p>
          <a:p>
            <a:r>
              <a:rPr lang="ru-RU" sz="2400" dirty="0">
                <a:latin typeface="Times New Roman"/>
                <a:ea typeface="+mn-lt"/>
                <a:cs typeface="+mn-lt"/>
              </a:rPr>
              <a:t>В отличии от </a:t>
            </a:r>
            <a:r>
              <a:rPr lang="en-US" sz="2400" dirty="0">
                <a:latin typeface="Times New Roman"/>
                <a:ea typeface="+mn-lt"/>
                <a:cs typeface="+mn-lt"/>
              </a:rPr>
              <a:t>MMX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и 3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DNow</a:t>
            </a:r>
            <a:r>
              <a:rPr lang="ru-RU" sz="2400" dirty="0">
                <a:latin typeface="Times New Roman"/>
                <a:ea typeface="+mn-lt"/>
                <a:cs typeface="+mn-lt"/>
              </a:rPr>
              <a:t>! Инструкций, </a:t>
            </a:r>
            <a:r>
              <a:rPr lang="en-US" sz="2400" dirty="0">
                <a:latin typeface="Times New Roman"/>
                <a:ea typeface="+mn-lt"/>
                <a:cs typeface="+mn-lt"/>
              </a:rPr>
              <a:t>SSE </a:t>
            </a:r>
            <a:r>
              <a:rPr lang="ru-RU" sz="2400" dirty="0">
                <a:latin typeface="Times New Roman"/>
                <a:ea typeface="+mn-lt"/>
                <a:cs typeface="+mn-lt"/>
              </a:rPr>
              <a:t>может одновременно использовать свои инструкции вместе с инструкциями сопроцессора, так как регистры </a:t>
            </a:r>
            <a:r>
              <a:rPr lang="en-US" sz="2400" dirty="0">
                <a:latin typeface="Times New Roman"/>
                <a:ea typeface="+mn-lt"/>
                <a:cs typeface="+mn-lt"/>
              </a:rPr>
              <a:t>SSE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и сопроцессора не являются общими. Это ещё одно неоспоримое преимущество, впрочем, как и возможность работать не с целыми числами (</a:t>
            </a:r>
            <a:r>
              <a:rPr lang="en-US" sz="2400" dirty="0">
                <a:latin typeface="Times New Roman"/>
                <a:ea typeface="+mn-lt"/>
                <a:cs typeface="+mn-lt"/>
              </a:rPr>
              <a:t>MMX </a:t>
            </a:r>
            <a:r>
              <a:rPr lang="ru-RU" sz="2400" dirty="0">
                <a:latin typeface="Times New Roman"/>
                <a:ea typeface="+mn-lt"/>
                <a:cs typeface="+mn-lt"/>
              </a:rPr>
              <a:t>могла работать только с целыми).</a:t>
            </a:r>
          </a:p>
          <a:p>
            <a:r>
              <a:rPr lang="ru-RU" sz="2400" dirty="0">
                <a:latin typeface="Times New Roman"/>
                <a:ea typeface="+mn-lt"/>
                <a:cs typeface="+mn-lt"/>
              </a:rPr>
              <a:t>Использование </a:t>
            </a:r>
            <a:r>
              <a:rPr lang="en-US" sz="2400" dirty="0">
                <a:latin typeface="Times New Roman"/>
                <a:ea typeface="+mn-lt"/>
                <a:cs typeface="+mn-lt"/>
              </a:rPr>
              <a:t>SSE </a:t>
            </a:r>
            <a:r>
              <a:rPr lang="ru-RU" sz="2400" dirty="0">
                <a:latin typeface="Times New Roman"/>
                <a:ea typeface="+mn-lt"/>
                <a:cs typeface="+mn-lt"/>
              </a:rPr>
              <a:t>возможно только если операционная система поддерживает данные инструкции.</a:t>
            </a:r>
            <a:endParaRPr lang="ru-RU" sz="2400" dirty="0">
              <a:latin typeface="Times New Roman"/>
            </a:endParaRPr>
          </a:p>
          <a:p>
            <a:endParaRPr lang="ru-RU" sz="2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844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D623F-EE20-AC23-256E-29271344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-1662"/>
            <a:ext cx="4230482" cy="20102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SSE состоит из: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C18C4-B8FA-C9E9-CC82-7B4710FC3498}"/>
              </a:ext>
            </a:extLst>
          </p:cNvPr>
          <p:cNvSpPr txBox="1"/>
          <p:nvPr/>
        </p:nvSpPr>
        <p:spPr>
          <a:xfrm>
            <a:off x="152204" y="1857105"/>
            <a:ext cx="5286395" cy="481540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Times New Roman"/>
                <a:cs typeface="Times New Roman"/>
              </a:rPr>
              <a:t>SIMD </a:t>
            </a:r>
            <a:r>
              <a:rPr lang="en-US" err="1">
                <a:latin typeface="Times New Roman"/>
                <a:cs typeface="Times New Roman"/>
              </a:rPr>
              <a:t>расширение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добавляет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восемь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err="1">
                <a:latin typeface="Times New Roman"/>
                <a:cs typeface="Times New Roman"/>
              </a:rPr>
              <a:t>или</a:t>
            </a:r>
            <a:r>
              <a:rPr lang="en-US" dirty="0">
                <a:latin typeface="Times New Roman"/>
                <a:cs typeface="Times New Roman"/>
              </a:rPr>
              <a:t> 16, </a:t>
            </a:r>
            <a:r>
              <a:rPr lang="en-US" err="1">
                <a:latin typeface="Times New Roman"/>
                <a:cs typeface="Times New Roman"/>
              </a:rPr>
              <a:t>если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процессор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64-битный) 128-битных </a:t>
            </a:r>
            <a:r>
              <a:rPr lang="en-US" err="1">
                <a:latin typeface="Times New Roman"/>
                <a:cs typeface="Times New Roman"/>
              </a:rPr>
              <a:t>регистров</a:t>
            </a:r>
            <a:r>
              <a:rPr lang="en-US" dirty="0">
                <a:latin typeface="Times New Roman"/>
                <a:cs typeface="Times New Roman"/>
              </a:rPr>
              <a:t> XMM (XMM0-XMM7), </a:t>
            </a:r>
            <a:r>
              <a:rPr lang="en-US" err="1">
                <a:latin typeface="Times New Roman"/>
                <a:cs typeface="Times New Roman"/>
              </a:rPr>
              <a:t>разделённых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на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четыре</a:t>
            </a:r>
            <a:r>
              <a:rPr lang="en-US" dirty="0">
                <a:latin typeface="Times New Roman"/>
                <a:cs typeface="Times New Roman"/>
              </a:rPr>
              <a:t> 32-битных (</a:t>
            </a:r>
            <a:r>
              <a:rPr lang="en-US" err="1">
                <a:latin typeface="Times New Roman"/>
                <a:cs typeface="Times New Roman"/>
              </a:rPr>
              <a:t>одинарной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точности</a:t>
            </a:r>
            <a:r>
              <a:rPr lang="en-US" dirty="0">
                <a:latin typeface="Times New Roman"/>
                <a:cs typeface="Times New Roman"/>
              </a:rPr>
              <a:t>) </a:t>
            </a:r>
            <a:r>
              <a:rPr lang="en-US" err="1">
                <a:latin typeface="Times New Roman"/>
                <a:cs typeface="Times New Roman"/>
              </a:rPr>
              <a:t>регистра</a:t>
            </a:r>
            <a:r>
              <a:rPr lang="en-US" dirty="0">
                <a:latin typeface="Times New Roman"/>
                <a:cs typeface="Times New Roman"/>
              </a:rPr>
              <a:t> с </a:t>
            </a:r>
            <a:r>
              <a:rPr lang="en-US" err="1">
                <a:latin typeface="Times New Roman"/>
                <a:cs typeface="Times New Roman"/>
              </a:rPr>
              <a:t>плавающей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точкой</a:t>
            </a:r>
            <a:r>
              <a:rPr lang="en-US" dirty="0">
                <a:latin typeface="Times New Roman"/>
                <a:cs typeface="Times New Roman"/>
              </a:rPr>
              <a:t>. </a:t>
            </a:r>
            <a:r>
              <a:rPr lang="en-US" err="1">
                <a:latin typeface="Times New Roman"/>
                <a:cs typeface="Times New Roman"/>
              </a:rPr>
              <a:t>Также</a:t>
            </a:r>
            <a:r>
              <a:rPr lang="en-US" dirty="0">
                <a:latin typeface="Times New Roman"/>
                <a:cs typeface="Times New Roman"/>
              </a:rPr>
              <a:t>, в </a:t>
            </a:r>
            <a:r>
              <a:rPr lang="en-US" err="1">
                <a:latin typeface="Times New Roman"/>
                <a:cs typeface="Times New Roman"/>
              </a:rPr>
              <a:t>составе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есть</a:t>
            </a:r>
            <a:r>
              <a:rPr lang="en-US" dirty="0">
                <a:latin typeface="Times New Roman"/>
                <a:cs typeface="Times New Roman"/>
              </a:rPr>
              <a:t> 32-битный (в </a:t>
            </a:r>
            <a:r>
              <a:rPr lang="en-US" b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86-64 – 64-битный) </a:t>
            </a:r>
            <a:r>
              <a:rPr lang="en-US" err="1">
                <a:latin typeface="Times New Roman"/>
                <a:cs typeface="Times New Roman"/>
              </a:rPr>
              <a:t>регистр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управления</a:t>
            </a:r>
            <a:r>
              <a:rPr lang="en-US" dirty="0">
                <a:latin typeface="Times New Roman"/>
                <a:cs typeface="Times New Roman"/>
              </a:rPr>
              <a:t> и </a:t>
            </a:r>
            <a:r>
              <a:rPr lang="en-US" err="1">
                <a:latin typeface="Times New Roman"/>
                <a:cs typeface="Times New Roman"/>
              </a:rPr>
              <a:t>контроля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который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также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нужен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для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проверки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состояния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SSE </a:t>
            </a:r>
            <a:r>
              <a:rPr lang="en-US" err="1">
                <a:latin typeface="Times New Roman"/>
                <a:cs typeface="Times New Roman"/>
              </a:rPr>
              <a:t>инструкций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err="1">
                <a:latin typeface="Times New Roman"/>
                <a:cs typeface="Times New Roman"/>
              </a:rPr>
              <a:t>Так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как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каждый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регистр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имеет</a:t>
            </a:r>
            <a:r>
              <a:rPr lang="en-US" dirty="0">
                <a:latin typeface="Times New Roman"/>
                <a:cs typeface="Times New Roman"/>
              </a:rPr>
              <a:t> 128-бит, </a:t>
            </a:r>
            <a:r>
              <a:rPr lang="en-US" err="1">
                <a:latin typeface="Times New Roman"/>
                <a:cs typeface="Times New Roman"/>
              </a:rPr>
              <a:t>может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хранить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всего</a:t>
            </a:r>
            <a:r>
              <a:rPr lang="en-US" dirty="0">
                <a:latin typeface="Times New Roman"/>
                <a:cs typeface="Times New Roman"/>
              </a:rPr>
              <a:t> 4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из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32-разрядных </a:t>
            </a:r>
            <a:r>
              <a:rPr lang="en-US" err="1">
                <a:latin typeface="Times New Roman"/>
                <a:cs typeface="Times New Roman"/>
              </a:rPr>
              <a:t>чисел</a:t>
            </a:r>
            <a:r>
              <a:rPr lang="en-US" dirty="0">
                <a:latin typeface="Times New Roman"/>
                <a:cs typeface="Times New Roman"/>
              </a:rPr>
              <a:t> с </a:t>
            </a:r>
            <a:r>
              <a:rPr lang="en-US" err="1">
                <a:latin typeface="Times New Roman"/>
                <a:cs typeface="Times New Roman"/>
              </a:rPr>
              <a:t>плавающей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точкой</a:t>
            </a:r>
            <a:r>
              <a:rPr lang="en-US" dirty="0">
                <a:latin typeface="Times New Roman"/>
                <a:cs typeface="Times New Roman"/>
              </a:rPr>
              <a:t> (1—</a:t>
            </a:r>
            <a:r>
              <a:rPr lang="en-US" err="1">
                <a:latin typeface="Times New Roman"/>
                <a:cs typeface="Times New Roman"/>
              </a:rPr>
              <a:t>бит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знака</a:t>
            </a:r>
            <a:r>
              <a:rPr lang="en-US" dirty="0">
                <a:latin typeface="Times New Roman"/>
                <a:cs typeface="Times New Roman"/>
              </a:rPr>
              <a:t>,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8-бит </a:t>
            </a:r>
            <a:r>
              <a:rPr lang="en-US" err="1">
                <a:latin typeface="Times New Roman"/>
                <a:cs typeface="Times New Roman"/>
              </a:rPr>
              <a:t>экспоненты</a:t>
            </a:r>
            <a:r>
              <a:rPr lang="en-US" dirty="0">
                <a:latin typeface="Times New Roman"/>
                <a:cs typeface="Times New Roman"/>
              </a:rPr>
              <a:t>, 23-х </a:t>
            </a:r>
            <a:r>
              <a:rPr lang="en-US" err="1">
                <a:latin typeface="Times New Roman"/>
                <a:cs typeface="Times New Roman"/>
              </a:rPr>
              <a:t>разрядная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мантисса</a:t>
            </a:r>
            <a:r>
              <a:rPr lang="en-US" dirty="0">
                <a:latin typeface="Times New Roman"/>
                <a:cs typeface="Times New Roman"/>
              </a:rPr>
              <a:t>). </a:t>
            </a:r>
            <a:r>
              <a:rPr lang="en-US" err="1">
                <a:latin typeface="Times New Roman"/>
                <a:cs typeface="Times New Roman"/>
              </a:rPr>
              <a:t>На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самом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деле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за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один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такт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могут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выполняться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любые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данные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помещающиеся</a:t>
            </a:r>
            <a:r>
              <a:rPr lang="en-US" dirty="0">
                <a:latin typeface="Times New Roman"/>
                <a:cs typeface="Times New Roman"/>
              </a:rPr>
              <a:t> в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128 </a:t>
            </a:r>
            <a:r>
              <a:rPr lang="en-US" err="1">
                <a:latin typeface="Times New Roman"/>
                <a:cs typeface="Times New Roman"/>
              </a:rPr>
              <a:t>бит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err="1">
                <a:latin typeface="Times New Roman"/>
                <a:cs typeface="Times New Roman"/>
              </a:rPr>
              <a:t>буквы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целые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числа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байты</a:t>
            </a:r>
            <a:r>
              <a:rPr lang="en-US" dirty="0">
                <a:latin typeface="Times New Roman"/>
                <a:cs typeface="Times New Roman"/>
              </a:rPr>
              <a:t>, с </a:t>
            </a:r>
            <a:r>
              <a:rPr lang="en-US" err="1">
                <a:latin typeface="Times New Roman"/>
                <a:cs typeface="Times New Roman"/>
              </a:rPr>
              <a:t>двойной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точностью</a:t>
            </a:r>
            <a:r>
              <a:rPr lang="en-US" dirty="0">
                <a:latin typeface="Times New Roman"/>
                <a:cs typeface="Times New Roman"/>
              </a:rPr>
              <a:t> и </a:t>
            </a:r>
            <a:r>
              <a:rPr lang="en-US" err="1">
                <a:latin typeface="Times New Roman"/>
                <a:cs typeface="Times New Roman"/>
              </a:rPr>
              <a:t>т.д</a:t>
            </a:r>
            <a:r>
              <a:rPr lang="en-US" dirty="0">
                <a:latin typeface="Times New Roman"/>
                <a:cs typeface="Times New Roman"/>
              </a:rPr>
              <a:t>.) и </a:t>
            </a:r>
            <a:r>
              <a:rPr lang="en-US" err="1">
                <a:latin typeface="Times New Roman"/>
                <a:cs typeface="Times New Roman"/>
              </a:rPr>
              <a:t>всё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зависит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от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оптимизации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программы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под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определённую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задачу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32004" y="0"/>
            <a:ext cx="6559995" cy="6858000"/>
          </a:xfrm>
          <a:prstGeom prst="rect">
            <a:avLst/>
          </a:prstGeom>
          <a:ln>
            <a:noFill/>
          </a:ln>
          <a:effectLst>
            <a:outerShdw blurRad="381000" dist="317500" dir="852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42BEC29A-BC8A-C91C-3019-D612ACC79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8208" y="857054"/>
            <a:ext cx="4407701" cy="538302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89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EB22D-04B6-B445-BD26-1621AF2B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900" b="1" dirty="0">
                <a:latin typeface="Times New Roman"/>
                <a:cs typeface="Times New Roman"/>
              </a:rPr>
              <a:t>SSE и SSE2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00692D-E94F-CEDC-142E-7260097B9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SSE </a:t>
            </a:r>
            <a:r>
              <a:rPr lang="ru-RU" dirty="0">
                <a:latin typeface="Times New Roman"/>
                <a:ea typeface="+mn-lt"/>
                <a:cs typeface="+mn-lt"/>
              </a:rPr>
              <a:t>может выполнять 70 новых инструкций, которые и работают на этих 128 битах, </a:t>
            </a:r>
            <a:r>
              <a:rPr lang="en-US" dirty="0">
                <a:latin typeface="Times New Roman"/>
                <a:ea typeface="+mn-lt"/>
                <a:cs typeface="+mn-lt"/>
              </a:rPr>
              <a:t>MMX </a:t>
            </a:r>
            <a:r>
              <a:rPr lang="ru-RU" dirty="0">
                <a:latin typeface="Times New Roman"/>
                <a:ea typeface="+mn-lt"/>
                <a:cs typeface="+mn-lt"/>
              </a:rPr>
              <a:t>и даже обычными 32-битными регистрами, если </a:t>
            </a:r>
            <a:r>
              <a:rPr lang="en-US" dirty="0">
                <a:latin typeface="Times New Roman"/>
                <a:ea typeface="+mn-lt"/>
                <a:cs typeface="+mn-lt"/>
              </a:rPr>
              <a:t>SIMD </a:t>
            </a:r>
            <a:r>
              <a:rPr lang="ru-RU" dirty="0">
                <a:latin typeface="Times New Roman"/>
                <a:ea typeface="+mn-lt"/>
                <a:cs typeface="+mn-lt"/>
              </a:rPr>
              <a:t>простаивает без дела.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SSE</a:t>
            </a:r>
            <a:r>
              <a:rPr lang="ru-RU" dirty="0">
                <a:latin typeface="Times New Roman"/>
                <a:ea typeface="+mn-lt"/>
                <a:cs typeface="+mn-lt"/>
              </a:rPr>
              <a:t> 2 инструкции, появились с выходом первых </a:t>
            </a:r>
            <a:r>
              <a:rPr lang="en-US" dirty="0">
                <a:latin typeface="Times New Roman"/>
                <a:ea typeface="+mn-lt"/>
                <a:cs typeface="+mn-lt"/>
              </a:rPr>
              <a:t>Pentium</a:t>
            </a:r>
            <a:r>
              <a:rPr lang="ru-RU" dirty="0">
                <a:latin typeface="Times New Roman"/>
                <a:ea typeface="+mn-lt"/>
                <a:cs typeface="+mn-lt"/>
              </a:rPr>
              <a:t> 4 и значительно усовершенствовали </a:t>
            </a:r>
            <a:r>
              <a:rPr lang="en-US" dirty="0">
                <a:latin typeface="Times New Roman"/>
                <a:ea typeface="+mn-lt"/>
                <a:cs typeface="+mn-lt"/>
              </a:rPr>
              <a:t>SSE </a:t>
            </a:r>
            <a:r>
              <a:rPr lang="ru-RU" dirty="0">
                <a:latin typeface="Times New Roman"/>
                <a:ea typeface="+mn-lt"/>
                <a:cs typeface="+mn-lt"/>
              </a:rPr>
              <a:t>первого поколения. Включает в себя возможность использовать операции со скалярными и упакованными типами данных. Присутствуют инструкции для потоковой обработки целочисленных </a:t>
            </a:r>
            <a:r>
              <a:rPr lang="en-US" dirty="0">
                <a:latin typeface="Times New Roman"/>
                <a:ea typeface="+mn-lt"/>
                <a:cs typeface="+mn-lt"/>
              </a:rPr>
              <a:t>MMX</a:t>
            </a:r>
            <a:r>
              <a:rPr lang="ru-RU" dirty="0">
                <a:latin typeface="Times New Roman"/>
                <a:ea typeface="+mn-lt"/>
                <a:cs typeface="+mn-lt"/>
              </a:rPr>
              <a:t> данных в 128-битных </a:t>
            </a:r>
            <a:r>
              <a:rPr lang="en-US" dirty="0">
                <a:latin typeface="Times New Roman"/>
                <a:ea typeface="+mn-lt"/>
                <a:cs typeface="+mn-lt"/>
              </a:rPr>
              <a:t>XMM </a:t>
            </a:r>
            <a:r>
              <a:rPr lang="ru-RU" dirty="0">
                <a:latin typeface="Times New Roman"/>
                <a:ea typeface="+mn-lt"/>
                <a:cs typeface="+mn-lt"/>
              </a:rPr>
              <a:t>регистрах </a:t>
            </a:r>
            <a:r>
              <a:rPr lang="en-US" dirty="0">
                <a:latin typeface="Times New Roman"/>
                <a:ea typeface="+mn-lt"/>
                <a:cs typeface="+mn-lt"/>
              </a:rPr>
              <a:t>SSE</a:t>
            </a:r>
            <a:r>
              <a:rPr lang="ru-RU" dirty="0">
                <a:latin typeface="Times New Roman"/>
                <a:ea typeface="+mn-lt"/>
                <a:cs typeface="+mn-lt"/>
              </a:rPr>
              <a:t>. Новый набор инструкций значительно упростил работу программистов и даже родилась поговорка – «</a:t>
            </a:r>
            <a:r>
              <a:rPr lang="en-US" dirty="0">
                <a:latin typeface="Times New Roman"/>
                <a:ea typeface="+mn-lt"/>
                <a:cs typeface="+mn-lt"/>
              </a:rPr>
              <a:t>SSE </a:t>
            </a:r>
            <a:r>
              <a:rPr lang="ru-RU" dirty="0">
                <a:latin typeface="Times New Roman"/>
                <a:ea typeface="+mn-lt"/>
                <a:cs typeface="+mn-lt"/>
              </a:rPr>
              <a:t>должен был родиться таким, как </a:t>
            </a:r>
            <a:r>
              <a:rPr lang="en-US" dirty="0">
                <a:latin typeface="Times New Roman"/>
                <a:ea typeface="+mn-lt"/>
                <a:cs typeface="+mn-lt"/>
              </a:rPr>
              <a:t>SSE </a:t>
            </a:r>
            <a:r>
              <a:rPr lang="ru-RU" dirty="0">
                <a:latin typeface="Times New Roman"/>
                <a:ea typeface="+mn-lt"/>
                <a:cs typeface="+mn-lt"/>
              </a:rPr>
              <a:t>2».</a:t>
            </a:r>
            <a:endParaRPr lang="ru-RU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740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3726C-691E-C5B3-0E0C-0921C8E2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/>
                <a:cs typeface="Times New Roman"/>
              </a:rPr>
              <a:t>SSE2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BA9D3-2F37-39E4-DC1E-A6411F00C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99" y="2630383"/>
            <a:ext cx="11894318" cy="38060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800" dirty="0">
                <a:latin typeface="Times New Roman"/>
                <a:ea typeface="+mn-lt"/>
                <a:cs typeface="+mn-lt"/>
              </a:rPr>
              <a:t>SSE2 добавляет поддержку 64-битных вещественных чисел двойной точности и для 64, 32, 16 и 8-битных операций с целыми числами на восьми 128-битных регистрах XMM, введенных с SSE. SSE2 не добавляет дополнительного состояния программы, предоставленного SSE.</a:t>
            </a:r>
            <a:endParaRPr lang="ru-RU" sz="1800" dirty="0">
              <a:latin typeface="Times New Roman"/>
              <a:ea typeface="+mn-lt"/>
              <a:cs typeface="Times New Roman"/>
            </a:endParaRPr>
          </a:p>
          <a:p>
            <a:r>
              <a:rPr lang="ru-RU" sz="1800" dirty="0">
                <a:latin typeface="Times New Roman"/>
                <a:ea typeface="+mn-lt"/>
                <a:cs typeface="+mn-lt"/>
              </a:rPr>
              <a:t>Добавление 128-битных целочисленных операций SIMD позволяет программисту полностью избежать восьми 64-битных регистров MMX. Это позволяет смешивать целочисленные SIMD-операции и скалярные операции с плавающей точкой без затратного переключения режима, требуемого в MMX и SSE.</a:t>
            </a:r>
            <a:endParaRPr lang="ru-RU" sz="1800">
              <a:latin typeface="Times New Roman"/>
              <a:cs typeface="Times New Roman"/>
            </a:endParaRPr>
          </a:p>
          <a:p>
            <a:r>
              <a:rPr lang="ru-RU" sz="1800" dirty="0">
                <a:latin typeface="Times New Roman"/>
                <a:ea typeface="+mn-lt"/>
                <a:cs typeface="+mn-lt"/>
              </a:rPr>
              <a:t>Другие расширения SSE2 включают набор инструкций управления кэшем, прежде всего предназначенных для минимизации загрязнения кэша при обработке неопределенных потоков информации.</a:t>
            </a:r>
            <a:endParaRPr lang="ru-RU" sz="1800">
              <a:latin typeface="Times New Roman"/>
              <a:cs typeface="Times New Roman"/>
            </a:endParaRPr>
          </a:p>
          <a:p>
            <a:r>
              <a:rPr lang="ru-RU" sz="1800" dirty="0">
                <a:latin typeface="Times New Roman"/>
                <a:ea typeface="+mn-lt"/>
                <a:cs typeface="+mn-lt"/>
              </a:rPr>
              <a:t>SSE2 был впервые представлен Intel с первой версией Pentium 4 в 2001 году, используя ядро </a:t>
            </a:r>
            <a:r>
              <a:rPr lang="ru-RU" sz="1800" dirty="0" err="1">
                <a:latin typeface="Times New Roman"/>
                <a:ea typeface="+mn-lt"/>
                <a:cs typeface="+mn-lt"/>
              </a:rPr>
              <a:t>Wilmette</a:t>
            </a:r>
            <a:r>
              <a:rPr lang="ru-RU" sz="1800" dirty="0">
                <a:latin typeface="Times New Roman"/>
                <a:ea typeface="+mn-lt"/>
                <a:cs typeface="+mn-lt"/>
              </a:rPr>
              <a:t>.</a:t>
            </a:r>
            <a:endParaRPr lang="ru-RU" sz="1800">
              <a:latin typeface="Times New Roman"/>
              <a:cs typeface="Times New Roman"/>
            </a:endParaRPr>
          </a:p>
          <a:p>
            <a:r>
              <a:rPr lang="ru-RU" sz="1800" dirty="0">
                <a:latin typeface="Times New Roman"/>
                <a:ea typeface="+mn-lt"/>
                <a:cs typeface="+mn-lt"/>
              </a:rPr>
              <a:t>SSE2 был расширен SSE3, также известным как "</a:t>
            </a:r>
            <a:r>
              <a:rPr lang="ru-RU" sz="1800" err="1">
                <a:latin typeface="Times New Roman"/>
                <a:ea typeface="+mn-lt"/>
                <a:cs typeface="+mn-lt"/>
              </a:rPr>
              <a:t>Prescott</a:t>
            </a:r>
            <a:r>
              <a:rPr lang="ru-RU" sz="1800" dirty="0">
                <a:latin typeface="Times New Roman"/>
                <a:ea typeface="+mn-lt"/>
                <a:cs typeface="+mn-lt"/>
              </a:rPr>
              <a:t> New </a:t>
            </a:r>
            <a:r>
              <a:rPr lang="ru-RU" sz="1800" err="1">
                <a:latin typeface="Times New Roman"/>
                <a:ea typeface="+mn-lt"/>
                <a:cs typeface="+mn-lt"/>
              </a:rPr>
              <a:t>Instructions</a:t>
            </a:r>
            <a:r>
              <a:rPr lang="ru-RU" sz="1800" dirty="0">
                <a:latin typeface="Times New Roman"/>
                <a:ea typeface="+mn-lt"/>
                <a:cs typeface="+mn-lt"/>
              </a:rPr>
              <a:t>", представленным Intel в Pentium 4 в начале 2004 года.</a:t>
            </a:r>
            <a:endParaRPr lang="ru-RU" sz="1800">
              <a:latin typeface="Times New Roman"/>
              <a:cs typeface="Times New Roman"/>
            </a:endParaRPr>
          </a:p>
          <a:p>
            <a:endParaRPr lang="ru-RU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0101544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1327</Words>
  <Application>Microsoft Office PowerPoint</Application>
  <PresentationFormat>Широкоэкранный</PresentationFormat>
  <Paragraphs>85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Arial,Sans-Serif</vt:lpstr>
      <vt:lpstr>Bierstadt</vt:lpstr>
      <vt:lpstr>Segoe UI</vt:lpstr>
      <vt:lpstr>Times New Roman</vt:lpstr>
      <vt:lpstr>BevelVTI</vt:lpstr>
      <vt:lpstr>Streaming SIMD Extensions</vt:lpstr>
      <vt:lpstr> Общие сведения  </vt:lpstr>
      <vt:lpstr>Intel MMX </vt:lpstr>
      <vt:lpstr>SSE (Streaming SIMD Extensions)</vt:lpstr>
      <vt:lpstr>SSE (Streaming SIMD Extensions)  </vt:lpstr>
      <vt:lpstr>SSE </vt:lpstr>
      <vt:lpstr>SSE состоит из: </vt:lpstr>
      <vt:lpstr>SSE и SSE2 </vt:lpstr>
      <vt:lpstr>SSE2</vt:lpstr>
      <vt:lpstr>SSE2</vt:lpstr>
      <vt:lpstr>Streaming SIMD Extensions 3 </vt:lpstr>
      <vt:lpstr>SSE4</vt:lpstr>
      <vt:lpstr>Подмножества SSE4 </vt:lpstr>
      <vt:lpstr>Путаница в именах </vt:lpstr>
      <vt:lpstr>Новые инструкции </vt:lpstr>
      <vt:lpstr>SSE 4 </vt:lpstr>
      <vt:lpstr>SSE4a и поддерживающие процессоры </vt:lpstr>
      <vt:lpstr>Поддерживающие процессоры</vt:lpstr>
      <vt:lpstr>Поддерживающие процессоры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виртуализации процессора: VT-x, VT-d, AMD-V</dc:title>
  <dc:creator>user</dc:creator>
  <cp:lastModifiedBy>user</cp:lastModifiedBy>
  <cp:revision>367</cp:revision>
  <dcterms:created xsi:type="dcterms:W3CDTF">2012-07-30T23:42:41Z</dcterms:created>
  <dcterms:modified xsi:type="dcterms:W3CDTF">2024-04-16T09:03:18Z</dcterms:modified>
</cp:coreProperties>
</file>