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9" r:id="rId8"/>
    <p:sldId id="266" r:id="rId9"/>
    <p:sldId id="267" r:id="rId10"/>
    <p:sldId id="268" r:id="rId11"/>
    <p:sldId id="260" r:id="rId12"/>
    <p:sldId id="261" r:id="rId13"/>
    <p:sldId id="270" r:id="rId14"/>
    <p:sldId id="271" r:id="rId15"/>
    <p:sldId id="262" r:id="rId16"/>
    <p:sldId id="26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F390-F865-4D82-85E7-8967BF4C1310}" v="9" dt="2024-04-12T07:25:54.130"/>
    <p1510:client id="{2F66AA91-CAE4-409E-AAFD-CE436801709E}" v="32" dt="2024-04-11T07:03:55.517"/>
    <p1510:client id="{3B9D681A-0F16-4A15-9484-8AD23DA42FCF}" v="182" dt="2024-04-11T10:07:38.009"/>
    <p1510:client id="{B353EA38-FCFF-4A82-B610-EF79F08FAFF0}" v="338" dt="2024-04-10T10:52:4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86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7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34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3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2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2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2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77D3503F-B822-4BC0-89FA-E2A71A064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3B635-A4FC-4023-B475-4BB5AF55E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12191993" cy="3657602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Times New Roman"/>
                <a:cs typeface="Times New Roman"/>
              </a:rPr>
              <a:t>Технологии виртуализации процессора: VT-x, VT-d, AMD-</a:t>
            </a:r>
            <a:r>
              <a:rPr lang="ru-RU" sz="5400" dirty="0">
                <a:latin typeface="Times New Roman"/>
                <a:cs typeface="Times New Roman"/>
              </a:rPr>
              <a:t>V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1802" y="3952934"/>
            <a:ext cx="9906198" cy="2046084"/>
          </a:xfrm>
        </p:spPr>
        <p:txBody>
          <a:bodyPr>
            <a:normAutofit/>
          </a:bodyPr>
          <a:lstStyle/>
          <a:p>
            <a:endParaRPr lang="ru-R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0FED28-429C-4C7D-B727-29DD078FB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C0FBB6-4CCA-4358-9DD5-CDF2173E6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6B771E-DDF7-430C-9462-BA1D3742C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116009F-A07A-B06F-AD1A-E49397AFD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706" t="10526" r="5592" b="11191"/>
          <a:stretch/>
        </p:blipFill>
        <p:spPr>
          <a:xfrm>
            <a:off x="1768781" y="831273"/>
            <a:ext cx="9348197" cy="5850453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0" cy="827963"/>
          </a:xfrm>
          <a:prstGeom prst="rect">
            <a:avLst/>
          </a:prstGeom>
          <a:ln>
            <a:noFill/>
          </a:ln>
          <a:effectLst>
            <a:outerShdw blurRad="203200" dist="1016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0823557" y="119227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FE62FD-BC63-A60D-AFF4-DCD80B1C2D6D}"/>
              </a:ext>
            </a:extLst>
          </p:cNvPr>
          <p:cNvSpPr txBox="1"/>
          <p:nvPr/>
        </p:nvSpPr>
        <p:spPr>
          <a:xfrm>
            <a:off x="498765" y="60038"/>
            <a:ext cx="107326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latin typeface="Times New Roman"/>
                <a:cs typeface="Arial"/>
              </a:rPr>
              <a:t>Виртуализация</a:t>
            </a:r>
            <a:r>
              <a:rPr lang="en-US" sz="2000" b="1" dirty="0">
                <a:latin typeface="Times New Roman"/>
                <a:cs typeface="Arial"/>
              </a:rPr>
              <a:t> AMD (AMD-V) — </a:t>
            </a:r>
            <a:r>
              <a:rPr lang="en-US" sz="2000" b="1" err="1">
                <a:latin typeface="Times New Roman"/>
                <a:cs typeface="Arial"/>
              </a:rPr>
              <a:t>это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тип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аппаратной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виртуализации</a:t>
            </a:r>
            <a:r>
              <a:rPr lang="en-US" sz="2000" b="1" dirty="0">
                <a:latin typeface="Times New Roman"/>
                <a:cs typeface="Arial"/>
              </a:rPr>
              <a:t>, </a:t>
            </a:r>
            <a:r>
              <a:rPr lang="en-US" sz="2000" b="1" err="1">
                <a:latin typeface="Times New Roman"/>
                <a:cs typeface="Arial"/>
              </a:rPr>
              <a:t>который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использует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физические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компоненты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компьютера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для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поддержки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виртуальных</a:t>
            </a:r>
            <a:r>
              <a:rPr lang="en-US" sz="2000" b="1" dirty="0">
                <a:latin typeface="Times New Roman"/>
                <a:cs typeface="Arial"/>
              </a:rPr>
              <a:t> </a:t>
            </a:r>
            <a:r>
              <a:rPr lang="en-US" sz="2000" b="1" err="1">
                <a:latin typeface="Times New Roman"/>
                <a:cs typeface="Arial"/>
              </a:rPr>
              <a:t>машин</a:t>
            </a:r>
            <a:r>
              <a:rPr lang="en-US" sz="2000" b="1" dirty="0">
                <a:latin typeface="Times New Roman"/>
                <a:cs typeface="Arial"/>
              </a:rPr>
              <a:t> (ВМ).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665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A3425-0B34-E952-4A92-D4494E5D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>Поддержки VT-x и AMD-V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F8DA8-3401-215F-FB54-BA2FFBAA7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Включение поддержки VT-x и AMD-V также позволяет использовать технологии аппаратного ускорения, такие как Intel VT-d и AMD IOMMU. Эти технологии позволяют виртуальным машинам напрямую обращаться к аппаратному обеспечению, что увеличивает производительность и эффективность виртуализации.</a:t>
            </a:r>
            <a:endParaRPr lang="ru-RU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В целом, включение поддержки VT-x и AMD-V является важным шагом для обеспечения эффективной работы виртуальных машин, повышения безопасности системы и использования возможностей аппаратного ускорения. Эти технологии являются неотъемлемой частью современных систем и позволяют лучше использовать ресурсы компьютера.</a:t>
            </a:r>
            <a:endParaRPr lang="ru-RU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00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A6A81-F695-4EEB-04FD-ADF509EB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Отличие VT-x от VT-d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CC501-203E-ECDE-F47C-304EFCF2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0" y="2553853"/>
            <a:ext cx="11939840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800" b="1" dirty="0">
                <a:latin typeface="Times New Roman"/>
                <a:ea typeface="+mn-lt"/>
                <a:cs typeface="+mn-lt"/>
              </a:rPr>
              <a:t>VT-x</a:t>
            </a:r>
            <a:r>
              <a:rPr lang="ru-RU" sz="2800" dirty="0">
                <a:latin typeface="Times New Roman"/>
                <a:ea typeface="+mn-lt"/>
                <a:cs typeface="+mn-lt"/>
              </a:rPr>
              <a:t>:</a:t>
            </a:r>
            <a:endParaRPr lang="ru-RU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800" b="1" dirty="0">
                <a:latin typeface="Times New Roman"/>
                <a:ea typeface="+mn-lt"/>
                <a:cs typeface="+mn-lt"/>
              </a:rPr>
              <a:t>Основная функция</a:t>
            </a:r>
            <a:r>
              <a:rPr lang="ru-RU" sz="2800" dirty="0">
                <a:latin typeface="Times New Roman"/>
                <a:ea typeface="+mn-lt"/>
                <a:cs typeface="+mn-lt"/>
              </a:rPr>
              <a:t>: Предоставление базовой аппаратной поддержки для виртуализации на уровне процессора.</a:t>
            </a:r>
            <a:endParaRPr lang="ru-RU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800" b="1" err="1">
                <a:latin typeface="Times New Roman"/>
                <a:ea typeface="+mn-lt"/>
                <a:cs typeface="+mn-lt"/>
              </a:rPr>
              <a:t>Пробрасывание</a:t>
            </a:r>
            <a:r>
              <a:rPr lang="ru-RU" sz="2800" b="1" dirty="0">
                <a:latin typeface="Times New Roman"/>
                <a:ea typeface="+mn-lt"/>
                <a:cs typeface="+mn-lt"/>
              </a:rPr>
              <a:t> ресурсов</a:t>
            </a:r>
            <a:r>
              <a:rPr lang="ru-RU" sz="2800" dirty="0">
                <a:latin typeface="Times New Roman"/>
                <a:ea typeface="+mn-lt"/>
                <a:cs typeface="+mn-lt"/>
              </a:rPr>
              <a:t>: Обычно пробрасывает только процессор в виртуальную машину.</a:t>
            </a:r>
            <a:endParaRPr lang="ru-RU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800" b="1" dirty="0">
                <a:latin typeface="Times New Roman"/>
                <a:ea typeface="+mn-lt"/>
                <a:cs typeface="+mn-lt"/>
              </a:rPr>
              <a:t>Применение</a:t>
            </a:r>
            <a:r>
              <a:rPr lang="ru-RU" sz="2800" dirty="0">
                <a:latin typeface="Times New Roman"/>
                <a:ea typeface="+mn-lt"/>
                <a:cs typeface="+mn-lt"/>
              </a:rPr>
              <a:t>: Используется для создания и запуска виртуальных машин, обеспечивает изоляцию и управление ресурсами процессора для каждой виртуальной машины.</a:t>
            </a:r>
            <a:endParaRPr lang="ru-RU" sz="2800" dirty="0">
              <a:latin typeface="Times New Roman"/>
            </a:endParaRPr>
          </a:p>
          <a:p>
            <a:endParaRPr lang="ru-RU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256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46BAF-0555-EFFA-AF52-1B31A6C1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ea typeface="+mj-lt"/>
                <a:cs typeface="+mj-lt"/>
              </a:rPr>
              <a:t>VT-d 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4E829-162A-6EA1-396E-D657F17F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36" y="2750126"/>
            <a:ext cx="11593477" cy="34696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b="1" dirty="0">
                <a:latin typeface="Times New Roman"/>
                <a:ea typeface="+mn-lt"/>
                <a:cs typeface="+mn-lt"/>
              </a:rPr>
              <a:t>Основная функция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 Расширенный вариант виртуализации, позволяющий пробрасывать другие устройства на шине PCI.</a:t>
            </a:r>
            <a:endParaRPr lang="ru-RU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400" b="1" err="1">
                <a:latin typeface="Times New Roman"/>
                <a:ea typeface="+mn-lt"/>
                <a:cs typeface="+mn-lt"/>
              </a:rPr>
              <a:t>Пробрасывание</a:t>
            </a:r>
            <a:r>
              <a:rPr lang="ru-RU" sz="2400" b="1" dirty="0">
                <a:latin typeface="Times New Roman"/>
                <a:ea typeface="+mn-lt"/>
                <a:cs typeface="+mn-lt"/>
              </a:rPr>
              <a:t> ресурсов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 Позволяет пробрасывать устройства на шине PCI (например, сетевые адаптеры, звуковые карты, видеокарты) напрямую в виртуальную машину.</a:t>
            </a:r>
            <a:endParaRPr lang="ru-RU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400" b="1" dirty="0">
                <a:latin typeface="Times New Roman"/>
                <a:ea typeface="+mn-lt"/>
                <a:cs typeface="+mn-lt"/>
              </a:rPr>
              <a:t>Применение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 Используется для предоставления виртуальным машинам доступа к физическим устройствам на уровне PCI, что повышает производительность и расширяет возможности виртуализации, включая использование графических ускорителей и других специализированных устройств в виртуальных окружениях.</a:t>
            </a:r>
            <a:endParaRPr lang="ru-RU" sz="2400" dirty="0">
              <a:latin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4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97ECA-B312-A1A9-7FBE-B51E888B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ea typeface="+mj-lt"/>
                <a:cs typeface="+mj-lt"/>
              </a:rPr>
              <a:t>Различия </a:t>
            </a:r>
            <a:r>
              <a:rPr lang="ru-RU" b="1" dirty="0">
                <a:latin typeface="Times New Roman"/>
                <a:ea typeface="+mj-lt"/>
                <a:cs typeface="Times New Roman"/>
              </a:rPr>
              <a:t>VT-x и VT-d</a:t>
            </a:r>
            <a:endParaRPr lang="ru-RU" dirty="0">
              <a:solidFill>
                <a:srgbClr val="000000"/>
              </a:solidFill>
              <a:latin typeface="Times New Roman"/>
              <a:ea typeface="+mj-lt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D5F5F-2454-2C6C-87DC-852FC1FE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" y="2750126"/>
            <a:ext cx="11697387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400" b="1" dirty="0">
                <a:latin typeface="Times New Roman"/>
                <a:ea typeface="+mn-lt"/>
                <a:cs typeface="+mn-lt"/>
              </a:rPr>
              <a:t>Уровень </a:t>
            </a:r>
            <a:r>
              <a:rPr lang="ru-RU" sz="2400" b="1" err="1">
                <a:latin typeface="Times New Roman"/>
                <a:ea typeface="+mn-lt"/>
                <a:cs typeface="+mn-lt"/>
              </a:rPr>
              <a:t>пробрасывания</a:t>
            </a:r>
            <a:r>
              <a:rPr lang="ru-RU" sz="2400" b="1" dirty="0">
                <a:latin typeface="Times New Roman"/>
                <a:ea typeface="+mn-lt"/>
                <a:cs typeface="+mn-lt"/>
              </a:rPr>
              <a:t> ресурсов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</a:t>
            </a:r>
            <a:endParaRPr lang="ru-RU" sz="2400">
              <a:latin typeface="Times New Roman"/>
              <a:cs typeface="Times New Roman"/>
            </a:endParaRPr>
          </a:p>
          <a:p>
            <a:pPr lvl="1"/>
            <a:r>
              <a:rPr lang="ru-RU" sz="2400" dirty="0">
                <a:latin typeface="Times New Roman"/>
                <a:ea typeface="+mn-lt"/>
                <a:cs typeface="+mn-lt"/>
              </a:rPr>
              <a:t>VT-x пробрасывает только процессор, тогда как VT-d позволяет пробрасывать другие устройства на шине PCI.</a:t>
            </a:r>
            <a:endParaRPr lang="ru-RU" sz="24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2400" b="1" dirty="0">
                <a:latin typeface="Times New Roman"/>
                <a:ea typeface="+mn-lt"/>
                <a:cs typeface="+mn-lt"/>
              </a:rPr>
              <a:t>Область применения</a:t>
            </a:r>
            <a:r>
              <a:rPr lang="ru-RU" sz="2400" dirty="0">
                <a:latin typeface="Times New Roman"/>
                <a:ea typeface="+mn-lt"/>
                <a:cs typeface="+mn-lt"/>
              </a:rPr>
              <a:t>:</a:t>
            </a:r>
            <a:endParaRPr lang="ru-RU" sz="2400">
              <a:latin typeface="Times New Roman"/>
              <a:cs typeface="Times New Roman"/>
            </a:endParaRPr>
          </a:p>
          <a:p>
            <a:pPr lvl="1"/>
            <a:r>
              <a:rPr lang="ru-RU" sz="2400" dirty="0">
                <a:latin typeface="Times New Roman"/>
                <a:ea typeface="+mn-lt"/>
                <a:cs typeface="+mn-lt"/>
              </a:rPr>
              <a:t>VT-x используется для создания и управления виртуальными машинами, обеспечивая изоляцию и управление ресурсами процессора.</a:t>
            </a:r>
            <a:endParaRPr lang="ru-RU" sz="2400">
              <a:latin typeface="Times New Roman"/>
              <a:cs typeface="Times New Roman"/>
            </a:endParaRPr>
          </a:p>
          <a:p>
            <a:pPr lvl="1"/>
            <a:r>
              <a:rPr lang="ru-RU" sz="2400" dirty="0">
                <a:latin typeface="Times New Roman"/>
                <a:ea typeface="+mn-lt"/>
                <a:cs typeface="+mn-lt"/>
              </a:rPr>
              <a:t>VT-d расширяет возможности виртуализации, обеспечивая доступ виртуальных машин к физическим устройствам на уровне PCI, что улучшает производительность и расширяет возможности использования виртуализации.</a:t>
            </a:r>
            <a:endParaRPr lang="ru-RU" sz="2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967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2E6C5-DAD3-01AD-5EA4-7CAED5E6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Times New Roman"/>
                <a:ea typeface="+mj-lt"/>
                <a:cs typeface="+mj-lt"/>
              </a:rPr>
              <a:t>Преимущества включения поддержки VT-x и AMD-V</a:t>
            </a:r>
            <a:endParaRPr lang="ru-RU" b="1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2FECDB-6DA1-ACC2-BD31-6A256E0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1" y="2750126"/>
            <a:ext cx="11593478" cy="41046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latin typeface="Times New Roman"/>
                <a:ea typeface="+mn-lt"/>
                <a:cs typeface="+mn-lt"/>
              </a:rPr>
              <a:t>Изоляция между виртуальными машинами — </a:t>
            </a:r>
            <a:r>
              <a:rPr lang="ru-RU" sz="2000" err="1">
                <a:latin typeface="Times New Roman"/>
                <a:ea typeface="+mn-lt"/>
                <a:cs typeface="+mn-lt"/>
              </a:rPr>
              <a:t>vt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-x и </a:t>
            </a:r>
            <a:r>
              <a:rPr lang="ru-RU" sz="2000" err="1">
                <a:latin typeface="Times New Roman"/>
                <a:ea typeface="+mn-lt"/>
                <a:cs typeface="+mn-lt"/>
              </a:rPr>
              <a:t>amd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-v позволяют создавать изолированные окружения, в которых каждая виртуальная машина работает независимо друг от друга. Это минимизирует вероятность передачи вредоносного кода или атаки из одной виртуальной машины на другую.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Защита от вредоносного ПО — с помощью виртуализации и </a:t>
            </a:r>
            <a:r>
              <a:rPr lang="ru-RU" sz="2000" err="1">
                <a:latin typeface="Times New Roman"/>
                <a:ea typeface="+mn-lt"/>
                <a:cs typeface="+mn-lt"/>
              </a:rPr>
              <a:t>vt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-x/</a:t>
            </a:r>
            <a:r>
              <a:rPr lang="ru-RU" sz="2000" err="1">
                <a:latin typeface="Times New Roman"/>
                <a:ea typeface="+mn-lt"/>
                <a:cs typeface="+mn-lt"/>
              </a:rPr>
              <a:t>amd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-v можно создавать «песочницы», в которых запускаются потенциально опасные приложения или файлы. Это позволяет изолировать вредоносное ПО от основной системы, предотвращая его распространение и нанесение ущерба.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Защита от атак на систему — включение поддержки </a:t>
            </a:r>
            <a:r>
              <a:rPr lang="ru-RU" sz="2000" err="1">
                <a:latin typeface="Times New Roman"/>
                <a:ea typeface="+mn-lt"/>
                <a:cs typeface="+mn-lt"/>
              </a:rPr>
              <a:t>vt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-x и </a:t>
            </a:r>
            <a:r>
              <a:rPr lang="ru-RU" sz="2000" err="1">
                <a:latin typeface="Times New Roman"/>
                <a:ea typeface="+mn-lt"/>
                <a:cs typeface="+mn-lt"/>
              </a:rPr>
              <a:t>amd</a:t>
            </a:r>
            <a:r>
              <a:rPr lang="ru-RU" sz="2000" dirty="0">
                <a:latin typeface="Times New Roman"/>
                <a:ea typeface="+mn-lt"/>
                <a:cs typeface="+mn-lt"/>
              </a:rPr>
              <a:t>-v позволяет использовать дополнительные механизмы защиты от атак, такие как признаки виртуализации или виртуальные машины с защищенной памятью. Эти механизмы усложняют выполнение атак и увеличивают безопасность системы.</a:t>
            </a:r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645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77568-4582-3EE2-981A-0CC3D69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/>
                <a:ea typeface="+mj-lt"/>
                <a:cs typeface="+mj-lt"/>
              </a:rPr>
              <a:t>Ограничения и возможные проблемы</a:t>
            </a:r>
            <a:endParaRPr lang="ru-RU" b="1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67D53-C3A4-C3C0-A3D2-5BBF4FA8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latin typeface="Times New Roman"/>
                <a:ea typeface="+mn-lt"/>
                <a:cs typeface="+mn-lt"/>
              </a:rPr>
              <a:t>Некоторые операционные системы и программы могут не поддерживать виртуализацию. В таком случае необходимо проверить совместимость с той ОС или программой, которые вы планируете использовать.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Включение виртуализации может потребовать изменения настроек BIOS. В процессе включения VT-x или AMD-V может потребоваться изменить некоторые параметры в BIOS компьютера. Это может быть сложно для некоторых пользователей и требовать некоторых технических навыков.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Включение виртуализации может снизить производительность системы. При запуске нескольких виртуальных машин на одной физической системе может возникнуть снижение производительности из-за дополнительных нагрузок на процессор и другие компоненты системы.</a:t>
            </a: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486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10E0B-A905-A3B2-D034-E3AE7070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Intel и AMD </a:t>
            </a:r>
            <a:r>
              <a:rPr lang="ru-RU" b="1" dirty="0" err="1">
                <a:latin typeface="Times New Roman"/>
                <a:cs typeface="Times New Roman"/>
              </a:rPr>
              <a:t>Virtualization</a:t>
            </a:r>
            <a:r>
              <a:rPr lang="ru-RU" b="1" dirty="0">
                <a:latin typeface="Times New Roman"/>
                <a:cs typeface="Times New Roman"/>
              </a:rPr>
              <a:t> Technology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61BD25-09AD-C231-36FA-33FB9A7B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Поддержка технологий VT-x (Intel </a:t>
            </a:r>
            <a:r>
              <a:rPr lang="ru-RU" err="1">
                <a:latin typeface="Times New Roman"/>
                <a:ea typeface="+mn-lt"/>
                <a:cs typeface="+mn-lt"/>
              </a:rPr>
              <a:t>Virtualization</a:t>
            </a:r>
            <a:r>
              <a:rPr lang="ru-RU" dirty="0">
                <a:latin typeface="Times New Roman"/>
                <a:ea typeface="+mn-lt"/>
                <a:cs typeface="+mn-lt"/>
              </a:rPr>
              <a:t> Technology) и AMD-V (AMD </a:t>
            </a:r>
            <a:r>
              <a:rPr lang="ru-RU" err="1">
                <a:latin typeface="Times New Roman"/>
                <a:ea typeface="+mn-lt"/>
                <a:cs typeface="+mn-lt"/>
              </a:rPr>
              <a:t>Virtualization</a:t>
            </a:r>
            <a:r>
              <a:rPr lang="ru-RU" dirty="0">
                <a:latin typeface="Times New Roman"/>
                <a:ea typeface="+mn-lt"/>
                <a:cs typeface="+mn-lt"/>
              </a:rPr>
              <a:t>) важна для работы виртуальных машин и других виртуальных окружений на компьютере. Они позволяют улучшить производительность и функциональность виртуальных систем, а также обеспечивают более безопасное и надежное исполнение гостевых операционных систем.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Для включения поддержки VT-x и AMD-V необходимо выполнить несколько простых шагов. </a:t>
            </a:r>
            <a:br>
              <a:rPr lang="ru-RU" dirty="0">
                <a:latin typeface="Times New Roman"/>
                <a:ea typeface="+mn-lt"/>
                <a:cs typeface="+mn-lt"/>
              </a:rPr>
            </a:br>
            <a:r>
              <a:rPr lang="ru-RU" dirty="0">
                <a:latin typeface="Times New Roman"/>
                <a:ea typeface="+mn-lt"/>
                <a:cs typeface="+mn-lt"/>
              </a:rPr>
              <a:t>Во-первых, необходимо убедиться, что эти технологии поддерживаются процессором. Для этого можно обратиться к спецификациям процессора на официальном сайте производителя или воспользоваться программными утилитами типа CPU-Z.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350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C546-4506-A879-7347-55B09773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>Включение </a:t>
            </a:r>
            <a:r>
              <a:rPr lang="ru-RU" b="1">
                <a:latin typeface="Times New Roman"/>
                <a:cs typeface="Times New Roman"/>
              </a:rPr>
              <a:t>Virtualization через BIOS 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B6C861-5075-CCFA-1339-F44DFDC1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Во-вторых, необходимо включить соответствующую настройку в BIOS компьютера. Для этого нужно загрузиться в BIOS, найти соответствующий раздел настроек (обычно называемый </a:t>
            </a:r>
            <a:r>
              <a:rPr lang="ru-RU" dirty="0" err="1">
                <a:latin typeface="Times New Roman"/>
                <a:ea typeface="+mn-lt"/>
                <a:cs typeface="+mn-lt"/>
              </a:rPr>
              <a:t>Virtualization</a:t>
            </a:r>
            <a:r>
              <a:rPr lang="ru-RU" dirty="0">
                <a:latin typeface="Times New Roman"/>
                <a:ea typeface="+mn-lt"/>
                <a:cs typeface="+mn-lt"/>
              </a:rPr>
              <a:t> или </a:t>
            </a:r>
            <a:r>
              <a:rPr lang="ru-RU" dirty="0" err="1">
                <a:latin typeface="Times New Roman"/>
                <a:ea typeface="+mn-lt"/>
                <a:cs typeface="+mn-lt"/>
              </a:rPr>
              <a:t>Virtualization</a:t>
            </a:r>
            <a:r>
              <a:rPr lang="ru-RU" dirty="0">
                <a:latin typeface="Times New Roman"/>
                <a:ea typeface="+mn-lt"/>
                <a:cs typeface="+mn-lt"/>
              </a:rPr>
              <a:t> Technology) и включить соответствующий флажок или опцию.</a:t>
            </a:r>
          </a:p>
          <a:p>
            <a:r>
              <a:rPr lang="ru-RU" dirty="0">
                <a:latin typeface="Times New Roman"/>
                <a:ea typeface="+mn-lt"/>
                <a:cs typeface="+mn-lt"/>
              </a:rPr>
              <a:t>После выполнения этих шагов, поддержка VT-x и AMD-V должна быть включена на компьютере. Однако, для того чтобы эта поддержка работала полноценно, нужно также убедиться, что она включена и в настройках </a:t>
            </a:r>
            <a:r>
              <a:rPr lang="ru-RU" dirty="0" err="1">
                <a:latin typeface="Times New Roman"/>
                <a:ea typeface="+mn-lt"/>
                <a:cs typeface="+mn-lt"/>
              </a:rPr>
              <a:t>виртуализационной</a:t>
            </a:r>
            <a:r>
              <a:rPr lang="ru-RU" dirty="0">
                <a:latin typeface="Times New Roman"/>
                <a:ea typeface="+mn-lt"/>
                <a:cs typeface="+mn-lt"/>
              </a:rPr>
              <a:t> программы, например, VMware или </a:t>
            </a:r>
            <a:r>
              <a:rPr lang="ru-RU" dirty="0" err="1">
                <a:latin typeface="Times New Roman"/>
                <a:ea typeface="+mn-lt"/>
                <a:cs typeface="+mn-lt"/>
              </a:rPr>
              <a:t>VirtualBox</a:t>
            </a:r>
            <a:r>
              <a:rPr lang="ru-RU" dirty="0">
                <a:latin typeface="Times New Roman"/>
                <a:ea typeface="+mn-lt"/>
                <a:cs typeface="+mn-lt"/>
              </a:rPr>
              <a:t>. </a:t>
            </a:r>
          </a:p>
          <a:p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66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C1121-DD8E-AB1A-7264-36F72BCE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83" y="858982"/>
            <a:ext cx="10715391" cy="14322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Times New Roman"/>
                <a:ea typeface="+mj-lt"/>
                <a:cs typeface="+mj-lt"/>
              </a:rPr>
              <a:t>Почему включение поддержки VT-x и AMD-v важно</a:t>
            </a:r>
            <a:endParaRPr lang="ru-RU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C81F32-AD98-B8CA-7F15-642BE31D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81" y="2750126"/>
            <a:ext cx="11224023" cy="36774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latin typeface="Times New Roman"/>
                <a:ea typeface="+mn-lt"/>
                <a:cs typeface="+mn-lt"/>
              </a:rPr>
              <a:t>Технологии виртуализации, такие как VT-x от Intel и AMD-V от AMD, играют важную роль в современных системах. Эти технологии позволяют операционной системе хоста передать управление виртуальной машине, обеспечивая ее более эффективную работу.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Одной из главных причин, по которым включение поддержки VT-x и AMD-V важно, является возможность запуска гипервизора. Гипервизор – это программное обеспечение, которое позволяет создавать и управлять виртуальными машинами. Без включенной поддержки VT-x и AMD-V запуск гипервизора может быть невозможен или работать с пониженной производительностью.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Технологии VT-x и AMD-V также улучшают безопасность виртуализации. Они позволяют запускать виртуальные машины в защищенном режиме, ограничивая доступ гостевой системы к хост-системе. Это важно для предотвращения возможных атак и повышения общей надежности системы.</a:t>
            </a:r>
            <a:endParaRPr lang="ru-RU" sz="2000" dirty="0">
              <a:latin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18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BE8EE-0BE3-593D-E643-C95F8E31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/>
                <a:cs typeface="Times New Roman"/>
              </a:rPr>
              <a:t>VMCS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B1E5F-5B62-D322-C6B0-1E50FDA3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Ключевой процесс в любой системе аппаратной виртуализации — это сохранение текущего состояния процессора гостя и загрузка состояния монитора. Для хранения состояний как гостя, так и хозяина используется сущность под названием VMCS (англ. Virtual Machine Control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Structure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). Это структура должна быть своя для каждого активного гостя. На следующем рисунке (слайде), иллюстрирующем переходы между режимами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root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 и 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non-root</a:t>
            </a:r>
            <a:r>
              <a:rPr lang="ru-RU" sz="2400" dirty="0">
                <a:latin typeface="Times New Roman"/>
                <a:ea typeface="+mn-lt"/>
                <a:cs typeface="+mn-lt"/>
              </a:rPr>
              <a:t>, внутри VMCS используются две области: состояние гостя (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guest-state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 и состояние хозяина (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host-state</a:t>
            </a:r>
            <a:r>
              <a:rPr lang="ru-RU" sz="2400" dirty="0">
                <a:latin typeface="Times New Roman"/>
                <a:ea typeface="+mn-lt"/>
                <a:cs typeface="+mn-lt"/>
              </a:rPr>
              <a:t>).</a:t>
            </a:r>
            <a:endParaRPr lang="ru-RU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84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6864" y="0"/>
            <a:ext cx="5815134" cy="6858000"/>
          </a:xfrm>
          <a:prstGeom prst="rect">
            <a:avLst/>
          </a:prstGeom>
          <a:ln>
            <a:noFill/>
          </a:ln>
          <a:effectLst>
            <a:outerShdw blurRad="508000" dist="1905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1746B-8416-D450-5744-C7FCEB63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582" y="858983"/>
            <a:ext cx="3968783" cy="855288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/>
                <a:cs typeface="Times New Roman"/>
              </a:rPr>
              <a:t>VMCS</a:t>
            </a:r>
          </a:p>
          <a:p>
            <a:endParaRPr lang="ru-RU" sz="4800" dirty="0"/>
          </a:p>
        </p:txBody>
      </p:sp>
      <p:pic>
        <p:nvPicPr>
          <p:cNvPr id="4" name="Объект 3" descr="Изображение выглядит как линия, снимок экрана, диаграмма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932EDC27-4EBF-7F91-29FE-F3DACB0E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4" y="2042929"/>
            <a:ext cx="6208709" cy="344177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F4A827-785B-2D27-1C7E-9E884766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947" y="1874151"/>
            <a:ext cx="5296509" cy="43543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err="1">
                <a:latin typeface="Times New Roman"/>
                <a:ea typeface="+mn-lt"/>
                <a:cs typeface="+mn-lt"/>
              </a:rPr>
              <a:t>На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этом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рисунке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событие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VM-Entry — </a:t>
            </a:r>
            <a:r>
              <a:rPr lang="en-US" sz="2000" err="1">
                <a:latin typeface="Times New Roman"/>
                <a:ea typeface="+mn-lt"/>
                <a:cs typeface="+mn-lt"/>
              </a:rPr>
              <a:t>это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одна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из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двух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инструкций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VMLAUNCH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или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VMRESUME, — а VM-Exit — </a:t>
            </a:r>
            <a:r>
              <a:rPr lang="en-US" sz="2000" err="1">
                <a:latin typeface="Times New Roman"/>
                <a:ea typeface="+mn-lt"/>
                <a:cs typeface="+mn-lt"/>
              </a:rPr>
              <a:t>одно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из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множества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синхронных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000" err="1">
                <a:latin typeface="Times New Roman"/>
                <a:ea typeface="+mn-lt"/>
                <a:cs typeface="+mn-lt"/>
              </a:rPr>
              <a:t>асинхронных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событий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объявленных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привилегированными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в </a:t>
            </a:r>
            <a:r>
              <a:rPr lang="en-US" sz="2000" err="1">
                <a:latin typeface="Times New Roman"/>
                <a:ea typeface="+mn-lt"/>
                <a:cs typeface="+mn-lt"/>
              </a:rPr>
              <a:t>контексте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VT-x non-root и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потому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требующих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перехвата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монитором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</a:t>
            </a:r>
            <a:r>
              <a:rPr lang="en-US" sz="2000" err="1">
                <a:latin typeface="Times New Roman"/>
                <a:ea typeface="+mn-lt"/>
                <a:cs typeface="+mn-lt"/>
              </a:rPr>
              <a:t>Детали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того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что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000" err="1">
                <a:latin typeface="Times New Roman"/>
                <a:ea typeface="+mn-lt"/>
                <a:cs typeface="+mn-lt"/>
              </a:rPr>
              <a:t>как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загружать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при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переходе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из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root в non-root и </a:t>
            </a:r>
            <a:r>
              <a:rPr lang="en-US" sz="2000" err="1">
                <a:latin typeface="Times New Roman"/>
                <a:ea typeface="+mn-lt"/>
                <a:cs typeface="+mn-lt"/>
              </a:rPr>
              <a:t>обратно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также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хранятся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в VMCS в </a:t>
            </a:r>
            <a:r>
              <a:rPr lang="en-US" sz="2000" err="1">
                <a:latin typeface="Times New Roman"/>
                <a:ea typeface="+mn-lt"/>
                <a:cs typeface="+mn-lt"/>
              </a:rPr>
              <a:t>т.н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 VM-entry и VM-exit controls, «</a:t>
            </a:r>
            <a:r>
              <a:rPr lang="en-US" sz="2000" err="1">
                <a:latin typeface="Times New Roman"/>
                <a:ea typeface="+mn-lt"/>
                <a:cs typeface="+mn-lt"/>
              </a:rPr>
              <a:t>параметры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входа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000" err="1">
                <a:latin typeface="Times New Roman"/>
                <a:ea typeface="+mn-lt"/>
                <a:cs typeface="+mn-lt"/>
              </a:rPr>
              <a:t>выхода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». </a:t>
            </a:r>
            <a:r>
              <a:rPr lang="en-US" sz="2000" err="1">
                <a:latin typeface="Times New Roman"/>
                <a:ea typeface="+mn-lt"/>
                <a:cs typeface="+mn-lt"/>
              </a:rPr>
              <a:t>Области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сохранения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разбиты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на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поля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err="1">
                <a:latin typeface="Times New Roman"/>
                <a:ea typeface="+mn-lt"/>
                <a:cs typeface="+mn-lt"/>
              </a:rPr>
              <a:t>каждое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из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которых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хранит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в </a:t>
            </a:r>
            <a:r>
              <a:rPr lang="en-US" sz="2000" err="1">
                <a:latin typeface="Times New Roman"/>
                <a:ea typeface="+mn-lt"/>
                <a:cs typeface="+mn-lt"/>
              </a:rPr>
              <a:t>себе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регистр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или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другую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архитектурную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информацию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000" err="1">
                <a:latin typeface="Times New Roman"/>
                <a:ea typeface="+mn-lt"/>
                <a:cs typeface="+mn-lt"/>
              </a:rPr>
              <a:t>процессора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.</a:t>
            </a:r>
            <a:endParaRPr lang="ru-RU" sz="200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CDF0F-43BE-9B1F-C195-863B61C2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baseline="0" dirty="0">
                <a:solidFill>
                  <a:srgbClr val="262626"/>
                </a:solidFill>
                <a:latin typeface="Times New Roman"/>
              </a:rPr>
              <a:t>Технология </a:t>
            </a:r>
            <a:r>
              <a:rPr lang="ru-RU" b="1" dirty="0">
                <a:solidFill>
                  <a:srgbClr val="262626"/>
                </a:solidFill>
                <a:latin typeface="Times New Roman"/>
              </a:rPr>
              <a:t>VT-x</a:t>
            </a:r>
            <a:r>
              <a:rPr lang="af-ZA" b="1" dirty="0">
                <a:solidFill>
                  <a:srgbClr val="262626"/>
                </a:solidFill>
                <a:latin typeface="Times New Roman"/>
              </a:rPr>
              <a:t> </a:t>
            </a:r>
            <a:r>
              <a:rPr lang="ru-RU" sz="4400" b="1" baseline="0" dirty="0">
                <a:solidFill>
                  <a:srgbClr val="262626"/>
                </a:solidFill>
                <a:latin typeface="Times New Roman"/>
              </a:rPr>
              <a:t>начало</a:t>
            </a:r>
            <a:r>
              <a:rPr lang="ru-RU" sz="4400" dirty="0">
                <a:latin typeface="Times New Roman"/>
                <a:ea typeface="Times New Roman"/>
                <a:cs typeface="Times New Roman"/>
              </a:rPr>
              <a:t>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68B473-8D79-9D2D-FC9A-9053773C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Ранее известная под кодовым названием «</a:t>
            </a:r>
            <a:r>
              <a:rPr lang="ru-RU" sz="2400" dirty="0" err="1">
                <a:latin typeface="Times New Roman"/>
                <a:ea typeface="+mn-lt"/>
                <a:cs typeface="+mn-lt"/>
              </a:rPr>
              <a:t>Vanderpool</a:t>
            </a:r>
            <a:r>
              <a:rPr lang="ru-RU" sz="2400" dirty="0">
                <a:latin typeface="Times New Roman"/>
                <a:ea typeface="+mn-lt"/>
                <a:cs typeface="+mn-lt"/>
              </a:rPr>
              <a:t>», VT-x представляет собой технологию виртуализации Intel на платформе x86. 13 ноября 2005 года Intel выпустила две модели Pentium 4 (модели 662 и 672), которые стали первыми процессорами, поддерживающими VT-x.</a:t>
            </a:r>
          </a:p>
        </p:txBody>
      </p:sp>
    </p:spTree>
    <p:extLst>
      <p:ext uri="{BB962C8B-B14F-4D97-AF65-F5344CB8AC3E}">
        <p14:creationId xmlns:p14="http://schemas.microsoft.com/office/powerpoint/2010/main" val="210286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F31C4-2F2B-ED88-62D7-4BCF497F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/>
                <a:cs typeface="Arial"/>
              </a:rPr>
              <a:t>Технология AMD-V начало</a:t>
            </a:r>
            <a:endParaRPr lang="ru-RU" sz="4000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FC1B0-155F-1F75-CC51-F68410921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27" y="2600035"/>
            <a:ext cx="10958477" cy="32617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000" dirty="0">
                <a:latin typeface="Times New Roman"/>
                <a:cs typeface="Arial"/>
              </a:rPr>
              <a:t>Технология AMD-V (AMD </a:t>
            </a:r>
            <a:r>
              <a:rPr lang="ru-RU" sz="2000" err="1">
                <a:latin typeface="Times New Roman"/>
                <a:cs typeface="Arial"/>
              </a:rPr>
              <a:t>Virtualization</a:t>
            </a:r>
            <a:r>
              <a:rPr lang="ru-RU" sz="2000" dirty="0">
                <a:latin typeface="Times New Roman"/>
                <a:cs typeface="Arial"/>
              </a:rPr>
              <a:t>) относится к набору аппаратных расширений и встроенных функций для семейства микропроцессоров AMD x86. Компания Advanced Micro Devices (AMD) разработала технологию для выполнения повторяющихся задач, которые обычно выполняет программное обеспечение, а также для улучшения использования ресурсов и производительности виртуальных машин (ВМ).</a:t>
            </a:r>
          </a:p>
          <a:p>
            <a:r>
              <a:rPr lang="ru-RU" sz="2000" dirty="0">
                <a:latin typeface="Times New Roman"/>
                <a:cs typeface="Arial"/>
              </a:rPr>
              <a:t>Впервые анонсированная в 2004 году и представленная в 2006 году, технология AMD-V добавила возможность работы с виртуальными машинами с помощью инструкций виртуальной машины в чипах процессоров AMD x86. Технология использует аппаратное обеспечение для упрощения задач, которые диспетчеры виртуальных машин обычно выполняют с помощью программной эмуляции. Это достигается за счет включения расширений аппаратной виртуализации в набор инструкций процессора, тем самым расширяя набор инструкций и упрощая задачи виртуальной машины.</a:t>
            </a:r>
            <a:endParaRPr lang="ru-RU" sz="2000">
              <a:latin typeface="Times New Roman"/>
              <a:cs typeface="Times New Roman"/>
            </a:endParaRP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762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A8D6C-B203-4F69-E26D-E862BCC6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ru-RU" b="1" dirty="0">
                <a:latin typeface="Times New Roman"/>
                <a:cs typeface="Arial"/>
              </a:rPr>
              <a:t>Какие процессоры AMD поддерживают AMD-V?</a:t>
            </a:r>
            <a:endParaRPr lang="ru-RU" dirty="0">
              <a:latin typeface="Times New Roman"/>
            </a:endParaRP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9A439B-BA9B-4919-8335-53222344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latin typeface="Times New Roman"/>
                <a:cs typeface="Arial"/>
              </a:rPr>
              <a:t>В начале семейство процессоров AMD Athlon 64 X2 и Athlon 64 FX включало технологию AMD-V (2005). К 2009 году технология была доступна на многих других процессорах AMD, включая Socket AM2 и </a:t>
            </a:r>
            <a:r>
              <a:rPr lang="ru-RU" sz="2000" dirty="0" err="1">
                <a:latin typeface="Times New Roman"/>
                <a:cs typeface="Arial"/>
              </a:rPr>
              <a:t>Turion</a:t>
            </a:r>
            <a:r>
              <a:rPr lang="ru-RU" sz="2000" dirty="0">
                <a:latin typeface="Times New Roman"/>
                <a:cs typeface="Arial"/>
              </a:rPr>
              <a:t> 64 X2, а также на процессорах Opteron, </a:t>
            </a:r>
            <a:r>
              <a:rPr lang="ru-RU" sz="2000" dirty="0" err="1">
                <a:latin typeface="Times New Roman"/>
                <a:cs typeface="Arial"/>
              </a:rPr>
              <a:t>Phenom</a:t>
            </a:r>
            <a:r>
              <a:rPr lang="ru-RU" sz="2000" dirty="0">
                <a:latin typeface="Times New Roman"/>
                <a:cs typeface="Arial"/>
              </a:rPr>
              <a:t> и </a:t>
            </a:r>
            <a:r>
              <a:rPr lang="ru-RU" sz="2000" dirty="0" err="1">
                <a:latin typeface="Times New Roman"/>
                <a:cs typeface="Arial"/>
              </a:rPr>
              <a:t>Phenom</a:t>
            </a:r>
            <a:r>
              <a:rPr lang="ru-RU" sz="2000" dirty="0">
                <a:latin typeface="Times New Roman"/>
                <a:cs typeface="Arial"/>
              </a:rPr>
              <a:t> II 2-го и 3-го поколений.</a:t>
            </a:r>
            <a:endParaRPr lang="ru-RU" sz="2000">
              <a:latin typeface="Times New Roman"/>
              <a:cs typeface="Times New Roman"/>
            </a:endParaRPr>
          </a:p>
          <a:p>
            <a:r>
              <a:rPr lang="ru-RU" sz="2000" dirty="0">
                <a:latin typeface="Times New Roman"/>
                <a:cs typeface="Arial"/>
              </a:rPr>
              <a:t>Процессоры AMD Opteron и </a:t>
            </a:r>
            <a:r>
              <a:rPr lang="ru-RU" sz="2000" err="1">
                <a:latin typeface="Times New Roman"/>
                <a:cs typeface="Arial"/>
              </a:rPr>
              <a:t>Phenom</a:t>
            </a:r>
            <a:r>
              <a:rPr lang="ru-RU" sz="2000" dirty="0">
                <a:latin typeface="Times New Roman"/>
                <a:cs typeface="Arial"/>
              </a:rPr>
              <a:t> II поддерживают технологию аппаратной виртуализации 2-го поколения под названием </a:t>
            </a:r>
            <a:r>
              <a:rPr lang="ru-RU" sz="2000" err="1">
                <a:latin typeface="Times New Roman"/>
                <a:cs typeface="Arial"/>
              </a:rPr>
              <a:t>Rapid</a:t>
            </a:r>
            <a:r>
              <a:rPr lang="ru-RU" sz="2000" dirty="0">
                <a:latin typeface="Times New Roman"/>
                <a:cs typeface="Arial"/>
              </a:rPr>
              <a:t> </a:t>
            </a:r>
            <a:r>
              <a:rPr lang="ru-RU" sz="2000" err="1">
                <a:latin typeface="Times New Roman"/>
                <a:cs typeface="Arial"/>
              </a:rPr>
              <a:t>Virtualization</a:t>
            </a:r>
            <a:r>
              <a:rPr lang="ru-RU" sz="2000" dirty="0">
                <a:latin typeface="Times New Roman"/>
                <a:cs typeface="Arial"/>
              </a:rPr>
              <a:t> </a:t>
            </a:r>
            <a:r>
              <a:rPr lang="ru-RU" sz="2000" err="1">
                <a:latin typeface="Times New Roman"/>
                <a:cs typeface="Arial"/>
              </a:rPr>
              <a:t>Indexing</a:t>
            </a:r>
            <a:r>
              <a:rPr lang="ru-RU" sz="2000" dirty="0">
                <a:latin typeface="Times New Roman"/>
                <a:cs typeface="Arial"/>
              </a:rPr>
              <a:t> (RVI), которая позже была принята Intel как </a:t>
            </a:r>
            <a:r>
              <a:rPr lang="ru-RU" sz="2000" err="1">
                <a:latin typeface="Times New Roman"/>
                <a:cs typeface="Arial"/>
              </a:rPr>
              <a:t>Extended</a:t>
            </a:r>
            <a:r>
              <a:rPr lang="ru-RU" sz="2000" dirty="0">
                <a:latin typeface="Times New Roman"/>
                <a:cs typeface="Arial"/>
              </a:rPr>
              <a:t> Page </a:t>
            </a:r>
            <a:r>
              <a:rPr lang="ru-RU" sz="2000" err="1">
                <a:latin typeface="Times New Roman"/>
                <a:cs typeface="Arial"/>
              </a:rPr>
              <a:t>Tables</a:t>
            </a:r>
            <a:r>
              <a:rPr lang="ru-RU" sz="2000" dirty="0">
                <a:latin typeface="Times New Roman"/>
                <a:cs typeface="Arial"/>
              </a:rPr>
              <a:t> (EPT). Сегодня все процессоры AMD на базе Zen поддерживают AMD-V.</a:t>
            </a:r>
            <a:endParaRPr lang="ru-RU" sz="18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045860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BevelVTI</vt:lpstr>
      <vt:lpstr>Технологии виртуализации процессора: VT-x, VT-d, AMD-V</vt:lpstr>
      <vt:lpstr>Intel и AMD Virtualization Technology </vt:lpstr>
      <vt:lpstr>Включение Virtualization через BIOS </vt:lpstr>
      <vt:lpstr>Почему включение поддержки VT-x и AMD-v важно </vt:lpstr>
      <vt:lpstr>VMCS </vt:lpstr>
      <vt:lpstr>VMCS </vt:lpstr>
      <vt:lpstr>Технология VT-x начало​</vt:lpstr>
      <vt:lpstr>Технология AMD-V начало</vt:lpstr>
      <vt:lpstr>Какие процессоры AMD поддерживают AMD-V? </vt:lpstr>
      <vt:lpstr>Презентация PowerPoint</vt:lpstr>
      <vt:lpstr>Поддержки VT-x и AMD-V</vt:lpstr>
      <vt:lpstr>Отличие VT-x от VT-d </vt:lpstr>
      <vt:lpstr>VT-d </vt:lpstr>
      <vt:lpstr>Различия VT-x и VT-d</vt:lpstr>
      <vt:lpstr>Преимущества включения поддержки VT-x и AMD-V </vt:lpstr>
      <vt:lpstr>Ограничения и возможные проблемы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виртуализации процессора: VT-x, VT-d, AMD-V</dc:title>
  <dc:creator/>
  <cp:lastModifiedBy/>
  <cp:revision>99</cp:revision>
  <dcterms:created xsi:type="dcterms:W3CDTF">2012-07-30T23:42:41Z</dcterms:created>
  <dcterms:modified xsi:type="dcterms:W3CDTF">2024-04-12T07:26:11Z</dcterms:modified>
</cp:coreProperties>
</file>