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2" r:id="rId5"/>
    <p:sldId id="263" r:id="rId6"/>
    <p:sldId id="260" r:id="rId7"/>
    <p:sldId id="259"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65" d="100"/>
          <a:sy n="65" d="100"/>
        </p:scale>
        <p:origin x="66"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538F8F2-F6E7-4BFF-80A2-A963324E5C2C}" type="datetimeFigureOut">
              <a:rPr lang="fr-MG" smtClean="0"/>
              <a:t>16/11/2024</a:t>
            </a:fld>
            <a:endParaRPr lang="fr-MG"/>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fr-MG"/>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C5C7625-FA8D-438B-91C0-5328BFE7D05C}" type="slidenum">
              <a:rPr lang="fr-MG" smtClean="0"/>
              <a:t>‹N°›</a:t>
            </a:fld>
            <a:endParaRPr lang="fr-MG"/>
          </a:p>
        </p:txBody>
      </p:sp>
    </p:spTree>
    <p:extLst>
      <p:ext uri="{BB962C8B-B14F-4D97-AF65-F5344CB8AC3E}">
        <p14:creationId xmlns:p14="http://schemas.microsoft.com/office/powerpoint/2010/main" val="275555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538F8F2-F6E7-4BFF-80A2-A963324E5C2C}" type="datetimeFigureOut">
              <a:rPr lang="fr-MG" smtClean="0"/>
              <a:t>16/11/2024</a:t>
            </a:fld>
            <a:endParaRPr lang="fr-MG"/>
          </a:p>
        </p:txBody>
      </p:sp>
      <p:sp>
        <p:nvSpPr>
          <p:cNvPr id="5" name="Footer Placeholder 4"/>
          <p:cNvSpPr>
            <a:spLocks noGrp="1"/>
          </p:cNvSpPr>
          <p:nvPr>
            <p:ph type="ftr" sz="quarter" idx="11"/>
          </p:nvPr>
        </p:nvSpPr>
        <p:spPr/>
        <p:txBody>
          <a:bodyPr/>
          <a:lstStyle/>
          <a:p>
            <a:endParaRPr lang="fr-MG"/>
          </a:p>
        </p:txBody>
      </p:sp>
      <p:sp>
        <p:nvSpPr>
          <p:cNvPr id="6" name="Slide Number Placeholder 5"/>
          <p:cNvSpPr>
            <a:spLocks noGrp="1"/>
          </p:cNvSpPr>
          <p:nvPr>
            <p:ph type="sldNum" sz="quarter" idx="12"/>
          </p:nvPr>
        </p:nvSpPr>
        <p:spPr/>
        <p:txBody>
          <a:bodyPr/>
          <a:lstStyle/>
          <a:p>
            <a:fld id="{DC5C7625-FA8D-438B-91C0-5328BFE7D05C}" type="slidenum">
              <a:rPr lang="fr-MG" smtClean="0"/>
              <a:t>‹N°›</a:t>
            </a:fld>
            <a:endParaRPr lang="fr-MG"/>
          </a:p>
        </p:txBody>
      </p:sp>
    </p:spTree>
    <p:extLst>
      <p:ext uri="{BB962C8B-B14F-4D97-AF65-F5344CB8AC3E}">
        <p14:creationId xmlns:p14="http://schemas.microsoft.com/office/powerpoint/2010/main" val="76666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538F8F2-F6E7-4BFF-80A2-A963324E5C2C}" type="datetimeFigureOut">
              <a:rPr lang="fr-MG" smtClean="0"/>
              <a:t>16/11/2024</a:t>
            </a:fld>
            <a:endParaRPr lang="fr-MG"/>
          </a:p>
        </p:txBody>
      </p:sp>
      <p:sp>
        <p:nvSpPr>
          <p:cNvPr id="5" name="Footer Placeholder 4"/>
          <p:cNvSpPr>
            <a:spLocks noGrp="1"/>
          </p:cNvSpPr>
          <p:nvPr>
            <p:ph type="ftr" sz="quarter" idx="11"/>
          </p:nvPr>
        </p:nvSpPr>
        <p:spPr/>
        <p:txBody>
          <a:bodyPr/>
          <a:lstStyle/>
          <a:p>
            <a:endParaRPr lang="fr-MG"/>
          </a:p>
        </p:txBody>
      </p:sp>
      <p:sp>
        <p:nvSpPr>
          <p:cNvPr id="6" name="Slide Number Placeholder 5"/>
          <p:cNvSpPr>
            <a:spLocks noGrp="1"/>
          </p:cNvSpPr>
          <p:nvPr>
            <p:ph type="sldNum" sz="quarter" idx="12"/>
          </p:nvPr>
        </p:nvSpPr>
        <p:spPr/>
        <p:txBody>
          <a:bodyPr/>
          <a:lstStyle/>
          <a:p>
            <a:fld id="{DC5C7625-FA8D-438B-91C0-5328BFE7D05C}" type="slidenum">
              <a:rPr lang="fr-MG" smtClean="0"/>
              <a:t>‹N°›</a:t>
            </a:fld>
            <a:endParaRPr lang="fr-MG"/>
          </a:p>
        </p:txBody>
      </p:sp>
    </p:spTree>
    <p:extLst>
      <p:ext uri="{BB962C8B-B14F-4D97-AF65-F5344CB8AC3E}">
        <p14:creationId xmlns:p14="http://schemas.microsoft.com/office/powerpoint/2010/main" val="391854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538F8F2-F6E7-4BFF-80A2-A963324E5C2C}" type="datetimeFigureOut">
              <a:rPr lang="fr-MG" smtClean="0"/>
              <a:t>16/11/2024</a:t>
            </a:fld>
            <a:endParaRPr lang="fr-MG"/>
          </a:p>
        </p:txBody>
      </p:sp>
      <p:sp>
        <p:nvSpPr>
          <p:cNvPr id="5" name="Footer Placeholder 4"/>
          <p:cNvSpPr>
            <a:spLocks noGrp="1"/>
          </p:cNvSpPr>
          <p:nvPr>
            <p:ph type="ftr" sz="quarter" idx="11"/>
          </p:nvPr>
        </p:nvSpPr>
        <p:spPr/>
        <p:txBody>
          <a:bodyPr/>
          <a:lstStyle/>
          <a:p>
            <a:endParaRPr lang="fr-MG"/>
          </a:p>
        </p:txBody>
      </p:sp>
      <p:sp>
        <p:nvSpPr>
          <p:cNvPr id="6" name="Slide Number Placeholder 5"/>
          <p:cNvSpPr>
            <a:spLocks noGrp="1"/>
          </p:cNvSpPr>
          <p:nvPr>
            <p:ph type="sldNum" sz="quarter" idx="12"/>
          </p:nvPr>
        </p:nvSpPr>
        <p:spPr/>
        <p:txBody>
          <a:bodyPr/>
          <a:lstStyle/>
          <a:p>
            <a:fld id="{DC5C7625-FA8D-438B-91C0-5328BFE7D05C}" type="slidenum">
              <a:rPr lang="fr-MG" smtClean="0"/>
              <a:t>‹N°›</a:t>
            </a:fld>
            <a:endParaRPr lang="fr-MG"/>
          </a:p>
        </p:txBody>
      </p:sp>
    </p:spTree>
    <p:extLst>
      <p:ext uri="{BB962C8B-B14F-4D97-AF65-F5344CB8AC3E}">
        <p14:creationId xmlns:p14="http://schemas.microsoft.com/office/powerpoint/2010/main" val="2262791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538F8F2-F6E7-4BFF-80A2-A963324E5C2C}" type="datetimeFigureOut">
              <a:rPr lang="fr-MG" smtClean="0"/>
              <a:t>16/11/2024</a:t>
            </a:fld>
            <a:endParaRPr lang="fr-MG"/>
          </a:p>
        </p:txBody>
      </p:sp>
      <p:sp>
        <p:nvSpPr>
          <p:cNvPr id="5" name="Footer Placeholder 4"/>
          <p:cNvSpPr>
            <a:spLocks noGrp="1"/>
          </p:cNvSpPr>
          <p:nvPr>
            <p:ph type="ftr" sz="quarter" idx="11"/>
          </p:nvPr>
        </p:nvSpPr>
        <p:spPr/>
        <p:txBody>
          <a:bodyPr/>
          <a:lstStyle/>
          <a:p>
            <a:endParaRPr lang="fr-MG"/>
          </a:p>
        </p:txBody>
      </p:sp>
      <p:sp>
        <p:nvSpPr>
          <p:cNvPr id="6" name="Slide Number Placeholder 5"/>
          <p:cNvSpPr>
            <a:spLocks noGrp="1"/>
          </p:cNvSpPr>
          <p:nvPr>
            <p:ph type="sldNum" sz="quarter" idx="12"/>
          </p:nvPr>
        </p:nvSpPr>
        <p:spPr/>
        <p:txBody>
          <a:bodyPr/>
          <a:lstStyle/>
          <a:p>
            <a:fld id="{DC5C7625-FA8D-438B-91C0-5328BFE7D05C}" type="slidenum">
              <a:rPr lang="fr-MG" smtClean="0"/>
              <a:t>‹N°›</a:t>
            </a:fld>
            <a:endParaRPr lang="fr-MG"/>
          </a:p>
        </p:txBody>
      </p:sp>
    </p:spTree>
    <p:extLst>
      <p:ext uri="{BB962C8B-B14F-4D97-AF65-F5344CB8AC3E}">
        <p14:creationId xmlns:p14="http://schemas.microsoft.com/office/powerpoint/2010/main" val="144060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538F8F2-F6E7-4BFF-80A2-A963324E5C2C}" type="datetimeFigureOut">
              <a:rPr lang="fr-MG" smtClean="0"/>
              <a:t>16/11/2024</a:t>
            </a:fld>
            <a:endParaRPr lang="fr-MG"/>
          </a:p>
        </p:txBody>
      </p:sp>
      <p:sp>
        <p:nvSpPr>
          <p:cNvPr id="6" name="Footer Placeholder 5"/>
          <p:cNvSpPr>
            <a:spLocks noGrp="1"/>
          </p:cNvSpPr>
          <p:nvPr>
            <p:ph type="ftr" sz="quarter" idx="11"/>
          </p:nvPr>
        </p:nvSpPr>
        <p:spPr/>
        <p:txBody>
          <a:bodyPr/>
          <a:lstStyle/>
          <a:p>
            <a:endParaRPr lang="fr-MG"/>
          </a:p>
        </p:txBody>
      </p:sp>
      <p:sp>
        <p:nvSpPr>
          <p:cNvPr id="7" name="Slide Number Placeholder 6"/>
          <p:cNvSpPr>
            <a:spLocks noGrp="1"/>
          </p:cNvSpPr>
          <p:nvPr>
            <p:ph type="sldNum" sz="quarter" idx="12"/>
          </p:nvPr>
        </p:nvSpPr>
        <p:spPr/>
        <p:txBody>
          <a:bodyPr/>
          <a:lstStyle/>
          <a:p>
            <a:fld id="{DC5C7625-FA8D-438B-91C0-5328BFE7D05C}" type="slidenum">
              <a:rPr lang="fr-MG" smtClean="0"/>
              <a:t>‹N°›</a:t>
            </a:fld>
            <a:endParaRPr lang="fr-MG"/>
          </a:p>
        </p:txBody>
      </p:sp>
    </p:spTree>
    <p:extLst>
      <p:ext uri="{BB962C8B-B14F-4D97-AF65-F5344CB8AC3E}">
        <p14:creationId xmlns:p14="http://schemas.microsoft.com/office/powerpoint/2010/main" val="14402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538F8F2-F6E7-4BFF-80A2-A963324E5C2C}" type="datetimeFigureOut">
              <a:rPr lang="fr-MG" smtClean="0"/>
              <a:t>16/11/2024</a:t>
            </a:fld>
            <a:endParaRPr lang="fr-MG"/>
          </a:p>
        </p:txBody>
      </p:sp>
      <p:sp>
        <p:nvSpPr>
          <p:cNvPr id="8" name="Footer Placeholder 7"/>
          <p:cNvSpPr>
            <a:spLocks noGrp="1"/>
          </p:cNvSpPr>
          <p:nvPr>
            <p:ph type="ftr" sz="quarter" idx="11"/>
          </p:nvPr>
        </p:nvSpPr>
        <p:spPr/>
        <p:txBody>
          <a:bodyPr/>
          <a:lstStyle/>
          <a:p>
            <a:endParaRPr lang="fr-MG"/>
          </a:p>
        </p:txBody>
      </p:sp>
      <p:sp>
        <p:nvSpPr>
          <p:cNvPr id="9" name="Slide Number Placeholder 8"/>
          <p:cNvSpPr>
            <a:spLocks noGrp="1"/>
          </p:cNvSpPr>
          <p:nvPr>
            <p:ph type="sldNum" sz="quarter" idx="12"/>
          </p:nvPr>
        </p:nvSpPr>
        <p:spPr/>
        <p:txBody>
          <a:bodyPr/>
          <a:lstStyle/>
          <a:p>
            <a:fld id="{DC5C7625-FA8D-438B-91C0-5328BFE7D05C}" type="slidenum">
              <a:rPr lang="fr-MG" smtClean="0"/>
              <a:t>‹N°›</a:t>
            </a:fld>
            <a:endParaRPr lang="fr-MG"/>
          </a:p>
        </p:txBody>
      </p:sp>
    </p:spTree>
    <p:extLst>
      <p:ext uri="{BB962C8B-B14F-4D97-AF65-F5344CB8AC3E}">
        <p14:creationId xmlns:p14="http://schemas.microsoft.com/office/powerpoint/2010/main" val="201046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538F8F2-F6E7-4BFF-80A2-A963324E5C2C}" type="datetimeFigureOut">
              <a:rPr lang="fr-MG" smtClean="0"/>
              <a:t>16/11/2024</a:t>
            </a:fld>
            <a:endParaRPr lang="fr-MG"/>
          </a:p>
        </p:txBody>
      </p:sp>
      <p:sp>
        <p:nvSpPr>
          <p:cNvPr id="4" name="Footer Placeholder 3"/>
          <p:cNvSpPr>
            <a:spLocks noGrp="1"/>
          </p:cNvSpPr>
          <p:nvPr>
            <p:ph type="ftr" sz="quarter" idx="11"/>
          </p:nvPr>
        </p:nvSpPr>
        <p:spPr/>
        <p:txBody>
          <a:bodyPr/>
          <a:lstStyle/>
          <a:p>
            <a:endParaRPr lang="fr-MG"/>
          </a:p>
        </p:txBody>
      </p:sp>
      <p:sp>
        <p:nvSpPr>
          <p:cNvPr id="5" name="Slide Number Placeholder 4"/>
          <p:cNvSpPr>
            <a:spLocks noGrp="1"/>
          </p:cNvSpPr>
          <p:nvPr>
            <p:ph type="sldNum" sz="quarter" idx="12"/>
          </p:nvPr>
        </p:nvSpPr>
        <p:spPr/>
        <p:txBody>
          <a:bodyPr/>
          <a:lstStyle/>
          <a:p>
            <a:fld id="{DC5C7625-FA8D-438B-91C0-5328BFE7D05C}" type="slidenum">
              <a:rPr lang="fr-MG" smtClean="0"/>
              <a:t>‹N°›</a:t>
            </a:fld>
            <a:endParaRPr lang="fr-MG"/>
          </a:p>
        </p:txBody>
      </p:sp>
    </p:spTree>
    <p:extLst>
      <p:ext uri="{BB962C8B-B14F-4D97-AF65-F5344CB8AC3E}">
        <p14:creationId xmlns:p14="http://schemas.microsoft.com/office/powerpoint/2010/main" val="177714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38F8F2-F6E7-4BFF-80A2-A963324E5C2C}" type="datetimeFigureOut">
              <a:rPr lang="fr-MG" smtClean="0"/>
              <a:t>16/11/2024</a:t>
            </a:fld>
            <a:endParaRPr lang="fr-MG"/>
          </a:p>
        </p:txBody>
      </p:sp>
      <p:sp>
        <p:nvSpPr>
          <p:cNvPr id="3" name="Footer Placeholder 2"/>
          <p:cNvSpPr>
            <a:spLocks noGrp="1"/>
          </p:cNvSpPr>
          <p:nvPr>
            <p:ph type="ftr" sz="quarter" idx="11"/>
          </p:nvPr>
        </p:nvSpPr>
        <p:spPr/>
        <p:txBody>
          <a:bodyPr/>
          <a:lstStyle/>
          <a:p>
            <a:endParaRPr lang="fr-MG"/>
          </a:p>
        </p:txBody>
      </p:sp>
      <p:sp>
        <p:nvSpPr>
          <p:cNvPr id="4" name="Slide Number Placeholder 3"/>
          <p:cNvSpPr>
            <a:spLocks noGrp="1"/>
          </p:cNvSpPr>
          <p:nvPr>
            <p:ph type="sldNum" sz="quarter" idx="12"/>
          </p:nvPr>
        </p:nvSpPr>
        <p:spPr/>
        <p:txBody>
          <a:bodyPr/>
          <a:lstStyle/>
          <a:p>
            <a:fld id="{DC5C7625-FA8D-438B-91C0-5328BFE7D05C}" type="slidenum">
              <a:rPr lang="fr-MG" smtClean="0"/>
              <a:t>‹N°›</a:t>
            </a:fld>
            <a:endParaRPr lang="fr-MG"/>
          </a:p>
        </p:txBody>
      </p:sp>
    </p:spTree>
    <p:extLst>
      <p:ext uri="{BB962C8B-B14F-4D97-AF65-F5344CB8AC3E}">
        <p14:creationId xmlns:p14="http://schemas.microsoft.com/office/powerpoint/2010/main" val="44431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fr-FR"/>
              <a:t>Cliquez pour modifier les styles du texte du masque</a:t>
            </a:r>
          </a:p>
        </p:txBody>
      </p:sp>
      <p:sp>
        <p:nvSpPr>
          <p:cNvPr id="5" name="Date Placeholder 4"/>
          <p:cNvSpPr>
            <a:spLocks noGrp="1"/>
          </p:cNvSpPr>
          <p:nvPr>
            <p:ph type="dt" sz="half" idx="10"/>
          </p:nvPr>
        </p:nvSpPr>
        <p:spPr/>
        <p:txBody>
          <a:bodyPr/>
          <a:lstStyle/>
          <a:p>
            <a:fld id="{8538F8F2-F6E7-4BFF-80A2-A963324E5C2C}" type="datetimeFigureOut">
              <a:rPr lang="fr-MG" smtClean="0"/>
              <a:t>16/11/2024</a:t>
            </a:fld>
            <a:endParaRPr lang="fr-MG"/>
          </a:p>
        </p:txBody>
      </p:sp>
      <p:sp>
        <p:nvSpPr>
          <p:cNvPr id="6" name="Footer Placeholder 5"/>
          <p:cNvSpPr>
            <a:spLocks noGrp="1"/>
          </p:cNvSpPr>
          <p:nvPr>
            <p:ph type="ftr" sz="quarter" idx="11"/>
          </p:nvPr>
        </p:nvSpPr>
        <p:spPr/>
        <p:txBody>
          <a:bodyPr/>
          <a:lstStyle/>
          <a:p>
            <a:endParaRPr lang="fr-MG"/>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C5C7625-FA8D-438B-91C0-5328BFE7D05C}" type="slidenum">
              <a:rPr lang="fr-MG" smtClean="0"/>
              <a:t>‹N°›</a:t>
            </a:fld>
            <a:endParaRPr lang="fr-MG"/>
          </a:p>
        </p:txBody>
      </p:sp>
    </p:spTree>
    <p:extLst>
      <p:ext uri="{BB962C8B-B14F-4D97-AF65-F5344CB8AC3E}">
        <p14:creationId xmlns:p14="http://schemas.microsoft.com/office/powerpoint/2010/main" val="50146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538F8F2-F6E7-4BFF-80A2-A963324E5C2C}" type="datetimeFigureOut">
              <a:rPr lang="fr-MG" smtClean="0"/>
              <a:t>16/11/2024</a:t>
            </a:fld>
            <a:endParaRPr lang="fr-MG"/>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fr-MG"/>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C5C7625-FA8D-438B-91C0-5328BFE7D05C}" type="slidenum">
              <a:rPr lang="fr-MG" smtClean="0"/>
              <a:t>‹N°›</a:t>
            </a:fld>
            <a:endParaRPr lang="fr-MG"/>
          </a:p>
        </p:txBody>
      </p:sp>
    </p:spTree>
    <p:extLst>
      <p:ext uri="{BB962C8B-B14F-4D97-AF65-F5344CB8AC3E}">
        <p14:creationId xmlns:p14="http://schemas.microsoft.com/office/powerpoint/2010/main" val="355260382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538F8F2-F6E7-4BFF-80A2-A963324E5C2C}" type="datetimeFigureOut">
              <a:rPr lang="fr-MG" smtClean="0"/>
              <a:t>16/11/2024</a:t>
            </a:fld>
            <a:endParaRPr lang="fr-MG"/>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fr-MG"/>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C5C7625-FA8D-438B-91C0-5328BFE7D05C}" type="slidenum">
              <a:rPr lang="fr-MG" smtClean="0"/>
              <a:t>‹N°›</a:t>
            </a:fld>
            <a:endParaRPr lang="fr-MG"/>
          </a:p>
        </p:txBody>
      </p:sp>
    </p:spTree>
    <p:extLst>
      <p:ext uri="{BB962C8B-B14F-4D97-AF65-F5344CB8AC3E}">
        <p14:creationId xmlns:p14="http://schemas.microsoft.com/office/powerpoint/2010/main" val="390436356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FAA048-D40F-572E-A5A6-1B55F085BED9}"/>
              </a:ext>
            </a:extLst>
          </p:cNvPr>
          <p:cNvSpPr>
            <a:spLocks noGrp="1"/>
          </p:cNvSpPr>
          <p:nvPr>
            <p:ph type="ctrTitle"/>
          </p:nvPr>
        </p:nvSpPr>
        <p:spPr>
          <a:xfrm>
            <a:off x="808089" y="345111"/>
            <a:ext cx="10782300" cy="3352800"/>
          </a:xfrm>
        </p:spPr>
        <p:txBody>
          <a:bodyPr/>
          <a:lstStyle/>
          <a:p>
            <a:r>
              <a:rPr lang="fr-FR" b="1" i="1" dirty="0"/>
              <a:t>  PURE</a:t>
            </a:r>
            <a:r>
              <a:rPr lang="fr-FR" dirty="0"/>
              <a:t> </a:t>
            </a:r>
            <a:r>
              <a:rPr lang="fr-FR" b="1" i="1" dirty="0"/>
              <a:t>CSS</a:t>
            </a:r>
            <a:endParaRPr lang="fr-MG" b="1" i="1" dirty="0"/>
          </a:p>
        </p:txBody>
      </p:sp>
      <p:sp>
        <p:nvSpPr>
          <p:cNvPr id="3" name="Sous-titre 2">
            <a:extLst>
              <a:ext uri="{FF2B5EF4-FFF2-40B4-BE49-F238E27FC236}">
                <a16:creationId xmlns:a16="http://schemas.microsoft.com/office/drawing/2014/main" id="{75A9DBBB-E4DE-7002-4FD6-0CC7F48C214A}"/>
              </a:ext>
            </a:extLst>
          </p:cNvPr>
          <p:cNvSpPr>
            <a:spLocks noGrp="1"/>
          </p:cNvSpPr>
          <p:nvPr>
            <p:ph type="subTitle" idx="1"/>
          </p:nvPr>
        </p:nvSpPr>
        <p:spPr>
          <a:xfrm>
            <a:off x="2155710" y="3633024"/>
            <a:ext cx="9228201" cy="1645920"/>
          </a:xfrm>
        </p:spPr>
        <p:txBody>
          <a:bodyPr/>
          <a:lstStyle/>
          <a:p>
            <a:r>
              <a:rPr lang="fr-FR" dirty="0">
                <a:latin typeface="Bahnschrift SemiBold" panose="020B0502040204020203" pitchFamily="34" charset="0"/>
              </a:rPr>
              <a:t>Framework</a:t>
            </a:r>
            <a:endParaRPr lang="fr-MG" dirty="0">
              <a:latin typeface="Bahnschrift SemiBold" panose="020B0502040204020203" pitchFamily="34" charset="0"/>
            </a:endParaRPr>
          </a:p>
        </p:txBody>
      </p:sp>
      <p:pic>
        <p:nvPicPr>
          <p:cNvPr id="7" name="Image 6">
            <a:extLst>
              <a:ext uri="{FF2B5EF4-FFF2-40B4-BE49-F238E27FC236}">
                <a16:creationId xmlns:a16="http://schemas.microsoft.com/office/drawing/2014/main" id="{ABDFF4F7-1B54-C030-7259-1905705E8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303" y="1981202"/>
            <a:ext cx="2600565" cy="2507225"/>
          </a:xfrm>
          <a:prstGeom prst="rect">
            <a:avLst/>
          </a:prstGeom>
        </p:spPr>
      </p:pic>
    </p:spTree>
    <p:extLst>
      <p:ext uri="{BB962C8B-B14F-4D97-AF65-F5344CB8AC3E}">
        <p14:creationId xmlns:p14="http://schemas.microsoft.com/office/powerpoint/2010/main" val="350959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barn(inVertical)">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33E78236-0854-CE13-F0E7-ABCEC4EF7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1" cy="6858000"/>
          </a:xfrm>
          <a:prstGeom prst="rect">
            <a:avLst/>
          </a:prstGeom>
        </p:spPr>
      </p:pic>
      <p:sp>
        <p:nvSpPr>
          <p:cNvPr id="2" name="Titre 1">
            <a:extLst>
              <a:ext uri="{FF2B5EF4-FFF2-40B4-BE49-F238E27FC236}">
                <a16:creationId xmlns:a16="http://schemas.microsoft.com/office/drawing/2014/main" id="{EED66E57-8860-7349-FB7E-FA138058BA83}"/>
              </a:ext>
            </a:extLst>
          </p:cNvPr>
          <p:cNvSpPr>
            <a:spLocks noGrp="1"/>
          </p:cNvSpPr>
          <p:nvPr>
            <p:ph type="title"/>
          </p:nvPr>
        </p:nvSpPr>
        <p:spPr>
          <a:xfrm>
            <a:off x="535857" y="145263"/>
            <a:ext cx="10772775" cy="1658198"/>
          </a:xfrm>
        </p:spPr>
        <p:txBody>
          <a:bodyPr/>
          <a:lstStyle/>
          <a:p>
            <a:r>
              <a:rPr lang="fr-FR" dirty="0"/>
              <a:t>                  Introduction à pure CSS</a:t>
            </a:r>
            <a:endParaRPr lang="fr-MG" dirty="0"/>
          </a:p>
        </p:txBody>
      </p:sp>
      <p:sp>
        <p:nvSpPr>
          <p:cNvPr id="4" name="ZoneTexte 3">
            <a:extLst>
              <a:ext uri="{FF2B5EF4-FFF2-40B4-BE49-F238E27FC236}">
                <a16:creationId xmlns:a16="http://schemas.microsoft.com/office/drawing/2014/main" id="{7F33C0B7-2AE5-B6E9-F884-374DD336FB90}"/>
              </a:ext>
            </a:extLst>
          </p:cNvPr>
          <p:cNvSpPr txBox="1"/>
          <p:nvPr/>
        </p:nvSpPr>
        <p:spPr>
          <a:xfrm>
            <a:off x="457200" y="1803461"/>
            <a:ext cx="6096000" cy="584775"/>
          </a:xfrm>
          <a:prstGeom prst="rect">
            <a:avLst/>
          </a:prstGeom>
          <a:noFill/>
        </p:spPr>
        <p:txBody>
          <a:bodyPr wrap="square">
            <a:spAutoFit/>
          </a:bodyPr>
          <a:lstStyle/>
          <a:p>
            <a:r>
              <a:rPr lang="fr-FR" sz="3200" dirty="0"/>
              <a:t>Qu'est-ce que Pure CSS ?</a:t>
            </a:r>
            <a:endParaRPr lang="fr-MG" sz="3200" dirty="0"/>
          </a:p>
        </p:txBody>
      </p:sp>
      <p:sp>
        <p:nvSpPr>
          <p:cNvPr id="7" name="ZoneTexte 6">
            <a:extLst>
              <a:ext uri="{FF2B5EF4-FFF2-40B4-BE49-F238E27FC236}">
                <a16:creationId xmlns:a16="http://schemas.microsoft.com/office/drawing/2014/main" id="{C473447F-C858-FAE0-8E16-DDFF5926BFD3}"/>
              </a:ext>
            </a:extLst>
          </p:cNvPr>
          <p:cNvSpPr txBox="1"/>
          <p:nvPr/>
        </p:nvSpPr>
        <p:spPr>
          <a:xfrm>
            <a:off x="457200" y="2598003"/>
            <a:ext cx="11388436" cy="830997"/>
          </a:xfrm>
          <a:prstGeom prst="rect">
            <a:avLst/>
          </a:prstGeom>
          <a:noFill/>
        </p:spPr>
        <p:txBody>
          <a:bodyPr wrap="square">
            <a:spAutoFit/>
          </a:bodyPr>
          <a:lstStyle/>
          <a:p>
            <a:r>
              <a:rPr lang="fr-FR" sz="2400" b="1" dirty="0"/>
              <a:t>1 . Pure CSS</a:t>
            </a:r>
            <a:r>
              <a:rPr lang="fr-FR" sz="2400" dirty="0"/>
              <a:t> est un framework CSS minimaliste développé par </a:t>
            </a:r>
            <a:r>
              <a:rPr lang="fr-FR" sz="2400" b="1" dirty="0"/>
              <a:t>Yahoo</a:t>
            </a:r>
            <a:r>
              <a:rPr lang="fr-FR" sz="2400" dirty="0"/>
              <a:t> pour créer des sites web réactifs.</a:t>
            </a:r>
            <a:endParaRPr lang="fr-MG" sz="2400" dirty="0"/>
          </a:p>
        </p:txBody>
      </p:sp>
      <p:sp>
        <p:nvSpPr>
          <p:cNvPr id="9" name="ZoneTexte 8">
            <a:extLst>
              <a:ext uri="{FF2B5EF4-FFF2-40B4-BE49-F238E27FC236}">
                <a16:creationId xmlns:a16="http://schemas.microsoft.com/office/drawing/2014/main" id="{B12ABD4C-7D78-D78D-7CCC-786107F59024}"/>
              </a:ext>
            </a:extLst>
          </p:cNvPr>
          <p:cNvSpPr txBox="1"/>
          <p:nvPr/>
        </p:nvSpPr>
        <p:spPr>
          <a:xfrm>
            <a:off x="457201" y="3745537"/>
            <a:ext cx="11388435" cy="830997"/>
          </a:xfrm>
          <a:prstGeom prst="rect">
            <a:avLst/>
          </a:prstGeom>
          <a:noFill/>
        </p:spPr>
        <p:txBody>
          <a:bodyPr wrap="square">
            <a:spAutoFit/>
          </a:bodyPr>
          <a:lstStyle/>
          <a:p>
            <a:r>
              <a:rPr lang="fr-FR" sz="2400" dirty="0"/>
              <a:t>2 . Il se distingue par sa </a:t>
            </a:r>
            <a:r>
              <a:rPr lang="fr-FR" sz="2400" b="1" dirty="0"/>
              <a:t>légèreté</a:t>
            </a:r>
            <a:r>
              <a:rPr lang="fr-FR" sz="2400" dirty="0"/>
              <a:t> et sa </a:t>
            </a:r>
            <a:r>
              <a:rPr lang="fr-FR" sz="2400" b="1" dirty="0"/>
              <a:t>modularité</a:t>
            </a:r>
            <a:r>
              <a:rPr lang="fr-FR" sz="2400" dirty="0"/>
              <a:t>, offrant ainsi des outils simples mais puissants pour styliser une page HTML sans alourdir le projet.</a:t>
            </a:r>
            <a:endParaRPr lang="fr-MG" sz="2400" dirty="0"/>
          </a:p>
        </p:txBody>
      </p:sp>
      <p:sp>
        <p:nvSpPr>
          <p:cNvPr id="11" name="ZoneTexte 10">
            <a:extLst>
              <a:ext uri="{FF2B5EF4-FFF2-40B4-BE49-F238E27FC236}">
                <a16:creationId xmlns:a16="http://schemas.microsoft.com/office/drawing/2014/main" id="{D566E8CE-0CDF-D2AC-2DAC-52D813B869BC}"/>
              </a:ext>
            </a:extLst>
          </p:cNvPr>
          <p:cNvSpPr txBox="1"/>
          <p:nvPr/>
        </p:nvSpPr>
        <p:spPr>
          <a:xfrm>
            <a:off x="457199" y="4893072"/>
            <a:ext cx="8956965" cy="830997"/>
          </a:xfrm>
          <a:prstGeom prst="rect">
            <a:avLst/>
          </a:prstGeom>
          <a:noFill/>
        </p:spPr>
        <p:txBody>
          <a:bodyPr wrap="square">
            <a:spAutoFit/>
          </a:bodyPr>
          <a:lstStyle/>
          <a:p>
            <a:r>
              <a:rPr lang="fr-FR" sz="2400" dirty="0"/>
              <a:t>3 . IL permet alors simplifier le développement tout en permettant une personnalisation complète du design.</a:t>
            </a:r>
            <a:endParaRPr lang="fr-MG" sz="2400" dirty="0"/>
          </a:p>
        </p:txBody>
      </p:sp>
    </p:spTree>
    <p:extLst>
      <p:ext uri="{BB962C8B-B14F-4D97-AF65-F5344CB8AC3E}">
        <p14:creationId xmlns:p14="http://schemas.microsoft.com/office/powerpoint/2010/main" val="2655558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5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10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75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10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75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100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A2849E02-7A29-82A5-B00B-CDACAA865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06632" cy="6858000"/>
          </a:xfrm>
          <a:prstGeom prst="rect">
            <a:avLst/>
          </a:prstGeom>
        </p:spPr>
      </p:pic>
      <p:sp>
        <p:nvSpPr>
          <p:cNvPr id="2" name="Titre 1">
            <a:extLst>
              <a:ext uri="{FF2B5EF4-FFF2-40B4-BE49-F238E27FC236}">
                <a16:creationId xmlns:a16="http://schemas.microsoft.com/office/drawing/2014/main" id="{E98C3544-30B4-AAE5-E27A-8D890D177C12}"/>
              </a:ext>
            </a:extLst>
          </p:cNvPr>
          <p:cNvSpPr>
            <a:spLocks noGrp="1"/>
          </p:cNvSpPr>
          <p:nvPr>
            <p:ph type="title"/>
          </p:nvPr>
        </p:nvSpPr>
        <p:spPr>
          <a:xfrm>
            <a:off x="865697" y="43771"/>
            <a:ext cx="10772775" cy="1658198"/>
          </a:xfrm>
        </p:spPr>
        <p:txBody>
          <a:bodyPr/>
          <a:lstStyle/>
          <a:p>
            <a:r>
              <a:rPr lang="fr-FR" dirty="0"/>
              <a:t>           Pourquoi choisir Pure CSS?</a:t>
            </a:r>
            <a:endParaRPr lang="fr-MG" dirty="0"/>
          </a:p>
        </p:txBody>
      </p:sp>
      <p:sp>
        <p:nvSpPr>
          <p:cNvPr id="4" name="ZoneTexte 3">
            <a:extLst>
              <a:ext uri="{FF2B5EF4-FFF2-40B4-BE49-F238E27FC236}">
                <a16:creationId xmlns:a16="http://schemas.microsoft.com/office/drawing/2014/main" id="{72E33011-7711-5BB4-0353-2587C8FE2EE9}"/>
              </a:ext>
            </a:extLst>
          </p:cNvPr>
          <p:cNvSpPr txBox="1"/>
          <p:nvPr/>
        </p:nvSpPr>
        <p:spPr>
          <a:xfrm>
            <a:off x="838198" y="1595306"/>
            <a:ext cx="10979727" cy="830997"/>
          </a:xfrm>
          <a:prstGeom prst="rect">
            <a:avLst/>
          </a:prstGeom>
          <a:noFill/>
        </p:spPr>
        <p:txBody>
          <a:bodyPr wrap="square">
            <a:spAutoFit/>
          </a:bodyPr>
          <a:lstStyle/>
          <a:p>
            <a:r>
              <a:rPr lang="fr-FR" sz="2400" b="1" dirty="0"/>
              <a:t>1 . Légèreté</a:t>
            </a:r>
            <a:r>
              <a:rPr lang="fr-FR" sz="2400" dirty="0"/>
              <a:t> : Pure CSS est extrêmement léger (moins de 5 Ko), ce qui garantit des temps de chargement rapides.</a:t>
            </a:r>
            <a:endParaRPr lang="fr-MG" sz="2400" dirty="0"/>
          </a:p>
        </p:txBody>
      </p:sp>
      <p:sp>
        <p:nvSpPr>
          <p:cNvPr id="6" name="ZoneTexte 5">
            <a:extLst>
              <a:ext uri="{FF2B5EF4-FFF2-40B4-BE49-F238E27FC236}">
                <a16:creationId xmlns:a16="http://schemas.microsoft.com/office/drawing/2014/main" id="{9B27DD2B-1D8D-5119-EA5C-E3B43B8B73ED}"/>
              </a:ext>
            </a:extLst>
          </p:cNvPr>
          <p:cNvSpPr txBox="1"/>
          <p:nvPr/>
        </p:nvSpPr>
        <p:spPr>
          <a:xfrm>
            <a:off x="838198" y="2671322"/>
            <a:ext cx="10827775" cy="830997"/>
          </a:xfrm>
          <a:prstGeom prst="rect">
            <a:avLst/>
          </a:prstGeom>
          <a:noFill/>
        </p:spPr>
        <p:txBody>
          <a:bodyPr wrap="square">
            <a:spAutoFit/>
          </a:bodyPr>
          <a:lstStyle/>
          <a:p>
            <a:r>
              <a:rPr lang="fr-FR" sz="2400" b="1" dirty="0"/>
              <a:t>2 . Modularité</a:t>
            </a:r>
            <a:r>
              <a:rPr lang="fr-FR" sz="2400" dirty="0"/>
              <a:t> : Vous pouvez intégrer uniquement les composants dont vous avez besoin, comme les grilles, les boutons, etc.</a:t>
            </a:r>
            <a:endParaRPr lang="fr-MG" sz="2400" dirty="0"/>
          </a:p>
        </p:txBody>
      </p:sp>
      <p:sp>
        <p:nvSpPr>
          <p:cNvPr id="8" name="ZoneTexte 7">
            <a:extLst>
              <a:ext uri="{FF2B5EF4-FFF2-40B4-BE49-F238E27FC236}">
                <a16:creationId xmlns:a16="http://schemas.microsoft.com/office/drawing/2014/main" id="{609D128F-7EAA-11A8-8E71-0E072D5760CC}"/>
              </a:ext>
            </a:extLst>
          </p:cNvPr>
          <p:cNvSpPr txBox="1"/>
          <p:nvPr/>
        </p:nvSpPr>
        <p:spPr>
          <a:xfrm>
            <a:off x="865697" y="4765593"/>
            <a:ext cx="10515602" cy="830997"/>
          </a:xfrm>
          <a:prstGeom prst="rect">
            <a:avLst/>
          </a:prstGeom>
          <a:noFill/>
        </p:spPr>
        <p:txBody>
          <a:bodyPr wrap="square">
            <a:spAutoFit/>
          </a:bodyPr>
          <a:lstStyle/>
          <a:p>
            <a:r>
              <a:rPr lang="fr-FR" sz="2400" b="1" dirty="0"/>
              <a:t>4 . Réactivité</a:t>
            </a:r>
            <a:r>
              <a:rPr lang="fr-FR" sz="2400" dirty="0"/>
              <a:t> : Support natif pour les grilles réactives sans avoir besoin d’ajouter des media queries complexes.</a:t>
            </a:r>
          </a:p>
        </p:txBody>
      </p:sp>
      <p:sp>
        <p:nvSpPr>
          <p:cNvPr id="12" name="ZoneTexte 11">
            <a:extLst>
              <a:ext uri="{FF2B5EF4-FFF2-40B4-BE49-F238E27FC236}">
                <a16:creationId xmlns:a16="http://schemas.microsoft.com/office/drawing/2014/main" id="{E14368CC-4FCD-8FC4-2C78-AB99E36022B4}"/>
              </a:ext>
            </a:extLst>
          </p:cNvPr>
          <p:cNvSpPr txBox="1"/>
          <p:nvPr/>
        </p:nvSpPr>
        <p:spPr>
          <a:xfrm>
            <a:off x="851948" y="3902191"/>
            <a:ext cx="10488104" cy="461665"/>
          </a:xfrm>
          <a:prstGeom prst="rect">
            <a:avLst/>
          </a:prstGeom>
          <a:noFill/>
        </p:spPr>
        <p:txBody>
          <a:bodyPr wrap="square">
            <a:spAutoFit/>
          </a:bodyPr>
          <a:lstStyle/>
          <a:p>
            <a:r>
              <a:rPr lang="fr-FR" sz="2400" b="1" dirty="0"/>
              <a:t>3 . Simplicité</a:t>
            </a:r>
            <a:r>
              <a:rPr lang="fr-FR" sz="2400" dirty="0"/>
              <a:t> : Facile à apprendre et à utiliser, sans surcharge de fonctionnalités.</a:t>
            </a:r>
            <a:endParaRPr lang="fr-MG" sz="2400" dirty="0"/>
          </a:p>
        </p:txBody>
      </p:sp>
    </p:spTree>
    <p:extLst>
      <p:ext uri="{BB962C8B-B14F-4D97-AF65-F5344CB8AC3E}">
        <p14:creationId xmlns:p14="http://schemas.microsoft.com/office/powerpoint/2010/main" val="19808161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5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10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100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75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10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 23">
            <a:extLst>
              <a:ext uri="{FF2B5EF4-FFF2-40B4-BE49-F238E27FC236}">
                <a16:creationId xmlns:a16="http://schemas.microsoft.com/office/drawing/2014/main" id="{8BE705CB-3B4F-F0ED-2A2E-9F277E244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889"/>
            <a:ext cx="12192000" cy="6858000"/>
          </a:xfrm>
          <a:prstGeom prst="rect">
            <a:avLst/>
          </a:prstGeom>
        </p:spPr>
      </p:pic>
      <p:sp>
        <p:nvSpPr>
          <p:cNvPr id="2" name="Titre 1">
            <a:extLst>
              <a:ext uri="{FF2B5EF4-FFF2-40B4-BE49-F238E27FC236}">
                <a16:creationId xmlns:a16="http://schemas.microsoft.com/office/drawing/2014/main" id="{2D2DF8B4-C37B-AF24-8CE6-1F5FFE4ABCAE}"/>
              </a:ext>
            </a:extLst>
          </p:cNvPr>
          <p:cNvSpPr>
            <a:spLocks noGrp="1"/>
          </p:cNvSpPr>
          <p:nvPr>
            <p:ph type="title"/>
          </p:nvPr>
        </p:nvSpPr>
        <p:spPr>
          <a:xfrm>
            <a:off x="953170" y="297884"/>
            <a:ext cx="9404723" cy="1400530"/>
          </a:xfrm>
        </p:spPr>
        <p:txBody>
          <a:bodyPr/>
          <a:lstStyle/>
          <a:p>
            <a:r>
              <a:rPr lang="fr-FR" dirty="0"/>
              <a:t>            Comment l’utiliser?</a:t>
            </a:r>
            <a:endParaRPr lang="fr-MG" dirty="0"/>
          </a:p>
        </p:txBody>
      </p:sp>
      <p:sp>
        <p:nvSpPr>
          <p:cNvPr id="5" name="Rectangle 1">
            <a:extLst>
              <a:ext uri="{FF2B5EF4-FFF2-40B4-BE49-F238E27FC236}">
                <a16:creationId xmlns:a16="http://schemas.microsoft.com/office/drawing/2014/main" id="{9C6255CE-C5C1-F45A-6D50-0EFBF4F10216}"/>
              </a:ext>
            </a:extLst>
          </p:cNvPr>
          <p:cNvSpPr>
            <a:spLocks noChangeArrowheads="1"/>
          </p:cNvSpPr>
          <p:nvPr/>
        </p:nvSpPr>
        <p:spPr bwMode="auto">
          <a:xfrm>
            <a:off x="838200" y="1542217"/>
            <a:ext cx="85118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fr-FR" altLang="fr-MG" sz="2800" dirty="0">
                <a:latin typeface="Arial" panose="020B0604020202020204" pitchFamily="34" charset="0"/>
              </a:rPr>
              <a:t>1. </a:t>
            </a:r>
            <a:r>
              <a:rPr lang="fr-FR" altLang="fr-MG" sz="2400" dirty="0">
                <a:latin typeface="Arial" panose="020B0604020202020204" pitchFamily="34" charset="0"/>
              </a:rPr>
              <a:t>Installation </a:t>
            </a:r>
            <a:r>
              <a:rPr lang="fr-FR" altLang="fr-MG" sz="2400" dirty="0">
                <a:latin typeface="+mj-lt"/>
              </a:rPr>
              <a:t>: Pure.css peut être utilisé de différentes  manières </a:t>
            </a:r>
            <a:r>
              <a:rPr lang="fr-FR" altLang="fr-MG" dirty="0">
                <a:latin typeface="+mj-lt"/>
              </a:rPr>
              <a:t>:</a:t>
            </a:r>
            <a:endParaRPr kumimoji="0" lang="fr-MG" altLang="fr-MG" sz="1800" b="0" i="0" u="none" strike="noStrike" cap="none" normalizeH="0" baseline="0" dirty="0">
              <a:ln>
                <a:noFill/>
              </a:ln>
              <a:solidFill>
                <a:schemeClr val="tx1"/>
              </a:solidFill>
              <a:effectLst/>
              <a:latin typeface="+mj-lt"/>
            </a:endParaRPr>
          </a:p>
        </p:txBody>
      </p:sp>
      <p:sp>
        <p:nvSpPr>
          <p:cNvPr id="12" name="ZoneTexte 11">
            <a:extLst>
              <a:ext uri="{FF2B5EF4-FFF2-40B4-BE49-F238E27FC236}">
                <a16:creationId xmlns:a16="http://schemas.microsoft.com/office/drawing/2014/main" id="{1CD632B5-313E-20EF-0DD7-0848CCEA999C}"/>
              </a:ext>
            </a:extLst>
          </p:cNvPr>
          <p:cNvSpPr txBox="1"/>
          <p:nvPr/>
        </p:nvSpPr>
        <p:spPr>
          <a:xfrm>
            <a:off x="406976" y="2164447"/>
            <a:ext cx="10993583"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MG" sz="2400" b="0" i="0" u="none" strike="noStrike" cap="none" normalizeH="0" baseline="0" dirty="0">
                <a:ln>
                  <a:noFill/>
                </a:ln>
                <a:solidFill>
                  <a:schemeClr val="tx1"/>
                </a:solidFill>
                <a:effectLst/>
                <a:latin typeface="Arial" panose="020B0604020202020204" pitchFamily="34" charset="0"/>
              </a:rPr>
              <a:t>- Via un CDN : </a:t>
            </a:r>
            <a:r>
              <a:rPr kumimoji="0" lang="fr-FR" altLang="fr-MG" sz="2400" b="0" i="0" u="none" strike="noStrike" cap="none" normalizeH="0" baseline="0" dirty="0">
                <a:ln>
                  <a:noFill/>
                </a:ln>
                <a:solidFill>
                  <a:schemeClr val="tx1"/>
                </a:solidFill>
                <a:effectLst/>
              </a:rPr>
              <a:t>ajouter le lien suivant dans la balise &lt;head&gt; de votre HTML</a:t>
            </a:r>
            <a:endParaRPr kumimoji="0" lang="fr-MG" altLang="fr-MG" sz="2400" b="0" i="0" u="none" strike="noStrike" cap="none" normalizeH="0" baseline="0" dirty="0">
              <a:ln>
                <a:noFill/>
              </a:ln>
              <a:solidFill>
                <a:schemeClr val="tx1"/>
              </a:solidFill>
              <a:effectLst/>
            </a:endParaRPr>
          </a:p>
        </p:txBody>
      </p:sp>
      <p:sp>
        <p:nvSpPr>
          <p:cNvPr id="14" name="ZoneTexte 13">
            <a:extLst>
              <a:ext uri="{FF2B5EF4-FFF2-40B4-BE49-F238E27FC236}">
                <a16:creationId xmlns:a16="http://schemas.microsoft.com/office/drawing/2014/main" id="{19CB0181-CFDF-5730-6DAE-6746DAA455FA}"/>
              </a:ext>
            </a:extLst>
          </p:cNvPr>
          <p:cNvSpPr txBox="1"/>
          <p:nvPr/>
        </p:nvSpPr>
        <p:spPr>
          <a:xfrm>
            <a:off x="838200" y="2818062"/>
            <a:ext cx="10993582" cy="76944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sz="2400" dirty="0"/>
              <a:t>           </a:t>
            </a:r>
            <a:r>
              <a:rPr lang="en-US" sz="2400" dirty="0">
                <a:solidFill>
                  <a:schemeClr val="tx2">
                    <a:lumMod val="75000"/>
                    <a:lumOff val="25000"/>
                  </a:schemeClr>
                </a:solidFill>
              </a:rPr>
              <a:t>html</a:t>
            </a:r>
          </a:p>
          <a:p>
            <a:pPr marL="0" marR="0" lvl="0" indent="0" algn="l" defTabSz="914400" rtl="0" eaLnBrk="0" fontAlgn="base" latinLnBrk="0" hangingPunct="0">
              <a:lnSpc>
                <a:spcPct val="100000"/>
              </a:lnSpc>
              <a:spcBef>
                <a:spcPct val="0"/>
              </a:spcBef>
              <a:spcAft>
                <a:spcPct val="0"/>
              </a:spcAft>
              <a:buClrTx/>
              <a:buSzTx/>
              <a:tabLst/>
            </a:pPr>
            <a:r>
              <a:rPr lang="en-US" sz="2000" dirty="0">
                <a:solidFill>
                  <a:schemeClr val="tx2">
                    <a:lumMod val="75000"/>
                    <a:lumOff val="25000"/>
                  </a:schemeClr>
                </a:solidFill>
              </a:rPr>
              <a:t>                “ &lt;link rel="stylesheet" href="https://unpkg.com/purecss@3.0.0/build/pure-min.css"&gt; “</a:t>
            </a:r>
            <a:endParaRPr kumimoji="0" lang="fr-MG" altLang="fr-MG" sz="2000" b="0" i="0" u="none" strike="noStrike" cap="none" normalizeH="0" baseline="0" dirty="0">
              <a:ln>
                <a:noFill/>
              </a:ln>
              <a:solidFill>
                <a:schemeClr val="tx2">
                  <a:lumMod val="75000"/>
                  <a:lumOff val="25000"/>
                </a:schemeClr>
              </a:solidFill>
              <a:effectLst/>
              <a:latin typeface="Arial" panose="020B0604020202020204" pitchFamily="34" charset="0"/>
            </a:endParaRPr>
          </a:p>
        </p:txBody>
      </p:sp>
      <p:sp>
        <p:nvSpPr>
          <p:cNvPr id="16" name="ZoneTexte 15">
            <a:extLst>
              <a:ext uri="{FF2B5EF4-FFF2-40B4-BE49-F238E27FC236}">
                <a16:creationId xmlns:a16="http://schemas.microsoft.com/office/drawing/2014/main" id="{63A068A9-956F-9D71-B19F-67FA3D7CFBF6}"/>
              </a:ext>
            </a:extLst>
          </p:cNvPr>
          <p:cNvSpPr txBox="1"/>
          <p:nvPr/>
        </p:nvSpPr>
        <p:spPr>
          <a:xfrm>
            <a:off x="406976" y="3779453"/>
            <a:ext cx="11521955"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fr-FR" altLang="fr-MG" sz="2400" dirty="0">
                <a:latin typeface="Arial" panose="020B0604020202020204" pitchFamily="34" charset="0"/>
              </a:rPr>
              <a:t>- Téléchargement</a:t>
            </a:r>
            <a:r>
              <a:rPr kumimoji="0" lang="fr-FR" altLang="fr-MG" sz="2400" b="0" i="0" u="none" strike="noStrike" cap="none" normalizeH="0" baseline="0" dirty="0">
                <a:ln>
                  <a:noFill/>
                </a:ln>
                <a:solidFill>
                  <a:schemeClr val="tx1"/>
                </a:solidFill>
                <a:effectLst/>
                <a:latin typeface="Arial" panose="020B0604020202020204" pitchFamily="34" charset="0"/>
              </a:rPr>
              <a:t> : </a:t>
            </a:r>
            <a:r>
              <a:rPr lang="fr-FR" altLang="fr-MG" sz="2400" dirty="0"/>
              <a:t>téléchargez Pure.css depuis son site officiel  et ajoutez le fichier à votre projet.</a:t>
            </a:r>
            <a:endParaRPr kumimoji="0" lang="fr-MG" altLang="fr-MG" sz="2400" b="0" i="0" u="none" strike="noStrike" cap="none" normalizeH="0" baseline="0" dirty="0">
              <a:ln>
                <a:noFill/>
              </a:ln>
              <a:solidFill>
                <a:schemeClr val="tx1"/>
              </a:solidFill>
              <a:effectLst/>
            </a:endParaRPr>
          </a:p>
        </p:txBody>
      </p:sp>
      <p:sp>
        <p:nvSpPr>
          <p:cNvPr id="18" name="ZoneTexte 17">
            <a:extLst>
              <a:ext uri="{FF2B5EF4-FFF2-40B4-BE49-F238E27FC236}">
                <a16:creationId xmlns:a16="http://schemas.microsoft.com/office/drawing/2014/main" id="{FE6983C0-929B-4C39-D81D-F5CDE34FD636}"/>
              </a:ext>
            </a:extLst>
          </p:cNvPr>
          <p:cNvSpPr txBox="1"/>
          <p:nvPr/>
        </p:nvSpPr>
        <p:spPr>
          <a:xfrm>
            <a:off x="406976" y="4956288"/>
            <a:ext cx="11378048"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fr-FR" altLang="fr-MG" sz="2400" dirty="0">
                <a:latin typeface="Arial" panose="020B0604020202020204" pitchFamily="34" charset="0"/>
              </a:rPr>
              <a:t>- Module : </a:t>
            </a:r>
            <a:r>
              <a:rPr lang="fr-FR" altLang="fr-MG" sz="2400" dirty="0"/>
              <a:t>si vous utilisez npm , vous pouvez installes Pure.css via la commande suivante :</a:t>
            </a:r>
            <a:endParaRPr kumimoji="0" lang="fr-MG" altLang="fr-MG" sz="2400" b="0" i="0" u="none" strike="noStrike" cap="none" normalizeH="0" baseline="0" dirty="0">
              <a:ln>
                <a:noFill/>
              </a:ln>
              <a:solidFill>
                <a:schemeClr val="tx1"/>
              </a:solidFill>
              <a:effectLst/>
            </a:endParaRPr>
          </a:p>
        </p:txBody>
      </p:sp>
      <p:sp>
        <p:nvSpPr>
          <p:cNvPr id="20" name="ZoneTexte 19">
            <a:extLst>
              <a:ext uri="{FF2B5EF4-FFF2-40B4-BE49-F238E27FC236}">
                <a16:creationId xmlns:a16="http://schemas.microsoft.com/office/drawing/2014/main" id="{2D1BB52D-206A-2C87-3F07-BF70E4360E27}"/>
              </a:ext>
            </a:extLst>
          </p:cNvPr>
          <p:cNvSpPr txBox="1"/>
          <p:nvPr/>
        </p:nvSpPr>
        <p:spPr>
          <a:xfrm>
            <a:off x="1658719" y="5763791"/>
            <a:ext cx="3996812"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MG" sz="2000" b="0" i="0" u="none" strike="noStrike" cap="none" normalizeH="0" baseline="0" dirty="0">
                <a:ln>
                  <a:noFill/>
                </a:ln>
                <a:solidFill>
                  <a:schemeClr val="tx2">
                    <a:lumMod val="75000"/>
                    <a:lumOff val="25000"/>
                  </a:schemeClr>
                </a:solidFill>
                <a:effectLst/>
                <a:latin typeface="Arial" panose="020B0604020202020204" pitchFamily="34" charset="0"/>
              </a:rPr>
              <a:t>Bash</a:t>
            </a:r>
          </a:p>
          <a:p>
            <a:pPr marL="0" marR="0" lvl="0" indent="0" algn="l" defTabSz="914400" rtl="0" eaLnBrk="0" fontAlgn="base" latinLnBrk="0" hangingPunct="0">
              <a:lnSpc>
                <a:spcPct val="100000"/>
              </a:lnSpc>
              <a:spcBef>
                <a:spcPct val="0"/>
              </a:spcBef>
              <a:spcAft>
                <a:spcPct val="0"/>
              </a:spcAft>
              <a:buClrTx/>
              <a:buSzTx/>
              <a:tabLst/>
            </a:pPr>
            <a:r>
              <a:rPr lang="fr-FR" altLang="fr-MG" sz="2000" dirty="0">
                <a:solidFill>
                  <a:schemeClr val="tx2">
                    <a:lumMod val="75000"/>
                    <a:lumOff val="25000"/>
                  </a:schemeClr>
                </a:solidFill>
                <a:latin typeface="Arial" panose="020B0604020202020204" pitchFamily="34" charset="0"/>
              </a:rPr>
              <a:t>  npm  install purecss</a:t>
            </a:r>
            <a:endParaRPr kumimoji="0" lang="fr-MG" altLang="fr-MG" sz="2000" b="0" i="0" u="none" strike="noStrike" cap="none" normalizeH="0" baseline="0" dirty="0">
              <a:ln>
                <a:noFill/>
              </a:ln>
              <a:solidFill>
                <a:schemeClr val="tx2">
                  <a:lumMod val="75000"/>
                  <a:lumOff val="25000"/>
                </a:schemeClr>
              </a:solidFill>
              <a:effectLst/>
              <a:latin typeface="Arial" panose="020B0604020202020204" pitchFamily="34" charset="0"/>
            </a:endParaRPr>
          </a:p>
        </p:txBody>
      </p:sp>
    </p:spTree>
    <p:extLst>
      <p:ext uri="{BB962C8B-B14F-4D97-AF65-F5344CB8AC3E}">
        <p14:creationId xmlns:p14="http://schemas.microsoft.com/office/powerpoint/2010/main" val="88525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75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7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7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75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75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75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2" grpId="0"/>
      <p:bldP spid="14" grpId="0"/>
      <p:bldP spid="16" grpId="0"/>
      <p:bldP spid="18"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C119F71-248F-C21F-5C0A-CA1A4D301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19586" cy="6858000"/>
          </a:xfrm>
          <a:prstGeom prst="rect">
            <a:avLst/>
          </a:prstGeom>
        </p:spPr>
      </p:pic>
      <p:sp>
        <p:nvSpPr>
          <p:cNvPr id="3" name="ZoneTexte 2">
            <a:extLst>
              <a:ext uri="{FF2B5EF4-FFF2-40B4-BE49-F238E27FC236}">
                <a16:creationId xmlns:a16="http://schemas.microsoft.com/office/drawing/2014/main" id="{F26E5FA1-7D34-39D6-DFF7-3C76C7D9895D}"/>
              </a:ext>
            </a:extLst>
          </p:cNvPr>
          <p:cNvSpPr txBox="1"/>
          <p:nvPr/>
        </p:nvSpPr>
        <p:spPr>
          <a:xfrm>
            <a:off x="811162" y="622341"/>
            <a:ext cx="10825315" cy="1200329"/>
          </a:xfrm>
          <a:prstGeom prst="rect">
            <a:avLst/>
          </a:prstGeom>
          <a:noFill/>
        </p:spPr>
        <p:txBody>
          <a:bodyPr wrap="square">
            <a:spAutoFit/>
          </a:bodyPr>
          <a:lstStyle/>
          <a:p>
            <a:r>
              <a:rPr lang="fr-FR" altLang="fr-MG" sz="2400" dirty="0">
                <a:latin typeface="Arial" panose="020B0604020202020204" pitchFamily="34" charset="0"/>
              </a:rPr>
              <a:t>2 . Utilisation : </a:t>
            </a:r>
            <a:r>
              <a:rPr lang="fr-FR" altLang="fr-MG" sz="2400" dirty="0">
                <a:latin typeface="+mj-lt"/>
              </a:rPr>
              <a:t>Pure.css est basé sur une structure de classes . Pour utiliser un composant , Il suffit  d’ajouter les classes de Pure.css à vos , éléments HTML par exemple:</a:t>
            </a:r>
            <a:endParaRPr lang="fr-MG" sz="2400" dirty="0">
              <a:latin typeface="+mj-lt"/>
            </a:endParaRPr>
          </a:p>
        </p:txBody>
      </p:sp>
      <p:sp>
        <p:nvSpPr>
          <p:cNvPr id="9" name="ZoneTexte 8">
            <a:extLst>
              <a:ext uri="{FF2B5EF4-FFF2-40B4-BE49-F238E27FC236}">
                <a16:creationId xmlns:a16="http://schemas.microsoft.com/office/drawing/2014/main" id="{667F584C-32BC-F7D9-5593-0F1F8CC4B549}"/>
              </a:ext>
            </a:extLst>
          </p:cNvPr>
          <p:cNvSpPr txBox="1"/>
          <p:nvPr/>
        </p:nvSpPr>
        <p:spPr>
          <a:xfrm>
            <a:off x="1401096" y="2048800"/>
            <a:ext cx="10235381" cy="769441"/>
          </a:xfrm>
          <a:prstGeom prst="rect">
            <a:avLst/>
          </a:prstGeom>
          <a:noFill/>
        </p:spPr>
        <p:txBody>
          <a:bodyPr wrap="square">
            <a:spAutoFit/>
          </a:bodyPr>
          <a:lstStyle/>
          <a:p>
            <a:r>
              <a:rPr lang="fr-FR" sz="2400" dirty="0">
                <a:solidFill>
                  <a:schemeClr val="tx2">
                    <a:lumMod val="75000"/>
                    <a:lumOff val="25000"/>
                  </a:schemeClr>
                </a:solidFill>
              </a:rPr>
              <a:t>html</a:t>
            </a:r>
          </a:p>
          <a:p>
            <a:r>
              <a:rPr lang="fr-FR" sz="2000" dirty="0">
                <a:solidFill>
                  <a:schemeClr val="tx2">
                    <a:lumMod val="75000"/>
                    <a:lumOff val="25000"/>
                  </a:schemeClr>
                </a:solidFill>
              </a:rPr>
              <a:t>    &lt;button class="pure-button pure-button-</a:t>
            </a:r>
            <a:r>
              <a:rPr lang="fr-FR" sz="2000" dirty="0" err="1">
                <a:solidFill>
                  <a:schemeClr val="tx2">
                    <a:lumMod val="75000"/>
                    <a:lumOff val="25000"/>
                  </a:schemeClr>
                </a:solidFill>
              </a:rPr>
              <a:t>primary</a:t>
            </a:r>
            <a:r>
              <a:rPr lang="fr-FR" sz="2000" dirty="0">
                <a:solidFill>
                  <a:schemeClr val="tx2">
                    <a:lumMod val="75000"/>
                    <a:lumOff val="25000"/>
                  </a:schemeClr>
                </a:solidFill>
              </a:rPr>
              <a:t>"&gt;Cliquez ici&lt;/button&gt;</a:t>
            </a:r>
          </a:p>
        </p:txBody>
      </p:sp>
      <p:sp>
        <p:nvSpPr>
          <p:cNvPr id="11" name="ZoneTexte 10">
            <a:extLst>
              <a:ext uri="{FF2B5EF4-FFF2-40B4-BE49-F238E27FC236}">
                <a16:creationId xmlns:a16="http://schemas.microsoft.com/office/drawing/2014/main" id="{F0B561F5-47F0-B850-729F-7FE332519734}"/>
              </a:ext>
            </a:extLst>
          </p:cNvPr>
          <p:cNvSpPr txBox="1"/>
          <p:nvPr/>
        </p:nvSpPr>
        <p:spPr>
          <a:xfrm>
            <a:off x="1312606" y="3059668"/>
            <a:ext cx="6939116" cy="461665"/>
          </a:xfrm>
          <a:prstGeom prst="rect">
            <a:avLst/>
          </a:prstGeom>
          <a:noFill/>
        </p:spPr>
        <p:txBody>
          <a:bodyPr wrap="square">
            <a:spAutoFit/>
          </a:bodyPr>
          <a:lstStyle/>
          <a:p>
            <a:r>
              <a:rPr lang="fr-FR" sz="2400" dirty="0">
                <a:latin typeface="Arial" panose="020B0604020202020204" pitchFamily="34" charset="0"/>
                <a:cs typeface="Arial" panose="020B0604020202020204" pitchFamily="34" charset="0"/>
              </a:rPr>
              <a:t>Ou pour une grille réactive :</a:t>
            </a:r>
            <a:endParaRPr lang="fr-MG" sz="2400" dirty="0">
              <a:latin typeface="Arial" panose="020B0604020202020204" pitchFamily="34" charset="0"/>
              <a:cs typeface="Arial" panose="020B0604020202020204" pitchFamily="34" charset="0"/>
            </a:endParaRPr>
          </a:p>
        </p:txBody>
      </p:sp>
      <p:sp>
        <p:nvSpPr>
          <p:cNvPr id="13" name="ZoneTexte 12">
            <a:extLst>
              <a:ext uri="{FF2B5EF4-FFF2-40B4-BE49-F238E27FC236}">
                <a16:creationId xmlns:a16="http://schemas.microsoft.com/office/drawing/2014/main" id="{5DBC194B-4606-EF61-0F8A-90252B93599E}"/>
              </a:ext>
            </a:extLst>
          </p:cNvPr>
          <p:cNvSpPr txBox="1"/>
          <p:nvPr/>
        </p:nvSpPr>
        <p:spPr>
          <a:xfrm>
            <a:off x="1401097" y="3855175"/>
            <a:ext cx="9527458" cy="1938992"/>
          </a:xfrm>
          <a:prstGeom prst="rect">
            <a:avLst/>
          </a:prstGeom>
          <a:noFill/>
        </p:spPr>
        <p:txBody>
          <a:bodyPr wrap="square">
            <a:spAutoFit/>
          </a:bodyPr>
          <a:lstStyle/>
          <a:p>
            <a:r>
              <a:rPr lang="fr-FR" sz="2000" dirty="0">
                <a:solidFill>
                  <a:schemeClr val="tx2">
                    <a:lumMod val="75000"/>
                    <a:lumOff val="25000"/>
                  </a:schemeClr>
                </a:solidFill>
              </a:rPr>
              <a:t>&lt;div class="pure-g"&gt; </a:t>
            </a:r>
          </a:p>
          <a:p>
            <a:r>
              <a:rPr lang="fr-FR" sz="2000" dirty="0">
                <a:solidFill>
                  <a:schemeClr val="tx2">
                    <a:lumMod val="75000"/>
                    <a:lumOff val="25000"/>
                  </a:schemeClr>
                </a:solidFill>
              </a:rPr>
              <a:t>	&lt;div class="pure-u-1 pure-u-md-1-2 pure-u-lg-1-4"&gt;Colonne 1&lt;/div&gt;</a:t>
            </a:r>
          </a:p>
          <a:p>
            <a:r>
              <a:rPr lang="fr-FR" sz="2000" dirty="0">
                <a:solidFill>
                  <a:schemeClr val="tx2">
                    <a:lumMod val="75000"/>
                    <a:lumOff val="25000"/>
                  </a:schemeClr>
                </a:solidFill>
              </a:rPr>
              <a:t>	&lt;div class="pure-u-1 pure-u-md-1-2 pure-u-lg-1-4"&gt;Colonne 2&lt;/div&gt;</a:t>
            </a:r>
          </a:p>
          <a:p>
            <a:r>
              <a:rPr lang="fr-FR" sz="2000" dirty="0">
                <a:solidFill>
                  <a:schemeClr val="tx2">
                    <a:lumMod val="75000"/>
                    <a:lumOff val="25000"/>
                  </a:schemeClr>
                </a:solidFill>
              </a:rPr>
              <a:t>	&lt;div class="pure-u-1 pure-u-md-1-2 pure-u-lg-1-4"&gt;Colonne 3&lt;/div&gt;</a:t>
            </a:r>
          </a:p>
          <a:p>
            <a:r>
              <a:rPr lang="fr-FR" sz="2000" dirty="0">
                <a:solidFill>
                  <a:schemeClr val="tx2">
                    <a:lumMod val="75000"/>
                    <a:lumOff val="25000"/>
                  </a:schemeClr>
                </a:solidFill>
              </a:rPr>
              <a:t>	&lt;div class="pure-u-1 pure-u-md-1-2 pure-u-lg-1-4"&gt;Colonne 4&lt;/div&gt; </a:t>
            </a:r>
          </a:p>
          <a:p>
            <a:r>
              <a:rPr lang="fr-FR" sz="2000" dirty="0">
                <a:solidFill>
                  <a:schemeClr val="tx2">
                    <a:lumMod val="75000"/>
                    <a:lumOff val="25000"/>
                  </a:schemeClr>
                </a:solidFill>
              </a:rPr>
              <a:t>&lt;/div&gt;</a:t>
            </a:r>
            <a:endParaRPr lang="fr-MG" sz="2000" dirty="0">
              <a:solidFill>
                <a:schemeClr val="tx2">
                  <a:lumMod val="75000"/>
                  <a:lumOff val="25000"/>
                </a:schemeClr>
              </a:solidFill>
            </a:endParaRPr>
          </a:p>
        </p:txBody>
      </p:sp>
    </p:spTree>
    <p:extLst>
      <p:ext uri="{BB962C8B-B14F-4D97-AF65-F5344CB8AC3E}">
        <p14:creationId xmlns:p14="http://schemas.microsoft.com/office/powerpoint/2010/main" val="3731429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7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75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7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DE90D4A5-796D-61F6-0C50-94867D910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373897" cy="6858000"/>
          </a:xfrm>
          <a:prstGeom prst="rect">
            <a:avLst/>
          </a:prstGeom>
        </p:spPr>
      </p:pic>
      <p:sp>
        <p:nvSpPr>
          <p:cNvPr id="2" name="Titre 1">
            <a:extLst>
              <a:ext uri="{FF2B5EF4-FFF2-40B4-BE49-F238E27FC236}">
                <a16:creationId xmlns:a16="http://schemas.microsoft.com/office/drawing/2014/main" id="{6DFAD709-CF30-D06A-9DC7-2B82C80B4605}"/>
              </a:ext>
            </a:extLst>
          </p:cNvPr>
          <p:cNvSpPr>
            <a:spLocks noGrp="1"/>
          </p:cNvSpPr>
          <p:nvPr>
            <p:ph type="title"/>
          </p:nvPr>
        </p:nvSpPr>
        <p:spPr/>
        <p:txBody>
          <a:bodyPr/>
          <a:lstStyle/>
          <a:p>
            <a:r>
              <a:rPr lang="fr-FR" dirty="0"/>
              <a:t>Les principales caractéristiques de Pure       CSS</a:t>
            </a:r>
            <a:endParaRPr lang="fr-MG" dirty="0"/>
          </a:p>
        </p:txBody>
      </p:sp>
      <p:sp>
        <p:nvSpPr>
          <p:cNvPr id="4" name="ZoneTexte 3">
            <a:extLst>
              <a:ext uri="{FF2B5EF4-FFF2-40B4-BE49-F238E27FC236}">
                <a16:creationId xmlns:a16="http://schemas.microsoft.com/office/drawing/2014/main" id="{D8C9BCF1-2775-0829-D6B8-979FEB38CC45}"/>
              </a:ext>
            </a:extLst>
          </p:cNvPr>
          <p:cNvSpPr txBox="1"/>
          <p:nvPr/>
        </p:nvSpPr>
        <p:spPr>
          <a:xfrm>
            <a:off x="775853" y="2058966"/>
            <a:ext cx="10688782" cy="461665"/>
          </a:xfrm>
          <a:prstGeom prst="rect">
            <a:avLst/>
          </a:prstGeom>
          <a:noFill/>
        </p:spPr>
        <p:txBody>
          <a:bodyPr wrap="square">
            <a:spAutoFit/>
          </a:bodyPr>
          <a:lstStyle/>
          <a:p>
            <a:r>
              <a:rPr lang="fr-FR" sz="2400" b="1" dirty="0"/>
              <a:t>1 . Grilles Flexibles</a:t>
            </a:r>
            <a:r>
              <a:rPr lang="fr-FR" sz="2400" dirty="0"/>
              <a:t> : Utilisation d’un système de grille fluide, mobile-first.</a:t>
            </a:r>
            <a:endParaRPr lang="fr-MG" sz="2400" dirty="0"/>
          </a:p>
        </p:txBody>
      </p:sp>
      <p:sp>
        <p:nvSpPr>
          <p:cNvPr id="6" name="ZoneTexte 5">
            <a:extLst>
              <a:ext uri="{FF2B5EF4-FFF2-40B4-BE49-F238E27FC236}">
                <a16:creationId xmlns:a16="http://schemas.microsoft.com/office/drawing/2014/main" id="{2D4E6434-F3B5-9818-9DA7-6F4C9CECF88C}"/>
              </a:ext>
            </a:extLst>
          </p:cNvPr>
          <p:cNvSpPr txBox="1"/>
          <p:nvPr/>
        </p:nvSpPr>
        <p:spPr>
          <a:xfrm>
            <a:off x="762001" y="2741251"/>
            <a:ext cx="11076710" cy="830997"/>
          </a:xfrm>
          <a:prstGeom prst="rect">
            <a:avLst/>
          </a:prstGeom>
          <a:noFill/>
        </p:spPr>
        <p:txBody>
          <a:bodyPr wrap="square">
            <a:spAutoFit/>
          </a:bodyPr>
          <a:lstStyle/>
          <a:p>
            <a:r>
              <a:rPr lang="fr-FR" sz="2400" b="1" dirty="0"/>
              <a:t>2 . Composants de base</a:t>
            </a:r>
            <a:r>
              <a:rPr lang="fr-FR" sz="2400" dirty="0"/>
              <a:t> : Boutons ( pure-button ), formulaires ( pure form ), menus de navigation (pure-menu ), tableaux ( pure-tab ) , etc.</a:t>
            </a:r>
            <a:endParaRPr lang="fr-MG" sz="2400" dirty="0"/>
          </a:p>
        </p:txBody>
      </p:sp>
      <p:sp>
        <p:nvSpPr>
          <p:cNvPr id="8" name="ZoneTexte 7">
            <a:extLst>
              <a:ext uri="{FF2B5EF4-FFF2-40B4-BE49-F238E27FC236}">
                <a16:creationId xmlns:a16="http://schemas.microsoft.com/office/drawing/2014/main" id="{D435F2E8-6A13-AE65-42F8-EBC5D1187F77}"/>
              </a:ext>
            </a:extLst>
          </p:cNvPr>
          <p:cNvSpPr txBox="1"/>
          <p:nvPr/>
        </p:nvSpPr>
        <p:spPr>
          <a:xfrm>
            <a:off x="775853" y="3792868"/>
            <a:ext cx="11076709" cy="461665"/>
          </a:xfrm>
          <a:prstGeom prst="rect">
            <a:avLst/>
          </a:prstGeom>
          <a:noFill/>
        </p:spPr>
        <p:txBody>
          <a:bodyPr wrap="square">
            <a:spAutoFit/>
          </a:bodyPr>
          <a:lstStyle/>
          <a:p>
            <a:r>
              <a:rPr lang="fr-FR" sz="2400" b="1" dirty="0"/>
              <a:t>3 . Respect des standards web</a:t>
            </a:r>
            <a:r>
              <a:rPr lang="fr-FR" sz="2400" dirty="0"/>
              <a:t> : Code propre et respectueux des meilleures pratiques.</a:t>
            </a:r>
            <a:endParaRPr lang="fr-MG" sz="2400" dirty="0"/>
          </a:p>
        </p:txBody>
      </p:sp>
      <p:sp>
        <p:nvSpPr>
          <p:cNvPr id="10" name="ZoneTexte 9">
            <a:extLst>
              <a:ext uri="{FF2B5EF4-FFF2-40B4-BE49-F238E27FC236}">
                <a16:creationId xmlns:a16="http://schemas.microsoft.com/office/drawing/2014/main" id="{E8522E16-B1FF-0F42-A513-EC3444990008}"/>
              </a:ext>
            </a:extLst>
          </p:cNvPr>
          <p:cNvSpPr txBox="1"/>
          <p:nvPr/>
        </p:nvSpPr>
        <p:spPr>
          <a:xfrm>
            <a:off x="775853" y="4483483"/>
            <a:ext cx="10737271" cy="830997"/>
          </a:xfrm>
          <a:prstGeom prst="rect">
            <a:avLst/>
          </a:prstGeom>
          <a:noFill/>
        </p:spPr>
        <p:txBody>
          <a:bodyPr wrap="square">
            <a:spAutoFit/>
          </a:bodyPr>
          <a:lstStyle/>
          <a:p>
            <a:r>
              <a:rPr lang="fr-FR" sz="2400" b="1" dirty="0"/>
              <a:t>4 . Pas de JavaScript</a:t>
            </a:r>
            <a:r>
              <a:rPr lang="fr-FR" sz="2400" dirty="0"/>
              <a:t> : Pure CSS est un framework qui fonctionne uniquement avec du CSS.</a:t>
            </a:r>
            <a:endParaRPr lang="fr-MG" sz="2400" dirty="0"/>
          </a:p>
        </p:txBody>
      </p:sp>
      <p:sp>
        <p:nvSpPr>
          <p:cNvPr id="12" name="ZoneTexte 11">
            <a:extLst>
              <a:ext uri="{FF2B5EF4-FFF2-40B4-BE49-F238E27FC236}">
                <a16:creationId xmlns:a16="http://schemas.microsoft.com/office/drawing/2014/main" id="{E15F1475-432E-545A-689E-0E773F8D2934}"/>
              </a:ext>
            </a:extLst>
          </p:cNvPr>
          <p:cNvSpPr txBox="1"/>
          <p:nvPr/>
        </p:nvSpPr>
        <p:spPr>
          <a:xfrm>
            <a:off x="775852" y="5488934"/>
            <a:ext cx="11076709" cy="461665"/>
          </a:xfrm>
          <a:prstGeom prst="rect">
            <a:avLst/>
          </a:prstGeom>
          <a:noFill/>
        </p:spPr>
        <p:txBody>
          <a:bodyPr wrap="square">
            <a:spAutoFit/>
          </a:bodyPr>
          <a:lstStyle/>
          <a:p>
            <a:r>
              <a:rPr lang="fr-FR" sz="2400" b="1" dirty="0"/>
              <a:t>5 . Design minimaliste</a:t>
            </a:r>
            <a:r>
              <a:rPr lang="fr-FR" sz="2400" dirty="0"/>
              <a:t> : Design simple et épuré qui peut être facilement personnalisé.</a:t>
            </a:r>
            <a:endParaRPr lang="fr-MG" sz="2400" dirty="0"/>
          </a:p>
        </p:txBody>
      </p:sp>
    </p:spTree>
    <p:extLst>
      <p:ext uri="{BB962C8B-B14F-4D97-AF65-F5344CB8AC3E}">
        <p14:creationId xmlns:p14="http://schemas.microsoft.com/office/powerpoint/2010/main" val="18157922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75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75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75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75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75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8C81655-3D01-186C-81AF-31BFABB9E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05" y="-103239"/>
            <a:ext cx="12685675" cy="7064478"/>
          </a:xfrm>
          <a:prstGeom prst="rect">
            <a:avLst/>
          </a:prstGeom>
        </p:spPr>
      </p:pic>
      <p:sp>
        <p:nvSpPr>
          <p:cNvPr id="2" name="Titre 1">
            <a:extLst>
              <a:ext uri="{FF2B5EF4-FFF2-40B4-BE49-F238E27FC236}">
                <a16:creationId xmlns:a16="http://schemas.microsoft.com/office/drawing/2014/main" id="{EC5889CC-C9D2-6571-293E-5A9F2B3EC103}"/>
              </a:ext>
            </a:extLst>
          </p:cNvPr>
          <p:cNvSpPr>
            <a:spLocks noGrp="1"/>
          </p:cNvSpPr>
          <p:nvPr>
            <p:ph type="title"/>
          </p:nvPr>
        </p:nvSpPr>
        <p:spPr>
          <a:xfrm>
            <a:off x="646111" y="408472"/>
            <a:ext cx="11196844" cy="1400530"/>
          </a:xfrm>
        </p:spPr>
        <p:txBody>
          <a:bodyPr>
            <a:normAutofit/>
          </a:bodyPr>
          <a:lstStyle/>
          <a:p>
            <a:r>
              <a:rPr lang="fr-FR" dirty="0"/>
              <a:t> Les avantages de l’utilisation du Pure CSS</a:t>
            </a:r>
            <a:endParaRPr lang="fr-MG" dirty="0"/>
          </a:p>
        </p:txBody>
      </p:sp>
      <p:sp>
        <p:nvSpPr>
          <p:cNvPr id="3" name="Rectangle 1">
            <a:extLst>
              <a:ext uri="{FF2B5EF4-FFF2-40B4-BE49-F238E27FC236}">
                <a16:creationId xmlns:a16="http://schemas.microsoft.com/office/drawing/2014/main" id="{7C084E28-D442-C3FC-6A41-F3E6F2E4CBB6}"/>
              </a:ext>
            </a:extLst>
          </p:cNvPr>
          <p:cNvSpPr>
            <a:spLocks noChangeArrowheads="1"/>
          </p:cNvSpPr>
          <p:nvPr/>
        </p:nvSpPr>
        <p:spPr bwMode="auto">
          <a:xfrm>
            <a:off x="1051003" y="1815040"/>
            <a:ext cx="1145771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MG" sz="2400" b="1" i="0" u="none" strike="noStrike" cap="none" normalizeH="0" baseline="0" dirty="0">
                <a:ln>
                  <a:noFill/>
                </a:ln>
                <a:solidFill>
                  <a:schemeClr val="tx1"/>
                </a:solidFill>
                <a:effectLst/>
              </a:rPr>
              <a:t>1 . </a:t>
            </a:r>
            <a:r>
              <a:rPr kumimoji="0" lang="fr-MG" altLang="fr-MG" sz="2400" b="1" i="0" u="none" strike="noStrike" cap="none" normalizeH="0" baseline="0" dirty="0">
                <a:ln>
                  <a:noFill/>
                </a:ln>
                <a:solidFill>
                  <a:schemeClr val="tx1"/>
                </a:solidFill>
                <a:effectLst/>
              </a:rPr>
              <a:t>Légèreté</a:t>
            </a:r>
            <a:r>
              <a:rPr kumimoji="0" lang="fr-MG" altLang="fr-MG" sz="2400" b="0" i="0" u="none" strike="noStrike" cap="none" normalizeH="0" baseline="0" dirty="0">
                <a:ln>
                  <a:noFill/>
                </a:ln>
                <a:solidFill>
                  <a:schemeClr val="tx1"/>
                </a:solidFill>
                <a:effectLst/>
              </a:rPr>
              <a:t> : Rapidité de chargement grâce à des fichiers CSS très compacts.</a:t>
            </a:r>
            <a:endParaRPr kumimoji="0" lang="fr-FR" altLang="fr-MG"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fr-MG" altLang="fr-MG"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fr-MG" altLang="fr-MG" sz="1800" b="0" i="0" u="none" strike="noStrike" cap="none" normalizeH="0" baseline="0" dirty="0">
              <a:ln>
                <a:noFill/>
              </a:ln>
              <a:solidFill>
                <a:schemeClr val="tx1"/>
              </a:solidFill>
              <a:effectLst/>
              <a:latin typeface="Arial" panose="020B0604020202020204" pitchFamily="34" charset="0"/>
            </a:endParaRPr>
          </a:p>
        </p:txBody>
      </p:sp>
      <p:sp>
        <p:nvSpPr>
          <p:cNvPr id="7" name="ZoneTexte 6">
            <a:extLst>
              <a:ext uri="{FF2B5EF4-FFF2-40B4-BE49-F238E27FC236}">
                <a16:creationId xmlns:a16="http://schemas.microsoft.com/office/drawing/2014/main" id="{3519F507-CD80-2C24-2620-21C2BAD68C73}"/>
              </a:ext>
            </a:extLst>
          </p:cNvPr>
          <p:cNvSpPr txBox="1"/>
          <p:nvPr/>
        </p:nvSpPr>
        <p:spPr>
          <a:xfrm>
            <a:off x="1041480" y="2698927"/>
            <a:ext cx="9043579" cy="73866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MG" sz="2400" b="1" i="0" u="none" strike="noStrike" cap="none" normalizeH="0" baseline="0" dirty="0">
                <a:ln>
                  <a:noFill/>
                </a:ln>
                <a:solidFill>
                  <a:schemeClr val="tx1"/>
                </a:solidFill>
                <a:effectLst/>
              </a:rPr>
              <a:t>2 . </a:t>
            </a:r>
            <a:r>
              <a:rPr kumimoji="0" lang="fr-MG" altLang="fr-MG" sz="2400" b="1" i="0" u="none" strike="noStrike" cap="none" normalizeH="0" baseline="0" dirty="0">
                <a:ln>
                  <a:noFill/>
                </a:ln>
                <a:solidFill>
                  <a:schemeClr val="tx1"/>
                </a:solidFill>
                <a:effectLst/>
              </a:rPr>
              <a:t>Modularité</a:t>
            </a:r>
            <a:r>
              <a:rPr kumimoji="0" lang="fr-MG" altLang="fr-MG" sz="2400" b="0" i="0" u="none" strike="noStrike" cap="none" normalizeH="0" baseline="0" dirty="0">
                <a:ln>
                  <a:noFill/>
                </a:ln>
                <a:solidFill>
                  <a:schemeClr val="tx1"/>
                </a:solidFill>
                <a:effectLst/>
              </a:rPr>
              <a:t> : Intégration facile des composants dont vous avez besoin.</a:t>
            </a:r>
            <a:endParaRPr kumimoji="0" lang="fr-FR" altLang="fr-MG"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fr-MG" altLang="fr-MG" sz="1800" b="0" i="0" u="none" strike="noStrike" cap="none" normalizeH="0" baseline="0" dirty="0">
              <a:ln>
                <a:noFill/>
              </a:ln>
              <a:solidFill>
                <a:schemeClr val="tx1"/>
              </a:solidFill>
              <a:effectLst/>
            </a:endParaRPr>
          </a:p>
        </p:txBody>
      </p:sp>
      <p:sp>
        <p:nvSpPr>
          <p:cNvPr id="9" name="ZoneTexte 8">
            <a:extLst>
              <a:ext uri="{FF2B5EF4-FFF2-40B4-BE49-F238E27FC236}">
                <a16:creationId xmlns:a16="http://schemas.microsoft.com/office/drawing/2014/main" id="{D3100610-BD27-0995-095A-6929B7EF0801}"/>
              </a:ext>
            </a:extLst>
          </p:cNvPr>
          <p:cNvSpPr txBox="1"/>
          <p:nvPr/>
        </p:nvSpPr>
        <p:spPr>
          <a:xfrm>
            <a:off x="1041480" y="3582814"/>
            <a:ext cx="10574594" cy="110799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MG" sz="2400" b="1" i="0" u="none" strike="noStrike" cap="none" normalizeH="0" baseline="0" dirty="0">
                <a:ln>
                  <a:noFill/>
                </a:ln>
                <a:solidFill>
                  <a:schemeClr val="tx1"/>
                </a:solidFill>
                <a:effectLst/>
              </a:rPr>
              <a:t>3 . </a:t>
            </a:r>
            <a:r>
              <a:rPr kumimoji="0" lang="fr-MG" altLang="fr-MG" sz="2400" b="1" i="0" u="none" strike="noStrike" cap="none" normalizeH="0" baseline="0" dirty="0">
                <a:ln>
                  <a:noFill/>
                </a:ln>
                <a:solidFill>
                  <a:schemeClr val="tx1"/>
                </a:solidFill>
                <a:effectLst/>
              </a:rPr>
              <a:t>Design épuré</a:t>
            </a:r>
            <a:r>
              <a:rPr kumimoji="0" lang="fr-MG" altLang="fr-MG" sz="2400" b="0" i="0" u="none" strike="noStrike" cap="none" normalizeH="0" baseline="0" dirty="0">
                <a:ln>
                  <a:noFill/>
                </a:ln>
                <a:solidFill>
                  <a:schemeClr val="tx1"/>
                </a:solidFill>
                <a:effectLst/>
              </a:rPr>
              <a:t> : Le framework propose un design minimaliste, facile à personnaliser.</a:t>
            </a:r>
            <a:endParaRPr kumimoji="0" lang="fr-FR" altLang="fr-MG"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fr-MG" altLang="fr-MG" sz="1800" b="0" i="0" u="none" strike="noStrike" cap="none" normalizeH="0" baseline="0" dirty="0">
              <a:ln>
                <a:noFill/>
              </a:ln>
              <a:solidFill>
                <a:schemeClr val="tx1"/>
              </a:solidFill>
              <a:effectLst/>
            </a:endParaRPr>
          </a:p>
        </p:txBody>
      </p:sp>
      <p:sp>
        <p:nvSpPr>
          <p:cNvPr id="11" name="ZoneTexte 10">
            <a:extLst>
              <a:ext uri="{FF2B5EF4-FFF2-40B4-BE49-F238E27FC236}">
                <a16:creationId xmlns:a16="http://schemas.microsoft.com/office/drawing/2014/main" id="{899306D7-4D19-475D-96BE-8A0FD7D503D2}"/>
              </a:ext>
            </a:extLst>
          </p:cNvPr>
          <p:cNvSpPr txBox="1"/>
          <p:nvPr/>
        </p:nvSpPr>
        <p:spPr>
          <a:xfrm>
            <a:off x="1047135" y="4696848"/>
            <a:ext cx="10736826" cy="110799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MG" sz="2400" b="1" i="0" u="none" strike="noStrike" cap="none" normalizeH="0" baseline="0" dirty="0">
                <a:ln>
                  <a:noFill/>
                </a:ln>
                <a:solidFill>
                  <a:schemeClr val="tx1"/>
                </a:solidFill>
                <a:effectLst/>
              </a:rPr>
              <a:t>4 . </a:t>
            </a:r>
            <a:r>
              <a:rPr kumimoji="0" lang="fr-MG" altLang="fr-MG" sz="2400" b="1" i="0" u="none" strike="noStrike" cap="none" normalizeH="0" baseline="0" dirty="0">
                <a:ln>
                  <a:noFill/>
                </a:ln>
                <a:solidFill>
                  <a:schemeClr val="tx1"/>
                </a:solidFill>
                <a:effectLst/>
              </a:rPr>
              <a:t>Adaptabilité mobile</a:t>
            </a:r>
            <a:r>
              <a:rPr kumimoji="0" lang="fr-MG" altLang="fr-MG" sz="2400" b="0" i="0" u="none" strike="noStrike" cap="none" normalizeH="0" baseline="0" dirty="0">
                <a:ln>
                  <a:noFill/>
                </a:ln>
                <a:solidFill>
                  <a:schemeClr val="tx1"/>
                </a:solidFill>
                <a:effectLst/>
              </a:rPr>
              <a:t> : Tous les composants sont </a:t>
            </a:r>
            <a:r>
              <a:rPr kumimoji="0" lang="fr-MG" altLang="fr-MG" sz="2400" b="1" i="0" u="none" strike="noStrike" cap="none" normalizeH="0" baseline="0" dirty="0">
                <a:ln>
                  <a:noFill/>
                </a:ln>
                <a:solidFill>
                  <a:schemeClr val="tx1"/>
                </a:solidFill>
                <a:effectLst/>
              </a:rPr>
              <a:t>mobile-first</a:t>
            </a:r>
            <a:r>
              <a:rPr kumimoji="0" lang="fr-MG" altLang="fr-MG" sz="2400" b="0" i="0" u="none" strike="noStrike" cap="none" normalizeH="0" baseline="0" dirty="0">
                <a:ln>
                  <a:noFill/>
                </a:ln>
                <a:solidFill>
                  <a:schemeClr val="tx1"/>
                </a:solidFill>
                <a:effectLst/>
              </a:rPr>
              <a:t>, adaptés pour les appareils mobiles dès le départ.</a:t>
            </a:r>
            <a:endParaRPr kumimoji="0" lang="fr-FR" altLang="fr-MG"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fr-MG" altLang="fr-MG" sz="1800" b="0" i="0" u="none" strike="noStrike" cap="none" normalizeH="0" baseline="0" dirty="0">
              <a:ln>
                <a:noFill/>
              </a:ln>
              <a:solidFill>
                <a:schemeClr val="tx1"/>
              </a:solidFill>
              <a:effectLst/>
            </a:endParaRPr>
          </a:p>
        </p:txBody>
      </p:sp>
      <p:sp>
        <p:nvSpPr>
          <p:cNvPr id="13" name="ZoneTexte 12">
            <a:extLst>
              <a:ext uri="{FF2B5EF4-FFF2-40B4-BE49-F238E27FC236}">
                <a16:creationId xmlns:a16="http://schemas.microsoft.com/office/drawing/2014/main" id="{E29B70C2-D47C-B0D2-7D8F-BE6D1C6B22E9}"/>
              </a:ext>
            </a:extLst>
          </p:cNvPr>
          <p:cNvSpPr txBox="1"/>
          <p:nvPr/>
        </p:nvSpPr>
        <p:spPr>
          <a:xfrm>
            <a:off x="1047135" y="5804844"/>
            <a:ext cx="11545890"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MG" sz="2400" b="1" i="0" u="none" strike="noStrike" cap="none" normalizeH="0" baseline="0" dirty="0">
                <a:ln>
                  <a:noFill/>
                </a:ln>
                <a:solidFill>
                  <a:schemeClr val="tx1"/>
                </a:solidFill>
                <a:effectLst/>
              </a:rPr>
              <a:t>5 . </a:t>
            </a:r>
            <a:r>
              <a:rPr kumimoji="0" lang="fr-MG" altLang="fr-MG" sz="2400" b="1" i="0" u="none" strike="noStrike" cap="none" normalizeH="0" baseline="0" dirty="0">
                <a:ln>
                  <a:noFill/>
                </a:ln>
                <a:solidFill>
                  <a:schemeClr val="tx1"/>
                </a:solidFill>
                <a:effectLst/>
              </a:rPr>
              <a:t>Facilité d'intégration</a:t>
            </a:r>
            <a:r>
              <a:rPr kumimoji="0" lang="fr-MG" altLang="fr-MG" sz="2400" b="0" i="0" u="none" strike="noStrike" cap="none" normalizeH="0" baseline="0" dirty="0">
                <a:ln>
                  <a:noFill/>
                </a:ln>
                <a:solidFill>
                  <a:schemeClr val="tx1"/>
                </a:solidFill>
                <a:effectLst/>
              </a:rPr>
              <a:t> : Pure CSS est simple à ajouter à tout projet existant. </a:t>
            </a:r>
            <a:endParaRPr kumimoji="0" lang="fr-FR" altLang="fr-MG"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760004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5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75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7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75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7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75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9"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C02CB7C-EA10-CFAF-1905-ADF0D26A4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44400" cy="6858000"/>
          </a:xfrm>
          <a:prstGeom prst="rect">
            <a:avLst/>
          </a:prstGeom>
        </p:spPr>
      </p:pic>
      <p:sp>
        <p:nvSpPr>
          <p:cNvPr id="2" name="Titre 1">
            <a:extLst>
              <a:ext uri="{FF2B5EF4-FFF2-40B4-BE49-F238E27FC236}">
                <a16:creationId xmlns:a16="http://schemas.microsoft.com/office/drawing/2014/main" id="{02C3D5B1-2BC1-A38F-C911-1912CDA8695D}"/>
              </a:ext>
            </a:extLst>
          </p:cNvPr>
          <p:cNvSpPr>
            <a:spLocks noGrp="1"/>
          </p:cNvSpPr>
          <p:nvPr>
            <p:ph type="title"/>
          </p:nvPr>
        </p:nvSpPr>
        <p:spPr/>
        <p:txBody>
          <a:bodyPr/>
          <a:lstStyle/>
          <a:p>
            <a:r>
              <a:rPr lang="fr-FR" dirty="0"/>
              <a:t>                Limites de Pure CSS</a:t>
            </a:r>
            <a:endParaRPr lang="fr-MG" dirty="0"/>
          </a:p>
        </p:txBody>
      </p:sp>
      <p:sp>
        <p:nvSpPr>
          <p:cNvPr id="5" name="Rectangle 1">
            <a:extLst>
              <a:ext uri="{FF2B5EF4-FFF2-40B4-BE49-F238E27FC236}">
                <a16:creationId xmlns:a16="http://schemas.microsoft.com/office/drawing/2014/main" id="{693079B9-032C-7D13-5C2D-3E39684F3067}"/>
              </a:ext>
            </a:extLst>
          </p:cNvPr>
          <p:cNvSpPr>
            <a:spLocks noChangeArrowheads="1"/>
          </p:cNvSpPr>
          <p:nvPr/>
        </p:nvSpPr>
        <p:spPr bwMode="auto">
          <a:xfrm>
            <a:off x="762001" y="2033410"/>
            <a:ext cx="1083176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fr-MG" altLang="fr-MG"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MG" sz="2400" b="1" i="0" u="none" strike="noStrike" cap="none" normalizeH="0" baseline="0" dirty="0">
                <a:ln>
                  <a:noFill/>
                </a:ln>
                <a:solidFill>
                  <a:schemeClr val="tx1"/>
                </a:solidFill>
                <a:effectLst/>
              </a:rPr>
              <a:t>1 . </a:t>
            </a:r>
            <a:r>
              <a:rPr kumimoji="0" lang="fr-MG" altLang="fr-MG" sz="2400" b="1" i="0" u="none" strike="noStrike" cap="none" normalizeH="0" baseline="0" dirty="0">
                <a:ln>
                  <a:noFill/>
                </a:ln>
                <a:solidFill>
                  <a:schemeClr val="tx1"/>
                </a:solidFill>
                <a:effectLst/>
              </a:rPr>
              <a:t>Pas de JavaScript intégré</a:t>
            </a:r>
            <a:r>
              <a:rPr kumimoji="0" lang="fr-MG" altLang="fr-MG" sz="2400" b="0" i="0" u="none" strike="noStrike" cap="none" normalizeH="0" baseline="0" dirty="0">
                <a:ln>
                  <a:noFill/>
                </a:ln>
                <a:solidFill>
                  <a:schemeClr val="tx1"/>
                </a:solidFill>
                <a:effectLst/>
              </a:rPr>
              <a:t> : Pas de fonctionnalités JS comme les menus déroulants, nécessite des ajouts externes. </a:t>
            </a:r>
            <a:endParaRPr kumimoji="0" lang="fr-FR" altLang="fr-MG" sz="2400" b="0" i="0" u="none" strike="noStrike" cap="none" normalizeH="0" baseline="0" dirty="0">
              <a:ln>
                <a:noFill/>
              </a:ln>
              <a:solidFill>
                <a:schemeClr val="tx1"/>
              </a:solidFill>
              <a:effectLst/>
            </a:endParaRPr>
          </a:p>
        </p:txBody>
      </p:sp>
      <p:sp>
        <p:nvSpPr>
          <p:cNvPr id="7" name="ZoneTexte 6">
            <a:extLst>
              <a:ext uri="{FF2B5EF4-FFF2-40B4-BE49-F238E27FC236}">
                <a16:creationId xmlns:a16="http://schemas.microsoft.com/office/drawing/2014/main" id="{8AAC627D-9BB6-C169-814B-406C985C5D5A}"/>
              </a:ext>
            </a:extLst>
          </p:cNvPr>
          <p:cNvSpPr txBox="1"/>
          <p:nvPr/>
        </p:nvSpPr>
        <p:spPr>
          <a:xfrm>
            <a:off x="762001" y="3527095"/>
            <a:ext cx="10151806" cy="73866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MG" sz="2400" b="1" i="0" u="none" strike="noStrike" cap="none" normalizeH="0" baseline="0" dirty="0">
                <a:ln>
                  <a:noFill/>
                </a:ln>
                <a:solidFill>
                  <a:schemeClr val="tx1"/>
                </a:solidFill>
                <a:effectLst/>
              </a:rPr>
              <a:t>2 . </a:t>
            </a:r>
            <a:r>
              <a:rPr kumimoji="0" lang="fr-MG" altLang="fr-MG" sz="2400" b="1" i="0" u="none" strike="noStrike" cap="none" normalizeH="0" baseline="0" dirty="0">
                <a:ln>
                  <a:noFill/>
                </a:ln>
                <a:solidFill>
                  <a:schemeClr val="tx1"/>
                </a:solidFill>
                <a:effectLst/>
              </a:rPr>
              <a:t>Personnalisation limitée</a:t>
            </a:r>
            <a:r>
              <a:rPr kumimoji="0" lang="fr-MG" altLang="fr-MG" sz="2400" b="0" i="0" u="none" strike="noStrike" cap="none" normalizeH="0" baseline="0" dirty="0">
                <a:ln>
                  <a:noFill/>
                </a:ln>
                <a:solidFill>
                  <a:schemeClr val="tx1"/>
                </a:solidFill>
                <a:effectLst/>
              </a:rPr>
              <a:t> : Moins flexible pour des designs très personnalisés.</a:t>
            </a:r>
            <a:endParaRPr kumimoji="0" lang="fr-FR" altLang="fr-MG"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MG" altLang="fr-MG" sz="1800" b="0" i="0" u="none" strike="noStrike" cap="none" normalizeH="0" baseline="0" dirty="0">
              <a:ln>
                <a:noFill/>
              </a:ln>
              <a:solidFill>
                <a:schemeClr val="tx1"/>
              </a:solidFill>
              <a:effectLst/>
            </a:endParaRPr>
          </a:p>
        </p:txBody>
      </p:sp>
      <p:sp>
        <p:nvSpPr>
          <p:cNvPr id="9" name="ZoneTexte 8">
            <a:extLst>
              <a:ext uri="{FF2B5EF4-FFF2-40B4-BE49-F238E27FC236}">
                <a16:creationId xmlns:a16="http://schemas.microsoft.com/office/drawing/2014/main" id="{4325E17C-BD88-89A2-7648-29043280B707}"/>
              </a:ext>
            </a:extLst>
          </p:cNvPr>
          <p:cNvSpPr txBox="1"/>
          <p:nvPr/>
        </p:nvSpPr>
        <p:spPr>
          <a:xfrm>
            <a:off x="762001" y="4502212"/>
            <a:ext cx="11111989"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MG" sz="2400" b="1" i="0" u="none" strike="noStrike" cap="none" normalizeH="0" baseline="0" dirty="0">
                <a:ln>
                  <a:noFill/>
                </a:ln>
                <a:solidFill>
                  <a:schemeClr val="tx1"/>
                </a:solidFill>
                <a:effectLst/>
              </a:rPr>
              <a:t>3 . </a:t>
            </a:r>
            <a:r>
              <a:rPr kumimoji="0" lang="fr-MG" altLang="fr-MG" sz="2400" b="1" i="0" u="none" strike="noStrike" cap="none" normalizeH="0" baseline="0" dirty="0">
                <a:ln>
                  <a:noFill/>
                </a:ln>
                <a:solidFill>
                  <a:schemeClr val="tx1"/>
                </a:solidFill>
                <a:effectLst/>
              </a:rPr>
              <a:t>Moins de composants que Bootstrap</a:t>
            </a:r>
            <a:r>
              <a:rPr kumimoji="0" lang="fr-MG" altLang="fr-MG" sz="2400" b="0" i="0" u="none" strike="noStrike" cap="none" normalizeH="0" baseline="0" dirty="0">
                <a:ln>
                  <a:noFill/>
                </a:ln>
                <a:solidFill>
                  <a:schemeClr val="tx1"/>
                </a:solidFill>
                <a:effectLst/>
              </a:rPr>
              <a:t> : </a:t>
            </a:r>
            <a:r>
              <a:rPr lang="fr-FR" sz="2400" dirty="0"/>
              <a:t>PureCSS est plus limité par rapport à Bootstrap qui propose de nombreux composants prêts à l’emploi (modals, carrousels, etc.).</a:t>
            </a:r>
            <a:endParaRPr kumimoji="0" lang="fr-FR" altLang="fr-MG"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341725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75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7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75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34F481A-5AEE-5633-D229-6A791F4CE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C1F75DC4-98C1-AF8B-E1A6-A34C71C1BDC0}"/>
              </a:ext>
            </a:extLst>
          </p:cNvPr>
          <p:cNvSpPr>
            <a:spLocks noGrp="1"/>
          </p:cNvSpPr>
          <p:nvPr>
            <p:ph type="title"/>
          </p:nvPr>
        </p:nvSpPr>
        <p:spPr/>
        <p:txBody>
          <a:bodyPr/>
          <a:lstStyle/>
          <a:p>
            <a:r>
              <a:rPr lang="fr-FR" dirty="0"/>
              <a:t>                          Conclusion</a:t>
            </a:r>
            <a:endParaRPr lang="fr-MG" dirty="0"/>
          </a:p>
        </p:txBody>
      </p:sp>
      <p:sp>
        <p:nvSpPr>
          <p:cNvPr id="4" name="ZoneTexte 3">
            <a:extLst>
              <a:ext uri="{FF2B5EF4-FFF2-40B4-BE49-F238E27FC236}">
                <a16:creationId xmlns:a16="http://schemas.microsoft.com/office/drawing/2014/main" id="{C3EF51C5-2DEF-5F25-25E3-4201CCED6BB7}"/>
              </a:ext>
            </a:extLst>
          </p:cNvPr>
          <p:cNvSpPr txBox="1"/>
          <p:nvPr/>
        </p:nvSpPr>
        <p:spPr>
          <a:xfrm>
            <a:off x="657224" y="2661206"/>
            <a:ext cx="10772775" cy="1846659"/>
          </a:xfrm>
          <a:prstGeom prst="rect">
            <a:avLst/>
          </a:prstGeom>
          <a:noFill/>
        </p:spPr>
        <p:txBody>
          <a:bodyPr wrap="square">
            <a:spAutoFit/>
          </a:bodyPr>
          <a:lstStyle/>
          <a:p>
            <a:endParaRPr lang="fr-FR" b="1" dirty="0"/>
          </a:p>
          <a:p>
            <a:r>
              <a:rPr lang="fr-FR" sz="2400" b="1" dirty="0"/>
              <a:t>PureCSS</a:t>
            </a:r>
            <a:r>
              <a:rPr lang="fr-FR" sz="2400" dirty="0"/>
              <a:t> est un framework léger, modulaire et réactif, idéal pour créer des sites rapides et performants. Sa simplicité et sa flexibilité permettent de développer des interfaces élégantes sans complexité. Si vous cherchez un framework minimaliste mais puissant, </a:t>
            </a:r>
            <a:r>
              <a:rPr lang="fr-FR" sz="2400" b="1" dirty="0"/>
              <a:t>PureCSS</a:t>
            </a:r>
            <a:r>
              <a:rPr lang="fr-FR" sz="2400" dirty="0"/>
              <a:t> est un excellent choix.</a:t>
            </a:r>
          </a:p>
        </p:txBody>
      </p:sp>
    </p:spTree>
    <p:extLst>
      <p:ext uri="{BB962C8B-B14F-4D97-AF65-F5344CB8AC3E}">
        <p14:creationId xmlns:p14="http://schemas.microsoft.com/office/powerpoint/2010/main" val="394687405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Métropolitain">
  <a:themeElements>
    <a:clrScheme name="Métropolitai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étropolitai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étropolitai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TM03457491[[fn=Métropolitain]]</Template>
  <TotalTime>2308</TotalTime>
  <Words>702</Words>
  <Application>Microsoft Office PowerPoint</Application>
  <PresentationFormat>Grand écran</PresentationFormat>
  <Paragraphs>51</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Bahnschrift SemiBold</vt:lpstr>
      <vt:lpstr>Calibri Light</vt:lpstr>
      <vt:lpstr>Métropolitain</vt:lpstr>
      <vt:lpstr>  PURE CSS</vt:lpstr>
      <vt:lpstr>                  Introduction à pure CSS</vt:lpstr>
      <vt:lpstr>           Pourquoi choisir Pure CSS?</vt:lpstr>
      <vt:lpstr>            Comment l’utiliser?</vt:lpstr>
      <vt:lpstr>Présentation PowerPoint</vt:lpstr>
      <vt:lpstr>Les principales caractéristiques de Pure       CSS</vt:lpstr>
      <vt:lpstr> Les avantages de l’utilisation du Pure CSS</vt:lpstr>
      <vt:lpstr>                Limites de Pure CSS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Antsa Andy</dc:creator>
  <cp:lastModifiedBy>Antsa Andy</cp:lastModifiedBy>
  <cp:revision>2</cp:revision>
  <dcterms:created xsi:type="dcterms:W3CDTF">2024-11-16T17:36:41Z</dcterms:created>
  <dcterms:modified xsi:type="dcterms:W3CDTF">2024-11-18T08:04:48Z</dcterms:modified>
</cp:coreProperties>
</file>