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Tomorrow Semi Bold"/>
      <p:regular r:id="rId17"/>
    </p:embeddedFont>
    <p:embeddedFont>
      <p:font typeface="Tomorrow Semi Bold"/>
      <p:regular r:id="rId18"/>
    </p:embeddedFont>
    <p:embeddedFont>
      <p:font typeface="Tomorrow Semi Bold"/>
      <p:regular r:id="rId19"/>
    </p:embeddedFont>
    <p:embeddedFont>
      <p:font typeface="Tomorrow Semi Bold"/>
      <p:regular r:id="rId20"/>
    </p:embeddedFont>
    <p:embeddedFont>
      <p:font typeface="Tomorrow"/>
      <p:regular r:id="rId21"/>
    </p:embeddedFont>
    <p:embeddedFont>
      <p:font typeface="Tomorrow"/>
      <p:regular r:id="rId22"/>
    </p:embeddedFont>
    <p:embeddedFont>
      <p:font typeface="Tomorrow"/>
      <p:regular r:id="rId23"/>
    </p:embeddedFont>
    <p:embeddedFont>
      <p:font typeface="Tomorrow"/>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510076"/>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Divisibility and Modular Arithmetic</a:t>
            </a:r>
            <a:endParaRPr lang="en-US" sz="4450" dirty="0"/>
          </a:p>
        </p:txBody>
      </p:sp>
      <p:sp>
        <p:nvSpPr>
          <p:cNvPr id="4" name="Text 1"/>
          <p:cNvSpPr/>
          <p:nvPr/>
        </p:nvSpPr>
        <p:spPr>
          <a:xfrm>
            <a:off x="793790" y="4267795"/>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This presentation covers divisibility, prime numbers, GCD, LCM, and modular arithmetic. We will explore key theorems like the Division Algorithm and the Euclidean Algorithm. Examples and applications will illustrate these concepts.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978700"/>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Cryptography</a:t>
            </a:r>
            <a:endParaRPr lang="en-US" sz="4450" dirty="0"/>
          </a:p>
        </p:txBody>
      </p:sp>
      <p:sp>
        <p:nvSpPr>
          <p:cNvPr id="3" name="Text 1"/>
          <p:cNvSpPr/>
          <p:nvPr/>
        </p:nvSpPr>
        <p:spPr>
          <a:xfrm>
            <a:off x="793790" y="3254454"/>
            <a:ext cx="3322558"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Classical Cryptography</a:t>
            </a:r>
            <a:endParaRPr lang="en-US" sz="2200" dirty="0"/>
          </a:p>
        </p:txBody>
      </p:sp>
      <p:sp>
        <p:nvSpPr>
          <p:cNvPr id="4" name="Text 2"/>
          <p:cNvSpPr/>
          <p:nvPr/>
        </p:nvSpPr>
        <p:spPr>
          <a:xfrm>
            <a:off x="793790" y="3835598"/>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Caesar Cipher: Shift letters by a fixed number.</a:t>
            </a:r>
            <a:endParaRPr lang="en-US" sz="1750" dirty="0"/>
          </a:p>
        </p:txBody>
      </p:sp>
      <p:sp>
        <p:nvSpPr>
          <p:cNvPr id="5" name="Text 3"/>
          <p:cNvSpPr/>
          <p:nvPr/>
        </p:nvSpPr>
        <p:spPr>
          <a:xfrm>
            <a:off x="793790" y="4640699"/>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Shift Cipher: Generalization of Caesar cipher.</a:t>
            </a:r>
            <a:endParaRPr lang="en-US" sz="1750" dirty="0"/>
          </a:p>
        </p:txBody>
      </p:sp>
      <p:sp>
        <p:nvSpPr>
          <p:cNvPr id="6" name="Text 4"/>
          <p:cNvSpPr/>
          <p:nvPr/>
        </p:nvSpPr>
        <p:spPr>
          <a:xfrm>
            <a:off x="793790" y="5445800"/>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Cryptanalysis: Methods for breaking ciphers.</a:t>
            </a:r>
            <a:endParaRPr lang="en-US" sz="1750" dirty="0"/>
          </a:p>
        </p:txBody>
      </p:sp>
      <p:sp>
        <p:nvSpPr>
          <p:cNvPr id="7" name="Text 5"/>
          <p:cNvSpPr/>
          <p:nvPr/>
        </p:nvSpPr>
        <p:spPr>
          <a:xfrm>
            <a:off x="5332928" y="3254454"/>
            <a:ext cx="3535680"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Public Key Cryptography</a:t>
            </a:r>
            <a:endParaRPr lang="en-US" sz="2200" dirty="0"/>
          </a:p>
        </p:txBody>
      </p:sp>
      <p:sp>
        <p:nvSpPr>
          <p:cNvPr id="8" name="Text 6"/>
          <p:cNvSpPr/>
          <p:nvPr/>
        </p:nvSpPr>
        <p:spPr>
          <a:xfrm>
            <a:off x="5332928" y="3835598"/>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RSA Algorithm: Key generation, encryption, and decryption.</a:t>
            </a:r>
            <a:endParaRPr lang="en-US" sz="1750" dirty="0"/>
          </a:p>
        </p:txBody>
      </p:sp>
      <p:sp>
        <p:nvSpPr>
          <p:cNvPr id="9" name="Text 7"/>
          <p:cNvSpPr/>
          <p:nvPr/>
        </p:nvSpPr>
        <p:spPr>
          <a:xfrm>
            <a:off x="5332928" y="4640699"/>
            <a:ext cx="3978116" cy="1088708"/>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Public vs. Private Key Cryptography: No prior key sharing.</a:t>
            </a:r>
            <a:endParaRPr lang="en-US" sz="1750" dirty="0"/>
          </a:p>
        </p:txBody>
      </p:sp>
      <p:sp>
        <p:nvSpPr>
          <p:cNvPr id="10" name="Text 8"/>
          <p:cNvSpPr/>
          <p:nvPr/>
        </p:nvSpPr>
        <p:spPr>
          <a:xfrm>
            <a:off x="9872067" y="325445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Modern Concepts</a:t>
            </a:r>
            <a:endParaRPr lang="en-US" sz="2200" dirty="0"/>
          </a:p>
        </p:txBody>
      </p:sp>
      <p:sp>
        <p:nvSpPr>
          <p:cNvPr id="11" name="Text 9"/>
          <p:cNvSpPr/>
          <p:nvPr/>
        </p:nvSpPr>
        <p:spPr>
          <a:xfrm>
            <a:off x="9872067" y="3835598"/>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Homomorphic Encryption: Computations on encrypted data.</a:t>
            </a:r>
            <a:endParaRPr lang="en-US" sz="1750" dirty="0"/>
          </a:p>
        </p:txBody>
      </p:sp>
      <p:sp>
        <p:nvSpPr>
          <p:cNvPr id="12" name="Text 10"/>
          <p:cNvSpPr/>
          <p:nvPr/>
        </p:nvSpPr>
        <p:spPr>
          <a:xfrm>
            <a:off x="9872067" y="4640699"/>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Quantum Computing Threat: May break RSA security.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517219"/>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Modular Arithmetic</a:t>
            </a:r>
            <a:endParaRPr lang="en-US" sz="4450" dirty="0"/>
          </a:p>
        </p:txBody>
      </p:sp>
      <p:sp>
        <p:nvSpPr>
          <p:cNvPr id="3" name="Shape 1"/>
          <p:cNvSpPr/>
          <p:nvPr/>
        </p:nvSpPr>
        <p:spPr>
          <a:xfrm>
            <a:off x="793790" y="3679627"/>
            <a:ext cx="4196358" cy="2032754"/>
          </a:xfrm>
          <a:prstGeom prst="roundRect">
            <a:avLst>
              <a:gd name="adj" fmla="val 1674"/>
            </a:avLst>
          </a:prstGeom>
          <a:solidFill>
            <a:srgbClr val="F0EAEA"/>
          </a:solidFill>
          <a:ln/>
        </p:spPr>
      </p:sp>
      <p:sp>
        <p:nvSpPr>
          <p:cNvPr id="4" name="Text 2"/>
          <p:cNvSpPr/>
          <p:nvPr/>
        </p:nvSpPr>
        <p:spPr>
          <a:xfrm>
            <a:off x="1020604" y="3906441"/>
            <a:ext cx="2862977"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Definition of Modulo</a:t>
            </a:r>
            <a:endParaRPr lang="en-US" sz="2200" dirty="0"/>
          </a:p>
        </p:txBody>
      </p:sp>
      <p:sp>
        <p:nvSpPr>
          <p:cNvPr id="5" name="Text 3"/>
          <p:cNvSpPr/>
          <p:nvPr/>
        </p:nvSpPr>
        <p:spPr>
          <a:xfrm>
            <a:off x="1020604" y="4396859"/>
            <a:ext cx="3742730" cy="1088708"/>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a ≡ b (mod m) means a and b have the same remainder when divided by m.</a:t>
            </a:r>
            <a:endParaRPr lang="en-US" sz="1750" dirty="0"/>
          </a:p>
        </p:txBody>
      </p:sp>
      <p:sp>
        <p:nvSpPr>
          <p:cNvPr id="6" name="Shape 4"/>
          <p:cNvSpPr/>
          <p:nvPr/>
        </p:nvSpPr>
        <p:spPr>
          <a:xfrm>
            <a:off x="5216962" y="3679627"/>
            <a:ext cx="4196358" cy="2032754"/>
          </a:xfrm>
          <a:prstGeom prst="roundRect">
            <a:avLst>
              <a:gd name="adj" fmla="val 1674"/>
            </a:avLst>
          </a:prstGeom>
          <a:solidFill>
            <a:srgbClr val="F0EAEA"/>
          </a:solidFill>
          <a:ln/>
        </p:spPr>
      </p:sp>
      <p:sp>
        <p:nvSpPr>
          <p:cNvPr id="7" name="Text 5"/>
          <p:cNvSpPr/>
          <p:nvPr/>
        </p:nvSpPr>
        <p:spPr>
          <a:xfrm>
            <a:off x="5443776" y="390644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Addition</a:t>
            </a:r>
            <a:endParaRPr lang="en-US" sz="2200" dirty="0"/>
          </a:p>
        </p:txBody>
      </p:sp>
      <p:sp>
        <p:nvSpPr>
          <p:cNvPr id="8" name="Text 6"/>
          <p:cNvSpPr/>
          <p:nvPr/>
        </p:nvSpPr>
        <p:spPr>
          <a:xfrm>
            <a:off x="5443776" y="4396859"/>
            <a:ext cx="3742730"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(a + c) ≡ (b + d) (mod m). Modular arithmetic preserves addition.</a:t>
            </a:r>
            <a:endParaRPr lang="en-US" sz="1750" dirty="0"/>
          </a:p>
        </p:txBody>
      </p:sp>
      <p:sp>
        <p:nvSpPr>
          <p:cNvPr id="9" name="Shape 7"/>
          <p:cNvSpPr/>
          <p:nvPr/>
        </p:nvSpPr>
        <p:spPr>
          <a:xfrm>
            <a:off x="9640133" y="3679627"/>
            <a:ext cx="4196358" cy="2032754"/>
          </a:xfrm>
          <a:prstGeom prst="roundRect">
            <a:avLst>
              <a:gd name="adj" fmla="val 1674"/>
            </a:avLst>
          </a:prstGeom>
          <a:solidFill>
            <a:srgbClr val="F0EAEA"/>
          </a:solidFill>
          <a:ln/>
        </p:spPr>
      </p:sp>
      <p:sp>
        <p:nvSpPr>
          <p:cNvPr id="10" name="Text 8"/>
          <p:cNvSpPr/>
          <p:nvPr/>
        </p:nvSpPr>
        <p:spPr>
          <a:xfrm>
            <a:off x="9866948" y="390644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Multiplication</a:t>
            </a:r>
            <a:endParaRPr lang="en-US" sz="2200" dirty="0"/>
          </a:p>
        </p:txBody>
      </p:sp>
      <p:sp>
        <p:nvSpPr>
          <p:cNvPr id="11" name="Text 9"/>
          <p:cNvSpPr/>
          <p:nvPr/>
        </p:nvSpPr>
        <p:spPr>
          <a:xfrm>
            <a:off x="9866948" y="4396859"/>
            <a:ext cx="3742730" cy="1088708"/>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(ac) ≡ (bd) (mod m). Multiplication is also preserved in modular arithmetic.</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65069" y="613410"/>
            <a:ext cx="7586663" cy="1390650"/>
          </a:xfrm>
          <a:prstGeom prst="rect">
            <a:avLst/>
          </a:prstGeom>
          <a:noFill/>
          <a:ln/>
        </p:spPr>
        <p:txBody>
          <a:bodyPr wrap="square" lIns="0" tIns="0" rIns="0" bIns="0" rtlCol="0" anchor="t"/>
          <a:lstStyle/>
          <a:p>
            <a:pPr algn="l" indent="0" marL="0">
              <a:lnSpc>
                <a:spcPts val="5450"/>
              </a:lnSpc>
              <a:buNone/>
            </a:pPr>
            <a:r>
              <a:rPr lang="en-US" sz="4350" dirty="0">
                <a:solidFill>
                  <a:srgbClr val="1D1D1B"/>
                </a:solidFill>
                <a:latin typeface="Tomorrow Semi Bold" pitchFamily="34" charset="0"/>
                <a:ea typeface="Tomorrow Semi Bold" pitchFamily="34" charset="-122"/>
                <a:cs typeface="Tomorrow Semi Bold" pitchFamily="34" charset="-120"/>
              </a:rPr>
              <a:t>Key Definitions and Concepts</a:t>
            </a:r>
            <a:endParaRPr lang="en-US" sz="4350" dirty="0"/>
          </a:p>
        </p:txBody>
      </p:sp>
      <p:sp>
        <p:nvSpPr>
          <p:cNvPr id="4" name="Shape 1"/>
          <p:cNvSpPr/>
          <p:nvPr/>
        </p:nvSpPr>
        <p:spPr>
          <a:xfrm>
            <a:off x="6265069" y="2337792"/>
            <a:ext cx="3682127" cy="3061930"/>
          </a:xfrm>
          <a:prstGeom prst="roundRect">
            <a:avLst>
              <a:gd name="adj" fmla="val 1090"/>
            </a:avLst>
          </a:prstGeom>
          <a:solidFill>
            <a:srgbClr val="F0EAEA"/>
          </a:solidFill>
          <a:ln/>
        </p:spPr>
      </p:sp>
      <p:sp>
        <p:nvSpPr>
          <p:cNvPr id="5" name="Text 2"/>
          <p:cNvSpPr/>
          <p:nvPr/>
        </p:nvSpPr>
        <p:spPr>
          <a:xfrm>
            <a:off x="6487478" y="2560201"/>
            <a:ext cx="2781181" cy="347663"/>
          </a:xfrm>
          <a:prstGeom prst="rect">
            <a:avLst/>
          </a:prstGeom>
          <a:noFill/>
          <a:ln/>
        </p:spPr>
        <p:txBody>
          <a:bodyPr wrap="none" lIns="0" tIns="0" rIns="0" bIns="0" rtlCol="0" anchor="t"/>
          <a:lstStyle/>
          <a:p>
            <a:pPr algn="l" indent="0" marL="0">
              <a:lnSpc>
                <a:spcPts val="2700"/>
              </a:lnSpc>
              <a:buNone/>
            </a:pPr>
            <a:r>
              <a:rPr lang="en-US" sz="2150" dirty="0">
                <a:solidFill>
                  <a:srgbClr val="61615C"/>
                </a:solidFill>
                <a:latin typeface="Tomorrow Semi Bold" pitchFamily="34" charset="0"/>
                <a:ea typeface="Tomorrow Semi Bold" pitchFamily="34" charset="-122"/>
                <a:cs typeface="Tomorrow Semi Bold" pitchFamily="34" charset="-120"/>
              </a:rPr>
              <a:t>Divisibility</a:t>
            </a:r>
            <a:endParaRPr lang="en-US" sz="2150" dirty="0"/>
          </a:p>
        </p:txBody>
      </p:sp>
      <p:sp>
        <p:nvSpPr>
          <p:cNvPr id="6" name="Text 3"/>
          <p:cNvSpPr/>
          <p:nvPr/>
        </p:nvSpPr>
        <p:spPr>
          <a:xfrm>
            <a:off x="6487478" y="3041333"/>
            <a:ext cx="3237309" cy="1423988"/>
          </a:xfrm>
          <a:prstGeom prst="rect">
            <a:avLst/>
          </a:prstGeom>
          <a:noFill/>
          <a:ln/>
        </p:spPr>
        <p:txBody>
          <a:bodyPr wrap="square" lIns="0" tIns="0" rIns="0" bIns="0" rtlCol="0" anchor="t"/>
          <a:lstStyle/>
          <a:p>
            <a:pPr algn="l" indent="0" marL="0">
              <a:lnSpc>
                <a:spcPts val="2800"/>
              </a:lnSpc>
              <a:buNone/>
            </a:pPr>
            <a:r>
              <a:rPr lang="en-US" sz="1750" dirty="0">
                <a:solidFill>
                  <a:srgbClr val="61615C"/>
                </a:solidFill>
                <a:latin typeface="Tomorrow" pitchFamily="34" charset="0"/>
                <a:ea typeface="Tomorrow" pitchFamily="34" charset="-122"/>
                <a:cs typeface="Tomorrow" pitchFamily="34" charset="-120"/>
              </a:rPr>
              <a:t>𝑎 divides 𝑏 if there exists an integer 𝑐 such that 𝑏 = 𝑎𝑐. Notation: 𝑎 ∣ 𝑏. Example: 3 ∣ 12 because 12 = 3 × 4.</a:t>
            </a:r>
            <a:endParaRPr lang="en-US" sz="1750" dirty="0"/>
          </a:p>
        </p:txBody>
      </p:sp>
      <p:sp>
        <p:nvSpPr>
          <p:cNvPr id="7" name="Shape 4"/>
          <p:cNvSpPr/>
          <p:nvPr/>
        </p:nvSpPr>
        <p:spPr>
          <a:xfrm>
            <a:off x="10169604" y="2337792"/>
            <a:ext cx="3682127" cy="3061930"/>
          </a:xfrm>
          <a:prstGeom prst="roundRect">
            <a:avLst>
              <a:gd name="adj" fmla="val 1090"/>
            </a:avLst>
          </a:prstGeom>
          <a:solidFill>
            <a:srgbClr val="F0EAEA"/>
          </a:solidFill>
          <a:ln/>
        </p:spPr>
      </p:sp>
      <p:sp>
        <p:nvSpPr>
          <p:cNvPr id="8" name="Text 5"/>
          <p:cNvSpPr/>
          <p:nvPr/>
        </p:nvSpPr>
        <p:spPr>
          <a:xfrm>
            <a:off x="10392013" y="2560201"/>
            <a:ext cx="2781181" cy="347663"/>
          </a:xfrm>
          <a:prstGeom prst="rect">
            <a:avLst/>
          </a:prstGeom>
          <a:noFill/>
          <a:ln/>
        </p:spPr>
        <p:txBody>
          <a:bodyPr wrap="none" lIns="0" tIns="0" rIns="0" bIns="0" rtlCol="0" anchor="t"/>
          <a:lstStyle/>
          <a:p>
            <a:pPr algn="l" indent="0" marL="0">
              <a:lnSpc>
                <a:spcPts val="2700"/>
              </a:lnSpc>
              <a:buNone/>
            </a:pPr>
            <a:r>
              <a:rPr lang="en-US" sz="2150" dirty="0">
                <a:solidFill>
                  <a:srgbClr val="61615C"/>
                </a:solidFill>
                <a:latin typeface="Tomorrow Semi Bold" pitchFamily="34" charset="0"/>
                <a:ea typeface="Tomorrow Semi Bold" pitchFamily="34" charset="-122"/>
                <a:cs typeface="Tomorrow Semi Bold" pitchFamily="34" charset="-120"/>
              </a:rPr>
              <a:t>Prime Numbers</a:t>
            </a:r>
            <a:endParaRPr lang="en-US" sz="2150" dirty="0"/>
          </a:p>
        </p:txBody>
      </p:sp>
      <p:sp>
        <p:nvSpPr>
          <p:cNvPr id="9" name="Text 6"/>
          <p:cNvSpPr/>
          <p:nvPr/>
        </p:nvSpPr>
        <p:spPr>
          <a:xfrm>
            <a:off x="10392013" y="3041333"/>
            <a:ext cx="3237309" cy="2135981"/>
          </a:xfrm>
          <a:prstGeom prst="rect">
            <a:avLst/>
          </a:prstGeom>
          <a:noFill/>
          <a:ln/>
        </p:spPr>
        <p:txBody>
          <a:bodyPr wrap="square" lIns="0" tIns="0" rIns="0" bIns="0" rtlCol="0" anchor="t"/>
          <a:lstStyle/>
          <a:p>
            <a:pPr algn="l" indent="0" marL="0">
              <a:lnSpc>
                <a:spcPts val="2800"/>
              </a:lnSpc>
              <a:buNone/>
            </a:pPr>
            <a:r>
              <a:rPr lang="en-US" sz="1750" dirty="0">
                <a:solidFill>
                  <a:srgbClr val="61615C"/>
                </a:solidFill>
                <a:latin typeface="Tomorrow" pitchFamily="34" charset="0"/>
                <a:ea typeface="Tomorrow" pitchFamily="34" charset="-122"/>
                <a:cs typeface="Tomorrow" pitchFamily="34" charset="-120"/>
              </a:rPr>
              <a:t>An integer greater than 1 with exactly two divisors: 1 and itself. Example: 2, 3, 5, 7, 11, etc. A composite number has more than two distinct divisors.</a:t>
            </a:r>
            <a:endParaRPr lang="en-US" sz="1750" dirty="0"/>
          </a:p>
        </p:txBody>
      </p:sp>
      <p:sp>
        <p:nvSpPr>
          <p:cNvPr id="10" name="Shape 7"/>
          <p:cNvSpPr/>
          <p:nvPr/>
        </p:nvSpPr>
        <p:spPr>
          <a:xfrm>
            <a:off x="6265069" y="5622131"/>
            <a:ext cx="7586663" cy="1993940"/>
          </a:xfrm>
          <a:prstGeom prst="roundRect">
            <a:avLst>
              <a:gd name="adj" fmla="val 1674"/>
            </a:avLst>
          </a:prstGeom>
          <a:solidFill>
            <a:srgbClr val="F0EAEA"/>
          </a:solidFill>
          <a:ln/>
        </p:spPr>
      </p:sp>
      <p:sp>
        <p:nvSpPr>
          <p:cNvPr id="11" name="Text 8"/>
          <p:cNvSpPr/>
          <p:nvPr/>
        </p:nvSpPr>
        <p:spPr>
          <a:xfrm>
            <a:off x="6487478" y="5844540"/>
            <a:ext cx="2781181" cy="347663"/>
          </a:xfrm>
          <a:prstGeom prst="rect">
            <a:avLst/>
          </a:prstGeom>
          <a:noFill/>
          <a:ln/>
        </p:spPr>
        <p:txBody>
          <a:bodyPr wrap="none" lIns="0" tIns="0" rIns="0" bIns="0" rtlCol="0" anchor="t"/>
          <a:lstStyle/>
          <a:p>
            <a:pPr algn="l" indent="0" marL="0">
              <a:lnSpc>
                <a:spcPts val="2700"/>
              </a:lnSpc>
              <a:buNone/>
            </a:pPr>
            <a:r>
              <a:rPr lang="en-US" sz="2150" dirty="0">
                <a:solidFill>
                  <a:srgbClr val="61615C"/>
                </a:solidFill>
                <a:latin typeface="Tomorrow Semi Bold" pitchFamily="34" charset="0"/>
                <a:ea typeface="Tomorrow Semi Bold" pitchFamily="34" charset="-122"/>
                <a:cs typeface="Tomorrow Semi Bold" pitchFamily="34" charset="-120"/>
              </a:rPr>
              <a:t>GCD and LCM</a:t>
            </a:r>
            <a:endParaRPr lang="en-US" sz="2150" dirty="0"/>
          </a:p>
        </p:txBody>
      </p:sp>
      <p:sp>
        <p:nvSpPr>
          <p:cNvPr id="12" name="Text 9"/>
          <p:cNvSpPr/>
          <p:nvPr/>
        </p:nvSpPr>
        <p:spPr>
          <a:xfrm>
            <a:off x="6487478" y="6325672"/>
            <a:ext cx="7141845" cy="1067991"/>
          </a:xfrm>
          <a:prstGeom prst="rect">
            <a:avLst/>
          </a:prstGeom>
          <a:noFill/>
          <a:ln/>
        </p:spPr>
        <p:txBody>
          <a:bodyPr wrap="square" lIns="0" tIns="0" rIns="0" bIns="0" rtlCol="0" anchor="t"/>
          <a:lstStyle/>
          <a:p>
            <a:pPr algn="l" indent="0" marL="0">
              <a:lnSpc>
                <a:spcPts val="2800"/>
              </a:lnSpc>
              <a:buNone/>
            </a:pPr>
            <a:r>
              <a:rPr lang="en-US" sz="1750" dirty="0">
                <a:solidFill>
                  <a:srgbClr val="61615C"/>
                </a:solidFill>
                <a:latin typeface="Tomorrow" pitchFamily="34" charset="0"/>
                <a:ea typeface="Tomorrow" pitchFamily="34" charset="-122"/>
                <a:cs typeface="Tomorrow" pitchFamily="34" charset="-120"/>
              </a:rPr>
              <a:t>GCD of 𝑎 and 𝑏 is the largest integer that divides both. LCM is the smallest positive integer divisible by both. gcd(𝑎, 𝑏) × lcm(𝑎, 𝑏) = 𝑎 × 𝑏.</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78700"/>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Key Theorems</a:t>
            </a:r>
            <a:endParaRPr lang="en-US" sz="4450" dirty="0"/>
          </a:p>
        </p:txBody>
      </p:sp>
      <p:sp>
        <p:nvSpPr>
          <p:cNvPr id="3" name="Text 1"/>
          <p:cNvSpPr/>
          <p:nvPr/>
        </p:nvSpPr>
        <p:spPr>
          <a:xfrm>
            <a:off x="793790" y="325445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Division Algorithm</a:t>
            </a:r>
            <a:endParaRPr lang="en-US" sz="2200" dirty="0"/>
          </a:p>
        </p:txBody>
      </p:sp>
      <p:sp>
        <p:nvSpPr>
          <p:cNvPr id="4" name="Text 2"/>
          <p:cNvSpPr/>
          <p:nvPr/>
        </p:nvSpPr>
        <p:spPr>
          <a:xfrm>
            <a:off x="793790" y="3835598"/>
            <a:ext cx="3978116" cy="1451610"/>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For integers 𝑎 and 𝑏 &gt; 0, there exist unique integers 𝑞 and 𝑟 such that 𝑎 = 𝑏𝑞 + 𝑟, 0 ≤ 𝑟 &lt; 𝑏. Example: 17 = 5(3) + 2.</a:t>
            </a:r>
            <a:endParaRPr lang="en-US" sz="1750" dirty="0"/>
          </a:p>
        </p:txBody>
      </p:sp>
      <p:sp>
        <p:nvSpPr>
          <p:cNvPr id="5" name="Text 3"/>
          <p:cNvSpPr/>
          <p:nvPr/>
        </p:nvSpPr>
        <p:spPr>
          <a:xfrm>
            <a:off x="5332928" y="3254454"/>
            <a:ext cx="3420308"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Properties of Divisibility</a:t>
            </a:r>
            <a:endParaRPr lang="en-US" sz="2200" dirty="0"/>
          </a:p>
        </p:txBody>
      </p:sp>
      <p:sp>
        <p:nvSpPr>
          <p:cNvPr id="6" name="Text 4"/>
          <p:cNvSpPr/>
          <p:nvPr/>
        </p:nvSpPr>
        <p:spPr>
          <a:xfrm>
            <a:off x="5332928" y="3835598"/>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If 𝑎 ∣ 𝑏 and 𝑏 ∣ 𝑐, then 𝑎 ∣ 𝑐 (Transitivity)</a:t>
            </a:r>
            <a:endParaRPr lang="en-US" sz="1750" dirty="0"/>
          </a:p>
        </p:txBody>
      </p:sp>
      <p:sp>
        <p:nvSpPr>
          <p:cNvPr id="7" name="Text 5"/>
          <p:cNvSpPr/>
          <p:nvPr/>
        </p:nvSpPr>
        <p:spPr>
          <a:xfrm>
            <a:off x="5332928" y="4640699"/>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If 𝑎 ∣ 𝑏, then 𝑎 ∣ (𝑏 + 𝑐) and 𝑎 ∣ (𝑏 − 𝑐)</a:t>
            </a:r>
            <a:endParaRPr lang="en-US" sz="1750" dirty="0"/>
          </a:p>
        </p:txBody>
      </p:sp>
      <p:sp>
        <p:nvSpPr>
          <p:cNvPr id="8" name="Text 6"/>
          <p:cNvSpPr/>
          <p:nvPr/>
        </p:nvSpPr>
        <p:spPr>
          <a:xfrm>
            <a:off x="5332928" y="5445800"/>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If 𝑎 ∣ 𝑏 and 𝑎 ∣ 𝑐, then 𝑎 ∣ (𝑚𝑏 + 𝑛𝑐)</a:t>
            </a:r>
            <a:endParaRPr lang="en-US" sz="1750" dirty="0"/>
          </a:p>
        </p:txBody>
      </p:sp>
      <p:sp>
        <p:nvSpPr>
          <p:cNvPr id="9" name="Text 7"/>
          <p:cNvSpPr/>
          <p:nvPr/>
        </p:nvSpPr>
        <p:spPr>
          <a:xfrm>
            <a:off x="9872067" y="3254454"/>
            <a:ext cx="2927509"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Euclidean Algorithm</a:t>
            </a:r>
            <a:endParaRPr lang="en-US" sz="2200" dirty="0"/>
          </a:p>
        </p:txBody>
      </p:sp>
      <p:sp>
        <p:nvSpPr>
          <p:cNvPr id="10" name="Text 8"/>
          <p:cNvSpPr/>
          <p:nvPr/>
        </p:nvSpPr>
        <p:spPr>
          <a:xfrm>
            <a:off x="9872067" y="3835598"/>
            <a:ext cx="3978116" cy="1451610"/>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gcd(𝑎, 𝑏) = gcd(𝑏, 𝑎 mod 𝑏). Example: gcd(252, 105): 252 mod 105 = 42, gcd(105, 42) = gcd(42, 21) = 21.</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355652"/>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Modular Arithmetic</a:t>
            </a:r>
            <a:endParaRPr lang="en-US" sz="4450" dirty="0"/>
          </a:p>
        </p:txBody>
      </p:sp>
      <p:sp>
        <p:nvSpPr>
          <p:cNvPr id="3" name="Text 1"/>
          <p:cNvSpPr/>
          <p:nvPr/>
        </p:nvSpPr>
        <p:spPr>
          <a:xfrm>
            <a:off x="793790" y="3518059"/>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𝑎 ≡ 𝑏 (mod 𝑚) means 𝑎 and 𝑏 have the same remainder when divided by 𝑚, i.e., 𝑚 ∣ (𝑎 − 𝑏). Example: 17 ≡ 5 (mod 6) since 17 − 5 = 12 is divisible by 6.</a:t>
            </a:r>
            <a:endParaRPr lang="en-US" sz="1750" dirty="0"/>
          </a:p>
        </p:txBody>
      </p:sp>
      <p:sp>
        <p:nvSpPr>
          <p:cNvPr id="4" name="Text 2"/>
          <p:cNvSpPr/>
          <p:nvPr/>
        </p:nvSpPr>
        <p:spPr>
          <a:xfrm>
            <a:off x="793790" y="472582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Addition</a:t>
            </a:r>
            <a:endParaRPr lang="en-US" sz="2200" dirty="0"/>
          </a:p>
        </p:txBody>
      </p:sp>
      <p:sp>
        <p:nvSpPr>
          <p:cNvPr id="5" name="Text 3"/>
          <p:cNvSpPr/>
          <p:nvPr/>
        </p:nvSpPr>
        <p:spPr>
          <a:xfrm>
            <a:off x="793790" y="5306973"/>
            <a:ext cx="2845594"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(𝑎 + 𝑐) ≡ (𝑏 + 𝑑) (mod 𝑚)</a:t>
            </a:r>
            <a:endParaRPr lang="en-US" sz="1750" dirty="0"/>
          </a:p>
        </p:txBody>
      </p:sp>
      <p:sp>
        <p:nvSpPr>
          <p:cNvPr id="6" name="Text 4"/>
          <p:cNvSpPr/>
          <p:nvPr/>
        </p:nvSpPr>
        <p:spPr>
          <a:xfrm>
            <a:off x="4200406" y="472582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Subtraction</a:t>
            </a:r>
            <a:endParaRPr lang="en-US" sz="2200" dirty="0"/>
          </a:p>
        </p:txBody>
      </p:sp>
      <p:sp>
        <p:nvSpPr>
          <p:cNvPr id="7" name="Text 5"/>
          <p:cNvSpPr/>
          <p:nvPr/>
        </p:nvSpPr>
        <p:spPr>
          <a:xfrm>
            <a:off x="4200406" y="5306973"/>
            <a:ext cx="2845594"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(𝑎 − 𝑐) ≡ (𝑏 − 𝑑) (mod 𝑚)</a:t>
            </a:r>
            <a:endParaRPr lang="en-US" sz="1750" dirty="0"/>
          </a:p>
        </p:txBody>
      </p:sp>
      <p:sp>
        <p:nvSpPr>
          <p:cNvPr id="8" name="Text 6"/>
          <p:cNvSpPr/>
          <p:nvPr/>
        </p:nvSpPr>
        <p:spPr>
          <a:xfrm>
            <a:off x="7607022" y="472582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Multiplication</a:t>
            </a:r>
            <a:endParaRPr lang="en-US" sz="2200" dirty="0"/>
          </a:p>
        </p:txBody>
      </p:sp>
      <p:sp>
        <p:nvSpPr>
          <p:cNvPr id="9" name="Text 7"/>
          <p:cNvSpPr/>
          <p:nvPr/>
        </p:nvSpPr>
        <p:spPr>
          <a:xfrm>
            <a:off x="7607022" y="5306973"/>
            <a:ext cx="2845594"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(𝑎𝑐) ≡ (𝑏𝑑) (mod 𝑚)</a:t>
            </a:r>
            <a:endParaRPr lang="en-US" sz="1750" dirty="0"/>
          </a:p>
        </p:txBody>
      </p:sp>
      <p:sp>
        <p:nvSpPr>
          <p:cNvPr id="10" name="Text 8"/>
          <p:cNvSpPr/>
          <p:nvPr/>
        </p:nvSpPr>
        <p:spPr>
          <a:xfrm>
            <a:off x="11013638" y="472582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Exponentiation</a:t>
            </a:r>
            <a:endParaRPr lang="en-US" sz="2200" dirty="0"/>
          </a:p>
        </p:txBody>
      </p:sp>
      <p:sp>
        <p:nvSpPr>
          <p:cNvPr id="11" name="Text 9"/>
          <p:cNvSpPr/>
          <p:nvPr/>
        </p:nvSpPr>
        <p:spPr>
          <a:xfrm>
            <a:off x="11013638" y="5306973"/>
            <a:ext cx="2845594"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𝑎^𝑛 ≡ 𝑏^𝑛 (mod 𝑚)</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145143"/>
            <a:ext cx="11594068"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Integer Representations and Algorithms</a:t>
            </a:r>
            <a:endParaRPr lang="en-US" sz="4450" dirty="0"/>
          </a:p>
        </p:txBody>
      </p:sp>
      <p:sp>
        <p:nvSpPr>
          <p:cNvPr id="3" name="Text 1"/>
          <p:cNvSpPr/>
          <p:nvPr/>
        </p:nvSpPr>
        <p:spPr>
          <a:xfrm>
            <a:off x="793790" y="2420898"/>
            <a:ext cx="3450312"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Number Representation</a:t>
            </a:r>
            <a:endParaRPr lang="en-US" sz="2200" dirty="0"/>
          </a:p>
        </p:txBody>
      </p:sp>
      <p:sp>
        <p:nvSpPr>
          <p:cNvPr id="4" name="Text 2"/>
          <p:cNvSpPr/>
          <p:nvPr/>
        </p:nvSpPr>
        <p:spPr>
          <a:xfrm>
            <a:off x="793790" y="3002042"/>
            <a:ext cx="6244709"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Numbers can be shown in different bases. Base </a:t>
            </a:r>
            <a:pPr algn="l" indent="0" marL="0">
              <a:lnSpc>
                <a:spcPts val="2850"/>
              </a:lnSpc>
              <a:buNone/>
            </a:pPr>
            <a:r>
              <a:rPr lang="en-US" sz="1750" i="1" dirty="0">
                <a:solidFill>
                  <a:srgbClr val="61615C"/>
                </a:solidFill>
                <a:latin typeface="Tomorrow" pitchFamily="34" charset="0"/>
                <a:ea typeface="Tomorrow" pitchFamily="34" charset="-122"/>
                <a:cs typeface="Tomorrow" pitchFamily="34" charset="-120"/>
              </a:rPr>
              <a:t>b</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uses digits from 0 to </a:t>
            </a:r>
            <a:pPr algn="l" indent="0" marL="0">
              <a:lnSpc>
                <a:spcPts val="2850"/>
              </a:lnSpc>
              <a:buNone/>
            </a:pPr>
            <a:r>
              <a:rPr lang="en-US" sz="1750" i="1" dirty="0">
                <a:solidFill>
                  <a:srgbClr val="61615C"/>
                </a:solidFill>
                <a:latin typeface="Tomorrow" pitchFamily="34" charset="0"/>
                <a:ea typeface="Tomorrow" pitchFamily="34" charset="-122"/>
                <a:cs typeface="Tomorrow" pitchFamily="34" charset="-120"/>
              </a:rPr>
              <a:t>b</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-1.</a:t>
            </a:r>
            <a:endParaRPr lang="en-US" sz="1750" dirty="0"/>
          </a:p>
        </p:txBody>
      </p:sp>
      <p:sp>
        <p:nvSpPr>
          <p:cNvPr id="5" name="Text 3"/>
          <p:cNvSpPr/>
          <p:nvPr/>
        </p:nvSpPr>
        <p:spPr>
          <a:xfrm>
            <a:off x="793790" y="3931920"/>
            <a:ext cx="6244709" cy="362903"/>
          </a:xfrm>
          <a:prstGeom prst="rect">
            <a:avLst/>
          </a:prstGeom>
          <a:noFill/>
          <a:ln/>
        </p:spPr>
        <p:txBody>
          <a:bodyPr wrap="non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(𝑛𝑘𝑛𝑘−1…𝑛1𝑛0)𝑏 = 𝑛𝑘𝑏𝑘 + 𝑛𝑘−1𝑏𝑘−1 + ⋯ + 𝑛1𝑏1 + 𝑛0𝑏0.</a:t>
            </a:r>
            <a:endParaRPr lang="en-US" sz="1750" dirty="0"/>
          </a:p>
        </p:txBody>
      </p:sp>
      <p:sp>
        <p:nvSpPr>
          <p:cNvPr id="6" name="Text 4"/>
          <p:cNvSpPr/>
          <p:nvPr/>
        </p:nvSpPr>
        <p:spPr>
          <a:xfrm>
            <a:off x="793790" y="4498896"/>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Binary (Base 2): {0,1}</a:t>
            </a:r>
            <a:endParaRPr lang="en-US" sz="1750" dirty="0"/>
          </a:p>
        </p:txBody>
      </p:sp>
      <p:sp>
        <p:nvSpPr>
          <p:cNvPr id="7" name="Text 5"/>
          <p:cNvSpPr/>
          <p:nvPr/>
        </p:nvSpPr>
        <p:spPr>
          <a:xfrm>
            <a:off x="793790" y="4941094"/>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Octal (Base 8): {0,1,2,3,4,5,6,7}</a:t>
            </a:r>
            <a:endParaRPr lang="en-US" sz="1750" dirty="0"/>
          </a:p>
        </p:txBody>
      </p:sp>
      <p:sp>
        <p:nvSpPr>
          <p:cNvPr id="8" name="Text 6"/>
          <p:cNvSpPr/>
          <p:nvPr/>
        </p:nvSpPr>
        <p:spPr>
          <a:xfrm>
            <a:off x="793790" y="538329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Decimal (Base 10): {0,1,2,3,4,5,6,7,8,9}</a:t>
            </a:r>
            <a:endParaRPr lang="en-US" sz="1750" dirty="0"/>
          </a:p>
        </p:txBody>
      </p:sp>
      <p:sp>
        <p:nvSpPr>
          <p:cNvPr id="9" name="Text 7"/>
          <p:cNvSpPr/>
          <p:nvPr/>
        </p:nvSpPr>
        <p:spPr>
          <a:xfrm>
            <a:off x="793790" y="582549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Hexadecimal (Base 16): {0,1,2,3,4,5,6,7,8,9,A,B,C,D,E,F}</a:t>
            </a:r>
            <a:endParaRPr lang="en-US" sz="1750" dirty="0"/>
          </a:p>
        </p:txBody>
      </p:sp>
      <p:sp>
        <p:nvSpPr>
          <p:cNvPr id="10" name="Text 8"/>
          <p:cNvSpPr/>
          <p:nvPr/>
        </p:nvSpPr>
        <p:spPr>
          <a:xfrm>
            <a:off x="7599521" y="242089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Base Conversions</a:t>
            </a:r>
            <a:endParaRPr lang="en-US" sz="2200" dirty="0"/>
          </a:p>
        </p:txBody>
      </p:sp>
      <p:sp>
        <p:nvSpPr>
          <p:cNvPr id="11" name="Text 9"/>
          <p:cNvSpPr/>
          <p:nvPr/>
        </p:nvSpPr>
        <p:spPr>
          <a:xfrm>
            <a:off x="7599521" y="3002042"/>
            <a:ext cx="6244709"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Decimal to Binary uses repeated division by 2. Record the remainders. Read remainders from bottom to top.</a:t>
            </a:r>
            <a:endParaRPr lang="en-US" sz="1750" dirty="0"/>
          </a:p>
        </p:txBody>
      </p:sp>
      <p:sp>
        <p:nvSpPr>
          <p:cNvPr id="12" name="Text 10"/>
          <p:cNvSpPr/>
          <p:nvPr/>
        </p:nvSpPr>
        <p:spPr>
          <a:xfrm>
            <a:off x="7599521" y="3931920"/>
            <a:ext cx="6244709" cy="725805"/>
          </a:xfrm>
          <a:prstGeom prst="rect">
            <a:avLst/>
          </a:prstGeom>
          <a:noFill/>
          <a:ln/>
        </p:spPr>
        <p:txBody>
          <a:bodyPr wrap="square" lIns="0" tIns="0" rIns="0" bIns="0" rtlCol="0" anchor="t"/>
          <a:lstStyle/>
          <a:p>
            <a:pPr algn="l" indent="0" marL="0">
              <a:lnSpc>
                <a:spcPts val="2850"/>
              </a:lnSpc>
              <a:buNone/>
            </a:pPr>
            <a:r>
              <a:rPr lang="en-US" sz="1750" b="1" dirty="0">
                <a:solidFill>
                  <a:srgbClr val="61615C"/>
                </a:solidFill>
                <a:latin typeface="Tomorrow" pitchFamily="34" charset="0"/>
                <a:ea typeface="Tomorrow" pitchFamily="34" charset="-122"/>
                <a:cs typeface="Tomorrow" pitchFamily="34" charset="-120"/>
              </a:rPr>
              <a:t>Example:</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25 ÷ 2 = 12 R1, 12 ÷ 2 = 6 R0, 6 ÷ 2 = 3 R0, 3 ÷ 2 = 1 R1, 1 ÷ 2 = 0 R1. Thus, 25(10) = 11001(2).</a:t>
            </a:r>
            <a:endParaRPr lang="en-US" sz="1750" dirty="0"/>
          </a:p>
        </p:txBody>
      </p:sp>
      <p:sp>
        <p:nvSpPr>
          <p:cNvPr id="13" name="Text 11"/>
          <p:cNvSpPr/>
          <p:nvPr/>
        </p:nvSpPr>
        <p:spPr>
          <a:xfrm>
            <a:off x="7599521" y="4861798"/>
            <a:ext cx="6244709" cy="1088708"/>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Binary to Decimal uses the weighted sum method. Multiply each binary digit by its power of 2 and sum the results.</a:t>
            </a:r>
            <a:endParaRPr lang="en-US" sz="1750" dirty="0"/>
          </a:p>
        </p:txBody>
      </p:sp>
      <p:sp>
        <p:nvSpPr>
          <p:cNvPr id="14" name="Text 12"/>
          <p:cNvSpPr/>
          <p:nvPr/>
        </p:nvSpPr>
        <p:spPr>
          <a:xfrm>
            <a:off x="7599521" y="6154579"/>
            <a:ext cx="6244709" cy="725805"/>
          </a:xfrm>
          <a:prstGeom prst="rect">
            <a:avLst/>
          </a:prstGeom>
          <a:noFill/>
          <a:ln/>
        </p:spPr>
        <p:txBody>
          <a:bodyPr wrap="square" lIns="0" tIns="0" rIns="0" bIns="0" rtlCol="0" anchor="t"/>
          <a:lstStyle/>
          <a:p>
            <a:pPr algn="l" indent="0" marL="0">
              <a:lnSpc>
                <a:spcPts val="2850"/>
              </a:lnSpc>
              <a:buNone/>
            </a:pPr>
            <a:r>
              <a:rPr lang="en-US" sz="1750" b="1" dirty="0">
                <a:solidFill>
                  <a:srgbClr val="61615C"/>
                </a:solidFill>
                <a:latin typeface="Tomorrow" pitchFamily="34" charset="0"/>
                <a:ea typeface="Tomorrow" pitchFamily="34" charset="-122"/>
                <a:cs typeface="Tomorrow" pitchFamily="34" charset="-120"/>
              </a:rPr>
              <a:t>Example:</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1x2^4 + 1x2^3 + 0x2^2 + 0x2^1 + 1x2^0 = 16 + 8 + 0 + 0 + 1 = 25(10).</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678656"/>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Integer Algorithms</a:t>
            </a:r>
            <a:endParaRPr lang="en-US" sz="4450" dirty="0"/>
          </a:p>
        </p:txBody>
      </p:sp>
      <p:sp>
        <p:nvSpPr>
          <p:cNvPr id="3" name="Shape 1"/>
          <p:cNvSpPr/>
          <p:nvPr/>
        </p:nvSpPr>
        <p:spPr>
          <a:xfrm>
            <a:off x="793790" y="2096214"/>
            <a:ext cx="510302" cy="510302"/>
          </a:xfrm>
          <a:prstGeom prst="roundRect">
            <a:avLst>
              <a:gd name="adj" fmla="val 6667"/>
            </a:avLst>
          </a:prstGeom>
          <a:solidFill>
            <a:srgbClr val="F0EAEA"/>
          </a:solidFill>
          <a:ln/>
        </p:spPr>
      </p:sp>
      <p:sp>
        <p:nvSpPr>
          <p:cNvPr id="4" name="Text 2"/>
          <p:cNvSpPr/>
          <p:nvPr/>
        </p:nvSpPr>
        <p:spPr>
          <a:xfrm>
            <a:off x="878860" y="2138720"/>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1</a:t>
            </a:r>
            <a:endParaRPr lang="en-US" sz="2650" dirty="0"/>
          </a:p>
        </p:txBody>
      </p:sp>
      <p:sp>
        <p:nvSpPr>
          <p:cNvPr id="5" name="Text 3"/>
          <p:cNvSpPr/>
          <p:nvPr/>
        </p:nvSpPr>
        <p:spPr>
          <a:xfrm>
            <a:off x="1530906" y="2096214"/>
            <a:ext cx="3811072"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Addition in Different Bases</a:t>
            </a:r>
            <a:endParaRPr lang="en-US" sz="2200" dirty="0"/>
          </a:p>
        </p:txBody>
      </p:sp>
      <p:sp>
        <p:nvSpPr>
          <p:cNvPr id="6" name="Text 4"/>
          <p:cNvSpPr/>
          <p:nvPr/>
        </p:nvSpPr>
        <p:spPr>
          <a:xfrm>
            <a:off x="1530906" y="2586633"/>
            <a:ext cx="5670947" cy="1451610"/>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Follow standard base-10 addition rules. Add digits from right to left, carrying when the sum exceeds the base. Remember to convert any carry values into the appropriate digit in the target base.</a:t>
            </a:r>
            <a:endParaRPr lang="en-US" sz="1750" dirty="0"/>
          </a:p>
        </p:txBody>
      </p:sp>
      <p:sp>
        <p:nvSpPr>
          <p:cNvPr id="7" name="Shape 5"/>
          <p:cNvSpPr/>
          <p:nvPr/>
        </p:nvSpPr>
        <p:spPr>
          <a:xfrm>
            <a:off x="7428667" y="2096214"/>
            <a:ext cx="510302" cy="510302"/>
          </a:xfrm>
          <a:prstGeom prst="roundRect">
            <a:avLst>
              <a:gd name="adj" fmla="val 6667"/>
            </a:avLst>
          </a:prstGeom>
          <a:solidFill>
            <a:srgbClr val="F0EAEA"/>
          </a:solidFill>
          <a:ln/>
        </p:spPr>
      </p:sp>
      <p:sp>
        <p:nvSpPr>
          <p:cNvPr id="8" name="Text 6"/>
          <p:cNvSpPr/>
          <p:nvPr/>
        </p:nvSpPr>
        <p:spPr>
          <a:xfrm>
            <a:off x="7513737" y="2138720"/>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2</a:t>
            </a:r>
            <a:endParaRPr lang="en-US" sz="2650" dirty="0"/>
          </a:p>
        </p:txBody>
      </p:sp>
      <p:sp>
        <p:nvSpPr>
          <p:cNvPr id="9" name="Text 7"/>
          <p:cNvSpPr/>
          <p:nvPr/>
        </p:nvSpPr>
        <p:spPr>
          <a:xfrm>
            <a:off x="8165783" y="209621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Multiplication</a:t>
            </a:r>
            <a:endParaRPr lang="en-US" sz="2200" dirty="0"/>
          </a:p>
        </p:txBody>
      </p:sp>
      <p:sp>
        <p:nvSpPr>
          <p:cNvPr id="10" name="Text 8"/>
          <p:cNvSpPr/>
          <p:nvPr/>
        </p:nvSpPr>
        <p:spPr>
          <a:xfrm>
            <a:off x="8165783" y="2586633"/>
            <a:ext cx="5670947" cy="1814513"/>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Uses base-specific addition rules. Follow the multiplication rules, creating partial products and then summing them using base-specific addition. Ensure proper alignment of digits according to their place value.</a:t>
            </a:r>
            <a:endParaRPr lang="en-US" sz="1750" dirty="0"/>
          </a:p>
        </p:txBody>
      </p:sp>
      <p:sp>
        <p:nvSpPr>
          <p:cNvPr id="11" name="Shape 9"/>
          <p:cNvSpPr/>
          <p:nvPr/>
        </p:nvSpPr>
        <p:spPr>
          <a:xfrm>
            <a:off x="793790" y="4883110"/>
            <a:ext cx="510302" cy="510302"/>
          </a:xfrm>
          <a:prstGeom prst="roundRect">
            <a:avLst>
              <a:gd name="adj" fmla="val 6667"/>
            </a:avLst>
          </a:prstGeom>
          <a:solidFill>
            <a:srgbClr val="F0EAEA"/>
          </a:solidFill>
          <a:ln/>
        </p:spPr>
      </p:sp>
      <p:sp>
        <p:nvSpPr>
          <p:cNvPr id="12" name="Text 10"/>
          <p:cNvSpPr/>
          <p:nvPr/>
        </p:nvSpPr>
        <p:spPr>
          <a:xfrm>
            <a:off x="878860" y="4925616"/>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3</a:t>
            </a:r>
            <a:endParaRPr lang="en-US" sz="2650" dirty="0"/>
          </a:p>
        </p:txBody>
      </p:sp>
      <p:sp>
        <p:nvSpPr>
          <p:cNvPr id="13" name="Text 11"/>
          <p:cNvSpPr/>
          <p:nvPr/>
        </p:nvSpPr>
        <p:spPr>
          <a:xfrm>
            <a:off x="1530906" y="4883110"/>
            <a:ext cx="3438168"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Modular Exponentiation</a:t>
            </a:r>
            <a:endParaRPr lang="en-US" sz="2200" dirty="0"/>
          </a:p>
        </p:txBody>
      </p:sp>
      <p:sp>
        <p:nvSpPr>
          <p:cNvPr id="14" name="Text 12"/>
          <p:cNvSpPr/>
          <p:nvPr/>
        </p:nvSpPr>
        <p:spPr>
          <a:xfrm>
            <a:off x="1530906" y="5373529"/>
            <a:ext cx="5670947" cy="1451610"/>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Efficiently computes </a:t>
            </a:r>
            <a:pPr algn="l" indent="0" marL="0">
              <a:lnSpc>
                <a:spcPts val="2850"/>
              </a:lnSpc>
              <a:buNone/>
            </a:pPr>
            <a:r>
              <a:rPr lang="en-US" sz="1750" i="1" dirty="0">
                <a:solidFill>
                  <a:srgbClr val="61615C"/>
                </a:solidFill>
                <a:latin typeface="Tomorrow" pitchFamily="34" charset="0"/>
                <a:ea typeface="Tomorrow" pitchFamily="34" charset="-122"/>
                <a:cs typeface="Tomorrow" pitchFamily="34" charset="-120"/>
              </a:rPr>
              <a:t>a^b</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mod </a:t>
            </a:r>
            <a:pPr algn="l" indent="0" marL="0">
              <a:lnSpc>
                <a:spcPts val="2850"/>
              </a:lnSpc>
              <a:buNone/>
            </a:pPr>
            <a:r>
              <a:rPr lang="en-US" sz="1750" i="1" dirty="0">
                <a:solidFill>
                  <a:srgbClr val="61615C"/>
                </a:solidFill>
                <a:latin typeface="Tomorrow" pitchFamily="34" charset="0"/>
                <a:ea typeface="Tomorrow" pitchFamily="34" charset="-122"/>
                <a:cs typeface="Tomorrow" pitchFamily="34" charset="-120"/>
              </a:rPr>
              <a:t>m</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using squaring. Convert the exponent </a:t>
            </a:r>
            <a:pPr algn="l" indent="0" marL="0">
              <a:lnSpc>
                <a:spcPts val="2850"/>
              </a:lnSpc>
              <a:buNone/>
            </a:pPr>
            <a:r>
              <a:rPr lang="en-US" sz="1750" i="1" dirty="0">
                <a:solidFill>
                  <a:srgbClr val="61615C"/>
                </a:solidFill>
                <a:latin typeface="Tomorrow" pitchFamily="34" charset="0"/>
                <a:ea typeface="Tomorrow" pitchFamily="34" charset="-122"/>
                <a:cs typeface="Tomorrow" pitchFamily="34" charset="-120"/>
              </a:rPr>
              <a:t>b</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to binary, and then iteratively square </a:t>
            </a:r>
            <a:pPr algn="l" indent="0" marL="0">
              <a:lnSpc>
                <a:spcPts val="2850"/>
              </a:lnSpc>
              <a:buNone/>
            </a:pPr>
            <a:r>
              <a:rPr lang="en-US" sz="1750" i="1" dirty="0">
                <a:solidFill>
                  <a:srgbClr val="61615C"/>
                </a:solidFill>
                <a:latin typeface="Tomorrow" pitchFamily="34" charset="0"/>
                <a:ea typeface="Tomorrow" pitchFamily="34" charset="-122"/>
                <a:cs typeface="Tomorrow" pitchFamily="34" charset="-120"/>
              </a:rPr>
              <a:t>a</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and reduce modulo </a:t>
            </a:r>
            <a:pPr algn="l" indent="0" marL="0">
              <a:lnSpc>
                <a:spcPts val="2850"/>
              </a:lnSpc>
              <a:buNone/>
            </a:pPr>
            <a:r>
              <a:rPr lang="en-US" sz="1750" i="1" dirty="0">
                <a:solidFill>
                  <a:srgbClr val="61615C"/>
                </a:solidFill>
                <a:latin typeface="Tomorrow" pitchFamily="34" charset="0"/>
                <a:ea typeface="Tomorrow" pitchFamily="34" charset="-122"/>
                <a:cs typeface="Tomorrow" pitchFamily="34" charset="-120"/>
              </a:rPr>
              <a:t>m</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 based on the binary representation of </a:t>
            </a:r>
            <a:pPr algn="l" indent="0" marL="0">
              <a:lnSpc>
                <a:spcPts val="2850"/>
              </a:lnSpc>
              <a:buNone/>
            </a:pPr>
            <a:r>
              <a:rPr lang="en-US" sz="1750" i="1" dirty="0">
                <a:solidFill>
                  <a:srgbClr val="61615C"/>
                </a:solidFill>
                <a:latin typeface="Tomorrow" pitchFamily="34" charset="0"/>
                <a:ea typeface="Tomorrow" pitchFamily="34" charset="-122"/>
                <a:cs typeface="Tomorrow" pitchFamily="34" charset="-120"/>
              </a:rPr>
              <a:t>b</a:t>
            </a:r>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a:t>
            </a:r>
            <a:endParaRPr lang="en-US" sz="1750" dirty="0"/>
          </a:p>
        </p:txBody>
      </p:sp>
      <p:sp>
        <p:nvSpPr>
          <p:cNvPr id="15" name="Shape 13"/>
          <p:cNvSpPr/>
          <p:nvPr/>
        </p:nvSpPr>
        <p:spPr>
          <a:xfrm>
            <a:off x="7428667" y="4883110"/>
            <a:ext cx="510302" cy="510302"/>
          </a:xfrm>
          <a:prstGeom prst="roundRect">
            <a:avLst>
              <a:gd name="adj" fmla="val 6667"/>
            </a:avLst>
          </a:prstGeom>
          <a:solidFill>
            <a:srgbClr val="F0EAEA"/>
          </a:solidFill>
          <a:ln/>
        </p:spPr>
      </p:sp>
      <p:sp>
        <p:nvSpPr>
          <p:cNvPr id="16" name="Text 14"/>
          <p:cNvSpPr/>
          <p:nvPr/>
        </p:nvSpPr>
        <p:spPr>
          <a:xfrm>
            <a:off x="7513737" y="4925616"/>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4</a:t>
            </a:r>
            <a:endParaRPr lang="en-US" sz="2650" dirty="0"/>
          </a:p>
        </p:txBody>
      </p:sp>
      <p:sp>
        <p:nvSpPr>
          <p:cNvPr id="17" name="Text 15"/>
          <p:cNvSpPr/>
          <p:nvPr/>
        </p:nvSpPr>
        <p:spPr>
          <a:xfrm>
            <a:off x="8165783" y="4883110"/>
            <a:ext cx="2927509"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Euclidean Algorithm</a:t>
            </a:r>
            <a:endParaRPr lang="en-US" sz="2200" dirty="0"/>
          </a:p>
        </p:txBody>
      </p:sp>
      <p:sp>
        <p:nvSpPr>
          <p:cNvPr id="18" name="Text 16"/>
          <p:cNvSpPr/>
          <p:nvPr/>
        </p:nvSpPr>
        <p:spPr>
          <a:xfrm>
            <a:off x="8165783" y="5373529"/>
            <a:ext cx="5670947" cy="217741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Finds the GCD of two integers using repeated division. Divide the larger number by the smaller, and then replace the larger with the smaller and the smaller with the remainder. Stops when the remainder is zero; the last non-zero remainder is the GCD.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075021"/>
            <a:ext cx="6167557"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Solving Congruences</a:t>
            </a:r>
            <a:endParaRPr lang="en-US" sz="4450" dirty="0"/>
          </a:p>
        </p:txBody>
      </p:sp>
      <p:sp>
        <p:nvSpPr>
          <p:cNvPr id="3" name="Text 1"/>
          <p:cNvSpPr/>
          <p:nvPr/>
        </p:nvSpPr>
        <p:spPr>
          <a:xfrm>
            <a:off x="793790" y="3350776"/>
            <a:ext cx="3978116" cy="708660"/>
          </a:xfrm>
          <a:prstGeom prst="rect">
            <a:avLst/>
          </a:prstGeom>
          <a:noFill/>
          <a:ln/>
        </p:spPr>
        <p:txBody>
          <a:bodyPr wrap="squar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Linear Congruence Definition</a:t>
            </a:r>
            <a:endParaRPr lang="en-US" sz="2200" dirty="0"/>
          </a:p>
        </p:txBody>
      </p:sp>
      <p:sp>
        <p:nvSpPr>
          <p:cNvPr id="4" name="Text 2"/>
          <p:cNvSpPr/>
          <p:nvPr/>
        </p:nvSpPr>
        <p:spPr>
          <a:xfrm>
            <a:off x="793790" y="4286250"/>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A linear congruence is defined as 𝑎𝑥 ≡ 𝑏 (mod 𝑚).</a:t>
            </a:r>
            <a:endParaRPr lang="en-US" sz="1750" dirty="0"/>
          </a:p>
        </p:txBody>
      </p:sp>
      <p:sp>
        <p:nvSpPr>
          <p:cNvPr id="5" name="Text 3"/>
          <p:cNvSpPr/>
          <p:nvPr/>
        </p:nvSpPr>
        <p:spPr>
          <a:xfrm>
            <a:off x="793790" y="5216128"/>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Here, 𝑎, 𝑏, and 𝑚 are integers, and 𝑥 is the unknown integer.</a:t>
            </a:r>
            <a:endParaRPr lang="en-US" sz="1750" dirty="0"/>
          </a:p>
        </p:txBody>
      </p:sp>
      <p:sp>
        <p:nvSpPr>
          <p:cNvPr id="6" name="Text 4"/>
          <p:cNvSpPr/>
          <p:nvPr/>
        </p:nvSpPr>
        <p:spPr>
          <a:xfrm>
            <a:off x="5332928" y="3350776"/>
            <a:ext cx="3188256"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Existence of Solutions</a:t>
            </a:r>
            <a:endParaRPr lang="en-US" sz="2200" dirty="0"/>
          </a:p>
        </p:txBody>
      </p:sp>
      <p:sp>
        <p:nvSpPr>
          <p:cNvPr id="7" name="Text 5"/>
          <p:cNvSpPr/>
          <p:nvPr/>
        </p:nvSpPr>
        <p:spPr>
          <a:xfrm>
            <a:off x="5332928" y="3931920"/>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A solution exists for 𝑎𝑥 ≡ 𝑏 (mod 𝑚) if gcd(𝑎, 𝑚) divides 𝑏.</a:t>
            </a:r>
            <a:endParaRPr lang="en-US" sz="1750" dirty="0"/>
          </a:p>
        </p:txBody>
      </p:sp>
      <p:sp>
        <p:nvSpPr>
          <p:cNvPr id="8" name="Text 6"/>
          <p:cNvSpPr/>
          <p:nvPr/>
        </p:nvSpPr>
        <p:spPr>
          <a:xfrm>
            <a:off x="5332928" y="4861798"/>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If gcd(𝑎, 𝑚) = 𝑑 divides 𝑏, the congruence has 𝑑 solutions.</a:t>
            </a:r>
            <a:endParaRPr lang="en-US" sz="1750" dirty="0"/>
          </a:p>
        </p:txBody>
      </p:sp>
      <p:sp>
        <p:nvSpPr>
          <p:cNvPr id="9" name="Text 7"/>
          <p:cNvSpPr/>
          <p:nvPr/>
        </p:nvSpPr>
        <p:spPr>
          <a:xfrm>
            <a:off x="9872067" y="3350776"/>
            <a:ext cx="2970847" cy="354330"/>
          </a:xfrm>
          <a:prstGeom prst="rect">
            <a:avLst/>
          </a:prstGeom>
          <a:noFill/>
          <a:ln/>
        </p:spPr>
        <p:txBody>
          <a:bodyPr wrap="none" lIns="0" tIns="0" rIns="0" bIns="0" rtlCol="0" anchor="t"/>
          <a:lstStyle/>
          <a:p>
            <a:pPr algn="l"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Solving with Inverse</a:t>
            </a:r>
            <a:endParaRPr lang="en-US" sz="2200" dirty="0"/>
          </a:p>
        </p:txBody>
      </p:sp>
      <p:sp>
        <p:nvSpPr>
          <p:cNvPr id="10" name="Text 8"/>
          <p:cNvSpPr/>
          <p:nvPr/>
        </p:nvSpPr>
        <p:spPr>
          <a:xfrm>
            <a:off x="9872067" y="3931920"/>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If gcd(𝑎, 𝑚) = 1, find 𝑎's modular inverse modulo 𝑚.</a:t>
            </a:r>
            <a:endParaRPr lang="en-US" sz="1750" dirty="0"/>
          </a:p>
        </p:txBody>
      </p:sp>
      <p:sp>
        <p:nvSpPr>
          <p:cNvPr id="11" name="Text 9"/>
          <p:cNvSpPr/>
          <p:nvPr/>
        </p:nvSpPr>
        <p:spPr>
          <a:xfrm>
            <a:off x="9872067" y="4861798"/>
            <a:ext cx="3978116" cy="1088708"/>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Multiply both sides of the congruence by this inverse to solve for 𝑥.</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404461"/>
            <a:ext cx="8252341" cy="708779"/>
          </a:xfrm>
          <a:prstGeom prst="rect">
            <a:avLst/>
          </a:prstGeom>
          <a:noFill/>
          <a:ln/>
        </p:spPr>
        <p:txBody>
          <a:bodyPr wrap="none" lIns="0" tIns="0" rIns="0" bIns="0" rtlCol="0" anchor="t"/>
          <a:lstStyle/>
          <a:p>
            <a:pPr algn="l"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Applications of Congruences</a:t>
            </a:r>
            <a:endParaRPr lang="en-US" sz="4450" dirty="0"/>
          </a:p>
        </p:txBody>
      </p:sp>
      <p:sp>
        <p:nvSpPr>
          <p:cNvPr id="3" name="Shape 1"/>
          <p:cNvSpPr/>
          <p:nvPr/>
        </p:nvSpPr>
        <p:spPr>
          <a:xfrm>
            <a:off x="793790" y="2822019"/>
            <a:ext cx="510302" cy="510302"/>
          </a:xfrm>
          <a:prstGeom prst="roundRect">
            <a:avLst>
              <a:gd name="adj" fmla="val 6667"/>
            </a:avLst>
          </a:prstGeom>
          <a:solidFill>
            <a:srgbClr val="F0EAEA"/>
          </a:solidFill>
          <a:ln/>
        </p:spPr>
      </p:sp>
      <p:sp>
        <p:nvSpPr>
          <p:cNvPr id="4" name="Text 2"/>
          <p:cNvSpPr/>
          <p:nvPr/>
        </p:nvSpPr>
        <p:spPr>
          <a:xfrm>
            <a:off x="878860" y="2864525"/>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1</a:t>
            </a:r>
            <a:endParaRPr lang="en-US" sz="2650" dirty="0"/>
          </a:p>
        </p:txBody>
      </p:sp>
      <p:sp>
        <p:nvSpPr>
          <p:cNvPr id="5" name="Text 3"/>
          <p:cNvSpPr/>
          <p:nvPr/>
        </p:nvSpPr>
        <p:spPr>
          <a:xfrm>
            <a:off x="1530906" y="2822019"/>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61615C"/>
                </a:solidFill>
                <a:latin typeface="Tomorrow Semi Bold" pitchFamily="34" charset="0"/>
                <a:ea typeface="Tomorrow Semi Bold" pitchFamily="34" charset="-122"/>
                <a:cs typeface="Tomorrow Semi Bold" pitchFamily="34" charset="-120"/>
              </a:rPr>
              <a:t>Cryptography</a:t>
            </a:r>
            <a:endParaRPr lang="en-US" sz="2200" dirty="0"/>
          </a:p>
        </p:txBody>
      </p:sp>
      <p:sp>
        <p:nvSpPr>
          <p:cNvPr id="6" name="Text 4"/>
          <p:cNvSpPr/>
          <p:nvPr/>
        </p:nvSpPr>
        <p:spPr>
          <a:xfrm>
            <a:off x="1530906" y="3312438"/>
            <a:ext cx="5670947" cy="1088708"/>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RSA relies on the difficulty of factoring large primes, which are fundamental to encrypting and decrypting sensitive data.</a:t>
            </a:r>
            <a:endParaRPr lang="en-US" sz="1750" dirty="0"/>
          </a:p>
        </p:txBody>
      </p:sp>
      <p:sp>
        <p:nvSpPr>
          <p:cNvPr id="7" name="Shape 5"/>
          <p:cNvSpPr/>
          <p:nvPr/>
        </p:nvSpPr>
        <p:spPr>
          <a:xfrm>
            <a:off x="7428667" y="2822019"/>
            <a:ext cx="510302" cy="510302"/>
          </a:xfrm>
          <a:prstGeom prst="roundRect">
            <a:avLst>
              <a:gd name="adj" fmla="val 6667"/>
            </a:avLst>
          </a:prstGeom>
          <a:solidFill>
            <a:srgbClr val="F0EAEA"/>
          </a:solidFill>
          <a:ln/>
        </p:spPr>
      </p:sp>
      <p:sp>
        <p:nvSpPr>
          <p:cNvPr id="8" name="Text 6"/>
          <p:cNvSpPr/>
          <p:nvPr/>
        </p:nvSpPr>
        <p:spPr>
          <a:xfrm>
            <a:off x="7513737" y="2864525"/>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2</a:t>
            </a:r>
            <a:endParaRPr lang="en-US" sz="2650" dirty="0"/>
          </a:p>
        </p:txBody>
      </p:sp>
      <p:sp>
        <p:nvSpPr>
          <p:cNvPr id="9" name="Text 7"/>
          <p:cNvSpPr/>
          <p:nvPr/>
        </p:nvSpPr>
        <p:spPr>
          <a:xfrm>
            <a:off x="8165783" y="2822019"/>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61615C"/>
                </a:solidFill>
                <a:latin typeface="Tomorrow Semi Bold" pitchFamily="34" charset="0"/>
                <a:ea typeface="Tomorrow Semi Bold" pitchFamily="34" charset="-122"/>
                <a:cs typeface="Tomorrow Semi Bold" pitchFamily="34" charset="-120"/>
              </a:rPr>
              <a:t>Secure Hashing</a:t>
            </a:r>
            <a:endParaRPr lang="en-US" sz="2200" dirty="0"/>
          </a:p>
        </p:txBody>
      </p:sp>
      <p:sp>
        <p:nvSpPr>
          <p:cNvPr id="10" name="Text 8"/>
          <p:cNvSpPr/>
          <p:nvPr/>
        </p:nvSpPr>
        <p:spPr>
          <a:xfrm>
            <a:off x="8165783" y="3312438"/>
            <a:ext cx="5670947" cy="1088708"/>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Hashing uses prime-based math to map data, ensuring that each input produces a unique output. This method is crucial for data integrity and security.</a:t>
            </a:r>
            <a:endParaRPr lang="en-US" sz="1750" dirty="0"/>
          </a:p>
        </p:txBody>
      </p:sp>
      <p:sp>
        <p:nvSpPr>
          <p:cNvPr id="11" name="Shape 9"/>
          <p:cNvSpPr/>
          <p:nvPr/>
        </p:nvSpPr>
        <p:spPr>
          <a:xfrm>
            <a:off x="793790" y="4883110"/>
            <a:ext cx="510302" cy="510302"/>
          </a:xfrm>
          <a:prstGeom prst="roundRect">
            <a:avLst>
              <a:gd name="adj" fmla="val 6667"/>
            </a:avLst>
          </a:prstGeom>
          <a:solidFill>
            <a:srgbClr val="F0EAEA"/>
          </a:solidFill>
          <a:ln/>
        </p:spPr>
      </p:sp>
      <p:sp>
        <p:nvSpPr>
          <p:cNvPr id="12" name="Text 10"/>
          <p:cNvSpPr/>
          <p:nvPr/>
        </p:nvSpPr>
        <p:spPr>
          <a:xfrm>
            <a:off x="878860" y="4925616"/>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3</a:t>
            </a:r>
            <a:endParaRPr lang="en-US" sz="2650" dirty="0"/>
          </a:p>
        </p:txBody>
      </p:sp>
      <p:sp>
        <p:nvSpPr>
          <p:cNvPr id="13" name="Text 11"/>
          <p:cNvSpPr/>
          <p:nvPr/>
        </p:nvSpPr>
        <p:spPr>
          <a:xfrm>
            <a:off x="1530906" y="4883110"/>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61615C"/>
                </a:solidFill>
                <a:latin typeface="Tomorrow Semi Bold" pitchFamily="34" charset="0"/>
                <a:ea typeface="Tomorrow Semi Bold" pitchFamily="34" charset="-122"/>
                <a:cs typeface="Tomorrow Semi Bold" pitchFamily="34" charset="-120"/>
              </a:rPr>
              <a:t>Error Detection</a:t>
            </a:r>
            <a:endParaRPr lang="en-US" sz="2200" dirty="0"/>
          </a:p>
        </p:txBody>
      </p:sp>
      <p:sp>
        <p:nvSpPr>
          <p:cNvPr id="14" name="Text 12"/>
          <p:cNvSpPr/>
          <p:nvPr/>
        </p:nvSpPr>
        <p:spPr>
          <a:xfrm>
            <a:off x="1530906" y="5373529"/>
            <a:ext cx="5670947" cy="1451610"/>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Check digits use modular math to detect errors in identification numbers, bank routing numbers and more. Using check digits minimizes data entry errors.</a:t>
            </a:r>
            <a:endParaRPr lang="en-US" sz="1750" dirty="0"/>
          </a:p>
        </p:txBody>
      </p:sp>
      <p:sp>
        <p:nvSpPr>
          <p:cNvPr id="15" name="Shape 13"/>
          <p:cNvSpPr/>
          <p:nvPr/>
        </p:nvSpPr>
        <p:spPr>
          <a:xfrm>
            <a:off x="7428667" y="4883110"/>
            <a:ext cx="510302" cy="510302"/>
          </a:xfrm>
          <a:prstGeom prst="roundRect">
            <a:avLst>
              <a:gd name="adj" fmla="val 6667"/>
            </a:avLst>
          </a:prstGeom>
          <a:solidFill>
            <a:srgbClr val="F0EAEA"/>
          </a:solidFill>
          <a:ln/>
        </p:spPr>
      </p:sp>
      <p:sp>
        <p:nvSpPr>
          <p:cNvPr id="16" name="Text 14"/>
          <p:cNvSpPr/>
          <p:nvPr/>
        </p:nvSpPr>
        <p:spPr>
          <a:xfrm>
            <a:off x="7513737" y="4925616"/>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4</a:t>
            </a:r>
            <a:endParaRPr lang="en-US" sz="2650" dirty="0"/>
          </a:p>
        </p:txBody>
      </p:sp>
      <p:sp>
        <p:nvSpPr>
          <p:cNvPr id="17" name="Text 15"/>
          <p:cNvSpPr/>
          <p:nvPr/>
        </p:nvSpPr>
        <p:spPr>
          <a:xfrm>
            <a:off x="8165783" y="4883110"/>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61615C"/>
                </a:solidFill>
                <a:latin typeface="Tomorrow Semi Bold" pitchFamily="34" charset="0"/>
                <a:ea typeface="Tomorrow Semi Bold" pitchFamily="34" charset="-122"/>
                <a:cs typeface="Tomorrow Semi Bold" pitchFamily="34" charset="-120"/>
              </a:rPr>
              <a:t>PRNG</a:t>
            </a:r>
            <a:endParaRPr lang="en-US" sz="2200" dirty="0"/>
          </a:p>
        </p:txBody>
      </p:sp>
      <p:sp>
        <p:nvSpPr>
          <p:cNvPr id="18" name="Text 16"/>
          <p:cNvSpPr/>
          <p:nvPr/>
        </p:nvSpPr>
        <p:spPr>
          <a:xfrm>
            <a:off x="8165783" y="5373529"/>
            <a:ext cx="5670947" cy="1451610"/>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Random number generators use modular arithmetic to create sequences that appear random but are reproducible, making them vital for simulations and cryptography.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2025-03-25T07:33:09Z</dcterms:created>
  <dcterms:modified xsi:type="dcterms:W3CDTF">2025-03-25T07:33:09Z</dcterms:modified>
</cp:coreProperties>
</file>