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 Semi-Bold" charset="1" panose="00000700000000000000"/>
      <p:regular r:id="rId15"/>
    </p:embeddedFont>
    <p:embeddedFont>
      <p:font typeface="Poppins" charset="1" panose="00000500000000000000"/>
      <p:regular r:id="rId16"/>
    </p:embeddedFont>
    <p:embeddedFont>
      <p:font typeface="Poppins Bold" charset="1" panose="00000800000000000000"/>
      <p:regular r:id="rId17"/>
    </p:embeddedFont>
    <p:embeddedFont>
      <p:font typeface="DM San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2" Target="../media/image10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93400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210881" y="6524327"/>
            <a:ext cx="10610992" cy="520461"/>
            <a:chOff x="0" y="0"/>
            <a:chExt cx="2794665" cy="1370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94664" cy="137076"/>
            </a:xfrm>
            <a:custGeom>
              <a:avLst/>
              <a:gdLst/>
              <a:ahLst/>
              <a:cxnLst/>
              <a:rect r="r" b="b" t="t" l="l"/>
              <a:pathLst>
                <a:path h="137076" w="2794664">
                  <a:moveTo>
                    <a:pt x="0" y="0"/>
                  </a:moveTo>
                  <a:lnTo>
                    <a:pt x="2794664" y="0"/>
                  </a:lnTo>
                  <a:lnTo>
                    <a:pt x="2794664" y="137076"/>
                  </a:lnTo>
                  <a:lnTo>
                    <a:pt x="0" y="137076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94665" cy="1751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610563" y="4182261"/>
            <a:ext cx="13066873" cy="165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8"/>
              </a:lnSpc>
            </a:pPr>
            <a:r>
              <a:rPr lang="en-US" b="true" sz="12998" spc="-70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GESTION EQUIPO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29395" y="6562427"/>
            <a:ext cx="11024347" cy="482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JORGE MORGADO, ANGEL SANCHEZ, ANTOINE LOPEZ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83134" y="1616740"/>
            <a:ext cx="6830714" cy="2128485"/>
            <a:chOff x="0" y="0"/>
            <a:chExt cx="2286638" cy="712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685802" y="2275139"/>
            <a:ext cx="1023822" cy="839534"/>
          </a:xfrm>
          <a:custGeom>
            <a:avLst/>
            <a:gdLst/>
            <a:ahLst/>
            <a:cxnLst/>
            <a:rect r="r" b="b" t="t" l="l"/>
            <a:pathLst>
              <a:path h="839534" w="1023822">
                <a:moveTo>
                  <a:pt x="0" y="0"/>
                </a:moveTo>
                <a:lnTo>
                  <a:pt x="1023822" y="0"/>
                </a:lnTo>
                <a:lnTo>
                  <a:pt x="1023822" y="839533"/>
                </a:lnTo>
                <a:lnTo>
                  <a:pt x="0" y="839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083134" y="4079914"/>
            <a:ext cx="6830714" cy="2128485"/>
            <a:chOff x="0" y="0"/>
            <a:chExt cx="2286638" cy="7125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082947" y="6541774"/>
            <a:ext cx="6830714" cy="2128485"/>
            <a:chOff x="0" y="0"/>
            <a:chExt cx="2286638" cy="7125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677950" y="4517864"/>
            <a:ext cx="1031674" cy="1252584"/>
          </a:xfrm>
          <a:custGeom>
            <a:avLst/>
            <a:gdLst/>
            <a:ahLst/>
            <a:cxnLst/>
            <a:rect r="r" b="b" t="t" l="l"/>
            <a:pathLst>
              <a:path h="1252584" w="1031674">
                <a:moveTo>
                  <a:pt x="0" y="0"/>
                </a:moveTo>
                <a:lnTo>
                  <a:pt x="1031674" y="0"/>
                </a:lnTo>
                <a:lnTo>
                  <a:pt x="1031674" y="1252585"/>
                </a:lnTo>
                <a:lnTo>
                  <a:pt x="0" y="1252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97275" y="7308439"/>
            <a:ext cx="1400875" cy="924578"/>
          </a:xfrm>
          <a:custGeom>
            <a:avLst/>
            <a:gdLst/>
            <a:ahLst/>
            <a:cxnLst/>
            <a:rect r="r" b="b" t="t" l="l"/>
            <a:pathLst>
              <a:path h="924578" w="1400875">
                <a:moveTo>
                  <a:pt x="0" y="0"/>
                </a:moveTo>
                <a:lnTo>
                  <a:pt x="1400875" y="0"/>
                </a:lnTo>
                <a:lnTo>
                  <a:pt x="1400875" y="924577"/>
                </a:lnTo>
                <a:lnTo>
                  <a:pt x="0" y="924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55133" y="3399814"/>
            <a:ext cx="8537476" cy="132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Visión</a:t>
            </a: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 Y Misión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18937" y="5587947"/>
            <a:ext cx="6613419" cy="1561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41"/>
              </a:lnSpc>
              <a:spcBef>
                <a:spcPct val="0"/>
              </a:spcBef>
            </a:pPr>
            <a:r>
              <a:rPr lang="en-US" sz="1882" spc="1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El proyecto Sistema de Gestión para Equipos de Fútbol tiene como objetivo proporcionar una plataforma integral para la gestión administrativa y deportiva de equipos de fútbol. Este sistema permite gestionar jugadores, entrenadores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13891" y="2237039"/>
            <a:ext cx="3556933" cy="1083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50"/>
              </a:lnSpc>
              <a:spcBef>
                <a:spcPct val="0"/>
              </a:spcBef>
            </a:pPr>
            <a:r>
              <a:rPr lang="en-US" sz="2111" spc="33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r>
              <a:rPr lang="en-US" sz="2111" spc="33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igitalizar y centralizar la información del equipo.</a:t>
            </a:r>
          </a:p>
          <a:p>
            <a:pPr algn="just" marL="0" indent="0" lvl="0">
              <a:lnSpc>
                <a:spcPts val="285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256020" y="4523503"/>
            <a:ext cx="4272674" cy="1407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35"/>
              </a:lnSpc>
              <a:spcBef>
                <a:spcPct val="0"/>
              </a:spcBef>
            </a:pPr>
            <a:r>
              <a:rPr lang="en-US" sz="2100" spc="33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Pr</a:t>
            </a:r>
            <a:r>
              <a:rPr lang="en-US" sz="2100" spc="33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oveer herramientas para el análisis de desempeño deportivo mediante estadísticas.</a:t>
            </a:r>
          </a:p>
          <a:p>
            <a:pPr algn="just" marL="0" indent="0" lvl="0">
              <a:lnSpc>
                <a:spcPts val="2835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434956" y="7158293"/>
            <a:ext cx="3914803" cy="876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389"/>
              </a:lnSpc>
              <a:spcBef>
                <a:spcPct val="0"/>
              </a:spcBef>
            </a:pPr>
            <a:r>
              <a:rPr lang="en-US" sz="1769" spc="28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Brinda</a:t>
            </a:r>
            <a:r>
              <a:rPr lang="en-US" sz="1769" spc="28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r funcionalidades para una mejor gestión de los equipos de futbol </a:t>
            </a:r>
          </a:p>
        </p:txBody>
      </p:sp>
      <p:sp>
        <p:nvSpPr>
          <p:cNvPr name="AutoShape 19" id="19"/>
          <p:cNvSpPr/>
          <p:nvPr/>
        </p:nvSpPr>
        <p:spPr>
          <a:xfrm flipV="true">
            <a:off x="12118262" y="2375876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V="true">
            <a:off x="12118262" y="4774758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12137312" y="7300910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63153" y="3554641"/>
            <a:ext cx="4812609" cy="4786358"/>
          </a:xfrm>
          <a:custGeom>
            <a:avLst/>
            <a:gdLst/>
            <a:ahLst/>
            <a:cxnLst/>
            <a:rect r="r" b="b" t="t" l="l"/>
            <a:pathLst>
              <a:path h="4786358" w="4812609">
                <a:moveTo>
                  <a:pt x="0" y="0"/>
                </a:moveTo>
                <a:lnTo>
                  <a:pt x="4812609" y="0"/>
                </a:lnTo>
                <a:lnTo>
                  <a:pt x="4812609" y="4786359"/>
                </a:lnTo>
                <a:lnTo>
                  <a:pt x="0" y="4786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214967" y="2662033"/>
            <a:ext cx="3708981" cy="612256"/>
            <a:chOff x="0" y="0"/>
            <a:chExt cx="1241612" cy="2049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41612" cy="204958"/>
            </a:xfrm>
            <a:custGeom>
              <a:avLst/>
              <a:gdLst/>
              <a:ahLst/>
              <a:cxnLst/>
              <a:rect r="r" b="b" t="t" l="l"/>
              <a:pathLst>
                <a:path h="204958" w="1241612">
                  <a:moveTo>
                    <a:pt x="102479" y="0"/>
                  </a:moveTo>
                  <a:lnTo>
                    <a:pt x="1139133" y="0"/>
                  </a:lnTo>
                  <a:cubicBezTo>
                    <a:pt x="1195730" y="0"/>
                    <a:pt x="1241612" y="45881"/>
                    <a:pt x="1241612" y="102479"/>
                  </a:cubicBezTo>
                  <a:lnTo>
                    <a:pt x="1241612" y="102479"/>
                  </a:lnTo>
                  <a:cubicBezTo>
                    <a:pt x="1241612" y="159076"/>
                    <a:pt x="1195730" y="204958"/>
                    <a:pt x="1139133" y="204958"/>
                  </a:cubicBezTo>
                  <a:lnTo>
                    <a:pt x="102479" y="204958"/>
                  </a:lnTo>
                  <a:cubicBezTo>
                    <a:pt x="45881" y="204958"/>
                    <a:pt x="0" y="159076"/>
                    <a:pt x="0" y="102479"/>
                  </a:cubicBezTo>
                  <a:lnTo>
                    <a:pt x="0" y="102479"/>
                  </a:lnTo>
                  <a:cubicBezTo>
                    <a:pt x="0" y="45881"/>
                    <a:pt x="45881" y="0"/>
                    <a:pt x="102479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1241612" cy="119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190659" y="1013886"/>
            <a:ext cx="7831454" cy="1616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81"/>
              </a:lnSpc>
            </a:pPr>
            <a:r>
              <a:rPr lang="en-US" b="true" sz="1163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TRELLO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51724" y="7370380"/>
            <a:ext cx="3739422" cy="646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Test Passed:</a:t>
            </a:r>
          </a:p>
          <a:p>
            <a:pPr algn="l">
              <a:lnSpc>
                <a:spcPts val="2495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054677" y="4099655"/>
            <a:ext cx="1574872" cy="646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En proceso:</a:t>
            </a:r>
          </a:p>
          <a:p>
            <a:pPr algn="l">
              <a:lnSpc>
                <a:spcPts val="2495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851724" y="4099655"/>
            <a:ext cx="3104937" cy="646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Lista de tareas:</a:t>
            </a:r>
          </a:p>
          <a:p>
            <a:pPr algn="l">
              <a:lnSpc>
                <a:spcPts val="2495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3021543" y="7331137"/>
            <a:ext cx="3889332" cy="646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feature Terminada con test:</a:t>
            </a:r>
          </a:p>
          <a:p>
            <a:pPr algn="l">
              <a:lnSpc>
                <a:spcPts val="2495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214967" y="2758038"/>
            <a:ext cx="3563270" cy="406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2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capas de trello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51724" y="4507351"/>
            <a:ext cx="3431152" cy="222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863"/>
              </a:lnSpc>
              <a:spcBef>
                <a:spcPct val="0"/>
              </a:spcBef>
            </a:pPr>
            <a:r>
              <a:rPr lang="en-US" sz="1380" spc="8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1380" spc="8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ontiene tareas identificadas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51724" y="7739386"/>
            <a:ext cx="3563675" cy="222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863"/>
              </a:lnSpc>
              <a:spcBef>
                <a:spcPct val="0"/>
              </a:spcBef>
            </a:pPr>
            <a:r>
              <a:rPr lang="en-US" sz="1380" spc="8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tareas cuyo test han pasado la prueba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19327" y="7739386"/>
            <a:ext cx="4093766" cy="683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63"/>
              </a:lnSpc>
              <a:spcBef>
                <a:spcPct val="0"/>
              </a:spcBef>
            </a:pPr>
            <a:r>
              <a:rPr lang="en-US" sz="1380" spc="8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Ta</a:t>
            </a:r>
            <a:r>
              <a:rPr lang="en-US" sz="1380" spc="8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reas que tienen los test terminados y aprobados por el líder del proyecto </a:t>
            </a:r>
          </a:p>
          <a:p>
            <a:pPr algn="just" marL="0" indent="0" lvl="0">
              <a:lnSpc>
                <a:spcPts val="1863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3054677" y="4507351"/>
            <a:ext cx="3663067" cy="222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98089" indent="-149044" lvl="1">
              <a:lnSpc>
                <a:spcPts val="1863"/>
              </a:lnSpc>
              <a:spcBef>
                <a:spcPct val="0"/>
              </a:spcBef>
              <a:buFont typeface="Arial"/>
              <a:buChar char="•"/>
            </a:pPr>
            <a:r>
              <a:rPr lang="en-US" sz="1380" spc="8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Ta</a:t>
            </a:r>
            <a:r>
              <a:rPr lang="en-US" sz="1380" spc="8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reas que están siendo trabajadas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58798" y="2697161"/>
            <a:ext cx="4892678" cy="489267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31222" t="0" r="-6995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796261" y="1028700"/>
            <a:ext cx="1463216" cy="146321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567318" y="2697161"/>
            <a:ext cx="1463216" cy="146321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567318" y="5927221"/>
            <a:ext cx="1463216" cy="146321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028119" y="1639405"/>
            <a:ext cx="1463216" cy="146321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388852" y="2066895"/>
            <a:ext cx="741751" cy="608236"/>
          </a:xfrm>
          <a:custGeom>
            <a:avLst/>
            <a:gdLst/>
            <a:ahLst/>
            <a:cxnLst/>
            <a:rect r="r" b="b" t="t" l="l"/>
            <a:pathLst>
              <a:path h="608236" w="741751">
                <a:moveTo>
                  <a:pt x="0" y="0"/>
                </a:moveTo>
                <a:lnTo>
                  <a:pt x="741751" y="0"/>
                </a:lnTo>
                <a:lnTo>
                  <a:pt x="741751" y="608236"/>
                </a:lnTo>
                <a:lnTo>
                  <a:pt x="0" y="6082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175910" y="1332986"/>
            <a:ext cx="703917" cy="854645"/>
          </a:xfrm>
          <a:custGeom>
            <a:avLst/>
            <a:gdLst/>
            <a:ahLst/>
            <a:cxnLst/>
            <a:rect r="r" b="b" t="t" l="l"/>
            <a:pathLst>
              <a:path h="854645" w="703917">
                <a:moveTo>
                  <a:pt x="0" y="0"/>
                </a:moveTo>
                <a:lnTo>
                  <a:pt x="703917" y="0"/>
                </a:lnTo>
                <a:lnTo>
                  <a:pt x="703917" y="854645"/>
                </a:lnTo>
                <a:lnTo>
                  <a:pt x="0" y="8546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804764" y="3102622"/>
            <a:ext cx="988326" cy="652295"/>
          </a:xfrm>
          <a:custGeom>
            <a:avLst/>
            <a:gdLst/>
            <a:ahLst/>
            <a:cxnLst/>
            <a:rect r="r" b="b" t="t" l="l"/>
            <a:pathLst>
              <a:path h="652295" w="988326">
                <a:moveTo>
                  <a:pt x="0" y="0"/>
                </a:moveTo>
                <a:lnTo>
                  <a:pt x="988326" y="0"/>
                </a:lnTo>
                <a:lnTo>
                  <a:pt x="988326" y="652295"/>
                </a:lnTo>
                <a:lnTo>
                  <a:pt x="0" y="6522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875201" y="6240496"/>
            <a:ext cx="847451" cy="836665"/>
          </a:xfrm>
          <a:custGeom>
            <a:avLst/>
            <a:gdLst/>
            <a:ahLst/>
            <a:cxnLst/>
            <a:rect r="r" b="b" t="t" l="l"/>
            <a:pathLst>
              <a:path h="836665" w="847451">
                <a:moveTo>
                  <a:pt x="0" y="0"/>
                </a:moveTo>
                <a:lnTo>
                  <a:pt x="847451" y="0"/>
                </a:lnTo>
                <a:lnTo>
                  <a:pt x="847451" y="836665"/>
                </a:lnTo>
                <a:lnTo>
                  <a:pt x="0" y="83666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28700" y="3074047"/>
            <a:ext cx="7322336" cy="192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06"/>
              </a:lnSpc>
            </a:pPr>
            <a:r>
              <a:rPr lang="en-US" sz="6409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Especificación de Requisitos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44800" y="5510359"/>
            <a:ext cx="6613419" cy="2189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1"/>
              </a:lnSpc>
            </a:pPr>
            <a:r>
              <a:rPr lang="en-US" sz="1882" spc="1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 especificación de requisitos define los aspectos esenciales del proyecto para asegurar que cumpla con las expectativas y necesidades del equipo de desarrollo y los usuarios finales. Se clasifican en tres categorías principales: funcionales, no funcionales y de información.</a:t>
            </a:r>
          </a:p>
          <a:p>
            <a:pPr algn="l" marL="0" indent="0" lvl="0">
              <a:lnSpc>
                <a:spcPts val="254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29180" y="2027768"/>
            <a:ext cx="6587404" cy="6587404"/>
          </a:xfrm>
          <a:custGeom>
            <a:avLst/>
            <a:gdLst/>
            <a:ahLst/>
            <a:cxnLst/>
            <a:rect r="r" b="b" t="t" l="l"/>
            <a:pathLst>
              <a:path h="6587404" w="6587404">
                <a:moveTo>
                  <a:pt x="0" y="0"/>
                </a:moveTo>
                <a:lnTo>
                  <a:pt x="6587404" y="0"/>
                </a:lnTo>
                <a:lnTo>
                  <a:pt x="6587404" y="6587403"/>
                </a:lnTo>
                <a:lnTo>
                  <a:pt x="0" y="65874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11903" y="3956783"/>
            <a:ext cx="2996093" cy="582575"/>
            <a:chOff x="0" y="0"/>
            <a:chExt cx="789094" cy="15343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89094" cy="153435"/>
            </a:xfrm>
            <a:custGeom>
              <a:avLst/>
              <a:gdLst/>
              <a:ahLst/>
              <a:cxnLst/>
              <a:rect r="r" b="b" t="t" l="l"/>
              <a:pathLst>
                <a:path h="153435" w="789094">
                  <a:moveTo>
                    <a:pt x="76718" y="0"/>
                  </a:moveTo>
                  <a:lnTo>
                    <a:pt x="712377" y="0"/>
                  </a:lnTo>
                  <a:cubicBezTo>
                    <a:pt x="732724" y="0"/>
                    <a:pt x="752237" y="8083"/>
                    <a:pt x="766624" y="22470"/>
                  </a:cubicBezTo>
                  <a:cubicBezTo>
                    <a:pt x="781012" y="36857"/>
                    <a:pt x="789094" y="56371"/>
                    <a:pt x="789094" y="76718"/>
                  </a:cubicBezTo>
                  <a:lnTo>
                    <a:pt x="789094" y="76718"/>
                  </a:lnTo>
                  <a:cubicBezTo>
                    <a:pt x="789094" y="97064"/>
                    <a:pt x="781012" y="116578"/>
                    <a:pt x="766624" y="130965"/>
                  </a:cubicBezTo>
                  <a:cubicBezTo>
                    <a:pt x="752237" y="145353"/>
                    <a:pt x="732724" y="153435"/>
                    <a:pt x="712377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89094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11903" y="7214501"/>
            <a:ext cx="3427614" cy="582575"/>
            <a:chOff x="0" y="0"/>
            <a:chExt cx="902746" cy="1534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02746" cy="153435"/>
            </a:xfrm>
            <a:custGeom>
              <a:avLst/>
              <a:gdLst/>
              <a:ahLst/>
              <a:cxnLst/>
              <a:rect r="r" b="b" t="t" l="l"/>
              <a:pathLst>
                <a:path h="153435" w="902746">
                  <a:moveTo>
                    <a:pt x="76718" y="0"/>
                  </a:moveTo>
                  <a:lnTo>
                    <a:pt x="826029" y="0"/>
                  </a:lnTo>
                  <a:cubicBezTo>
                    <a:pt x="846375" y="0"/>
                    <a:pt x="865889" y="8083"/>
                    <a:pt x="880276" y="22470"/>
                  </a:cubicBezTo>
                  <a:cubicBezTo>
                    <a:pt x="894663" y="36857"/>
                    <a:pt x="902746" y="56371"/>
                    <a:pt x="902746" y="76718"/>
                  </a:cubicBezTo>
                  <a:lnTo>
                    <a:pt x="902746" y="76718"/>
                  </a:lnTo>
                  <a:cubicBezTo>
                    <a:pt x="902746" y="97064"/>
                    <a:pt x="894663" y="116578"/>
                    <a:pt x="880276" y="130965"/>
                  </a:cubicBezTo>
                  <a:cubicBezTo>
                    <a:pt x="865889" y="145353"/>
                    <a:pt x="846375" y="153435"/>
                    <a:pt x="826029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902746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629740" y="5074893"/>
            <a:ext cx="3509619" cy="582575"/>
            <a:chOff x="0" y="0"/>
            <a:chExt cx="924344" cy="15343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24344" cy="153435"/>
            </a:xfrm>
            <a:custGeom>
              <a:avLst/>
              <a:gdLst/>
              <a:ahLst/>
              <a:cxnLst/>
              <a:rect r="r" b="b" t="t" l="l"/>
              <a:pathLst>
                <a:path h="153435" w="924344">
                  <a:moveTo>
                    <a:pt x="76718" y="0"/>
                  </a:moveTo>
                  <a:lnTo>
                    <a:pt x="847626" y="0"/>
                  </a:lnTo>
                  <a:cubicBezTo>
                    <a:pt x="867973" y="0"/>
                    <a:pt x="887487" y="8083"/>
                    <a:pt x="901874" y="22470"/>
                  </a:cubicBezTo>
                  <a:cubicBezTo>
                    <a:pt x="916261" y="36857"/>
                    <a:pt x="924344" y="56371"/>
                    <a:pt x="924344" y="76718"/>
                  </a:cubicBezTo>
                  <a:lnTo>
                    <a:pt x="924344" y="76718"/>
                  </a:lnTo>
                  <a:cubicBezTo>
                    <a:pt x="924344" y="97064"/>
                    <a:pt x="916261" y="116578"/>
                    <a:pt x="901874" y="130965"/>
                  </a:cubicBezTo>
                  <a:cubicBezTo>
                    <a:pt x="887487" y="145353"/>
                    <a:pt x="867973" y="153435"/>
                    <a:pt x="847626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924344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844604" y="769504"/>
            <a:ext cx="7999053" cy="1231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49"/>
              </a:lnSpc>
            </a:pPr>
            <a:r>
              <a:rPr lang="en-US" b="true" sz="7938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Requisitos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93908" y="4106822"/>
            <a:ext cx="2803971" cy="536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</a:pPr>
            <a:r>
              <a:rPr lang="en-US" sz="1883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Requisitos Funcionales</a:t>
            </a:r>
          </a:p>
          <a:p>
            <a:pPr algn="ctr">
              <a:lnSpc>
                <a:spcPts val="2033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311903" y="4682232"/>
            <a:ext cx="3923360" cy="124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41"/>
              </a:lnSpc>
              <a:spcBef>
                <a:spcPct val="0"/>
              </a:spcBef>
            </a:pPr>
            <a:r>
              <a:rPr lang="en-US" sz="1882" spc="1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Los requisitos funcionales describen las funcionalidades específicas que el sistema debe implementar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93908" y="7364540"/>
            <a:ext cx="3345610" cy="536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</a:pPr>
            <a:r>
              <a:rPr lang="en-US" sz="1883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Requisitos No Funcionales</a:t>
            </a:r>
          </a:p>
          <a:p>
            <a:pPr algn="ctr">
              <a:lnSpc>
                <a:spcPts val="2033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311903" y="7939950"/>
            <a:ext cx="3658314" cy="156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1"/>
              </a:lnSpc>
            </a:pPr>
            <a:r>
              <a:rPr lang="en-US" sz="1882" spc="1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Los requisitos no funcionales especifican las características cualitativas del sistema.</a:t>
            </a:r>
          </a:p>
          <a:p>
            <a:pPr algn="l" marL="0" indent="0" lvl="0">
              <a:lnSpc>
                <a:spcPts val="2541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5711744" y="5224932"/>
            <a:ext cx="3279349" cy="536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</a:pPr>
            <a:r>
              <a:rPr lang="en-US" sz="1883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Requisitos de Información</a:t>
            </a:r>
          </a:p>
          <a:p>
            <a:pPr algn="ctr">
              <a:lnSpc>
                <a:spcPts val="2033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5629740" y="5800342"/>
            <a:ext cx="3956491" cy="156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1"/>
              </a:lnSpc>
            </a:pPr>
            <a:r>
              <a:rPr lang="en-US" sz="1882" spc="1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Los requisitos de información detallan los datos que el sistema debe manejar y cómo deben organizarse</a:t>
            </a:r>
          </a:p>
          <a:p>
            <a:pPr algn="l" marL="0" indent="0" lvl="0">
              <a:lnSpc>
                <a:spcPts val="254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88" y="-177024"/>
            <a:ext cx="7097803" cy="11057957"/>
          </a:xfrm>
          <a:custGeom>
            <a:avLst/>
            <a:gdLst/>
            <a:ahLst/>
            <a:cxnLst/>
            <a:rect r="r" b="b" t="t" l="l"/>
            <a:pathLst>
              <a:path h="11057957" w="7097803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t="0" r="-22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144000" y="1250312"/>
            <a:ext cx="7283114" cy="2967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50"/>
              </a:lnSpc>
            </a:pPr>
            <a:r>
              <a:rPr lang="en-US" sz="76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Uso de Estas Tecnologías</a:t>
            </a:r>
          </a:p>
          <a:p>
            <a:pPr algn="l">
              <a:lnSpc>
                <a:spcPts val="745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860280" y="4288848"/>
            <a:ext cx="8067714" cy="4636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06"/>
              </a:lnSpc>
              <a:spcBef>
                <a:spcPct val="0"/>
              </a:spcBef>
            </a:pPr>
            <a:r>
              <a:rPr lang="en-US" sz="1856" spc="11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El conjunt</a:t>
            </a:r>
            <a:r>
              <a:rPr lang="en-US" sz="1856" spc="11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 de herramientas y tecnologías seleccionadas permite:</a:t>
            </a:r>
          </a:p>
          <a:p>
            <a:pPr algn="l" marL="0" indent="0" lvl="0">
              <a:lnSpc>
                <a:spcPts val="2506"/>
              </a:lnSpc>
              <a:spcBef>
                <a:spcPct val="0"/>
              </a:spcBef>
            </a:pPr>
          </a:p>
          <a:p>
            <a:pPr algn="l">
              <a:lnSpc>
                <a:spcPts val="2506"/>
              </a:lnSpc>
              <a:spcBef>
                <a:spcPct val="0"/>
              </a:spcBef>
            </a:pPr>
            <a:r>
              <a:rPr lang="en-US" sz="1856" spc="11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Productividad: Acelerar el desarrollo gracias a entornos integrados y automatización.</a:t>
            </a:r>
          </a:p>
          <a:p>
            <a:pPr algn="l">
              <a:lnSpc>
                <a:spcPts val="2506"/>
              </a:lnSpc>
              <a:spcBef>
                <a:spcPct val="0"/>
              </a:spcBef>
            </a:pPr>
          </a:p>
          <a:p>
            <a:pPr algn="l">
              <a:lnSpc>
                <a:spcPts val="2506"/>
              </a:lnSpc>
              <a:spcBef>
                <a:spcPct val="0"/>
              </a:spcBef>
            </a:pPr>
            <a:r>
              <a:rPr lang="en-US" sz="1856" spc="11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Calidad: Garantizar estándares altos mediante pruebas y logging robusto.</a:t>
            </a:r>
          </a:p>
          <a:p>
            <a:pPr algn="l">
              <a:lnSpc>
                <a:spcPts val="2506"/>
              </a:lnSpc>
              <a:spcBef>
                <a:spcPct val="0"/>
              </a:spcBef>
            </a:pPr>
          </a:p>
          <a:p>
            <a:pPr algn="l">
              <a:lnSpc>
                <a:spcPts val="2506"/>
              </a:lnSpc>
              <a:spcBef>
                <a:spcPct val="0"/>
              </a:spcBef>
            </a:pPr>
            <a:r>
              <a:rPr lang="en-US" sz="1856" spc="11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Colaboración: Facilitar el trabajo en equipo con un flujo eficiente de control de versiones.</a:t>
            </a:r>
          </a:p>
          <a:p>
            <a:pPr algn="l">
              <a:lnSpc>
                <a:spcPts val="2506"/>
              </a:lnSpc>
              <a:spcBef>
                <a:spcPct val="0"/>
              </a:spcBef>
            </a:pPr>
          </a:p>
          <a:p>
            <a:pPr algn="l">
              <a:lnSpc>
                <a:spcPts val="2506"/>
              </a:lnSpc>
              <a:spcBef>
                <a:spcPct val="0"/>
              </a:spcBef>
            </a:pPr>
            <a:r>
              <a:rPr lang="en-US" sz="1856" spc="11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Escalabilidad: Preparar la base tecnológica para integrar nuevas funcionalidades en el futuro.</a:t>
            </a:r>
          </a:p>
          <a:p>
            <a:pPr algn="l" marL="0" indent="0" lvl="0">
              <a:lnSpc>
                <a:spcPts val="250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6698" y="4816275"/>
            <a:ext cx="6914101" cy="893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54"/>
              </a:lnSpc>
              <a:spcBef>
                <a:spcPct val="0"/>
              </a:spcBef>
            </a:pPr>
            <a:r>
              <a:rPr lang="en-US" sz="1817" spc="10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Los patrones usados en este proyecto son el MVC con un diseño por capas haciendo todo de manera clara y independiente a los demás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144000" y="2386794"/>
            <a:ext cx="8498516" cy="5513412"/>
          </a:xfrm>
          <a:custGeom>
            <a:avLst/>
            <a:gdLst/>
            <a:ahLst/>
            <a:cxnLst/>
            <a:rect r="r" b="b" t="t" l="l"/>
            <a:pathLst>
              <a:path h="5513412" w="8498516">
                <a:moveTo>
                  <a:pt x="0" y="0"/>
                </a:moveTo>
                <a:lnTo>
                  <a:pt x="8498516" y="0"/>
                </a:lnTo>
                <a:lnTo>
                  <a:pt x="8498516" y="5513412"/>
                </a:lnTo>
                <a:lnTo>
                  <a:pt x="0" y="5513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19523" y="2955708"/>
            <a:ext cx="7052162" cy="3966185"/>
          </a:xfrm>
          <a:custGeom>
            <a:avLst/>
            <a:gdLst/>
            <a:ahLst/>
            <a:cxnLst/>
            <a:rect r="r" b="b" t="t" l="l"/>
            <a:pathLst>
              <a:path h="3966185" w="7052162">
                <a:moveTo>
                  <a:pt x="0" y="0"/>
                </a:moveTo>
                <a:lnTo>
                  <a:pt x="7052162" y="0"/>
                </a:lnTo>
                <a:lnTo>
                  <a:pt x="7052162" y="3966185"/>
                </a:lnTo>
                <a:lnTo>
                  <a:pt x="0" y="396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32" r="0" b="-923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26698" y="2227842"/>
            <a:ext cx="7425121" cy="1180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7"/>
              </a:lnSpc>
            </a:pPr>
            <a:r>
              <a:rPr lang="en-US" sz="844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Patrones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19050" y="2502190"/>
            <a:ext cx="3713131" cy="7503199"/>
            <a:chOff x="0" y="0"/>
            <a:chExt cx="512282" cy="10351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2282" cy="1035178"/>
            </a:xfrm>
            <a:custGeom>
              <a:avLst/>
              <a:gdLst/>
              <a:ahLst/>
              <a:cxnLst/>
              <a:rect r="r" b="b" t="t" l="l"/>
              <a:pathLst>
                <a:path h="1035178" w="512282">
                  <a:moveTo>
                    <a:pt x="0" y="0"/>
                  </a:moveTo>
                  <a:lnTo>
                    <a:pt x="512282" y="0"/>
                  </a:lnTo>
                  <a:lnTo>
                    <a:pt x="512282" y="1035178"/>
                  </a:lnTo>
                  <a:lnTo>
                    <a:pt x="0" y="1035178"/>
                  </a:lnTo>
                  <a:close/>
                </a:path>
              </a:pathLst>
            </a:custGeom>
            <a:blipFill>
              <a:blip r:embed="rId2"/>
              <a:stretch>
                <a:fillRect l="-17315" t="0" r="-17315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8832180" y="2502190"/>
            <a:ext cx="4336770" cy="7503199"/>
            <a:chOff x="0" y="0"/>
            <a:chExt cx="1017147" cy="17598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7147" cy="1759802"/>
            </a:xfrm>
            <a:custGeom>
              <a:avLst/>
              <a:gdLst/>
              <a:ahLst/>
              <a:cxnLst/>
              <a:rect r="r" b="b" t="t" l="l"/>
              <a:pathLst>
                <a:path h="1759802" w="1017147">
                  <a:moveTo>
                    <a:pt x="0" y="0"/>
                  </a:moveTo>
                  <a:lnTo>
                    <a:pt x="1017147" y="0"/>
                  </a:lnTo>
                  <a:lnTo>
                    <a:pt x="1017147" y="1759802"/>
                  </a:lnTo>
                  <a:lnTo>
                    <a:pt x="0" y="1759802"/>
                  </a:ln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017147" cy="1797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335651" y="3771759"/>
            <a:ext cx="910363" cy="746498"/>
          </a:xfrm>
          <a:custGeom>
            <a:avLst/>
            <a:gdLst/>
            <a:ahLst/>
            <a:cxnLst/>
            <a:rect r="r" b="b" t="t" l="l"/>
            <a:pathLst>
              <a:path h="746498" w="910363">
                <a:moveTo>
                  <a:pt x="0" y="0"/>
                </a:moveTo>
                <a:lnTo>
                  <a:pt x="910363" y="0"/>
                </a:lnTo>
                <a:lnTo>
                  <a:pt x="910363" y="746498"/>
                </a:lnTo>
                <a:lnTo>
                  <a:pt x="0" y="7464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335651" y="5101125"/>
            <a:ext cx="3213770" cy="2559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07"/>
              </a:lnSpc>
            </a:pPr>
            <a:r>
              <a:rPr lang="en-US" sz="1413" spc="22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Dado que el proyecto se completó en dos semanas, se estima un promedio de 20 horas por semana por integrante, lo que equivale a 120 horas en total para el equipo completo. En un entorno profesional, con un costo promedio de 25 EUR por hora, el valor del esfuerzo sería de:</a:t>
            </a:r>
          </a:p>
          <a:p>
            <a:pPr algn="just">
              <a:lnSpc>
                <a:spcPts val="1907"/>
              </a:lnSpc>
            </a:pPr>
            <a:r>
              <a:rPr lang="en-US" sz="1413" spc="22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120 horas x 25 EUR = 3,000 EUR.</a:t>
            </a:r>
          </a:p>
          <a:p>
            <a:pPr algn="just" marL="0" indent="0" lvl="0">
              <a:lnSpc>
                <a:spcPts val="1907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335651" y="4768650"/>
            <a:ext cx="3104912" cy="34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261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costes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15307" y="1306727"/>
            <a:ext cx="10257387" cy="94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6"/>
              </a:lnSpc>
            </a:pPr>
            <a:r>
              <a:rPr lang="en-US" b="true" sz="68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Estimación económica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82017" y="3400554"/>
            <a:ext cx="11923966" cy="2888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b="true" sz="1202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MUCHAS GRACIAS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52409" y="6483944"/>
            <a:ext cx="6983181" cy="669188"/>
            <a:chOff x="0" y="0"/>
            <a:chExt cx="1839192" cy="176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39192" cy="176247"/>
            </a:xfrm>
            <a:custGeom>
              <a:avLst/>
              <a:gdLst/>
              <a:ahLst/>
              <a:cxnLst/>
              <a:rect r="r" b="b" t="t" l="l"/>
              <a:pathLst>
                <a:path h="176247" w="1839192">
                  <a:moveTo>
                    <a:pt x="0" y="0"/>
                  </a:moveTo>
                  <a:lnTo>
                    <a:pt x="1839192" y="0"/>
                  </a:lnTo>
                  <a:lnTo>
                    <a:pt x="1839192" y="176247"/>
                  </a:lnTo>
                  <a:lnTo>
                    <a:pt x="0" y="176247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39192" cy="214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916295" y="6596408"/>
            <a:ext cx="6617965" cy="482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ANGEL,JORGE, ANTOINE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DAGhVXPO8i0</dc:identifier>
  <dcterms:modified xsi:type="dcterms:W3CDTF">2011-08-01T06:04:30Z</dcterms:modified>
  <cp:revision>1</cp:revision>
  <dc:title>Presentación del Proyecto 1. Presentación del equipo y reparto de tareas Nuestro equipo está compuesto por desarrolladores, analistas y gestores de proyecto. Cada miembro ha sido asignado a tareas específicas: los desarrolladores se encargan de la</dc:title>
</cp:coreProperties>
</file>