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08" r:id="rId3"/>
    <p:sldId id="294" r:id="rId4"/>
    <p:sldId id="295" r:id="rId5"/>
    <p:sldId id="296" r:id="rId6"/>
    <p:sldId id="297" r:id="rId7"/>
    <p:sldId id="298" r:id="rId8"/>
    <p:sldId id="264" r:id="rId9"/>
    <p:sldId id="265" r:id="rId10"/>
    <p:sldId id="266" r:id="rId11"/>
    <p:sldId id="267" r:id="rId12"/>
    <p:sldId id="269" r:id="rId13"/>
    <p:sldId id="270" r:id="rId14"/>
    <p:sldId id="289" r:id="rId15"/>
    <p:sldId id="271" r:id="rId16"/>
    <p:sldId id="306" r:id="rId17"/>
    <p:sldId id="307" r:id="rId18"/>
    <p:sldId id="321" r:id="rId19"/>
    <p:sldId id="322" r:id="rId20"/>
    <p:sldId id="323" r:id="rId21"/>
    <p:sldId id="299" r:id="rId22"/>
    <p:sldId id="300" r:id="rId23"/>
    <p:sldId id="301" r:id="rId24"/>
    <p:sldId id="303" r:id="rId25"/>
    <p:sldId id="309" r:id="rId26"/>
    <p:sldId id="311" r:id="rId27"/>
    <p:sldId id="312" r:id="rId28"/>
    <p:sldId id="313" r:id="rId29"/>
    <p:sldId id="314" r:id="rId30"/>
  </p:sldIdLst>
  <p:sldSz cx="9144000" cy="6858000" type="screen4x3"/>
  <p:notesSz cx="6858000" cy="9144000"/>
  <p:defaultTextStyle>
    <a:defPPr>
      <a:defRPr lang="en-US"/>
    </a:defPPr>
    <a:lvl1pPr algn="l" rtl="0" fontAlgn="base">
      <a:spcBef>
        <a:spcPct val="0"/>
      </a:spcBef>
      <a:spcAft>
        <a:spcPct val="0"/>
      </a:spcAft>
      <a:defRPr sz="2400" b="1" kern="1200">
        <a:solidFill>
          <a:schemeClr val="tx1"/>
        </a:solidFill>
        <a:latin typeface="Times New Roman" pitchFamily="18" charset="0"/>
        <a:ea typeface="+mn-ea"/>
        <a:cs typeface="+mn-cs"/>
      </a:defRPr>
    </a:lvl1pPr>
    <a:lvl2pPr marL="457200" algn="l" rtl="0" fontAlgn="base">
      <a:spcBef>
        <a:spcPct val="0"/>
      </a:spcBef>
      <a:spcAft>
        <a:spcPct val="0"/>
      </a:spcAft>
      <a:defRPr sz="2400" b="1" kern="1200">
        <a:solidFill>
          <a:schemeClr val="tx1"/>
        </a:solidFill>
        <a:latin typeface="Times New Roman" pitchFamily="18" charset="0"/>
        <a:ea typeface="+mn-ea"/>
        <a:cs typeface="+mn-cs"/>
      </a:defRPr>
    </a:lvl2pPr>
    <a:lvl3pPr marL="914400" algn="l" rtl="0" fontAlgn="base">
      <a:spcBef>
        <a:spcPct val="0"/>
      </a:spcBef>
      <a:spcAft>
        <a:spcPct val="0"/>
      </a:spcAft>
      <a:defRPr sz="2400" b="1" kern="1200">
        <a:solidFill>
          <a:schemeClr val="tx1"/>
        </a:solidFill>
        <a:latin typeface="Times New Roman" pitchFamily="18" charset="0"/>
        <a:ea typeface="+mn-ea"/>
        <a:cs typeface="+mn-cs"/>
      </a:defRPr>
    </a:lvl3pPr>
    <a:lvl4pPr marL="1371600" algn="l" rtl="0" fontAlgn="base">
      <a:spcBef>
        <a:spcPct val="0"/>
      </a:spcBef>
      <a:spcAft>
        <a:spcPct val="0"/>
      </a:spcAft>
      <a:defRPr sz="2400" b="1" kern="1200">
        <a:solidFill>
          <a:schemeClr val="tx1"/>
        </a:solidFill>
        <a:latin typeface="Times New Roman" pitchFamily="18" charset="0"/>
        <a:ea typeface="+mn-ea"/>
        <a:cs typeface="+mn-cs"/>
      </a:defRPr>
    </a:lvl4pPr>
    <a:lvl5pPr marL="1828800" algn="l" rtl="0" fontAlgn="base">
      <a:spcBef>
        <a:spcPct val="0"/>
      </a:spcBef>
      <a:spcAft>
        <a:spcPct val="0"/>
      </a:spcAft>
      <a:defRPr sz="2400" b="1" kern="1200">
        <a:solidFill>
          <a:schemeClr val="tx1"/>
        </a:solidFill>
        <a:latin typeface="Times New Roman" pitchFamily="18" charset="0"/>
        <a:ea typeface="+mn-ea"/>
        <a:cs typeface="+mn-cs"/>
      </a:defRPr>
    </a:lvl5pPr>
    <a:lvl6pPr marL="2286000" algn="l" defTabSz="914400" rtl="0" eaLnBrk="1" latinLnBrk="0" hangingPunct="1">
      <a:defRPr sz="2400" b="1" kern="1200">
        <a:solidFill>
          <a:schemeClr val="tx1"/>
        </a:solidFill>
        <a:latin typeface="Times New Roman" pitchFamily="18" charset="0"/>
        <a:ea typeface="+mn-ea"/>
        <a:cs typeface="+mn-cs"/>
      </a:defRPr>
    </a:lvl6pPr>
    <a:lvl7pPr marL="2743200" algn="l" defTabSz="914400" rtl="0" eaLnBrk="1" latinLnBrk="0" hangingPunct="1">
      <a:defRPr sz="2400" b="1" kern="1200">
        <a:solidFill>
          <a:schemeClr val="tx1"/>
        </a:solidFill>
        <a:latin typeface="Times New Roman" pitchFamily="18" charset="0"/>
        <a:ea typeface="+mn-ea"/>
        <a:cs typeface="+mn-cs"/>
      </a:defRPr>
    </a:lvl7pPr>
    <a:lvl8pPr marL="3200400" algn="l" defTabSz="914400" rtl="0" eaLnBrk="1" latinLnBrk="0" hangingPunct="1">
      <a:defRPr sz="2400" b="1" kern="1200">
        <a:solidFill>
          <a:schemeClr val="tx1"/>
        </a:solidFill>
        <a:latin typeface="Times New Roman" pitchFamily="18" charset="0"/>
        <a:ea typeface="+mn-ea"/>
        <a:cs typeface="+mn-cs"/>
      </a:defRPr>
    </a:lvl8pPr>
    <a:lvl9pPr marL="3657600" algn="l" defTabSz="914400" rtl="0" eaLnBrk="1" latinLnBrk="0" hangingPunct="1">
      <a:defRPr sz="2400" b="1"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99FF33"/>
    <a:srgbClr val="FF3300"/>
    <a:srgbClr val="33339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9234" autoAdjust="0"/>
    <p:restoredTop sz="90929"/>
  </p:normalViewPr>
  <p:slideViewPr>
    <p:cSldViewPr>
      <p:cViewPr varScale="1">
        <p:scale>
          <a:sx n="67" d="100"/>
          <a:sy n="67" d="100"/>
        </p:scale>
        <p:origin x="-1500"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B1DAC01-8B0E-4AC4-959C-B0B54ABF2146}"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54B72D4-8C40-4F8E-9B15-C2572F293C5B}"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214710A-7D59-4F6A-8DFC-EC0329BE1259}"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0088BFF-7931-4E15-9319-C8A1394F0561}"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BF459D5-01C5-40D4-A5BD-683CC306BE4C}"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E794C64-02E9-4A5B-A2CE-26283FB46775}"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4DB6F4BC-B330-4A3F-8239-616001F49C1C}"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9A69D8F5-BBF5-4C56-9D15-78345037F508}"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952758CD-5568-4036-8A37-3261A67B73F0}"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0854EB8-5714-4726-94D5-4C182AEE6B36}"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CE807E5-A2B7-401A-814A-78C944D832E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5"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smtClean="0">
                <a:solidFill>
                  <a:schemeClr val="tx1">
                    <a:tint val="75000"/>
                  </a:schemeClr>
                </a:solidFill>
              </a:defRPr>
            </a:lvl1pPr>
          </a:lstStyle>
          <a:p>
            <a:pPr>
              <a:defRPr/>
            </a:pPr>
            <a:fld id="{C7BF9203-C0E5-495E-9866-96FFA7BA867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85800" y="2743200"/>
            <a:ext cx="7772400" cy="1143000"/>
          </a:xfrm>
        </p:spPr>
        <p:txBody>
          <a:bodyPr/>
          <a:lstStyle/>
          <a:p>
            <a:r>
              <a:rPr lang="en-US" b="1" smtClean="0">
                <a:solidFill>
                  <a:schemeClr val="accent2"/>
                </a:solidFill>
              </a:rPr>
              <a:t>2D TRANSFORMATIONS</a:t>
            </a:r>
          </a:p>
        </p:txBody>
      </p:sp>
      <p:sp>
        <p:nvSpPr>
          <p:cNvPr id="4099" name="Text Box 5"/>
          <p:cNvSpPr txBox="1">
            <a:spLocks noChangeArrowheads="1"/>
          </p:cNvSpPr>
          <p:nvPr/>
        </p:nvSpPr>
        <p:spPr bwMode="auto">
          <a:xfrm>
            <a:off x="2514600" y="1905000"/>
            <a:ext cx="4267200" cy="519113"/>
          </a:xfrm>
          <a:prstGeom prst="rect">
            <a:avLst/>
          </a:prstGeom>
          <a:noFill/>
          <a:ln w="9525">
            <a:noFill/>
            <a:miter lim="800000"/>
            <a:headEnd/>
            <a:tailEnd/>
          </a:ln>
        </p:spPr>
        <p:txBody>
          <a:bodyPr>
            <a:spAutoFit/>
          </a:bodyPr>
          <a:lstStyle/>
          <a:p>
            <a:pPr>
              <a:spcBef>
                <a:spcPct val="50000"/>
              </a:spcBef>
            </a:pPr>
            <a:r>
              <a:rPr lang="en-US" sz="2800">
                <a:solidFill>
                  <a:schemeClr val="accent2"/>
                </a:solidFill>
              </a:rPr>
              <a:t>COMPUTER GRAPHICS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685800" y="0"/>
            <a:ext cx="7772400" cy="1143000"/>
          </a:xfrm>
          <a:prstGeom prst="rect">
            <a:avLst/>
          </a:prstGeom>
          <a:noFill/>
          <a:ln w="9525">
            <a:noFill/>
            <a:miter lim="800000"/>
            <a:headEnd/>
            <a:tailEnd/>
          </a:ln>
        </p:spPr>
        <p:txBody>
          <a:bodyPr anchor="ctr"/>
          <a:lstStyle/>
          <a:p>
            <a:pPr algn="ctr"/>
            <a:r>
              <a:rPr lang="en-US" sz="4400">
                <a:solidFill>
                  <a:schemeClr val="accent2"/>
                </a:solidFill>
              </a:rPr>
              <a:t>Rotation</a:t>
            </a:r>
          </a:p>
        </p:txBody>
      </p:sp>
      <p:sp>
        <p:nvSpPr>
          <p:cNvPr id="13315" name="Rectangle 3"/>
          <p:cNvSpPr>
            <a:spLocks noChangeArrowheads="1"/>
          </p:cNvSpPr>
          <p:nvPr/>
        </p:nvSpPr>
        <p:spPr bwMode="auto">
          <a:xfrm>
            <a:off x="457200" y="838200"/>
            <a:ext cx="4419600" cy="1600200"/>
          </a:xfrm>
          <a:prstGeom prst="rect">
            <a:avLst/>
          </a:prstGeom>
          <a:noFill/>
          <a:ln w="9525">
            <a:noFill/>
            <a:miter lim="800000"/>
            <a:headEnd/>
            <a:tailEnd/>
          </a:ln>
        </p:spPr>
        <p:txBody>
          <a:bodyPr/>
          <a:lstStyle/>
          <a:p>
            <a:pPr marL="342900" indent="-342900">
              <a:spcBef>
                <a:spcPct val="20000"/>
              </a:spcBef>
              <a:buFontTx/>
              <a:buChar char="•"/>
            </a:pPr>
            <a:r>
              <a:rPr lang="en-US" sz="2800" b="0"/>
              <a:t>Review Trigonometry</a:t>
            </a:r>
          </a:p>
          <a:p>
            <a:pPr marL="342900" indent="-342900">
              <a:spcBef>
                <a:spcPct val="20000"/>
              </a:spcBef>
            </a:pPr>
            <a:r>
              <a:rPr lang="en-US" b="0"/>
              <a:t>  	=&gt; cos</a:t>
            </a:r>
            <a:r>
              <a:rPr lang="en-US" sz="2800" b="0"/>
              <a:t> </a:t>
            </a:r>
            <a:r>
              <a:rPr lang="en-US">
                <a:cs typeface="Times New Roman" pitchFamily="18" charset="0"/>
                <a:sym typeface="Symbol" pitchFamily="18" charset="2"/>
              </a:rPr>
              <a:t> = x/r , </a:t>
            </a:r>
            <a:r>
              <a:rPr lang="en-US" b="0">
                <a:cs typeface="Times New Roman" pitchFamily="18" charset="0"/>
                <a:sym typeface="Symbol" pitchFamily="18" charset="2"/>
              </a:rPr>
              <a:t>sin </a:t>
            </a:r>
            <a:r>
              <a:rPr lang="en-US">
                <a:cs typeface="Times New Roman" pitchFamily="18" charset="0"/>
                <a:sym typeface="Symbol" pitchFamily="18" charset="2"/>
              </a:rPr>
              <a:t></a:t>
            </a:r>
            <a:r>
              <a:rPr lang="en-US" b="0">
                <a:cs typeface="Times New Roman" pitchFamily="18" charset="0"/>
                <a:sym typeface="Symbol" pitchFamily="18" charset="2"/>
              </a:rPr>
              <a:t>= </a:t>
            </a:r>
            <a:r>
              <a:rPr lang="en-US">
                <a:cs typeface="Times New Roman" pitchFamily="18" charset="0"/>
                <a:sym typeface="Symbol" pitchFamily="18" charset="2"/>
              </a:rPr>
              <a:t>y</a:t>
            </a:r>
            <a:r>
              <a:rPr lang="en-US" b="0">
                <a:cs typeface="Times New Roman" pitchFamily="18" charset="0"/>
                <a:sym typeface="Symbol" pitchFamily="18" charset="2"/>
              </a:rPr>
              <a:t>/</a:t>
            </a:r>
            <a:r>
              <a:rPr lang="en-US">
                <a:cs typeface="Times New Roman" pitchFamily="18" charset="0"/>
                <a:sym typeface="Symbol" pitchFamily="18" charset="2"/>
              </a:rPr>
              <a:t>r</a:t>
            </a:r>
          </a:p>
          <a:p>
            <a:pPr marL="742950" lvl="1" indent="-285750" algn="just">
              <a:spcBef>
                <a:spcPct val="20000"/>
              </a:spcBef>
              <a:buFontTx/>
              <a:buChar char="•"/>
            </a:pPr>
            <a:r>
              <a:rPr lang="en-US">
                <a:cs typeface="Times New Roman" pitchFamily="18" charset="0"/>
                <a:sym typeface="Symbol" pitchFamily="18" charset="2"/>
              </a:rPr>
              <a:t>x = r. </a:t>
            </a:r>
            <a:r>
              <a:rPr lang="en-US" b="0">
                <a:cs typeface="Times New Roman" pitchFamily="18" charset="0"/>
                <a:sym typeface="Symbol" pitchFamily="18" charset="2"/>
              </a:rPr>
              <a:t>c</a:t>
            </a:r>
            <a:r>
              <a:rPr lang="en-US" b="0"/>
              <a:t>os</a:t>
            </a:r>
            <a:r>
              <a:rPr lang="en-US" sz="2800" b="0"/>
              <a:t> </a:t>
            </a:r>
            <a:r>
              <a:rPr lang="en-US">
                <a:cs typeface="Times New Roman" pitchFamily="18" charset="0"/>
                <a:sym typeface="Symbol" pitchFamily="18" charset="2"/>
              </a:rPr>
              <a:t>, y = r.</a:t>
            </a:r>
            <a:r>
              <a:rPr lang="en-US" b="0">
                <a:cs typeface="Times New Roman" pitchFamily="18" charset="0"/>
                <a:sym typeface="Symbol" pitchFamily="18" charset="2"/>
              </a:rPr>
              <a:t>sin </a:t>
            </a:r>
            <a:r>
              <a:rPr lang="en-US">
                <a:cs typeface="Times New Roman" pitchFamily="18" charset="0"/>
                <a:sym typeface="Symbol" pitchFamily="18" charset="2"/>
              </a:rPr>
              <a:t></a:t>
            </a:r>
          </a:p>
          <a:p>
            <a:pPr marL="742950" lvl="1" indent="-285750">
              <a:spcBef>
                <a:spcPct val="20000"/>
              </a:spcBef>
              <a:buFontTx/>
              <a:buChar char="•"/>
            </a:pPr>
            <a:endParaRPr lang="en-US" b="0">
              <a:cs typeface="Times New Roman" pitchFamily="18" charset="0"/>
              <a:sym typeface="Symbol" pitchFamily="18" charset="2"/>
            </a:endParaRPr>
          </a:p>
        </p:txBody>
      </p:sp>
      <p:grpSp>
        <p:nvGrpSpPr>
          <p:cNvPr id="13316" name="Group 4"/>
          <p:cNvGrpSpPr>
            <a:grpSpLocks/>
          </p:cNvGrpSpPr>
          <p:nvPr/>
        </p:nvGrpSpPr>
        <p:grpSpPr bwMode="auto">
          <a:xfrm>
            <a:off x="4953000" y="1905000"/>
            <a:ext cx="3733800" cy="3810000"/>
            <a:chOff x="3120" y="1200"/>
            <a:chExt cx="2064" cy="1920"/>
          </a:xfrm>
        </p:grpSpPr>
        <p:grpSp>
          <p:nvGrpSpPr>
            <p:cNvPr id="13359" name="Group 5"/>
            <p:cNvGrpSpPr>
              <a:grpSpLocks/>
            </p:cNvGrpSpPr>
            <p:nvPr/>
          </p:nvGrpSpPr>
          <p:grpSpPr bwMode="auto">
            <a:xfrm>
              <a:off x="3120" y="1200"/>
              <a:ext cx="2064" cy="1920"/>
              <a:chOff x="3120" y="1200"/>
              <a:chExt cx="2064" cy="1920"/>
            </a:xfrm>
          </p:grpSpPr>
          <p:sp>
            <p:nvSpPr>
              <p:cNvPr id="13379" name="Line 6"/>
              <p:cNvSpPr>
                <a:spLocks noChangeShapeType="1"/>
              </p:cNvSpPr>
              <p:nvPr/>
            </p:nvSpPr>
            <p:spPr bwMode="auto">
              <a:xfrm>
                <a:off x="3120" y="1200"/>
                <a:ext cx="0" cy="1920"/>
              </a:xfrm>
              <a:prstGeom prst="line">
                <a:avLst/>
              </a:prstGeom>
              <a:noFill/>
              <a:ln w="38100">
                <a:solidFill>
                  <a:schemeClr val="tx1"/>
                </a:solidFill>
                <a:round/>
                <a:headEnd/>
                <a:tailEnd/>
              </a:ln>
            </p:spPr>
            <p:txBody>
              <a:bodyPr/>
              <a:lstStyle/>
              <a:p>
                <a:endParaRPr lang="en-US"/>
              </a:p>
            </p:txBody>
          </p:sp>
          <p:sp>
            <p:nvSpPr>
              <p:cNvPr id="13380" name="Line 7"/>
              <p:cNvSpPr>
                <a:spLocks noChangeShapeType="1"/>
              </p:cNvSpPr>
              <p:nvPr/>
            </p:nvSpPr>
            <p:spPr bwMode="auto">
              <a:xfrm>
                <a:off x="3120" y="3120"/>
                <a:ext cx="2064" cy="0"/>
              </a:xfrm>
              <a:prstGeom prst="line">
                <a:avLst/>
              </a:prstGeom>
              <a:noFill/>
              <a:ln w="38100">
                <a:solidFill>
                  <a:schemeClr val="tx1"/>
                </a:solidFill>
                <a:round/>
                <a:headEnd/>
                <a:tailEnd/>
              </a:ln>
            </p:spPr>
            <p:txBody>
              <a:bodyPr/>
              <a:lstStyle/>
              <a:p>
                <a:endParaRPr lang="en-US"/>
              </a:p>
            </p:txBody>
          </p:sp>
        </p:grpSp>
        <p:sp>
          <p:nvSpPr>
            <p:cNvPr id="13360" name="Line 8"/>
            <p:cNvSpPr>
              <a:spLocks noChangeShapeType="1"/>
            </p:cNvSpPr>
            <p:nvPr/>
          </p:nvSpPr>
          <p:spPr bwMode="auto">
            <a:xfrm>
              <a:off x="3312" y="1200"/>
              <a:ext cx="0" cy="1920"/>
            </a:xfrm>
            <a:prstGeom prst="line">
              <a:avLst/>
            </a:prstGeom>
            <a:noFill/>
            <a:ln w="9525">
              <a:solidFill>
                <a:schemeClr val="tx1"/>
              </a:solidFill>
              <a:round/>
              <a:headEnd/>
              <a:tailEnd/>
            </a:ln>
          </p:spPr>
          <p:txBody>
            <a:bodyPr/>
            <a:lstStyle/>
            <a:p>
              <a:endParaRPr lang="en-US"/>
            </a:p>
          </p:txBody>
        </p:sp>
        <p:sp>
          <p:nvSpPr>
            <p:cNvPr id="2" name="Line 9"/>
            <p:cNvSpPr>
              <a:spLocks noChangeShapeType="1"/>
            </p:cNvSpPr>
            <p:nvPr/>
          </p:nvSpPr>
          <p:spPr bwMode="auto">
            <a:xfrm>
              <a:off x="3504" y="1200"/>
              <a:ext cx="0" cy="1920"/>
            </a:xfrm>
            <a:prstGeom prst="line">
              <a:avLst/>
            </a:prstGeom>
            <a:noFill/>
            <a:ln w="9525">
              <a:solidFill>
                <a:schemeClr val="tx1"/>
              </a:solidFill>
              <a:round/>
              <a:headEnd/>
              <a:tailEnd/>
            </a:ln>
          </p:spPr>
          <p:txBody>
            <a:bodyPr/>
            <a:lstStyle/>
            <a:p>
              <a:endParaRPr lang="en-US"/>
            </a:p>
          </p:txBody>
        </p:sp>
        <p:sp>
          <p:nvSpPr>
            <p:cNvPr id="13362" name="Line 10"/>
            <p:cNvSpPr>
              <a:spLocks noChangeShapeType="1"/>
            </p:cNvSpPr>
            <p:nvPr/>
          </p:nvSpPr>
          <p:spPr bwMode="auto">
            <a:xfrm>
              <a:off x="3696" y="1200"/>
              <a:ext cx="0" cy="1920"/>
            </a:xfrm>
            <a:prstGeom prst="line">
              <a:avLst/>
            </a:prstGeom>
            <a:noFill/>
            <a:ln w="9525">
              <a:solidFill>
                <a:schemeClr val="tx1"/>
              </a:solidFill>
              <a:round/>
              <a:headEnd/>
              <a:tailEnd/>
            </a:ln>
          </p:spPr>
          <p:txBody>
            <a:bodyPr/>
            <a:lstStyle/>
            <a:p>
              <a:endParaRPr lang="en-US"/>
            </a:p>
          </p:txBody>
        </p:sp>
        <p:sp>
          <p:nvSpPr>
            <p:cNvPr id="13363" name="Line 11"/>
            <p:cNvSpPr>
              <a:spLocks noChangeShapeType="1"/>
            </p:cNvSpPr>
            <p:nvPr/>
          </p:nvSpPr>
          <p:spPr bwMode="auto">
            <a:xfrm>
              <a:off x="3888" y="1200"/>
              <a:ext cx="0" cy="1920"/>
            </a:xfrm>
            <a:prstGeom prst="line">
              <a:avLst/>
            </a:prstGeom>
            <a:noFill/>
            <a:ln w="9525">
              <a:solidFill>
                <a:schemeClr val="tx1"/>
              </a:solidFill>
              <a:round/>
              <a:headEnd/>
              <a:tailEnd/>
            </a:ln>
          </p:spPr>
          <p:txBody>
            <a:bodyPr/>
            <a:lstStyle/>
            <a:p>
              <a:endParaRPr lang="en-US"/>
            </a:p>
          </p:txBody>
        </p:sp>
        <p:sp>
          <p:nvSpPr>
            <p:cNvPr id="13364" name="Line 12"/>
            <p:cNvSpPr>
              <a:spLocks noChangeShapeType="1"/>
            </p:cNvSpPr>
            <p:nvPr/>
          </p:nvSpPr>
          <p:spPr bwMode="auto">
            <a:xfrm>
              <a:off x="4080" y="1200"/>
              <a:ext cx="0" cy="1920"/>
            </a:xfrm>
            <a:prstGeom prst="line">
              <a:avLst/>
            </a:prstGeom>
            <a:noFill/>
            <a:ln w="9525">
              <a:solidFill>
                <a:schemeClr val="tx1"/>
              </a:solidFill>
              <a:round/>
              <a:headEnd/>
              <a:tailEnd/>
            </a:ln>
          </p:spPr>
          <p:txBody>
            <a:bodyPr/>
            <a:lstStyle/>
            <a:p>
              <a:endParaRPr lang="en-US"/>
            </a:p>
          </p:txBody>
        </p:sp>
        <p:sp>
          <p:nvSpPr>
            <p:cNvPr id="13365" name="Line 13"/>
            <p:cNvSpPr>
              <a:spLocks noChangeShapeType="1"/>
            </p:cNvSpPr>
            <p:nvPr/>
          </p:nvSpPr>
          <p:spPr bwMode="auto">
            <a:xfrm>
              <a:off x="4272" y="1200"/>
              <a:ext cx="0" cy="1920"/>
            </a:xfrm>
            <a:prstGeom prst="line">
              <a:avLst/>
            </a:prstGeom>
            <a:noFill/>
            <a:ln w="9525">
              <a:solidFill>
                <a:schemeClr val="tx1"/>
              </a:solidFill>
              <a:round/>
              <a:headEnd/>
              <a:tailEnd/>
            </a:ln>
          </p:spPr>
          <p:txBody>
            <a:bodyPr/>
            <a:lstStyle/>
            <a:p>
              <a:endParaRPr lang="en-US"/>
            </a:p>
          </p:txBody>
        </p:sp>
        <p:sp>
          <p:nvSpPr>
            <p:cNvPr id="13366" name="Line 14"/>
            <p:cNvSpPr>
              <a:spLocks noChangeShapeType="1"/>
            </p:cNvSpPr>
            <p:nvPr/>
          </p:nvSpPr>
          <p:spPr bwMode="auto">
            <a:xfrm>
              <a:off x="4464" y="1200"/>
              <a:ext cx="0" cy="1920"/>
            </a:xfrm>
            <a:prstGeom prst="line">
              <a:avLst/>
            </a:prstGeom>
            <a:noFill/>
            <a:ln w="9525">
              <a:solidFill>
                <a:schemeClr val="tx1"/>
              </a:solidFill>
              <a:round/>
              <a:headEnd/>
              <a:tailEnd/>
            </a:ln>
          </p:spPr>
          <p:txBody>
            <a:bodyPr/>
            <a:lstStyle/>
            <a:p>
              <a:endParaRPr lang="en-US"/>
            </a:p>
          </p:txBody>
        </p:sp>
        <p:sp>
          <p:nvSpPr>
            <p:cNvPr id="13367" name="Line 15"/>
            <p:cNvSpPr>
              <a:spLocks noChangeShapeType="1"/>
            </p:cNvSpPr>
            <p:nvPr/>
          </p:nvSpPr>
          <p:spPr bwMode="auto">
            <a:xfrm>
              <a:off x="4656" y="1200"/>
              <a:ext cx="0" cy="1920"/>
            </a:xfrm>
            <a:prstGeom prst="line">
              <a:avLst/>
            </a:prstGeom>
            <a:noFill/>
            <a:ln w="9525">
              <a:solidFill>
                <a:schemeClr val="tx1"/>
              </a:solidFill>
              <a:round/>
              <a:headEnd/>
              <a:tailEnd/>
            </a:ln>
          </p:spPr>
          <p:txBody>
            <a:bodyPr/>
            <a:lstStyle/>
            <a:p>
              <a:endParaRPr lang="en-US"/>
            </a:p>
          </p:txBody>
        </p:sp>
        <p:sp>
          <p:nvSpPr>
            <p:cNvPr id="13368" name="Line 16"/>
            <p:cNvSpPr>
              <a:spLocks noChangeShapeType="1"/>
            </p:cNvSpPr>
            <p:nvPr/>
          </p:nvSpPr>
          <p:spPr bwMode="auto">
            <a:xfrm>
              <a:off x="4848" y="1200"/>
              <a:ext cx="0" cy="1920"/>
            </a:xfrm>
            <a:prstGeom prst="line">
              <a:avLst/>
            </a:prstGeom>
            <a:noFill/>
            <a:ln w="9525">
              <a:solidFill>
                <a:schemeClr val="tx1"/>
              </a:solidFill>
              <a:round/>
              <a:headEnd/>
              <a:tailEnd/>
            </a:ln>
          </p:spPr>
          <p:txBody>
            <a:bodyPr/>
            <a:lstStyle/>
            <a:p>
              <a:endParaRPr lang="en-US"/>
            </a:p>
          </p:txBody>
        </p:sp>
        <p:sp>
          <p:nvSpPr>
            <p:cNvPr id="13369" name="Line 17"/>
            <p:cNvSpPr>
              <a:spLocks noChangeShapeType="1"/>
            </p:cNvSpPr>
            <p:nvPr/>
          </p:nvSpPr>
          <p:spPr bwMode="auto">
            <a:xfrm>
              <a:off x="5040" y="1200"/>
              <a:ext cx="0" cy="1920"/>
            </a:xfrm>
            <a:prstGeom prst="line">
              <a:avLst/>
            </a:prstGeom>
            <a:noFill/>
            <a:ln w="9525">
              <a:solidFill>
                <a:schemeClr val="tx1"/>
              </a:solidFill>
              <a:round/>
              <a:headEnd/>
              <a:tailEnd/>
            </a:ln>
          </p:spPr>
          <p:txBody>
            <a:bodyPr/>
            <a:lstStyle/>
            <a:p>
              <a:endParaRPr lang="en-US"/>
            </a:p>
          </p:txBody>
        </p:sp>
        <p:sp>
          <p:nvSpPr>
            <p:cNvPr id="3" name="Line 18"/>
            <p:cNvSpPr>
              <a:spLocks noChangeShapeType="1"/>
            </p:cNvSpPr>
            <p:nvPr/>
          </p:nvSpPr>
          <p:spPr bwMode="auto">
            <a:xfrm>
              <a:off x="3120" y="2928"/>
              <a:ext cx="2064" cy="0"/>
            </a:xfrm>
            <a:prstGeom prst="line">
              <a:avLst/>
            </a:prstGeom>
            <a:noFill/>
            <a:ln w="9525">
              <a:solidFill>
                <a:schemeClr val="tx1"/>
              </a:solidFill>
              <a:round/>
              <a:headEnd/>
              <a:tailEnd/>
            </a:ln>
          </p:spPr>
          <p:txBody>
            <a:bodyPr/>
            <a:lstStyle/>
            <a:p>
              <a:endParaRPr lang="en-US"/>
            </a:p>
          </p:txBody>
        </p:sp>
        <p:sp>
          <p:nvSpPr>
            <p:cNvPr id="13371" name="Line 19"/>
            <p:cNvSpPr>
              <a:spLocks noChangeShapeType="1"/>
            </p:cNvSpPr>
            <p:nvPr/>
          </p:nvSpPr>
          <p:spPr bwMode="auto">
            <a:xfrm>
              <a:off x="3120" y="2736"/>
              <a:ext cx="2064" cy="0"/>
            </a:xfrm>
            <a:prstGeom prst="line">
              <a:avLst/>
            </a:prstGeom>
            <a:noFill/>
            <a:ln w="9525">
              <a:solidFill>
                <a:schemeClr val="tx1"/>
              </a:solidFill>
              <a:round/>
              <a:headEnd/>
              <a:tailEnd/>
            </a:ln>
          </p:spPr>
          <p:txBody>
            <a:bodyPr/>
            <a:lstStyle/>
            <a:p>
              <a:endParaRPr lang="en-US"/>
            </a:p>
          </p:txBody>
        </p:sp>
        <p:sp>
          <p:nvSpPr>
            <p:cNvPr id="13372" name="Line 20"/>
            <p:cNvSpPr>
              <a:spLocks noChangeShapeType="1"/>
            </p:cNvSpPr>
            <p:nvPr/>
          </p:nvSpPr>
          <p:spPr bwMode="auto">
            <a:xfrm>
              <a:off x="3120" y="2544"/>
              <a:ext cx="2064" cy="0"/>
            </a:xfrm>
            <a:prstGeom prst="line">
              <a:avLst/>
            </a:prstGeom>
            <a:noFill/>
            <a:ln w="9525">
              <a:solidFill>
                <a:schemeClr val="tx1"/>
              </a:solidFill>
              <a:round/>
              <a:headEnd/>
              <a:tailEnd/>
            </a:ln>
          </p:spPr>
          <p:txBody>
            <a:bodyPr/>
            <a:lstStyle/>
            <a:p>
              <a:endParaRPr lang="en-US"/>
            </a:p>
          </p:txBody>
        </p:sp>
        <p:sp>
          <p:nvSpPr>
            <p:cNvPr id="13373" name="Line 21"/>
            <p:cNvSpPr>
              <a:spLocks noChangeShapeType="1"/>
            </p:cNvSpPr>
            <p:nvPr/>
          </p:nvSpPr>
          <p:spPr bwMode="auto">
            <a:xfrm>
              <a:off x="3120" y="2352"/>
              <a:ext cx="2064" cy="0"/>
            </a:xfrm>
            <a:prstGeom prst="line">
              <a:avLst/>
            </a:prstGeom>
            <a:noFill/>
            <a:ln w="9525">
              <a:solidFill>
                <a:schemeClr val="tx1"/>
              </a:solidFill>
              <a:round/>
              <a:headEnd/>
              <a:tailEnd/>
            </a:ln>
          </p:spPr>
          <p:txBody>
            <a:bodyPr/>
            <a:lstStyle/>
            <a:p>
              <a:endParaRPr lang="en-US"/>
            </a:p>
          </p:txBody>
        </p:sp>
        <p:sp>
          <p:nvSpPr>
            <p:cNvPr id="13374" name="Line 22"/>
            <p:cNvSpPr>
              <a:spLocks noChangeShapeType="1"/>
            </p:cNvSpPr>
            <p:nvPr/>
          </p:nvSpPr>
          <p:spPr bwMode="auto">
            <a:xfrm>
              <a:off x="3120" y="2160"/>
              <a:ext cx="2064" cy="0"/>
            </a:xfrm>
            <a:prstGeom prst="line">
              <a:avLst/>
            </a:prstGeom>
            <a:noFill/>
            <a:ln w="9525">
              <a:solidFill>
                <a:schemeClr val="tx1"/>
              </a:solidFill>
              <a:round/>
              <a:headEnd/>
              <a:tailEnd/>
            </a:ln>
          </p:spPr>
          <p:txBody>
            <a:bodyPr/>
            <a:lstStyle/>
            <a:p>
              <a:endParaRPr lang="en-US"/>
            </a:p>
          </p:txBody>
        </p:sp>
        <p:sp>
          <p:nvSpPr>
            <p:cNvPr id="13375" name="Line 23"/>
            <p:cNvSpPr>
              <a:spLocks noChangeShapeType="1"/>
            </p:cNvSpPr>
            <p:nvPr/>
          </p:nvSpPr>
          <p:spPr bwMode="auto">
            <a:xfrm>
              <a:off x="3120" y="1968"/>
              <a:ext cx="2064" cy="0"/>
            </a:xfrm>
            <a:prstGeom prst="line">
              <a:avLst/>
            </a:prstGeom>
            <a:noFill/>
            <a:ln w="9525">
              <a:solidFill>
                <a:schemeClr val="tx1"/>
              </a:solidFill>
              <a:round/>
              <a:headEnd/>
              <a:tailEnd/>
            </a:ln>
          </p:spPr>
          <p:txBody>
            <a:bodyPr/>
            <a:lstStyle/>
            <a:p>
              <a:endParaRPr lang="en-US"/>
            </a:p>
          </p:txBody>
        </p:sp>
        <p:sp>
          <p:nvSpPr>
            <p:cNvPr id="13376" name="Line 24"/>
            <p:cNvSpPr>
              <a:spLocks noChangeShapeType="1"/>
            </p:cNvSpPr>
            <p:nvPr/>
          </p:nvSpPr>
          <p:spPr bwMode="auto">
            <a:xfrm>
              <a:off x="3120" y="1776"/>
              <a:ext cx="2064" cy="0"/>
            </a:xfrm>
            <a:prstGeom prst="line">
              <a:avLst/>
            </a:prstGeom>
            <a:noFill/>
            <a:ln w="9525">
              <a:solidFill>
                <a:schemeClr val="tx1"/>
              </a:solidFill>
              <a:round/>
              <a:headEnd/>
              <a:tailEnd/>
            </a:ln>
          </p:spPr>
          <p:txBody>
            <a:bodyPr/>
            <a:lstStyle/>
            <a:p>
              <a:endParaRPr lang="en-US"/>
            </a:p>
          </p:txBody>
        </p:sp>
        <p:sp>
          <p:nvSpPr>
            <p:cNvPr id="13377" name="Line 25"/>
            <p:cNvSpPr>
              <a:spLocks noChangeShapeType="1"/>
            </p:cNvSpPr>
            <p:nvPr/>
          </p:nvSpPr>
          <p:spPr bwMode="auto">
            <a:xfrm>
              <a:off x="3120" y="1584"/>
              <a:ext cx="2064" cy="0"/>
            </a:xfrm>
            <a:prstGeom prst="line">
              <a:avLst/>
            </a:prstGeom>
            <a:noFill/>
            <a:ln w="9525">
              <a:solidFill>
                <a:schemeClr val="tx1"/>
              </a:solidFill>
              <a:round/>
              <a:headEnd/>
              <a:tailEnd/>
            </a:ln>
          </p:spPr>
          <p:txBody>
            <a:bodyPr/>
            <a:lstStyle/>
            <a:p>
              <a:endParaRPr lang="en-US"/>
            </a:p>
          </p:txBody>
        </p:sp>
        <p:sp>
          <p:nvSpPr>
            <p:cNvPr id="13378" name="Line 26"/>
            <p:cNvSpPr>
              <a:spLocks noChangeShapeType="1"/>
            </p:cNvSpPr>
            <p:nvPr/>
          </p:nvSpPr>
          <p:spPr bwMode="auto">
            <a:xfrm>
              <a:off x="3120" y="1392"/>
              <a:ext cx="2064" cy="0"/>
            </a:xfrm>
            <a:prstGeom prst="line">
              <a:avLst/>
            </a:prstGeom>
            <a:noFill/>
            <a:ln w="9525">
              <a:solidFill>
                <a:schemeClr val="tx1"/>
              </a:solidFill>
              <a:round/>
              <a:headEnd/>
              <a:tailEnd/>
            </a:ln>
          </p:spPr>
          <p:txBody>
            <a:bodyPr/>
            <a:lstStyle/>
            <a:p>
              <a:endParaRPr lang="en-US"/>
            </a:p>
          </p:txBody>
        </p:sp>
      </p:grpSp>
      <p:sp>
        <p:nvSpPr>
          <p:cNvPr id="13317" name="Oval 27"/>
          <p:cNvSpPr>
            <a:spLocks noChangeAspect="1" noChangeArrowheads="1"/>
          </p:cNvSpPr>
          <p:nvPr/>
        </p:nvSpPr>
        <p:spPr bwMode="auto">
          <a:xfrm>
            <a:off x="7118350" y="4071938"/>
            <a:ext cx="228600" cy="228600"/>
          </a:xfrm>
          <a:prstGeom prst="ellipse">
            <a:avLst/>
          </a:prstGeom>
          <a:solidFill>
            <a:schemeClr val="accent2"/>
          </a:solidFill>
          <a:ln w="9525">
            <a:noFill/>
            <a:round/>
            <a:headEnd/>
            <a:tailEnd/>
          </a:ln>
        </p:spPr>
        <p:txBody>
          <a:bodyPr wrap="none" anchor="ctr"/>
          <a:lstStyle/>
          <a:p>
            <a:endParaRPr lang="en-US"/>
          </a:p>
        </p:txBody>
      </p:sp>
      <p:grpSp>
        <p:nvGrpSpPr>
          <p:cNvPr id="7" name="Group 60"/>
          <p:cNvGrpSpPr>
            <a:grpSpLocks/>
          </p:cNvGrpSpPr>
          <p:nvPr/>
        </p:nvGrpSpPr>
        <p:grpSpPr bwMode="auto">
          <a:xfrm>
            <a:off x="5721350" y="2660650"/>
            <a:ext cx="1524000" cy="1547813"/>
            <a:chOff x="3604" y="1676"/>
            <a:chExt cx="960" cy="975"/>
          </a:xfrm>
        </p:grpSpPr>
        <p:sp>
          <p:nvSpPr>
            <p:cNvPr id="5" name="Text Box 29"/>
            <p:cNvSpPr txBox="1">
              <a:spLocks noChangeArrowheads="1"/>
            </p:cNvSpPr>
            <p:nvPr/>
          </p:nvSpPr>
          <p:spPr bwMode="auto">
            <a:xfrm>
              <a:off x="4225" y="1929"/>
              <a:ext cx="191" cy="231"/>
            </a:xfrm>
            <a:prstGeom prst="rect">
              <a:avLst/>
            </a:prstGeom>
            <a:noFill/>
            <a:ln w="9525">
              <a:noFill/>
              <a:miter lim="800000"/>
              <a:headEnd/>
              <a:tailEnd/>
            </a:ln>
          </p:spPr>
          <p:txBody>
            <a:bodyPr wrap="none">
              <a:spAutoFit/>
            </a:bodyPr>
            <a:lstStyle/>
            <a:p>
              <a:pPr>
                <a:defRPr/>
              </a:pPr>
              <a:r>
                <a:rPr lang="en-US" sz="1800">
                  <a:effectLst>
                    <a:outerShdw blurRad="38100" dist="38100" dir="2700000" algn="tl">
                      <a:srgbClr val="FFFFFF"/>
                    </a:outerShdw>
                  </a:effectLst>
                  <a:sym typeface="Symbol" pitchFamily="18" charset="2"/>
                </a:rPr>
                <a:t></a:t>
              </a:r>
              <a:endParaRPr lang="en-US" sz="1800">
                <a:effectLst>
                  <a:outerShdw blurRad="38100" dist="38100" dir="2700000" algn="tl">
                    <a:srgbClr val="FFFFFF"/>
                  </a:outerShdw>
                </a:effectLst>
              </a:endParaRPr>
            </a:p>
          </p:txBody>
        </p:sp>
        <p:sp>
          <p:nvSpPr>
            <p:cNvPr id="13358" name="Freeform 30"/>
            <p:cNvSpPr>
              <a:spLocks/>
            </p:cNvSpPr>
            <p:nvPr/>
          </p:nvSpPr>
          <p:spPr bwMode="auto">
            <a:xfrm>
              <a:off x="3604" y="1676"/>
              <a:ext cx="960" cy="975"/>
            </a:xfrm>
            <a:custGeom>
              <a:avLst/>
              <a:gdLst>
                <a:gd name="T0" fmla="*/ 960 w 960"/>
                <a:gd name="T1" fmla="*/ 975 h 975"/>
                <a:gd name="T2" fmla="*/ 572 w 960"/>
                <a:gd name="T3" fmla="*/ 340 h 975"/>
                <a:gd name="T4" fmla="*/ 0 w 960"/>
                <a:gd name="T5" fmla="*/ 0 h 975"/>
                <a:gd name="T6" fmla="*/ 0 60000 65536"/>
                <a:gd name="T7" fmla="*/ 0 60000 65536"/>
                <a:gd name="T8" fmla="*/ 0 60000 65536"/>
                <a:gd name="T9" fmla="*/ 0 w 960"/>
                <a:gd name="T10" fmla="*/ 0 h 975"/>
                <a:gd name="T11" fmla="*/ 960 w 960"/>
                <a:gd name="T12" fmla="*/ 975 h 975"/>
              </a:gdLst>
              <a:ahLst/>
              <a:cxnLst>
                <a:cxn ang="T6">
                  <a:pos x="T0" y="T1"/>
                </a:cxn>
                <a:cxn ang="T7">
                  <a:pos x="T2" y="T3"/>
                </a:cxn>
                <a:cxn ang="T8">
                  <a:pos x="T4" y="T5"/>
                </a:cxn>
              </a:cxnLst>
              <a:rect l="T9" t="T10" r="T11" b="T12"/>
              <a:pathLst>
                <a:path w="960" h="975">
                  <a:moveTo>
                    <a:pt x="960" y="975"/>
                  </a:moveTo>
                  <a:cubicBezTo>
                    <a:pt x="938" y="805"/>
                    <a:pt x="775" y="525"/>
                    <a:pt x="572" y="340"/>
                  </a:cubicBezTo>
                  <a:cubicBezTo>
                    <a:pt x="369" y="155"/>
                    <a:pt x="184" y="45"/>
                    <a:pt x="0" y="0"/>
                  </a:cubicBezTo>
                </a:path>
              </a:pathLst>
            </a:custGeom>
            <a:noFill/>
            <a:ln w="25400">
              <a:solidFill>
                <a:schemeClr val="tx1"/>
              </a:solidFill>
              <a:round/>
              <a:headEnd/>
              <a:tailEnd type="triangle" w="med" len="med"/>
            </a:ln>
          </p:spPr>
          <p:txBody>
            <a:bodyPr/>
            <a:lstStyle/>
            <a:p>
              <a:endParaRPr lang="en-US"/>
            </a:p>
          </p:txBody>
        </p:sp>
      </p:grpSp>
      <p:grpSp>
        <p:nvGrpSpPr>
          <p:cNvPr id="13319" name="Group 57"/>
          <p:cNvGrpSpPr>
            <a:grpSpLocks/>
          </p:cNvGrpSpPr>
          <p:nvPr/>
        </p:nvGrpSpPr>
        <p:grpSpPr bwMode="auto">
          <a:xfrm>
            <a:off x="4953000" y="3733800"/>
            <a:ext cx="2959100" cy="1616075"/>
            <a:chOff x="3120" y="2352"/>
            <a:chExt cx="1864" cy="1018"/>
          </a:xfrm>
        </p:grpSpPr>
        <p:sp>
          <p:nvSpPr>
            <p:cNvPr id="13346" name="Arc 36"/>
            <p:cNvSpPr>
              <a:spLocks/>
            </p:cNvSpPr>
            <p:nvPr/>
          </p:nvSpPr>
          <p:spPr bwMode="auto">
            <a:xfrm>
              <a:off x="3600" y="2928"/>
              <a:ext cx="96" cy="19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p:spPr>
          <p:txBody>
            <a:bodyPr wrap="none" anchor="ctr"/>
            <a:lstStyle/>
            <a:p>
              <a:endParaRPr lang="en-US"/>
            </a:p>
          </p:txBody>
        </p:sp>
        <p:grpSp>
          <p:nvGrpSpPr>
            <p:cNvPr id="13347" name="Group 56"/>
            <p:cNvGrpSpPr>
              <a:grpSpLocks/>
            </p:cNvGrpSpPr>
            <p:nvPr/>
          </p:nvGrpSpPr>
          <p:grpSpPr bwMode="auto">
            <a:xfrm>
              <a:off x="3120" y="2352"/>
              <a:ext cx="1864" cy="1018"/>
              <a:chOff x="3120" y="2352"/>
              <a:chExt cx="1864" cy="1018"/>
            </a:xfrm>
          </p:grpSpPr>
          <p:sp>
            <p:nvSpPr>
              <p:cNvPr id="13348" name="Line 34"/>
              <p:cNvSpPr>
                <a:spLocks noChangeShapeType="1"/>
              </p:cNvSpPr>
              <p:nvPr/>
            </p:nvSpPr>
            <p:spPr bwMode="auto">
              <a:xfrm>
                <a:off x="4560" y="2688"/>
                <a:ext cx="0" cy="384"/>
              </a:xfrm>
              <a:prstGeom prst="line">
                <a:avLst/>
              </a:prstGeom>
              <a:noFill/>
              <a:ln w="9525" cap="rnd">
                <a:solidFill>
                  <a:schemeClr val="tx1"/>
                </a:solidFill>
                <a:prstDash val="sysDot"/>
                <a:round/>
                <a:headEnd type="triangle" w="med" len="med"/>
                <a:tailEnd type="triangle" w="med" len="med"/>
              </a:ln>
            </p:spPr>
            <p:txBody>
              <a:bodyPr/>
              <a:lstStyle/>
              <a:p>
                <a:endParaRPr lang="en-US"/>
              </a:p>
            </p:txBody>
          </p:sp>
          <p:sp>
            <p:nvSpPr>
              <p:cNvPr id="13349" name="Text Box 37"/>
              <p:cNvSpPr txBox="1">
                <a:spLocks noChangeArrowheads="1"/>
              </p:cNvSpPr>
              <p:nvPr/>
            </p:nvSpPr>
            <p:spPr bwMode="auto">
              <a:xfrm>
                <a:off x="3638" y="2854"/>
                <a:ext cx="264" cy="288"/>
              </a:xfrm>
              <a:prstGeom prst="rect">
                <a:avLst/>
              </a:prstGeom>
              <a:noFill/>
              <a:ln w="9525">
                <a:noFill/>
                <a:miter lim="800000"/>
                <a:headEnd/>
                <a:tailEnd/>
              </a:ln>
            </p:spPr>
            <p:txBody>
              <a:bodyPr wrap="none">
                <a:spAutoFit/>
              </a:bodyPr>
              <a:lstStyle/>
              <a:p>
                <a:r>
                  <a:rPr lang="en-US">
                    <a:solidFill>
                      <a:schemeClr val="accent2"/>
                    </a:solidFill>
                    <a:cs typeface="Times New Roman" pitchFamily="18" charset="0"/>
                    <a:sym typeface="Symbol" pitchFamily="18" charset="2"/>
                  </a:rPr>
                  <a:t></a:t>
                </a:r>
                <a:r>
                  <a:rPr lang="en-US"/>
                  <a:t> </a:t>
                </a:r>
              </a:p>
            </p:txBody>
          </p:sp>
          <p:grpSp>
            <p:nvGrpSpPr>
              <p:cNvPr id="13350" name="Group 54"/>
              <p:cNvGrpSpPr>
                <a:grpSpLocks/>
              </p:cNvGrpSpPr>
              <p:nvPr/>
            </p:nvGrpSpPr>
            <p:grpSpPr bwMode="auto">
              <a:xfrm>
                <a:off x="3120" y="2352"/>
                <a:ext cx="1864" cy="1018"/>
                <a:chOff x="3120" y="2352"/>
                <a:chExt cx="1864" cy="1018"/>
              </a:xfrm>
            </p:grpSpPr>
            <p:sp>
              <p:nvSpPr>
                <p:cNvPr id="13351" name="Line 31"/>
                <p:cNvSpPr>
                  <a:spLocks noChangeShapeType="1"/>
                </p:cNvSpPr>
                <p:nvPr/>
              </p:nvSpPr>
              <p:spPr bwMode="auto">
                <a:xfrm flipV="1">
                  <a:off x="3120" y="2640"/>
                  <a:ext cx="1440" cy="480"/>
                </a:xfrm>
                <a:prstGeom prst="line">
                  <a:avLst/>
                </a:prstGeom>
                <a:noFill/>
                <a:ln w="25400">
                  <a:solidFill>
                    <a:schemeClr val="tx1"/>
                  </a:solidFill>
                  <a:round/>
                  <a:headEnd/>
                  <a:tailEnd/>
                </a:ln>
              </p:spPr>
              <p:txBody>
                <a:bodyPr/>
                <a:lstStyle/>
                <a:p>
                  <a:endParaRPr lang="en-US"/>
                </a:p>
              </p:txBody>
            </p:sp>
            <p:sp>
              <p:nvSpPr>
                <p:cNvPr id="13352" name="Text Box 33"/>
                <p:cNvSpPr txBox="1">
                  <a:spLocks noChangeArrowheads="1"/>
                </p:cNvSpPr>
                <p:nvPr/>
              </p:nvSpPr>
              <p:spPr bwMode="auto">
                <a:xfrm>
                  <a:off x="4464" y="2352"/>
                  <a:ext cx="520" cy="250"/>
                </a:xfrm>
                <a:prstGeom prst="rect">
                  <a:avLst/>
                </a:prstGeom>
                <a:noFill/>
                <a:ln w="9525">
                  <a:noFill/>
                  <a:miter lim="800000"/>
                  <a:headEnd/>
                  <a:tailEnd/>
                </a:ln>
              </p:spPr>
              <p:txBody>
                <a:bodyPr wrap="none">
                  <a:spAutoFit/>
                </a:bodyPr>
                <a:lstStyle/>
                <a:p>
                  <a:r>
                    <a:rPr lang="en-US" sz="2000">
                      <a:solidFill>
                        <a:schemeClr val="accent2"/>
                      </a:solidFill>
                    </a:rPr>
                    <a:t>P(x,y)</a:t>
                  </a:r>
                </a:p>
              </p:txBody>
            </p:sp>
            <p:sp>
              <p:nvSpPr>
                <p:cNvPr id="13353" name="Line 35"/>
                <p:cNvSpPr>
                  <a:spLocks noChangeShapeType="1"/>
                </p:cNvSpPr>
                <p:nvPr/>
              </p:nvSpPr>
              <p:spPr bwMode="auto">
                <a:xfrm>
                  <a:off x="3120" y="3159"/>
                  <a:ext cx="1440" cy="0"/>
                </a:xfrm>
                <a:prstGeom prst="line">
                  <a:avLst/>
                </a:prstGeom>
                <a:noFill/>
                <a:ln w="9525" cap="rnd">
                  <a:solidFill>
                    <a:schemeClr val="tx1"/>
                  </a:solidFill>
                  <a:prstDash val="sysDot"/>
                  <a:round/>
                  <a:headEnd type="triangle" w="med" len="med"/>
                  <a:tailEnd type="triangle" w="med" len="med"/>
                </a:ln>
              </p:spPr>
              <p:txBody>
                <a:bodyPr/>
                <a:lstStyle/>
                <a:p>
                  <a:endParaRPr lang="en-US"/>
                </a:p>
              </p:txBody>
            </p:sp>
            <p:sp>
              <p:nvSpPr>
                <p:cNvPr id="13354" name="Text Box 38"/>
                <p:cNvSpPr txBox="1">
                  <a:spLocks noChangeArrowheads="1"/>
                </p:cNvSpPr>
                <p:nvPr/>
              </p:nvSpPr>
              <p:spPr bwMode="auto">
                <a:xfrm>
                  <a:off x="3744" y="3120"/>
                  <a:ext cx="196" cy="250"/>
                </a:xfrm>
                <a:prstGeom prst="rect">
                  <a:avLst/>
                </a:prstGeom>
                <a:noFill/>
                <a:ln w="9525">
                  <a:noFill/>
                  <a:miter lim="800000"/>
                  <a:headEnd/>
                  <a:tailEnd/>
                </a:ln>
              </p:spPr>
              <p:txBody>
                <a:bodyPr wrap="none">
                  <a:spAutoFit/>
                </a:bodyPr>
                <a:lstStyle/>
                <a:p>
                  <a:r>
                    <a:rPr lang="en-US" sz="2000">
                      <a:solidFill>
                        <a:schemeClr val="accent2"/>
                      </a:solidFill>
                    </a:rPr>
                    <a:t>x</a:t>
                  </a:r>
                </a:p>
              </p:txBody>
            </p:sp>
            <p:sp>
              <p:nvSpPr>
                <p:cNvPr id="13355" name="Text Box 39"/>
                <p:cNvSpPr txBox="1">
                  <a:spLocks noChangeArrowheads="1"/>
                </p:cNvSpPr>
                <p:nvPr/>
              </p:nvSpPr>
              <p:spPr bwMode="auto">
                <a:xfrm>
                  <a:off x="4608" y="2727"/>
                  <a:ext cx="196" cy="250"/>
                </a:xfrm>
                <a:prstGeom prst="rect">
                  <a:avLst/>
                </a:prstGeom>
                <a:noFill/>
                <a:ln w="9525">
                  <a:noFill/>
                  <a:miter lim="800000"/>
                  <a:headEnd/>
                  <a:tailEnd/>
                </a:ln>
              </p:spPr>
              <p:txBody>
                <a:bodyPr wrap="none">
                  <a:spAutoFit/>
                </a:bodyPr>
                <a:lstStyle/>
                <a:p>
                  <a:r>
                    <a:rPr lang="en-US" sz="2000">
                      <a:solidFill>
                        <a:schemeClr val="accent2"/>
                      </a:solidFill>
                    </a:rPr>
                    <a:t>y</a:t>
                  </a:r>
                </a:p>
              </p:txBody>
            </p:sp>
            <p:sp>
              <p:nvSpPr>
                <p:cNvPr id="13356" name="Text Box 40"/>
                <p:cNvSpPr txBox="1">
                  <a:spLocks noChangeArrowheads="1"/>
                </p:cNvSpPr>
                <p:nvPr/>
              </p:nvSpPr>
              <p:spPr bwMode="auto">
                <a:xfrm>
                  <a:off x="3879" y="2640"/>
                  <a:ext cx="201" cy="288"/>
                </a:xfrm>
                <a:prstGeom prst="rect">
                  <a:avLst/>
                </a:prstGeom>
                <a:noFill/>
                <a:ln w="9525">
                  <a:noFill/>
                  <a:miter lim="800000"/>
                  <a:headEnd/>
                  <a:tailEnd/>
                </a:ln>
              </p:spPr>
              <p:txBody>
                <a:bodyPr wrap="none">
                  <a:spAutoFit/>
                </a:bodyPr>
                <a:lstStyle/>
                <a:p>
                  <a:r>
                    <a:rPr lang="en-US"/>
                    <a:t>r</a:t>
                  </a:r>
                </a:p>
              </p:txBody>
            </p:sp>
          </p:grpSp>
        </p:grpSp>
      </p:grpSp>
      <p:grpSp>
        <p:nvGrpSpPr>
          <p:cNvPr id="11" name="Group 59"/>
          <p:cNvGrpSpPr>
            <a:grpSpLocks/>
          </p:cNvGrpSpPr>
          <p:nvPr/>
        </p:nvGrpSpPr>
        <p:grpSpPr bwMode="auto">
          <a:xfrm>
            <a:off x="4953000" y="2209800"/>
            <a:ext cx="1581150" cy="3227388"/>
            <a:chOff x="3120" y="1390"/>
            <a:chExt cx="996" cy="2033"/>
          </a:xfrm>
        </p:grpSpPr>
        <p:sp>
          <p:nvSpPr>
            <p:cNvPr id="13336" name="Oval 28"/>
            <p:cNvSpPr>
              <a:spLocks noChangeAspect="1" noChangeArrowheads="1"/>
            </p:cNvSpPr>
            <p:nvPr/>
          </p:nvSpPr>
          <p:spPr bwMode="auto">
            <a:xfrm>
              <a:off x="3525" y="1605"/>
              <a:ext cx="144" cy="144"/>
            </a:xfrm>
            <a:prstGeom prst="ellipse">
              <a:avLst/>
            </a:prstGeom>
            <a:solidFill>
              <a:srgbClr val="FF3300"/>
            </a:solidFill>
            <a:ln w="9525">
              <a:noFill/>
              <a:round/>
              <a:headEnd/>
              <a:tailEnd/>
            </a:ln>
          </p:spPr>
          <p:txBody>
            <a:bodyPr wrap="none" anchor="ctr"/>
            <a:lstStyle/>
            <a:p>
              <a:endParaRPr lang="en-US"/>
            </a:p>
          </p:txBody>
        </p:sp>
        <p:sp>
          <p:nvSpPr>
            <p:cNvPr id="13337" name="Line 32"/>
            <p:cNvSpPr>
              <a:spLocks noChangeShapeType="1"/>
            </p:cNvSpPr>
            <p:nvPr/>
          </p:nvSpPr>
          <p:spPr bwMode="auto">
            <a:xfrm flipV="1">
              <a:off x="3120" y="1680"/>
              <a:ext cx="480" cy="1440"/>
            </a:xfrm>
            <a:prstGeom prst="line">
              <a:avLst/>
            </a:prstGeom>
            <a:noFill/>
            <a:ln w="25400">
              <a:solidFill>
                <a:schemeClr val="tx1"/>
              </a:solidFill>
              <a:round/>
              <a:headEnd/>
              <a:tailEnd/>
            </a:ln>
          </p:spPr>
          <p:txBody>
            <a:bodyPr/>
            <a:lstStyle/>
            <a:p>
              <a:endParaRPr lang="en-US"/>
            </a:p>
          </p:txBody>
        </p:sp>
        <p:sp>
          <p:nvSpPr>
            <p:cNvPr id="13338" name="Line 41"/>
            <p:cNvSpPr>
              <a:spLocks noChangeShapeType="1"/>
            </p:cNvSpPr>
            <p:nvPr/>
          </p:nvSpPr>
          <p:spPr bwMode="auto">
            <a:xfrm>
              <a:off x="3600" y="1680"/>
              <a:ext cx="0" cy="1392"/>
            </a:xfrm>
            <a:prstGeom prst="line">
              <a:avLst/>
            </a:prstGeom>
            <a:noFill/>
            <a:ln w="9525" cap="rnd">
              <a:solidFill>
                <a:srgbClr val="FF3300"/>
              </a:solidFill>
              <a:prstDash val="sysDot"/>
              <a:round/>
              <a:headEnd type="triangle" w="med" len="med"/>
              <a:tailEnd type="triangle" w="med" len="med"/>
            </a:ln>
          </p:spPr>
          <p:txBody>
            <a:bodyPr/>
            <a:lstStyle/>
            <a:p>
              <a:endParaRPr lang="en-US"/>
            </a:p>
          </p:txBody>
        </p:sp>
        <p:sp>
          <p:nvSpPr>
            <p:cNvPr id="13339" name="Freeform 45"/>
            <p:cNvSpPr>
              <a:spLocks/>
            </p:cNvSpPr>
            <p:nvPr/>
          </p:nvSpPr>
          <p:spPr bwMode="auto">
            <a:xfrm>
              <a:off x="3216" y="2832"/>
              <a:ext cx="192" cy="192"/>
            </a:xfrm>
            <a:custGeom>
              <a:avLst/>
              <a:gdLst>
                <a:gd name="T0" fmla="*/ 192 w 192"/>
                <a:gd name="T1" fmla="*/ 192 h 192"/>
                <a:gd name="T2" fmla="*/ 144 w 192"/>
                <a:gd name="T3" fmla="*/ 48 h 192"/>
                <a:gd name="T4" fmla="*/ 0 w 192"/>
                <a:gd name="T5" fmla="*/ 0 h 192"/>
                <a:gd name="T6" fmla="*/ 0 60000 65536"/>
                <a:gd name="T7" fmla="*/ 0 60000 65536"/>
                <a:gd name="T8" fmla="*/ 0 60000 65536"/>
                <a:gd name="T9" fmla="*/ 0 w 192"/>
                <a:gd name="T10" fmla="*/ 0 h 192"/>
                <a:gd name="T11" fmla="*/ 192 w 192"/>
                <a:gd name="T12" fmla="*/ 192 h 192"/>
              </a:gdLst>
              <a:ahLst/>
              <a:cxnLst>
                <a:cxn ang="T6">
                  <a:pos x="T0" y="T1"/>
                </a:cxn>
                <a:cxn ang="T7">
                  <a:pos x="T2" y="T3"/>
                </a:cxn>
                <a:cxn ang="T8">
                  <a:pos x="T4" y="T5"/>
                </a:cxn>
              </a:cxnLst>
              <a:rect l="T9" t="T10" r="T11" b="T12"/>
              <a:pathLst>
                <a:path w="192" h="192">
                  <a:moveTo>
                    <a:pt x="192" y="192"/>
                  </a:moveTo>
                  <a:cubicBezTo>
                    <a:pt x="184" y="136"/>
                    <a:pt x="176" y="80"/>
                    <a:pt x="144" y="48"/>
                  </a:cubicBezTo>
                  <a:cubicBezTo>
                    <a:pt x="112" y="16"/>
                    <a:pt x="56" y="8"/>
                    <a:pt x="0" y="0"/>
                  </a:cubicBezTo>
                </a:path>
              </a:pathLst>
            </a:custGeom>
            <a:noFill/>
            <a:ln w="9525">
              <a:solidFill>
                <a:srgbClr val="FF3300"/>
              </a:solidFill>
              <a:round/>
              <a:headEnd/>
              <a:tailEnd/>
            </a:ln>
          </p:spPr>
          <p:txBody>
            <a:bodyPr/>
            <a:lstStyle/>
            <a:p>
              <a:endParaRPr lang="en-US"/>
            </a:p>
          </p:txBody>
        </p:sp>
        <p:sp>
          <p:nvSpPr>
            <p:cNvPr id="13340" name="Line 46"/>
            <p:cNvSpPr>
              <a:spLocks noChangeShapeType="1"/>
            </p:cNvSpPr>
            <p:nvPr/>
          </p:nvSpPr>
          <p:spPr bwMode="auto">
            <a:xfrm>
              <a:off x="3120" y="3216"/>
              <a:ext cx="480" cy="0"/>
            </a:xfrm>
            <a:prstGeom prst="line">
              <a:avLst/>
            </a:prstGeom>
            <a:noFill/>
            <a:ln w="9525" cap="rnd">
              <a:solidFill>
                <a:srgbClr val="FF3300"/>
              </a:solidFill>
              <a:prstDash val="sysDot"/>
              <a:round/>
              <a:headEnd type="triangle" w="med" len="med"/>
              <a:tailEnd type="triangle" w="med" len="med"/>
            </a:ln>
          </p:spPr>
          <p:txBody>
            <a:bodyPr/>
            <a:lstStyle/>
            <a:p>
              <a:endParaRPr lang="en-US"/>
            </a:p>
          </p:txBody>
        </p:sp>
        <p:sp>
          <p:nvSpPr>
            <p:cNvPr id="13341" name="Text Box 47"/>
            <p:cNvSpPr txBox="1">
              <a:spLocks noChangeArrowheads="1"/>
            </p:cNvSpPr>
            <p:nvPr/>
          </p:nvSpPr>
          <p:spPr bwMode="auto">
            <a:xfrm>
              <a:off x="3206" y="3192"/>
              <a:ext cx="236" cy="231"/>
            </a:xfrm>
            <a:prstGeom prst="rect">
              <a:avLst/>
            </a:prstGeom>
            <a:noFill/>
            <a:ln w="9525">
              <a:noFill/>
              <a:miter lim="800000"/>
              <a:headEnd/>
              <a:tailEnd/>
            </a:ln>
          </p:spPr>
          <p:txBody>
            <a:bodyPr wrap="none">
              <a:spAutoFit/>
            </a:bodyPr>
            <a:lstStyle/>
            <a:p>
              <a:r>
                <a:rPr lang="en-US" sz="1800">
                  <a:solidFill>
                    <a:srgbClr val="FF3300"/>
                  </a:solidFill>
                </a:rPr>
                <a:t>x’</a:t>
              </a:r>
            </a:p>
          </p:txBody>
        </p:sp>
        <p:sp>
          <p:nvSpPr>
            <p:cNvPr id="13342" name="Text Box 48"/>
            <p:cNvSpPr txBox="1">
              <a:spLocks noChangeArrowheads="1"/>
            </p:cNvSpPr>
            <p:nvPr/>
          </p:nvSpPr>
          <p:spPr bwMode="auto">
            <a:xfrm>
              <a:off x="3614" y="2299"/>
              <a:ext cx="322" cy="231"/>
            </a:xfrm>
            <a:prstGeom prst="rect">
              <a:avLst/>
            </a:prstGeom>
            <a:noFill/>
            <a:ln w="9525">
              <a:noFill/>
              <a:miter lim="800000"/>
              <a:headEnd/>
              <a:tailEnd/>
            </a:ln>
          </p:spPr>
          <p:txBody>
            <a:bodyPr>
              <a:spAutoFit/>
            </a:bodyPr>
            <a:lstStyle/>
            <a:p>
              <a:pPr>
                <a:spcBef>
                  <a:spcPct val="50000"/>
                </a:spcBef>
              </a:pPr>
              <a:r>
                <a:rPr lang="en-US" sz="1800">
                  <a:solidFill>
                    <a:srgbClr val="FF3300"/>
                  </a:solidFill>
                </a:rPr>
                <a:t>y’</a:t>
              </a:r>
            </a:p>
          </p:txBody>
        </p:sp>
        <p:sp>
          <p:nvSpPr>
            <p:cNvPr id="13361" name="Text Box 49"/>
            <p:cNvSpPr txBox="1">
              <a:spLocks noChangeArrowheads="1"/>
            </p:cNvSpPr>
            <p:nvPr/>
          </p:nvSpPr>
          <p:spPr bwMode="auto">
            <a:xfrm>
              <a:off x="3360" y="2688"/>
              <a:ext cx="191" cy="231"/>
            </a:xfrm>
            <a:prstGeom prst="rect">
              <a:avLst/>
            </a:prstGeom>
            <a:noFill/>
            <a:ln w="9525">
              <a:noFill/>
              <a:miter lim="800000"/>
              <a:headEnd/>
              <a:tailEnd/>
            </a:ln>
            <a:effectLst/>
          </p:spPr>
          <p:txBody>
            <a:bodyPr wrap="none">
              <a:spAutoFit/>
            </a:bodyPr>
            <a:lstStyle/>
            <a:p>
              <a:pPr>
                <a:defRPr/>
              </a:pPr>
              <a:r>
                <a:rPr lang="en-US" sz="1800">
                  <a:effectLst>
                    <a:outerShdw blurRad="38100" dist="38100" dir="2700000" algn="tl">
                      <a:srgbClr val="FFFFFF"/>
                    </a:outerShdw>
                  </a:effectLst>
                  <a:sym typeface="Symbol" pitchFamily="18" charset="2"/>
                </a:rPr>
                <a:t></a:t>
              </a:r>
              <a:endParaRPr lang="en-US" sz="1800">
                <a:effectLst>
                  <a:outerShdw blurRad="38100" dist="38100" dir="2700000" algn="tl">
                    <a:srgbClr val="FFFFFF"/>
                  </a:outerShdw>
                </a:effectLst>
              </a:endParaRPr>
            </a:p>
          </p:txBody>
        </p:sp>
        <p:sp>
          <p:nvSpPr>
            <p:cNvPr id="13344" name="Text Box 52"/>
            <p:cNvSpPr txBox="1">
              <a:spLocks noChangeArrowheads="1"/>
            </p:cNvSpPr>
            <p:nvPr/>
          </p:nvSpPr>
          <p:spPr bwMode="auto">
            <a:xfrm>
              <a:off x="3456" y="1390"/>
              <a:ext cx="660" cy="231"/>
            </a:xfrm>
            <a:prstGeom prst="rect">
              <a:avLst/>
            </a:prstGeom>
            <a:noFill/>
            <a:ln w="9525">
              <a:noFill/>
              <a:miter lim="800000"/>
              <a:headEnd/>
              <a:tailEnd/>
            </a:ln>
          </p:spPr>
          <p:txBody>
            <a:bodyPr wrap="none">
              <a:spAutoFit/>
            </a:bodyPr>
            <a:lstStyle/>
            <a:p>
              <a:r>
                <a:rPr lang="en-US" sz="1800">
                  <a:solidFill>
                    <a:srgbClr val="FF3300"/>
                  </a:solidFill>
                </a:rPr>
                <a:t>P’(x’, y’)</a:t>
              </a:r>
            </a:p>
          </p:txBody>
        </p:sp>
        <p:sp>
          <p:nvSpPr>
            <p:cNvPr id="13345" name="Text Box 53"/>
            <p:cNvSpPr txBox="1">
              <a:spLocks noChangeArrowheads="1"/>
            </p:cNvSpPr>
            <p:nvPr/>
          </p:nvSpPr>
          <p:spPr bwMode="auto">
            <a:xfrm>
              <a:off x="3168" y="2112"/>
              <a:ext cx="201" cy="288"/>
            </a:xfrm>
            <a:prstGeom prst="rect">
              <a:avLst/>
            </a:prstGeom>
            <a:noFill/>
            <a:ln w="9525">
              <a:noFill/>
              <a:miter lim="800000"/>
              <a:headEnd/>
              <a:tailEnd/>
            </a:ln>
          </p:spPr>
          <p:txBody>
            <a:bodyPr wrap="none">
              <a:spAutoFit/>
            </a:bodyPr>
            <a:lstStyle/>
            <a:p>
              <a:r>
                <a:rPr lang="en-US"/>
                <a:t>r</a:t>
              </a:r>
            </a:p>
          </p:txBody>
        </p:sp>
      </p:grpSp>
      <p:sp>
        <p:nvSpPr>
          <p:cNvPr id="13370" name="Text Box 58"/>
          <p:cNvSpPr txBox="1">
            <a:spLocks noChangeArrowheads="1"/>
          </p:cNvSpPr>
          <p:nvPr/>
        </p:nvSpPr>
        <p:spPr bwMode="auto">
          <a:xfrm>
            <a:off x="365125" y="2743200"/>
            <a:ext cx="4478338" cy="4006850"/>
          </a:xfrm>
          <a:prstGeom prst="rect">
            <a:avLst/>
          </a:prstGeom>
          <a:noFill/>
          <a:ln w="9525">
            <a:noFill/>
            <a:miter lim="800000"/>
            <a:headEnd/>
            <a:tailEnd/>
          </a:ln>
          <a:effectLst/>
        </p:spPr>
        <p:txBody>
          <a:bodyPr wrap="none">
            <a:spAutoFit/>
          </a:bodyPr>
          <a:lstStyle/>
          <a:p>
            <a:pPr lvl="1">
              <a:spcBef>
                <a:spcPct val="20000"/>
              </a:spcBef>
              <a:defRPr/>
            </a:pPr>
            <a:r>
              <a:rPr lang="en-US" b="0" dirty="0">
                <a:latin typeface="Arial" pitchFamily="34" charset="0"/>
                <a:cs typeface="Arial" pitchFamily="34" charset="0"/>
                <a:sym typeface="Symbol" pitchFamily="18" charset="2"/>
              </a:rPr>
              <a:t>=&gt; </a:t>
            </a:r>
            <a:r>
              <a:rPr lang="en-US" b="0" dirty="0" err="1">
                <a:latin typeface="Arial" pitchFamily="34" charset="0"/>
                <a:cs typeface="Arial" pitchFamily="34" charset="0"/>
                <a:sym typeface="Symbol" pitchFamily="18" charset="2"/>
              </a:rPr>
              <a:t>cos</a:t>
            </a:r>
            <a:r>
              <a:rPr lang="en-US" b="0" dirty="0">
                <a:latin typeface="Arial" pitchFamily="34" charset="0"/>
                <a:cs typeface="Arial" pitchFamily="34" charset="0"/>
                <a:sym typeface="Symbol" pitchFamily="18" charset="2"/>
              </a:rPr>
              <a:t> (</a:t>
            </a:r>
            <a:r>
              <a:rPr lang="en-US" dirty="0">
                <a:latin typeface="Arial" pitchFamily="34" charset="0"/>
                <a:cs typeface="Arial" pitchFamily="34" charset="0"/>
                <a:sym typeface="Symbol" pitchFamily="18" charset="2"/>
              </a:rPr>
              <a:t>+ </a:t>
            </a:r>
            <a:r>
              <a:rPr lang="en-US" sz="1800" dirty="0">
                <a:effectLst>
                  <a:outerShdw blurRad="38100" dist="38100" dir="2700000" algn="tl">
                    <a:srgbClr val="FFFFFF"/>
                  </a:outerShdw>
                </a:effectLst>
                <a:latin typeface="Arial" pitchFamily="34" charset="0"/>
                <a:cs typeface="Arial" pitchFamily="34" charset="0"/>
                <a:sym typeface="Symbol" pitchFamily="18" charset="2"/>
              </a:rPr>
              <a:t></a:t>
            </a:r>
            <a:r>
              <a:rPr lang="en-US" dirty="0">
                <a:latin typeface="Arial" pitchFamily="34" charset="0"/>
                <a:cs typeface="Arial" pitchFamily="34" charset="0"/>
                <a:sym typeface="Symbol" pitchFamily="18" charset="2"/>
              </a:rPr>
              <a:t>) = x’/r</a:t>
            </a:r>
          </a:p>
          <a:p>
            <a:pPr lvl="1">
              <a:spcBef>
                <a:spcPct val="20000"/>
              </a:spcBef>
              <a:buFontTx/>
              <a:buChar char="•"/>
              <a:defRPr/>
            </a:pPr>
            <a:r>
              <a:rPr lang="en-US" dirty="0">
                <a:latin typeface="Arial" pitchFamily="34" charset="0"/>
                <a:cs typeface="Arial" pitchFamily="34" charset="0"/>
                <a:sym typeface="Symbol" pitchFamily="18" charset="2"/>
              </a:rPr>
              <a:t>x’ = r.</a:t>
            </a:r>
            <a:r>
              <a:rPr lang="en-US" b="0" dirty="0">
                <a:latin typeface="Arial" pitchFamily="34" charset="0"/>
                <a:cs typeface="Arial" pitchFamily="34" charset="0"/>
                <a:sym typeface="Symbol" pitchFamily="18" charset="2"/>
              </a:rPr>
              <a:t> </a:t>
            </a:r>
            <a:r>
              <a:rPr lang="en-US" b="0" dirty="0" err="1">
                <a:latin typeface="Arial" pitchFamily="34" charset="0"/>
                <a:cs typeface="Arial" pitchFamily="34" charset="0"/>
                <a:sym typeface="Symbol" pitchFamily="18" charset="2"/>
              </a:rPr>
              <a:t>cos</a:t>
            </a:r>
            <a:r>
              <a:rPr lang="en-US" b="0" dirty="0">
                <a:latin typeface="Arial" pitchFamily="34" charset="0"/>
                <a:cs typeface="Arial" pitchFamily="34" charset="0"/>
                <a:sym typeface="Symbol" pitchFamily="18" charset="2"/>
              </a:rPr>
              <a:t> (</a:t>
            </a:r>
            <a:r>
              <a:rPr lang="en-US" dirty="0">
                <a:latin typeface="Arial" pitchFamily="34" charset="0"/>
                <a:cs typeface="Arial" pitchFamily="34" charset="0"/>
                <a:sym typeface="Symbol" pitchFamily="18" charset="2"/>
              </a:rPr>
              <a:t>+ </a:t>
            </a:r>
            <a:r>
              <a:rPr lang="en-US" sz="1800" dirty="0">
                <a:effectLst>
                  <a:outerShdw blurRad="38100" dist="38100" dir="2700000" algn="tl">
                    <a:srgbClr val="FFFFFF"/>
                  </a:outerShdw>
                </a:effectLst>
                <a:latin typeface="Arial" pitchFamily="34" charset="0"/>
                <a:cs typeface="Arial" pitchFamily="34" charset="0"/>
                <a:sym typeface="Symbol" pitchFamily="18" charset="2"/>
              </a:rPr>
              <a:t></a:t>
            </a:r>
            <a:r>
              <a:rPr lang="en-US" dirty="0">
                <a:latin typeface="Arial" pitchFamily="34" charset="0"/>
                <a:cs typeface="Arial" pitchFamily="34" charset="0"/>
                <a:sym typeface="Symbol" pitchFamily="18" charset="2"/>
              </a:rPr>
              <a:t>) </a:t>
            </a:r>
          </a:p>
          <a:p>
            <a:pPr lvl="1">
              <a:spcBef>
                <a:spcPct val="20000"/>
              </a:spcBef>
              <a:buFontTx/>
              <a:buChar char="•"/>
              <a:defRPr/>
            </a:pPr>
            <a:r>
              <a:rPr lang="en-US" dirty="0">
                <a:latin typeface="Arial" pitchFamily="34" charset="0"/>
                <a:cs typeface="Arial" pitchFamily="34" charset="0"/>
                <a:sym typeface="Symbol" pitchFamily="18" charset="2"/>
              </a:rPr>
              <a:t>x’ = </a:t>
            </a:r>
            <a:r>
              <a:rPr lang="en-US" dirty="0" err="1">
                <a:latin typeface="Arial" pitchFamily="34" charset="0"/>
                <a:cs typeface="Arial" pitchFamily="34" charset="0"/>
                <a:sym typeface="Symbol" pitchFamily="18" charset="2"/>
              </a:rPr>
              <a:t>r</a:t>
            </a:r>
            <a:r>
              <a:rPr lang="en-US" b="0" dirty="0" err="1">
                <a:latin typeface="Arial" pitchFamily="34" charset="0"/>
                <a:cs typeface="Arial" pitchFamily="34" charset="0"/>
                <a:sym typeface="Symbol" pitchFamily="18" charset="2"/>
              </a:rPr>
              <a:t>.cos</a:t>
            </a:r>
            <a:r>
              <a:rPr lang="en-US" dirty="0" err="1">
                <a:latin typeface="Arial" pitchFamily="34" charset="0"/>
                <a:cs typeface="Arial" pitchFamily="34" charset="0"/>
                <a:sym typeface="Symbol" pitchFamily="18" charset="2"/>
              </a:rPr>
              <a:t></a:t>
            </a:r>
            <a:r>
              <a:rPr lang="en-US" b="0" dirty="0" err="1">
                <a:latin typeface="Arial" pitchFamily="34" charset="0"/>
                <a:cs typeface="Arial" pitchFamily="34" charset="0"/>
                <a:sym typeface="Symbol" pitchFamily="18" charset="2"/>
              </a:rPr>
              <a:t>cos</a:t>
            </a:r>
            <a:r>
              <a:rPr lang="en-US" sz="1800" dirty="0">
                <a:effectLst>
                  <a:outerShdw blurRad="38100" dist="38100" dir="2700000" algn="tl">
                    <a:srgbClr val="FFFFFF"/>
                  </a:outerShdw>
                </a:effectLst>
                <a:latin typeface="Arial" pitchFamily="34" charset="0"/>
                <a:cs typeface="Arial" pitchFamily="34" charset="0"/>
                <a:sym typeface="Symbol" pitchFamily="18" charset="2"/>
              </a:rPr>
              <a:t></a:t>
            </a:r>
            <a:r>
              <a:rPr lang="en-US" dirty="0">
                <a:latin typeface="Arial" pitchFamily="34" charset="0"/>
                <a:cs typeface="Arial" pitchFamily="34" charset="0"/>
                <a:sym typeface="Symbol" pitchFamily="18" charset="2"/>
              </a:rPr>
              <a:t> -</a:t>
            </a:r>
            <a:r>
              <a:rPr lang="en-US" dirty="0" err="1">
                <a:latin typeface="Arial" pitchFamily="34" charset="0"/>
                <a:cs typeface="Arial" pitchFamily="34" charset="0"/>
                <a:sym typeface="Symbol" pitchFamily="18" charset="2"/>
              </a:rPr>
              <a:t>r.</a:t>
            </a:r>
            <a:r>
              <a:rPr lang="en-US" b="0" dirty="0" err="1">
                <a:latin typeface="Arial" pitchFamily="34" charset="0"/>
                <a:cs typeface="Arial" pitchFamily="34" charset="0"/>
                <a:sym typeface="Symbol" pitchFamily="18" charset="2"/>
              </a:rPr>
              <a:t>sin</a:t>
            </a:r>
            <a:r>
              <a:rPr lang="en-US" dirty="0" err="1">
                <a:latin typeface="Arial" pitchFamily="34" charset="0"/>
                <a:cs typeface="Arial" pitchFamily="34" charset="0"/>
                <a:sym typeface="Symbol" pitchFamily="18" charset="2"/>
              </a:rPr>
              <a:t></a:t>
            </a:r>
            <a:r>
              <a:rPr lang="en-US" b="0" dirty="0" err="1">
                <a:latin typeface="Arial" pitchFamily="34" charset="0"/>
                <a:cs typeface="Arial" pitchFamily="34" charset="0"/>
                <a:sym typeface="Symbol" pitchFamily="18" charset="2"/>
              </a:rPr>
              <a:t>sin</a:t>
            </a:r>
            <a:r>
              <a:rPr lang="en-US" sz="1800" dirty="0">
                <a:effectLst>
                  <a:outerShdw blurRad="38100" dist="38100" dir="2700000" algn="tl">
                    <a:srgbClr val="FFFFFF"/>
                  </a:outerShdw>
                </a:effectLst>
                <a:latin typeface="Arial" pitchFamily="34" charset="0"/>
                <a:cs typeface="Arial" pitchFamily="34" charset="0"/>
                <a:sym typeface="Symbol" pitchFamily="18" charset="2"/>
              </a:rPr>
              <a:t></a:t>
            </a:r>
          </a:p>
          <a:p>
            <a:pPr lvl="1">
              <a:spcBef>
                <a:spcPct val="20000"/>
              </a:spcBef>
              <a:buFontTx/>
              <a:buChar char="•"/>
              <a:defRPr/>
            </a:pPr>
            <a:r>
              <a:rPr lang="en-US" dirty="0">
                <a:latin typeface="Arial" pitchFamily="34" charset="0"/>
                <a:cs typeface="Arial" pitchFamily="34" charset="0"/>
                <a:sym typeface="Symbol" pitchFamily="18" charset="2"/>
              </a:rPr>
              <a:t>x’ = x.cos </a:t>
            </a:r>
            <a:r>
              <a:rPr lang="en-US" sz="1800" dirty="0">
                <a:effectLst>
                  <a:outerShdw blurRad="38100" dist="38100" dir="2700000" algn="tl">
                    <a:srgbClr val="FFFFFF"/>
                  </a:outerShdw>
                </a:effectLst>
                <a:latin typeface="Arial" pitchFamily="34" charset="0"/>
                <a:cs typeface="Arial" pitchFamily="34" charset="0"/>
                <a:sym typeface="Symbol" pitchFamily="18" charset="2"/>
              </a:rPr>
              <a:t></a:t>
            </a:r>
            <a:r>
              <a:rPr lang="en-US" dirty="0">
                <a:latin typeface="Arial" pitchFamily="34" charset="0"/>
                <a:cs typeface="Arial" pitchFamily="34" charset="0"/>
                <a:sym typeface="Symbol" pitchFamily="18" charset="2"/>
              </a:rPr>
              <a:t> – y.sin </a:t>
            </a:r>
            <a:r>
              <a:rPr lang="en-US" sz="1800" dirty="0">
                <a:effectLst>
                  <a:outerShdw blurRad="38100" dist="38100" dir="2700000" algn="tl">
                    <a:srgbClr val="FFFFFF"/>
                  </a:outerShdw>
                </a:effectLst>
                <a:latin typeface="Arial" pitchFamily="34" charset="0"/>
                <a:cs typeface="Arial" pitchFamily="34" charset="0"/>
                <a:sym typeface="Symbol" pitchFamily="18" charset="2"/>
              </a:rPr>
              <a:t></a:t>
            </a:r>
            <a:r>
              <a:rPr lang="en-US" dirty="0">
                <a:latin typeface="Arial" pitchFamily="34" charset="0"/>
                <a:cs typeface="Arial" pitchFamily="34" charset="0"/>
                <a:sym typeface="Symbol" pitchFamily="18" charset="2"/>
              </a:rPr>
              <a:t> </a:t>
            </a:r>
          </a:p>
          <a:p>
            <a:pPr lvl="1">
              <a:spcBef>
                <a:spcPct val="20000"/>
              </a:spcBef>
              <a:defRPr/>
            </a:pPr>
            <a:endParaRPr lang="en-US" b="0" dirty="0">
              <a:latin typeface="Arial" pitchFamily="34" charset="0"/>
              <a:cs typeface="Arial" pitchFamily="34" charset="0"/>
              <a:sym typeface="Symbol" pitchFamily="18" charset="2"/>
            </a:endParaRPr>
          </a:p>
          <a:p>
            <a:pPr lvl="1">
              <a:spcBef>
                <a:spcPct val="20000"/>
              </a:spcBef>
              <a:defRPr/>
            </a:pPr>
            <a:r>
              <a:rPr lang="en-US" b="0" dirty="0">
                <a:latin typeface="Arial" pitchFamily="34" charset="0"/>
                <a:cs typeface="Arial" pitchFamily="34" charset="0"/>
                <a:sym typeface="Symbol" pitchFamily="18" charset="2"/>
              </a:rPr>
              <a:t>=&gt;sin (</a:t>
            </a:r>
            <a:r>
              <a:rPr lang="en-US" dirty="0">
                <a:latin typeface="Arial" pitchFamily="34" charset="0"/>
                <a:cs typeface="Arial" pitchFamily="34" charset="0"/>
                <a:sym typeface="Symbol" pitchFamily="18" charset="2"/>
              </a:rPr>
              <a:t>+ </a:t>
            </a:r>
            <a:r>
              <a:rPr lang="en-US" sz="1800" dirty="0">
                <a:effectLst>
                  <a:outerShdw blurRad="38100" dist="38100" dir="2700000" algn="tl">
                    <a:srgbClr val="FFFFFF"/>
                  </a:outerShdw>
                </a:effectLst>
                <a:latin typeface="Arial" pitchFamily="34" charset="0"/>
                <a:cs typeface="Arial" pitchFamily="34" charset="0"/>
                <a:sym typeface="Symbol" pitchFamily="18" charset="2"/>
              </a:rPr>
              <a:t></a:t>
            </a:r>
            <a:r>
              <a:rPr lang="en-US" dirty="0">
                <a:latin typeface="Arial" pitchFamily="34" charset="0"/>
                <a:cs typeface="Arial" pitchFamily="34" charset="0"/>
                <a:sym typeface="Symbol" pitchFamily="18" charset="2"/>
              </a:rPr>
              <a:t>) = y’/r</a:t>
            </a:r>
          </a:p>
          <a:p>
            <a:pPr lvl="1">
              <a:spcBef>
                <a:spcPct val="20000"/>
              </a:spcBef>
              <a:buFont typeface="Symbol" pitchFamily="18" charset="2"/>
              <a:buNone/>
              <a:defRPr/>
            </a:pPr>
            <a:r>
              <a:rPr lang="en-US" dirty="0">
                <a:latin typeface="Arial" pitchFamily="34" charset="0"/>
                <a:cs typeface="Arial" pitchFamily="34" charset="0"/>
                <a:sym typeface="Symbol" pitchFamily="18" charset="2"/>
              </a:rPr>
              <a:t>  y’ = r.</a:t>
            </a:r>
            <a:r>
              <a:rPr lang="en-US" b="0" dirty="0">
                <a:latin typeface="Arial" pitchFamily="34" charset="0"/>
                <a:cs typeface="Arial" pitchFamily="34" charset="0"/>
                <a:sym typeface="Symbol" pitchFamily="18" charset="2"/>
              </a:rPr>
              <a:t> sin (</a:t>
            </a:r>
            <a:r>
              <a:rPr lang="en-US" dirty="0">
                <a:latin typeface="Arial" pitchFamily="34" charset="0"/>
                <a:cs typeface="Arial" pitchFamily="34" charset="0"/>
                <a:sym typeface="Symbol" pitchFamily="18" charset="2"/>
              </a:rPr>
              <a:t>+ </a:t>
            </a:r>
            <a:r>
              <a:rPr lang="en-US" sz="1800" dirty="0">
                <a:effectLst>
                  <a:outerShdw blurRad="38100" dist="38100" dir="2700000" algn="tl">
                    <a:srgbClr val="FFFFFF"/>
                  </a:outerShdw>
                </a:effectLst>
                <a:latin typeface="Arial" pitchFamily="34" charset="0"/>
                <a:cs typeface="Arial" pitchFamily="34" charset="0"/>
                <a:sym typeface="Symbol" pitchFamily="18" charset="2"/>
              </a:rPr>
              <a:t></a:t>
            </a:r>
            <a:r>
              <a:rPr lang="en-US" dirty="0">
                <a:latin typeface="Arial" pitchFamily="34" charset="0"/>
                <a:cs typeface="Arial" pitchFamily="34" charset="0"/>
                <a:sym typeface="Symbol" pitchFamily="18" charset="2"/>
              </a:rPr>
              <a:t>) </a:t>
            </a:r>
          </a:p>
          <a:p>
            <a:pPr lvl="1">
              <a:spcBef>
                <a:spcPct val="20000"/>
              </a:spcBef>
              <a:buFontTx/>
              <a:buChar char="•"/>
              <a:defRPr/>
            </a:pPr>
            <a:r>
              <a:rPr lang="en-US" dirty="0">
                <a:latin typeface="Arial" pitchFamily="34" charset="0"/>
                <a:cs typeface="Arial" pitchFamily="34" charset="0"/>
                <a:sym typeface="Symbol" pitchFamily="18" charset="2"/>
              </a:rPr>
              <a:t>y’ = </a:t>
            </a:r>
            <a:r>
              <a:rPr lang="en-US" dirty="0" err="1">
                <a:latin typeface="Arial" pitchFamily="34" charset="0"/>
                <a:cs typeface="Arial" pitchFamily="34" charset="0"/>
                <a:sym typeface="Symbol" pitchFamily="18" charset="2"/>
              </a:rPr>
              <a:t>r</a:t>
            </a:r>
            <a:r>
              <a:rPr lang="en-US" b="0" dirty="0" err="1">
                <a:latin typeface="Arial" pitchFamily="34" charset="0"/>
                <a:cs typeface="Arial" pitchFamily="34" charset="0"/>
                <a:sym typeface="Symbol" pitchFamily="18" charset="2"/>
              </a:rPr>
              <a:t>.cos</a:t>
            </a:r>
            <a:r>
              <a:rPr lang="en-US" dirty="0" err="1">
                <a:latin typeface="Arial" pitchFamily="34" charset="0"/>
                <a:cs typeface="Arial" pitchFamily="34" charset="0"/>
                <a:sym typeface="Symbol" pitchFamily="18" charset="2"/>
              </a:rPr>
              <a:t></a:t>
            </a:r>
            <a:r>
              <a:rPr lang="en-US" b="0" dirty="0" err="1">
                <a:latin typeface="Arial" pitchFamily="34" charset="0"/>
                <a:cs typeface="Arial" pitchFamily="34" charset="0"/>
                <a:sym typeface="Symbol" pitchFamily="18" charset="2"/>
              </a:rPr>
              <a:t>sin</a:t>
            </a:r>
            <a:r>
              <a:rPr lang="en-US" sz="1800" dirty="0">
                <a:effectLst>
                  <a:outerShdw blurRad="38100" dist="38100" dir="2700000" algn="tl">
                    <a:srgbClr val="FFFFFF"/>
                  </a:outerShdw>
                </a:effectLst>
                <a:latin typeface="Arial" pitchFamily="34" charset="0"/>
                <a:cs typeface="Arial" pitchFamily="34" charset="0"/>
                <a:sym typeface="Symbol" pitchFamily="18" charset="2"/>
              </a:rPr>
              <a:t></a:t>
            </a:r>
            <a:r>
              <a:rPr lang="en-US" dirty="0">
                <a:latin typeface="Arial" pitchFamily="34" charset="0"/>
                <a:cs typeface="Arial" pitchFamily="34" charset="0"/>
                <a:sym typeface="Symbol" pitchFamily="18" charset="2"/>
              </a:rPr>
              <a:t> +  </a:t>
            </a:r>
            <a:r>
              <a:rPr lang="en-US" dirty="0" err="1">
                <a:latin typeface="Arial" pitchFamily="34" charset="0"/>
                <a:cs typeface="Arial" pitchFamily="34" charset="0"/>
                <a:sym typeface="Symbol" pitchFamily="18" charset="2"/>
              </a:rPr>
              <a:t>r.</a:t>
            </a:r>
            <a:r>
              <a:rPr lang="en-US" b="0" dirty="0" err="1">
                <a:latin typeface="Arial" pitchFamily="34" charset="0"/>
                <a:cs typeface="Arial" pitchFamily="34" charset="0"/>
                <a:sym typeface="Symbol" pitchFamily="18" charset="2"/>
              </a:rPr>
              <a:t>sin</a:t>
            </a:r>
            <a:r>
              <a:rPr lang="en-US" dirty="0" err="1">
                <a:latin typeface="Arial" pitchFamily="34" charset="0"/>
                <a:cs typeface="Arial" pitchFamily="34" charset="0"/>
                <a:sym typeface="Symbol" pitchFamily="18" charset="2"/>
              </a:rPr>
              <a:t></a:t>
            </a:r>
            <a:r>
              <a:rPr lang="en-US" b="0" dirty="0" err="1">
                <a:latin typeface="Arial" pitchFamily="34" charset="0"/>
                <a:cs typeface="Arial" pitchFamily="34" charset="0"/>
                <a:sym typeface="Symbol" pitchFamily="18" charset="2"/>
              </a:rPr>
              <a:t>cos</a:t>
            </a:r>
            <a:r>
              <a:rPr lang="en-US" sz="1800" dirty="0">
                <a:effectLst>
                  <a:outerShdw blurRad="38100" dist="38100" dir="2700000" algn="tl">
                    <a:srgbClr val="FFFFFF"/>
                  </a:outerShdw>
                </a:effectLst>
                <a:latin typeface="Arial" pitchFamily="34" charset="0"/>
                <a:cs typeface="Arial" pitchFamily="34" charset="0"/>
                <a:sym typeface="Symbol" pitchFamily="18" charset="2"/>
              </a:rPr>
              <a:t></a:t>
            </a:r>
          </a:p>
          <a:p>
            <a:pPr lvl="1">
              <a:spcBef>
                <a:spcPct val="20000"/>
              </a:spcBef>
              <a:buFontTx/>
              <a:buChar char="•"/>
              <a:defRPr/>
            </a:pPr>
            <a:r>
              <a:rPr lang="en-US" dirty="0">
                <a:latin typeface="Arial" pitchFamily="34" charset="0"/>
                <a:cs typeface="Arial" pitchFamily="34" charset="0"/>
                <a:sym typeface="Symbol" pitchFamily="18" charset="2"/>
              </a:rPr>
              <a:t>y’ = x.sin </a:t>
            </a:r>
            <a:r>
              <a:rPr lang="en-US" sz="1800" dirty="0">
                <a:effectLst>
                  <a:outerShdw blurRad="38100" dist="38100" dir="2700000" algn="tl">
                    <a:srgbClr val="FFFFFF"/>
                  </a:outerShdw>
                </a:effectLst>
                <a:latin typeface="Arial" pitchFamily="34" charset="0"/>
                <a:cs typeface="Arial" pitchFamily="34" charset="0"/>
                <a:sym typeface="Symbol" pitchFamily="18" charset="2"/>
              </a:rPr>
              <a:t></a:t>
            </a:r>
            <a:r>
              <a:rPr lang="en-US" dirty="0">
                <a:latin typeface="Arial" pitchFamily="34" charset="0"/>
                <a:cs typeface="Arial" pitchFamily="34" charset="0"/>
                <a:sym typeface="Symbol" pitchFamily="18" charset="2"/>
              </a:rPr>
              <a:t> + y.cos </a:t>
            </a:r>
            <a:r>
              <a:rPr lang="en-US" sz="1800" dirty="0">
                <a:effectLst>
                  <a:outerShdw blurRad="38100" dist="38100" dir="2700000" algn="tl">
                    <a:srgbClr val="FFFFFF"/>
                  </a:outerShdw>
                </a:effectLst>
                <a:latin typeface="Arial" pitchFamily="34" charset="0"/>
                <a:cs typeface="Arial" pitchFamily="34" charset="0"/>
                <a:sym typeface="Symbol" pitchFamily="18" charset="2"/>
              </a:rPr>
              <a:t></a:t>
            </a:r>
            <a:endParaRPr lang="en-US" dirty="0">
              <a:latin typeface="Arial" pitchFamily="34" charset="0"/>
              <a:cs typeface="Arial" pitchFamily="34" charset="0"/>
            </a:endParaRPr>
          </a:p>
        </p:txBody>
      </p:sp>
      <p:grpSp>
        <p:nvGrpSpPr>
          <p:cNvPr id="12" name="Group 75"/>
          <p:cNvGrpSpPr>
            <a:grpSpLocks/>
          </p:cNvGrpSpPr>
          <p:nvPr/>
        </p:nvGrpSpPr>
        <p:grpSpPr bwMode="auto">
          <a:xfrm>
            <a:off x="533400" y="2286000"/>
            <a:ext cx="3276600" cy="1828800"/>
            <a:chOff x="336" y="1440"/>
            <a:chExt cx="2064" cy="1152"/>
          </a:xfrm>
        </p:grpSpPr>
        <p:sp>
          <p:nvSpPr>
            <p:cNvPr id="13332" name="Oval 61"/>
            <p:cNvSpPr>
              <a:spLocks noChangeArrowheads="1"/>
            </p:cNvSpPr>
            <p:nvPr/>
          </p:nvSpPr>
          <p:spPr bwMode="auto">
            <a:xfrm>
              <a:off x="960" y="2352"/>
              <a:ext cx="576" cy="240"/>
            </a:xfrm>
            <a:prstGeom prst="ellipse">
              <a:avLst/>
            </a:prstGeom>
            <a:noFill/>
            <a:ln w="9525">
              <a:solidFill>
                <a:schemeClr val="tx1"/>
              </a:solidFill>
              <a:round/>
              <a:headEnd/>
              <a:tailEnd/>
            </a:ln>
          </p:spPr>
          <p:txBody>
            <a:bodyPr wrap="none" anchor="ctr"/>
            <a:lstStyle/>
            <a:p>
              <a:endParaRPr lang="en-US"/>
            </a:p>
          </p:txBody>
        </p:sp>
        <p:sp>
          <p:nvSpPr>
            <p:cNvPr id="13333" name="Oval 62"/>
            <p:cNvSpPr>
              <a:spLocks noChangeArrowheads="1"/>
            </p:cNvSpPr>
            <p:nvPr/>
          </p:nvSpPr>
          <p:spPr bwMode="auto">
            <a:xfrm>
              <a:off x="1920" y="2352"/>
              <a:ext cx="480" cy="192"/>
            </a:xfrm>
            <a:prstGeom prst="ellipse">
              <a:avLst/>
            </a:prstGeom>
            <a:noFill/>
            <a:ln w="9525">
              <a:solidFill>
                <a:schemeClr val="tx1"/>
              </a:solidFill>
              <a:round/>
              <a:headEnd/>
              <a:tailEnd/>
            </a:ln>
          </p:spPr>
          <p:txBody>
            <a:bodyPr wrap="none" anchor="ctr"/>
            <a:lstStyle/>
            <a:p>
              <a:endParaRPr lang="en-US"/>
            </a:p>
          </p:txBody>
        </p:sp>
        <p:sp>
          <p:nvSpPr>
            <p:cNvPr id="13334" name="Freeform 65"/>
            <p:cNvSpPr>
              <a:spLocks/>
            </p:cNvSpPr>
            <p:nvPr/>
          </p:nvSpPr>
          <p:spPr bwMode="auto">
            <a:xfrm>
              <a:off x="336" y="1440"/>
              <a:ext cx="720" cy="912"/>
            </a:xfrm>
            <a:custGeom>
              <a:avLst/>
              <a:gdLst>
                <a:gd name="T0" fmla="*/ 720 w 720"/>
                <a:gd name="T1" fmla="*/ 0 h 960"/>
                <a:gd name="T2" fmla="*/ 144 w 720"/>
                <a:gd name="T3" fmla="*/ 148 h 960"/>
                <a:gd name="T4" fmla="*/ 96 w 720"/>
                <a:gd name="T5" fmla="*/ 595 h 960"/>
                <a:gd name="T6" fmla="*/ 720 w 720"/>
                <a:gd name="T7" fmla="*/ 743 h 960"/>
                <a:gd name="T8" fmla="*/ 0 60000 65536"/>
                <a:gd name="T9" fmla="*/ 0 60000 65536"/>
                <a:gd name="T10" fmla="*/ 0 60000 65536"/>
                <a:gd name="T11" fmla="*/ 0 60000 65536"/>
                <a:gd name="T12" fmla="*/ 0 w 720"/>
                <a:gd name="T13" fmla="*/ 0 h 960"/>
                <a:gd name="T14" fmla="*/ 720 w 720"/>
                <a:gd name="T15" fmla="*/ 960 h 960"/>
              </a:gdLst>
              <a:ahLst/>
              <a:cxnLst>
                <a:cxn ang="T8">
                  <a:pos x="T0" y="T1"/>
                </a:cxn>
                <a:cxn ang="T9">
                  <a:pos x="T2" y="T3"/>
                </a:cxn>
                <a:cxn ang="T10">
                  <a:pos x="T4" y="T5"/>
                </a:cxn>
                <a:cxn ang="T11">
                  <a:pos x="T6" y="T7"/>
                </a:cxn>
              </a:cxnLst>
              <a:rect l="T12" t="T13" r="T14" b="T15"/>
              <a:pathLst>
                <a:path w="720" h="960">
                  <a:moveTo>
                    <a:pt x="720" y="0"/>
                  </a:moveTo>
                  <a:cubicBezTo>
                    <a:pt x="484" y="32"/>
                    <a:pt x="248" y="64"/>
                    <a:pt x="144" y="192"/>
                  </a:cubicBezTo>
                  <a:cubicBezTo>
                    <a:pt x="40" y="320"/>
                    <a:pt x="0" y="640"/>
                    <a:pt x="96" y="768"/>
                  </a:cubicBezTo>
                  <a:cubicBezTo>
                    <a:pt x="192" y="896"/>
                    <a:pt x="616" y="928"/>
                    <a:pt x="720" y="960"/>
                  </a:cubicBezTo>
                </a:path>
              </a:pathLst>
            </a:custGeom>
            <a:noFill/>
            <a:ln w="12700">
              <a:solidFill>
                <a:schemeClr val="tx1"/>
              </a:solidFill>
              <a:round/>
              <a:headEnd/>
              <a:tailEnd type="triangle" w="med" len="med"/>
            </a:ln>
          </p:spPr>
          <p:txBody>
            <a:bodyPr/>
            <a:lstStyle/>
            <a:p>
              <a:endParaRPr lang="en-US"/>
            </a:p>
          </p:txBody>
        </p:sp>
        <p:sp>
          <p:nvSpPr>
            <p:cNvPr id="13335" name="Freeform 66"/>
            <p:cNvSpPr>
              <a:spLocks/>
            </p:cNvSpPr>
            <p:nvPr/>
          </p:nvSpPr>
          <p:spPr bwMode="auto">
            <a:xfrm>
              <a:off x="2160" y="1440"/>
              <a:ext cx="48" cy="912"/>
            </a:xfrm>
            <a:custGeom>
              <a:avLst/>
              <a:gdLst>
                <a:gd name="T0" fmla="*/ 48 w 48"/>
                <a:gd name="T1" fmla="*/ 0 h 912"/>
                <a:gd name="T2" fmla="*/ 0 w 48"/>
                <a:gd name="T3" fmla="*/ 912 h 912"/>
                <a:gd name="T4" fmla="*/ 0 60000 65536"/>
                <a:gd name="T5" fmla="*/ 0 60000 65536"/>
                <a:gd name="T6" fmla="*/ 0 w 48"/>
                <a:gd name="T7" fmla="*/ 0 h 912"/>
                <a:gd name="T8" fmla="*/ 48 w 48"/>
                <a:gd name="T9" fmla="*/ 912 h 912"/>
              </a:gdLst>
              <a:ahLst/>
              <a:cxnLst>
                <a:cxn ang="T4">
                  <a:pos x="T0" y="T1"/>
                </a:cxn>
                <a:cxn ang="T5">
                  <a:pos x="T2" y="T3"/>
                </a:cxn>
              </a:cxnLst>
              <a:rect l="T6" t="T7" r="T8" b="T9"/>
              <a:pathLst>
                <a:path w="48" h="912">
                  <a:moveTo>
                    <a:pt x="48" y="0"/>
                  </a:moveTo>
                  <a:cubicBezTo>
                    <a:pt x="28" y="380"/>
                    <a:pt x="8" y="760"/>
                    <a:pt x="0" y="912"/>
                  </a:cubicBezTo>
                </a:path>
              </a:pathLst>
            </a:custGeom>
            <a:noFill/>
            <a:ln w="12700">
              <a:solidFill>
                <a:schemeClr val="tx1"/>
              </a:solidFill>
              <a:round/>
              <a:headEnd/>
              <a:tailEnd type="triangle" w="med" len="med"/>
            </a:ln>
          </p:spPr>
          <p:txBody>
            <a:bodyPr/>
            <a:lstStyle/>
            <a:p>
              <a:endParaRPr lang="en-US"/>
            </a:p>
          </p:txBody>
        </p:sp>
      </p:grpSp>
      <p:grpSp>
        <p:nvGrpSpPr>
          <p:cNvPr id="13" name="Group 76"/>
          <p:cNvGrpSpPr>
            <a:grpSpLocks/>
          </p:cNvGrpSpPr>
          <p:nvPr/>
        </p:nvGrpSpPr>
        <p:grpSpPr bwMode="auto">
          <a:xfrm>
            <a:off x="685800" y="2286000"/>
            <a:ext cx="3352800" cy="3962400"/>
            <a:chOff x="432" y="1440"/>
            <a:chExt cx="2112" cy="2496"/>
          </a:xfrm>
        </p:grpSpPr>
        <p:sp>
          <p:nvSpPr>
            <p:cNvPr id="13328" name="Oval 68"/>
            <p:cNvSpPr>
              <a:spLocks noChangeArrowheads="1"/>
            </p:cNvSpPr>
            <p:nvPr/>
          </p:nvSpPr>
          <p:spPr bwMode="auto">
            <a:xfrm>
              <a:off x="960" y="3696"/>
              <a:ext cx="576" cy="240"/>
            </a:xfrm>
            <a:prstGeom prst="ellipse">
              <a:avLst/>
            </a:prstGeom>
            <a:noFill/>
            <a:ln w="9525">
              <a:solidFill>
                <a:schemeClr val="tx1"/>
              </a:solidFill>
              <a:round/>
              <a:headEnd/>
              <a:tailEnd/>
            </a:ln>
          </p:spPr>
          <p:txBody>
            <a:bodyPr wrap="none" anchor="ctr"/>
            <a:lstStyle/>
            <a:p>
              <a:endParaRPr lang="en-US"/>
            </a:p>
          </p:txBody>
        </p:sp>
        <p:sp>
          <p:nvSpPr>
            <p:cNvPr id="13329" name="Oval 69"/>
            <p:cNvSpPr>
              <a:spLocks noChangeArrowheads="1"/>
            </p:cNvSpPr>
            <p:nvPr/>
          </p:nvSpPr>
          <p:spPr bwMode="auto">
            <a:xfrm>
              <a:off x="1968" y="3696"/>
              <a:ext cx="576" cy="240"/>
            </a:xfrm>
            <a:prstGeom prst="ellipse">
              <a:avLst/>
            </a:prstGeom>
            <a:noFill/>
            <a:ln w="9525">
              <a:solidFill>
                <a:schemeClr val="tx1"/>
              </a:solidFill>
              <a:round/>
              <a:headEnd/>
              <a:tailEnd/>
            </a:ln>
          </p:spPr>
          <p:txBody>
            <a:bodyPr wrap="none" anchor="ctr"/>
            <a:lstStyle/>
            <a:p>
              <a:endParaRPr lang="en-US"/>
            </a:p>
          </p:txBody>
        </p:sp>
        <p:sp>
          <p:nvSpPr>
            <p:cNvPr id="13330" name="Line 70"/>
            <p:cNvSpPr>
              <a:spLocks noChangeShapeType="1"/>
            </p:cNvSpPr>
            <p:nvPr/>
          </p:nvSpPr>
          <p:spPr bwMode="auto">
            <a:xfrm>
              <a:off x="2256" y="1440"/>
              <a:ext cx="0" cy="2208"/>
            </a:xfrm>
            <a:prstGeom prst="line">
              <a:avLst/>
            </a:prstGeom>
            <a:noFill/>
            <a:ln w="9525">
              <a:solidFill>
                <a:schemeClr val="tx1"/>
              </a:solidFill>
              <a:round/>
              <a:headEnd/>
              <a:tailEnd type="triangle" w="med" len="med"/>
            </a:ln>
          </p:spPr>
          <p:txBody>
            <a:bodyPr/>
            <a:lstStyle/>
            <a:p>
              <a:endParaRPr lang="en-US"/>
            </a:p>
          </p:txBody>
        </p:sp>
        <p:sp>
          <p:nvSpPr>
            <p:cNvPr id="13331" name="Freeform 71"/>
            <p:cNvSpPr>
              <a:spLocks/>
            </p:cNvSpPr>
            <p:nvPr/>
          </p:nvSpPr>
          <p:spPr bwMode="auto">
            <a:xfrm>
              <a:off x="432" y="1440"/>
              <a:ext cx="480" cy="2256"/>
            </a:xfrm>
            <a:custGeom>
              <a:avLst/>
              <a:gdLst>
                <a:gd name="T0" fmla="*/ 95 w 720"/>
                <a:gd name="T1" fmla="*/ 0 h 960"/>
                <a:gd name="T2" fmla="*/ 19 w 720"/>
                <a:gd name="T3" fmla="*/ 13757 h 960"/>
                <a:gd name="T4" fmla="*/ 13 w 720"/>
                <a:gd name="T5" fmla="*/ 55053 h 960"/>
                <a:gd name="T6" fmla="*/ 95 w 720"/>
                <a:gd name="T7" fmla="*/ 68810 h 960"/>
                <a:gd name="T8" fmla="*/ 0 60000 65536"/>
                <a:gd name="T9" fmla="*/ 0 60000 65536"/>
                <a:gd name="T10" fmla="*/ 0 60000 65536"/>
                <a:gd name="T11" fmla="*/ 0 60000 65536"/>
                <a:gd name="T12" fmla="*/ 0 w 720"/>
                <a:gd name="T13" fmla="*/ 0 h 960"/>
                <a:gd name="T14" fmla="*/ 720 w 720"/>
                <a:gd name="T15" fmla="*/ 960 h 960"/>
              </a:gdLst>
              <a:ahLst/>
              <a:cxnLst>
                <a:cxn ang="T8">
                  <a:pos x="T0" y="T1"/>
                </a:cxn>
                <a:cxn ang="T9">
                  <a:pos x="T2" y="T3"/>
                </a:cxn>
                <a:cxn ang="T10">
                  <a:pos x="T4" y="T5"/>
                </a:cxn>
                <a:cxn ang="T11">
                  <a:pos x="T6" y="T7"/>
                </a:cxn>
              </a:cxnLst>
              <a:rect l="T12" t="T13" r="T14" b="T15"/>
              <a:pathLst>
                <a:path w="720" h="960">
                  <a:moveTo>
                    <a:pt x="720" y="0"/>
                  </a:moveTo>
                  <a:cubicBezTo>
                    <a:pt x="484" y="32"/>
                    <a:pt x="248" y="64"/>
                    <a:pt x="144" y="192"/>
                  </a:cubicBezTo>
                  <a:cubicBezTo>
                    <a:pt x="40" y="320"/>
                    <a:pt x="0" y="640"/>
                    <a:pt x="96" y="768"/>
                  </a:cubicBezTo>
                  <a:cubicBezTo>
                    <a:pt x="192" y="896"/>
                    <a:pt x="616" y="928"/>
                    <a:pt x="720" y="960"/>
                  </a:cubicBezTo>
                </a:path>
              </a:pathLst>
            </a:custGeom>
            <a:noFill/>
            <a:ln w="12700">
              <a:solidFill>
                <a:schemeClr val="tx1"/>
              </a:solidFill>
              <a:round/>
              <a:headEnd/>
              <a:tailEnd type="triangle" w="med" len="med"/>
            </a:ln>
          </p:spPr>
          <p:txBody>
            <a:bodyPr/>
            <a:lstStyle/>
            <a:p>
              <a:endParaRPr lang="en-US"/>
            </a:p>
          </p:txBody>
        </p:sp>
      </p:grpSp>
      <p:grpSp>
        <p:nvGrpSpPr>
          <p:cNvPr id="14" name="Group 77"/>
          <p:cNvGrpSpPr>
            <a:grpSpLocks/>
          </p:cNvGrpSpPr>
          <p:nvPr/>
        </p:nvGrpSpPr>
        <p:grpSpPr bwMode="auto">
          <a:xfrm>
            <a:off x="4267200" y="4038600"/>
            <a:ext cx="3494088" cy="2098675"/>
            <a:chOff x="2688" y="2544"/>
            <a:chExt cx="2201" cy="1322"/>
          </a:xfrm>
        </p:grpSpPr>
        <p:sp>
          <p:nvSpPr>
            <p:cNvPr id="13325" name="Text Box 72"/>
            <p:cNvSpPr txBox="1">
              <a:spLocks noChangeArrowheads="1"/>
            </p:cNvSpPr>
            <p:nvPr/>
          </p:nvSpPr>
          <p:spPr bwMode="auto">
            <a:xfrm>
              <a:off x="3350" y="3578"/>
              <a:ext cx="1539" cy="288"/>
            </a:xfrm>
            <a:prstGeom prst="rect">
              <a:avLst/>
            </a:prstGeom>
            <a:noFill/>
            <a:ln w="9525">
              <a:noFill/>
              <a:miter lim="800000"/>
              <a:headEnd/>
              <a:tailEnd/>
            </a:ln>
          </p:spPr>
          <p:txBody>
            <a:bodyPr wrap="none">
              <a:spAutoFit/>
            </a:bodyPr>
            <a:lstStyle/>
            <a:p>
              <a:r>
                <a:rPr lang="en-US" sz="1600"/>
                <a:t>Identity of Trigonometry</a:t>
              </a:r>
              <a:r>
                <a:rPr lang="en-US"/>
                <a:t> </a:t>
              </a:r>
            </a:p>
          </p:txBody>
        </p:sp>
        <p:sp>
          <p:nvSpPr>
            <p:cNvPr id="13326" name="Line 73"/>
            <p:cNvSpPr>
              <a:spLocks noChangeShapeType="1"/>
            </p:cNvSpPr>
            <p:nvPr/>
          </p:nvSpPr>
          <p:spPr bwMode="auto">
            <a:xfrm flipH="1" flipV="1">
              <a:off x="2688" y="2544"/>
              <a:ext cx="720" cy="1200"/>
            </a:xfrm>
            <a:prstGeom prst="line">
              <a:avLst/>
            </a:prstGeom>
            <a:noFill/>
            <a:ln w="9525">
              <a:solidFill>
                <a:schemeClr val="tx1"/>
              </a:solidFill>
              <a:round/>
              <a:headEnd/>
              <a:tailEnd type="triangle" w="med" len="med"/>
            </a:ln>
          </p:spPr>
          <p:txBody>
            <a:bodyPr/>
            <a:lstStyle/>
            <a:p>
              <a:endParaRPr lang="en-US"/>
            </a:p>
          </p:txBody>
        </p:sp>
        <p:sp>
          <p:nvSpPr>
            <p:cNvPr id="13327" name="Line 74"/>
            <p:cNvSpPr>
              <a:spLocks noChangeShapeType="1"/>
            </p:cNvSpPr>
            <p:nvPr/>
          </p:nvSpPr>
          <p:spPr bwMode="auto">
            <a:xfrm flipH="1">
              <a:off x="2880" y="3744"/>
              <a:ext cx="528" cy="96"/>
            </a:xfrm>
            <a:prstGeom prst="line">
              <a:avLst/>
            </a:prstGeom>
            <a:noFill/>
            <a:ln w="9525">
              <a:solidFill>
                <a:schemeClr val="tx1"/>
              </a:solidFill>
              <a:round/>
              <a:headEnd/>
              <a:tailEnd type="triangle" w="med" len="med"/>
            </a:ln>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3370"/>
                                        </p:tgtEl>
                                        <p:attrNameLst>
                                          <p:attrName>style.visibility</p:attrName>
                                        </p:attrNameLst>
                                      </p:cBhvr>
                                      <p:to>
                                        <p:strVal val="visible"/>
                                      </p:to>
                                    </p:set>
                                    <p:anim calcmode="lin" valueType="num">
                                      <p:cBhvr additive="base">
                                        <p:cTn id="17" dur="500" fill="hold"/>
                                        <p:tgtEl>
                                          <p:spTgt spid="13370"/>
                                        </p:tgtEl>
                                        <p:attrNameLst>
                                          <p:attrName>ppt_x</p:attrName>
                                        </p:attrNameLst>
                                      </p:cBhvr>
                                      <p:tavLst>
                                        <p:tav tm="0">
                                          <p:val>
                                            <p:strVal val="0-#ppt_w/2"/>
                                          </p:val>
                                        </p:tav>
                                        <p:tav tm="100000">
                                          <p:val>
                                            <p:strVal val="#ppt_x"/>
                                          </p:val>
                                        </p:tav>
                                      </p:tavLst>
                                    </p:anim>
                                    <p:anim calcmode="lin" valueType="num">
                                      <p:cBhvr additive="base">
                                        <p:cTn id="18" dur="500" fill="hold"/>
                                        <p:tgtEl>
                                          <p:spTgt spid="13370"/>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70"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ChangeArrowheads="1"/>
          </p:cNvSpPr>
          <p:nvPr/>
        </p:nvSpPr>
        <p:spPr bwMode="auto">
          <a:xfrm>
            <a:off x="685800" y="0"/>
            <a:ext cx="7772400" cy="1143000"/>
          </a:xfrm>
          <a:prstGeom prst="rect">
            <a:avLst/>
          </a:prstGeom>
          <a:noFill/>
          <a:ln w="9525">
            <a:noFill/>
            <a:miter lim="800000"/>
            <a:headEnd/>
            <a:tailEnd/>
          </a:ln>
        </p:spPr>
        <p:txBody>
          <a:bodyPr anchor="ctr"/>
          <a:lstStyle/>
          <a:p>
            <a:pPr algn="ctr"/>
            <a:r>
              <a:rPr lang="en-US" sz="4400">
                <a:solidFill>
                  <a:schemeClr val="accent2"/>
                </a:solidFill>
              </a:rPr>
              <a:t>Rotation</a:t>
            </a:r>
          </a:p>
        </p:txBody>
      </p:sp>
      <p:sp>
        <p:nvSpPr>
          <p:cNvPr id="1028" name="Rectangle 3"/>
          <p:cNvSpPr>
            <a:spLocks noChangeArrowheads="1"/>
          </p:cNvSpPr>
          <p:nvPr/>
        </p:nvSpPr>
        <p:spPr bwMode="auto">
          <a:xfrm>
            <a:off x="457200" y="838200"/>
            <a:ext cx="4572000" cy="5791200"/>
          </a:xfrm>
          <a:prstGeom prst="rect">
            <a:avLst/>
          </a:prstGeom>
          <a:noFill/>
          <a:ln w="9525">
            <a:noFill/>
            <a:miter lim="800000"/>
            <a:headEnd/>
            <a:tailEnd/>
          </a:ln>
        </p:spPr>
        <p:txBody>
          <a:bodyPr/>
          <a:lstStyle/>
          <a:p>
            <a:pPr marL="342900" indent="-342900">
              <a:spcBef>
                <a:spcPct val="20000"/>
              </a:spcBef>
              <a:buFontTx/>
              <a:buChar char="•"/>
            </a:pPr>
            <a:r>
              <a:rPr lang="en-US" sz="2000">
                <a:latin typeface="Arial" pitchFamily="34" charset="0"/>
              </a:rPr>
              <a:t>We can write the components:</a:t>
            </a:r>
          </a:p>
          <a:p>
            <a:pPr marL="342900" indent="-342900" algn="ctr">
              <a:spcBef>
                <a:spcPct val="20000"/>
              </a:spcBef>
            </a:pPr>
            <a:r>
              <a:rPr lang="en-US" sz="2000"/>
              <a:t> </a:t>
            </a:r>
            <a:r>
              <a:rPr lang="en-US" sz="2000" i="1"/>
              <a:t>p</a:t>
            </a:r>
            <a:r>
              <a:rPr lang="en-US" sz="2000">
                <a:latin typeface="Arial" pitchFamily="34" charset="0"/>
                <a:cs typeface="Arial" pitchFamily="34" charset="0"/>
              </a:rPr>
              <a:t>'</a:t>
            </a:r>
            <a:r>
              <a:rPr lang="en-US" sz="2000" i="1" baseline="-25000"/>
              <a:t>x </a:t>
            </a:r>
            <a:r>
              <a:rPr lang="en-US" sz="2000"/>
              <a:t>= </a:t>
            </a:r>
            <a:r>
              <a:rPr lang="en-US" sz="2000" i="1"/>
              <a:t>p</a:t>
            </a:r>
            <a:r>
              <a:rPr lang="en-US" sz="2000" i="1" baseline="-25000"/>
              <a:t>x </a:t>
            </a:r>
            <a:r>
              <a:rPr lang="en-US" sz="2000"/>
              <a:t>cos </a:t>
            </a:r>
            <a:r>
              <a:rPr lang="en-US" sz="1800" i="1">
                <a:sym typeface="Symbol" pitchFamily="18" charset="2"/>
              </a:rPr>
              <a:t></a:t>
            </a:r>
            <a:r>
              <a:rPr lang="en-US" sz="2000"/>
              <a:t> – </a:t>
            </a:r>
            <a:r>
              <a:rPr lang="en-US" sz="2000" i="1"/>
              <a:t>p</a:t>
            </a:r>
            <a:r>
              <a:rPr lang="en-US" sz="2000" i="1" baseline="-25000"/>
              <a:t>y </a:t>
            </a:r>
            <a:r>
              <a:rPr lang="en-US" sz="2000"/>
              <a:t>sin </a:t>
            </a:r>
            <a:r>
              <a:rPr lang="en-US" sz="1800" i="1">
                <a:sym typeface="Symbol" pitchFamily="18" charset="2"/>
              </a:rPr>
              <a:t></a:t>
            </a:r>
          </a:p>
          <a:p>
            <a:pPr marL="342900" indent="-342900" algn="ctr">
              <a:spcBef>
                <a:spcPct val="20000"/>
              </a:spcBef>
            </a:pPr>
            <a:r>
              <a:rPr lang="en-US" sz="2000"/>
              <a:t> </a:t>
            </a:r>
            <a:r>
              <a:rPr lang="en-US" sz="2000" i="1"/>
              <a:t>p</a:t>
            </a:r>
            <a:r>
              <a:rPr lang="en-US" sz="2000">
                <a:latin typeface="Arial" pitchFamily="34" charset="0"/>
                <a:cs typeface="Arial" pitchFamily="34" charset="0"/>
              </a:rPr>
              <a:t>'</a:t>
            </a:r>
            <a:r>
              <a:rPr lang="en-US" sz="2000" i="1" baseline="-25000"/>
              <a:t>y </a:t>
            </a:r>
            <a:r>
              <a:rPr lang="en-US" sz="2000"/>
              <a:t>= </a:t>
            </a:r>
            <a:r>
              <a:rPr lang="en-US" sz="2000" i="1"/>
              <a:t>p</a:t>
            </a:r>
            <a:r>
              <a:rPr lang="en-US" sz="2000" i="1" baseline="-25000"/>
              <a:t>x </a:t>
            </a:r>
            <a:r>
              <a:rPr lang="en-US" sz="2000"/>
              <a:t>sin </a:t>
            </a:r>
            <a:r>
              <a:rPr lang="en-US" sz="1800" i="1">
                <a:sym typeface="Symbol" pitchFamily="18" charset="2"/>
              </a:rPr>
              <a:t></a:t>
            </a:r>
            <a:r>
              <a:rPr lang="en-US" sz="2000"/>
              <a:t> + </a:t>
            </a:r>
            <a:r>
              <a:rPr lang="en-US" sz="2000" i="1"/>
              <a:t>p</a:t>
            </a:r>
            <a:r>
              <a:rPr lang="en-US" sz="2000" i="1" baseline="-25000"/>
              <a:t>y </a:t>
            </a:r>
            <a:r>
              <a:rPr lang="en-US" sz="2000"/>
              <a:t>cos </a:t>
            </a:r>
            <a:r>
              <a:rPr lang="en-US" sz="1800" i="1">
                <a:sym typeface="Symbol" pitchFamily="18" charset="2"/>
              </a:rPr>
              <a:t></a:t>
            </a:r>
            <a:endParaRPr lang="en-US" sz="2000"/>
          </a:p>
          <a:p>
            <a:pPr marL="342900" indent="-342900" algn="just">
              <a:spcBef>
                <a:spcPct val="20000"/>
              </a:spcBef>
            </a:pPr>
            <a:endParaRPr lang="en-US" sz="2000">
              <a:latin typeface="Arial" pitchFamily="34" charset="0"/>
            </a:endParaRPr>
          </a:p>
          <a:p>
            <a:pPr marL="342900" indent="-342900">
              <a:spcBef>
                <a:spcPct val="20000"/>
              </a:spcBef>
              <a:buFontTx/>
              <a:buChar char="•"/>
            </a:pPr>
            <a:r>
              <a:rPr lang="en-US" sz="2000">
                <a:latin typeface="Arial" pitchFamily="34" charset="0"/>
              </a:rPr>
              <a:t>or in matrix form:</a:t>
            </a:r>
          </a:p>
          <a:p>
            <a:pPr marL="342900" indent="-342900" algn="ctr">
              <a:spcBef>
                <a:spcPct val="20000"/>
              </a:spcBef>
            </a:pPr>
            <a:r>
              <a:rPr lang="en-US" sz="2000">
                <a:latin typeface="Arial" pitchFamily="34" charset="0"/>
              </a:rPr>
              <a:t>P</a:t>
            </a:r>
            <a:r>
              <a:rPr lang="en-US" sz="2000">
                <a:latin typeface="Arial" pitchFamily="34" charset="0"/>
                <a:cs typeface="Arial" pitchFamily="34" charset="0"/>
              </a:rPr>
              <a:t>' </a:t>
            </a:r>
            <a:r>
              <a:rPr lang="en-US" sz="2000">
                <a:latin typeface="Arial" pitchFamily="34" charset="0"/>
              </a:rPr>
              <a:t>= R </a:t>
            </a:r>
            <a:r>
              <a:rPr lang="en-US" sz="2000">
                <a:latin typeface="Arial" pitchFamily="34" charset="0"/>
                <a:cs typeface="Arial" pitchFamily="34" charset="0"/>
              </a:rPr>
              <a:t>•</a:t>
            </a:r>
            <a:r>
              <a:rPr lang="en-US" sz="2000">
                <a:latin typeface="Arial" pitchFamily="34" charset="0"/>
              </a:rPr>
              <a:t> P</a:t>
            </a:r>
          </a:p>
          <a:p>
            <a:pPr marL="342900" indent="-342900">
              <a:spcBef>
                <a:spcPct val="20000"/>
              </a:spcBef>
              <a:buFontTx/>
              <a:buChar char="•"/>
            </a:pPr>
            <a:r>
              <a:rPr lang="en-US" sz="2000">
                <a:latin typeface="Arial" pitchFamily="34" charset="0"/>
                <a:sym typeface="Symbol" pitchFamily="18" charset="2"/>
              </a:rPr>
              <a:t> can be clockwise (-ve) or counterclockwise (+ve as our example).</a:t>
            </a:r>
          </a:p>
          <a:p>
            <a:pPr marL="342900" indent="-342900">
              <a:spcBef>
                <a:spcPct val="20000"/>
              </a:spcBef>
              <a:buFontTx/>
              <a:buChar char="•"/>
            </a:pPr>
            <a:r>
              <a:rPr lang="en-US" sz="2000">
                <a:latin typeface="Arial" pitchFamily="34" charset="0"/>
                <a:sym typeface="Symbol" pitchFamily="18" charset="2"/>
              </a:rPr>
              <a:t>Rotation matrix </a:t>
            </a:r>
            <a:endParaRPr lang="en-US" sz="2000">
              <a:latin typeface="Arial" pitchFamily="34" charset="0"/>
            </a:endParaRPr>
          </a:p>
          <a:p>
            <a:pPr marL="342900" indent="-342900">
              <a:spcBef>
                <a:spcPct val="20000"/>
              </a:spcBef>
            </a:pPr>
            <a:endParaRPr lang="en-US" sz="2000">
              <a:latin typeface="Arial" pitchFamily="34" charset="0"/>
            </a:endParaRPr>
          </a:p>
          <a:p>
            <a:pPr marL="342900" indent="-342900" algn="ctr">
              <a:spcBef>
                <a:spcPct val="20000"/>
              </a:spcBef>
            </a:pPr>
            <a:endParaRPr lang="en-US">
              <a:cs typeface="Times New Roman" pitchFamily="18" charset="0"/>
              <a:sym typeface="Symbol" pitchFamily="18" charset="2"/>
            </a:endParaRPr>
          </a:p>
        </p:txBody>
      </p:sp>
      <p:grpSp>
        <p:nvGrpSpPr>
          <p:cNvPr id="1029" name="Group 4"/>
          <p:cNvGrpSpPr>
            <a:grpSpLocks/>
          </p:cNvGrpSpPr>
          <p:nvPr/>
        </p:nvGrpSpPr>
        <p:grpSpPr bwMode="auto">
          <a:xfrm>
            <a:off x="4953000" y="1905000"/>
            <a:ext cx="3276600" cy="3048000"/>
            <a:chOff x="3120" y="1200"/>
            <a:chExt cx="2064" cy="1920"/>
          </a:xfrm>
        </p:grpSpPr>
        <p:grpSp>
          <p:nvGrpSpPr>
            <p:cNvPr id="1051" name="Group 5"/>
            <p:cNvGrpSpPr>
              <a:grpSpLocks/>
            </p:cNvGrpSpPr>
            <p:nvPr/>
          </p:nvGrpSpPr>
          <p:grpSpPr bwMode="auto">
            <a:xfrm>
              <a:off x="3120" y="1200"/>
              <a:ext cx="2064" cy="1920"/>
              <a:chOff x="3120" y="1200"/>
              <a:chExt cx="2064" cy="1920"/>
            </a:xfrm>
          </p:grpSpPr>
          <p:sp>
            <p:nvSpPr>
              <p:cNvPr id="1071" name="Line 6"/>
              <p:cNvSpPr>
                <a:spLocks noChangeShapeType="1"/>
              </p:cNvSpPr>
              <p:nvPr/>
            </p:nvSpPr>
            <p:spPr bwMode="auto">
              <a:xfrm>
                <a:off x="3120" y="1200"/>
                <a:ext cx="0" cy="1920"/>
              </a:xfrm>
              <a:prstGeom prst="line">
                <a:avLst/>
              </a:prstGeom>
              <a:noFill/>
              <a:ln w="38100">
                <a:solidFill>
                  <a:schemeClr val="tx1"/>
                </a:solidFill>
                <a:round/>
                <a:headEnd/>
                <a:tailEnd/>
              </a:ln>
            </p:spPr>
            <p:txBody>
              <a:bodyPr/>
              <a:lstStyle/>
              <a:p>
                <a:endParaRPr lang="en-US"/>
              </a:p>
            </p:txBody>
          </p:sp>
          <p:sp>
            <p:nvSpPr>
              <p:cNvPr id="1072" name="Line 7"/>
              <p:cNvSpPr>
                <a:spLocks noChangeShapeType="1"/>
              </p:cNvSpPr>
              <p:nvPr/>
            </p:nvSpPr>
            <p:spPr bwMode="auto">
              <a:xfrm>
                <a:off x="3120" y="3120"/>
                <a:ext cx="2064" cy="0"/>
              </a:xfrm>
              <a:prstGeom prst="line">
                <a:avLst/>
              </a:prstGeom>
              <a:noFill/>
              <a:ln w="38100">
                <a:solidFill>
                  <a:schemeClr val="tx1"/>
                </a:solidFill>
                <a:round/>
                <a:headEnd/>
                <a:tailEnd/>
              </a:ln>
            </p:spPr>
            <p:txBody>
              <a:bodyPr/>
              <a:lstStyle/>
              <a:p>
                <a:endParaRPr lang="en-US"/>
              </a:p>
            </p:txBody>
          </p:sp>
        </p:grpSp>
        <p:sp>
          <p:nvSpPr>
            <p:cNvPr id="1052" name="Line 8"/>
            <p:cNvSpPr>
              <a:spLocks noChangeShapeType="1"/>
            </p:cNvSpPr>
            <p:nvPr/>
          </p:nvSpPr>
          <p:spPr bwMode="auto">
            <a:xfrm>
              <a:off x="3312" y="1200"/>
              <a:ext cx="0" cy="1920"/>
            </a:xfrm>
            <a:prstGeom prst="line">
              <a:avLst/>
            </a:prstGeom>
            <a:noFill/>
            <a:ln w="9525">
              <a:solidFill>
                <a:schemeClr val="tx1"/>
              </a:solidFill>
              <a:round/>
              <a:headEnd/>
              <a:tailEnd/>
            </a:ln>
          </p:spPr>
          <p:txBody>
            <a:bodyPr/>
            <a:lstStyle/>
            <a:p>
              <a:endParaRPr lang="en-US"/>
            </a:p>
          </p:txBody>
        </p:sp>
        <p:sp>
          <p:nvSpPr>
            <p:cNvPr id="1053" name="Line 9"/>
            <p:cNvSpPr>
              <a:spLocks noChangeShapeType="1"/>
            </p:cNvSpPr>
            <p:nvPr/>
          </p:nvSpPr>
          <p:spPr bwMode="auto">
            <a:xfrm>
              <a:off x="3504" y="1200"/>
              <a:ext cx="0" cy="1920"/>
            </a:xfrm>
            <a:prstGeom prst="line">
              <a:avLst/>
            </a:prstGeom>
            <a:noFill/>
            <a:ln w="9525">
              <a:solidFill>
                <a:schemeClr val="tx1"/>
              </a:solidFill>
              <a:round/>
              <a:headEnd/>
              <a:tailEnd/>
            </a:ln>
          </p:spPr>
          <p:txBody>
            <a:bodyPr/>
            <a:lstStyle/>
            <a:p>
              <a:endParaRPr lang="en-US"/>
            </a:p>
          </p:txBody>
        </p:sp>
        <p:sp>
          <p:nvSpPr>
            <p:cNvPr id="1054" name="Line 10"/>
            <p:cNvSpPr>
              <a:spLocks noChangeShapeType="1"/>
            </p:cNvSpPr>
            <p:nvPr/>
          </p:nvSpPr>
          <p:spPr bwMode="auto">
            <a:xfrm>
              <a:off x="3696" y="1200"/>
              <a:ext cx="0" cy="1920"/>
            </a:xfrm>
            <a:prstGeom prst="line">
              <a:avLst/>
            </a:prstGeom>
            <a:noFill/>
            <a:ln w="9525">
              <a:solidFill>
                <a:schemeClr val="tx1"/>
              </a:solidFill>
              <a:round/>
              <a:headEnd/>
              <a:tailEnd/>
            </a:ln>
          </p:spPr>
          <p:txBody>
            <a:bodyPr/>
            <a:lstStyle/>
            <a:p>
              <a:endParaRPr lang="en-US"/>
            </a:p>
          </p:txBody>
        </p:sp>
        <p:sp>
          <p:nvSpPr>
            <p:cNvPr id="1055" name="Line 11"/>
            <p:cNvSpPr>
              <a:spLocks noChangeShapeType="1"/>
            </p:cNvSpPr>
            <p:nvPr/>
          </p:nvSpPr>
          <p:spPr bwMode="auto">
            <a:xfrm>
              <a:off x="3888" y="1200"/>
              <a:ext cx="0" cy="1920"/>
            </a:xfrm>
            <a:prstGeom prst="line">
              <a:avLst/>
            </a:prstGeom>
            <a:noFill/>
            <a:ln w="9525">
              <a:solidFill>
                <a:schemeClr val="tx1"/>
              </a:solidFill>
              <a:round/>
              <a:headEnd/>
              <a:tailEnd/>
            </a:ln>
          </p:spPr>
          <p:txBody>
            <a:bodyPr/>
            <a:lstStyle/>
            <a:p>
              <a:endParaRPr lang="en-US"/>
            </a:p>
          </p:txBody>
        </p:sp>
        <p:sp>
          <p:nvSpPr>
            <p:cNvPr id="1056" name="Line 12"/>
            <p:cNvSpPr>
              <a:spLocks noChangeShapeType="1"/>
            </p:cNvSpPr>
            <p:nvPr/>
          </p:nvSpPr>
          <p:spPr bwMode="auto">
            <a:xfrm>
              <a:off x="4080" y="1200"/>
              <a:ext cx="0" cy="1920"/>
            </a:xfrm>
            <a:prstGeom prst="line">
              <a:avLst/>
            </a:prstGeom>
            <a:noFill/>
            <a:ln w="9525">
              <a:solidFill>
                <a:schemeClr val="tx1"/>
              </a:solidFill>
              <a:round/>
              <a:headEnd/>
              <a:tailEnd/>
            </a:ln>
          </p:spPr>
          <p:txBody>
            <a:bodyPr/>
            <a:lstStyle/>
            <a:p>
              <a:endParaRPr lang="en-US"/>
            </a:p>
          </p:txBody>
        </p:sp>
        <p:sp>
          <p:nvSpPr>
            <p:cNvPr id="1057" name="Line 13"/>
            <p:cNvSpPr>
              <a:spLocks noChangeShapeType="1"/>
            </p:cNvSpPr>
            <p:nvPr/>
          </p:nvSpPr>
          <p:spPr bwMode="auto">
            <a:xfrm>
              <a:off x="4272" y="1200"/>
              <a:ext cx="0" cy="1920"/>
            </a:xfrm>
            <a:prstGeom prst="line">
              <a:avLst/>
            </a:prstGeom>
            <a:noFill/>
            <a:ln w="9525">
              <a:solidFill>
                <a:schemeClr val="tx1"/>
              </a:solidFill>
              <a:round/>
              <a:headEnd/>
              <a:tailEnd/>
            </a:ln>
          </p:spPr>
          <p:txBody>
            <a:bodyPr/>
            <a:lstStyle/>
            <a:p>
              <a:endParaRPr lang="en-US"/>
            </a:p>
          </p:txBody>
        </p:sp>
        <p:sp>
          <p:nvSpPr>
            <p:cNvPr id="1058" name="Line 14"/>
            <p:cNvSpPr>
              <a:spLocks noChangeShapeType="1"/>
            </p:cNvSpPr>
            <p:nvPr/>
          </p:nvSpPr>
          <p:spPr bwMode="auto">
            <a:xfrm>
              <a:off x="4464" y="1200"/>
              <a:ext cx="0" cy="1920"/>
            </a:xfrm>
            <a:prstGeom prst="line">
              <a:avLst/>
            </a:prstGeom>
            <a:noFill/>
            <a:ln w="9525">
              <a:solidFill>
                <a:schemeClr val="tx1"/>
              </a:solidFill>
              <a:round/>
              <a:headEnd/>
              <a:tailEnd/>
            </a:ln>
          </p:spPr>
          <p:txBody>
            <a:bodyPr/>
            <a:lstStyle/>
            <a:p>
              <a:endParaRPr lang="en-US"/>
            </a:p>
          </p:txBody>
        </p:sp>
        <p:sp>
          <p:nvSpPr>
            <p:cNvPr id="1059" name="Line 15"/>
            <p:cNvSpPr>
              <a:spLocks noChangeShapeType="1"/>
            </p:cNvSpPr>
            <p:nvPr/>
          </p:nvSpPr>
          <p:spPr bwMode="auto">
            <a:xfrm>
              <a:off x="4656" y="1200"/>
              <a:ext cx="0" cy="1920"/>
            </a:xfrm>
            <a:prstGeom prst="line">
              <a:avLst/>
            </a:prstGeom>
            <a:noFill/>
            <a:ln w="9525">
              <a:solidFill>
                <a:schemeClr val="tx1"/>
              </a:solidFill>
              <a:round/>
              <a:headEnd/>
              <a:tailEnd/>
            </a:ln>
          </p:spPr>
          <p:txBody>
            <a:bodyPr/>
            <a:lstStyle/>
            <a:p>
              <a:endParaRPr lang="en-US"/>
            </a:p>
          </p:txBody>
        </p:sp>
        <p:sp>
          <p:nvSpPr>
            <p:cNvPr id="1060" name="Line 16"/>
            <p:cNvSpPr>
              <a:spLocks noChangeShapeType="1"/>
            </p:cNvSpPr>
            <p:nvPr/>
          </p:nvSpPr>
          <p:spPr bwMode="auto">
            <a:xfrm>
              <a:off x="4848" y="1200"/>
              <a:ext cx="0" cy="1920"/>
            </a:xfrm>
            <a:prstGeom prst="line">
              <a:avLst/>
            </a:prstGeom>
            <a:noFill/>
            <a:ln w="9525">
              <a:solidFill>
                <a:schemeClr val="tx1"/>
              </a:solidFill>
              <a:round/>
              <a:headEnd/>
              <a:tailEnd/>
            </a:ln>
          </p:spPr>
          <p:txBody>
            <a:bodyPr/>
            <a:lstStyle/>
            <a:p>
              <a:endParaRPr lang="en-US"/>
            </a:p>
          </p:txBody>
        </p:sp>
        <p:sp>
          <p:nvSpPr>
            <p:cNvPr id="1061" name="Line 17"/>
            <p:cNvSpPr>
              <a:spLocks noChangeShapeType="1"/>
            </p:cNvSpPr>
            <p:nvPr/>
          </p:nvSpPr>
          <p:spPr bwMode="auto">
            <a:xfrm>
              <a:off x="5040" y="1200"/>
              <a:ext cx="0" cy="1920"/>
            </a:xfrm>
            <a:prstGeom prst="line">
              <a:avLst/>
            </a:prstGeom>
            <a:noFill/>
            <a:ln w="9525">
              <a:solidFill>
                <a:schemeClr val="tx1"/>
              </a:solidFill>
              <a:round/>
              <a:headEnd/>
              <a:tailEnd/>
            </a:ln>
          </p:spPr>
          <p:txBody>
            <a:bodyPr/>
            <a:lstStyle/>
            <a:p>
              <a:endParaRPr lang="en-US"/>
            </a:p>
          </p:txBody>
        </p:sp>
        <p:sp>
          <p:nvSpPr>
            <p:cNvPr id="1062" name="Line 18"/>
            <p:cNvSpPr>
              <a:spLocks noChangeShapeType="1"/>
            </p:cNvSpPr>
            <p:nvPr/>
          </p:nvSpPr>
          <p:spPr bwMode="auto">
            <a:xfrm>
              <a:off x="3120" y="2928"/>
              <a:ext cx="2064" cy="0"/>
            </a:xfrm>
            <a:prstGeom prst="line">
              <a:avLst/>
            </a:prstGeom>
            <a:noFill/>
            <a:ln w="9525">
              <a:solidFill>
                <a:schemeClr val="tx1"/>
              </a:solidFill>
              <a:round/>
              <a:headEnd/>
              <a:tailEnd/>
            </a:ln>
          </p:spPr>
          <p:txBody>
            <a:bodyPr/>
            <a:lstStyle/>
            <a:p>
              <a:endParaRPr lang="en-US"/>
            </a:p>
          </p:txBody>
        </p:sp>
        <p:sp>
          <p:nvSpPr>
            <p:cNvPr id="1063" name="Line 19"/>
            <p:cNvSpPr>
              <a:spLocks noChangeShapeType="1"/>
            </p:cNvSpPr>
            <p:nvPr/>
          </p:nvSpPr>
          <p:spPr bwMode="auto">
            <a:xfrm>
              <a:off x="3120" y="2736"/>
              <a:ext cx="2064" cy="0"/>
            </a:xfrm>
            <a:prstGeom prst="line">
              <a:avLst/>
            </a:prstGeom>
            <a:noFill/>
            <a:ln w="9525">
              <a:solidFill>
                <a:schemeClr val="tx1"/>
              </a:solidFill>
              <a:round/>
              <a:headEnd/>
              <a:tailEnd/>
            </a:ln>
          </p:spPr>
          <p:txBody>
            <a:bodyPr/>
            <a:lstStyle/>
            <a:p>
              <a:endParaRPr lang="en-US"/>
            </a:p>
          </p:txBody>
        </p:sp>
        <p:sp>
          <p:nvSpPr>
            <p:cNvPr id="1064" name="Line 20"/>
            <p:cNvSpPr>
              <a:spLocks noChangeShapeType="1"/>
            </p:cNvSpPr>
            <p:nvPr/>
          </p:nvSpPr>
          <p:spPr bwMode="auto">
            <a:xfrm>
              <a:off x="3120" y="2544"/>
              <a:ext cx="2064" cy="0"/>
            </a:xfrm>
            <a:prstGeom prst="line">
              <a:avLst/>
            </a:prstGeom>
            <a:noFill/>
            <a:ln w="9525">
              <a:solidFill>
                <a:schemeClr val="tx1"/>
              </a:solidFill>
              <a:round/>
              <a:headEnd/>
              <a:tailEnd/>
            </a:ln>
          </p:spPr>
          <p:txBody>
            <a:bodyPr/>
            <a:lstStyle/>
            <a:p>
              <a:endParaRPr lang="en-US"/>
            </a:p>
          </p:txBody>
        </p:sp>
        <p:sp>
          <p:nvSpPr>
            <p:cNvPr id="1065" name="Line 21"/>
            <p:cNvSpPr>
              <a:spLocks noChangeShapeType="1"/>
            </p:cNvSpPr>
            <p:nvPr/>
          </p:nvSpPr>
          <p:spPr bwMode="auto">
            <a:xfrm>
              <a:off x="3120" y="2352"/>
              <a:ext cx="2064" cy="0"/>
            </a:xfrm>
            <a:prstGeom prst="line">
              <a:avLst/>
            </a:prstGeom>
            <a:noFill/>
            <a:ln w="9525">
              <a:solidFill>
                <a:schemeClr val="tx1"/>
              </a:solidFill>
              <a:round/>
              <a:headEnd/>
              <a:tailEnd/>
            </a:ln>
          </p:spPr>
          <p:txBody>
            <a:bodyPr/>
            <a:lstStyle/>
            <a:p>
              <a:endParaRPr lang="en-US"/>
            </a:p>
          </p:txBody>
        </p:sp>
        <p:sp>
          <p:nvSpPr>
            <p:cNvPr id="1066" name="Line 22"/>
            <p:cNvSpPr>
              <a:spLocks noChangeShapeType="1"/>
            </p:cNvSpPr>
            <p:nvPr/>
          </p:nvSpPr>
          <p:spPr bwMode="auto">
            <a:xfrm>
              <a:off x="3120" y="2160"/>
              <a:ext cx="2064" cy="0"/>
            </a:xfrm>
            <a:prstGeom prst="line">
              <a:avLst/>
            </a:prstGeom>
            <a:noFill/>
            <a:ln w="9525">
              <a:solidFill>
                <a:schemeClr val="tx1"/>
              </a:solidFill>
              <a:round/>
              <a:headEnd/>
              <a:tailEnd/>
            </a:ln>
          </p:spPr>
          <p:txBody>
            <a:bodyPr/>
            <a:lstStyle/>
            <a:p>
              <a:endParaRPr lang="en-US"/>
            </a:p>
          </p:txBody>
        </p:sp>
        <p:sp>
          <p:nvSpPr>
            <p:cNvPr id="1067" name="Line 23"/>
            <p:cNvSpPr>
              <a:spLocks noChangeShapeType="1"/>
            </p:cNvSpPr>
            <p:nvPr/>
          </p:nvSpPr>
          <p:spPr bwMode="auto">
            <a:xfrm>
              <a:off x="3120" y="1968"/>
              <a:ext cx="2064" cy="0"/>
            </a:xfrm>
            <a:prstGeom prst="line">
              <a:avLst/>
            </a:prstGeom>
            <a:noFill/>
            <a:ln w="9525">
              <a:solidFill>
                <a:schemeClr val="tx1"/>
              </a:solidFill>
              <a:round/>
              <a:headEnd/>
              <a:tailEnd/>
            </a:ln>
          </p:spPr>
          <p:txBody>
            <a:bodyPr/>
            <a:lstStyle/>
            <a:p>
              <a:endParaRPr lang="en-US"/>
            </a:p>
          </p:txBody>
        </p:sp>
        <p:sp>
          <p:nvSpPr>
            <p:cNvPr id="1068" name="Line 24"/>
            <p:cNvSpPr>
              <a:spLocks noChangeShapeType="1"/>
            </p:cNvSpPr>
            <p:nvPr/>
          </p:nvSpPr>
          <p:spPr bwMode="auto">
            <a:xfrm>
              <a:off x="3120" y="1776"/>
              <a:ext cx="2064" cy="0"/>
            </a:xfrm>
            <a:prstGeom prst="line">
              <a:avLst/>
            </a:prstGeom>
            <a:noFill/>
            <a:ln w="9525">
              <a:solidFill>
                <a:schemeClr val="tx1"/>
              </a:solidFill>
              <a:round/>
              <a:headEnd/>
              <a:tailEnd/>
            </a:ln>
          </p:spPr>
          <p:txBody>
            <a:bodyPr/>
            <a:lstStyle/>
            <a:p>
              <a:endParaRPr lang="en-US"/>
            </a:p>
          </p:txBody>
        </p:sp>
        <p:sp>
          <p:nvSpPr>
            <p:cNvPr id="1069" name="Line 25"/>
            <p:cNvSpPr>
              <a:spLocks noChangeShapeType="1"/>
            </p:cNvSpPr>
            <p:nvPr/>
          </p:nvSpPr>
          <p:spPr bwMode="auto">
            <a:xfrm>
              <a:off x="3120" y="1584"/>
              <a:ext cx="2064" cy="0"/>
            </a:xfrm>
            <a:prstGeom prst="line">
              <a:avLst/>
            </a:prstGeom>
            <a:noFill/>
            <a:ln w="9525">
              <a:solidFill>
                <a:schemeClr val="tx1"/>
              </a:solidFill>
              <a:round/>
              <a:headEnd/>
              <a:tailEnd/>
            </a:ln>
          </p:spPr>
          <p:txBody>
            <a:bodyPr/>
            <a:lstStyle/>
            <a:p>
              <a:endParaRPr lang="en-US"/>
            </a:p>
          </p:txBody>
        </p:sp>
        <p:sp>
          <p:nvSpPr>
            <p:cNvPr id="1070" name="Line 26"/>
            <p:cNvSpPr>
              <a:spLocks noChangeShapeType="1"/>
            </p:cNvSpPr>
            <p:nvPr/>
          </p:nvSpPr>
          <p:spPr bwMode="auto">
            <a:xfrm>
              <a:off x="3120" y="1392"/>
              <a:ext cx="2064" cy="0"/>
            </a:xfrm>
            <a:prstGeom prst="line">
              <a:avLst/>
            </a:prstGeom>
            <a:noFill/>
            <a:ln w="9525">
              <a:solidFill>
                <a:schemeClr val="tx1"/>
              </a:solidFill>
              <a:round/>
              <a:headEnd/>
              <a:tailEnd/>
            </a:ln>
          </p:spPr>
          <p:txBody>
            <a:bodyPr/>
            <a:lstStyle/>
            <a:p>
              <a:endParaRPr lang="en-US"/>
            </a:p>
          </p:txBody>
        </p:sp>
      </p:grpSp>
      <p:sp>
        <p:nvSpPr>
          <p:cNvPr id="1030" name="Oval 27"/>
          <p:cNvSpPr>
            <a:spLocks noChangeAspect="1" noChangeArrowheads="1"/>
          </p:cNvSpPr>
          <p:nvPr/>
        </p:nvSpPr>
        <p:spPr bwMode="auto">
          <a:xfrm>
            <a:off x="7118350" y="4071938"/>
            <a:ext cx="228600" cy="228600"/>
          </a:xfrm>
          <a:prstGeom prst="ellipse">
            <a:avLst/>
          </a:prstGeom>
          <a:solidFill>
            <a:schemeClr val="accent2"/>
          </a:solidFill>
          <a:ln w="9525">
            <a:noFill/>
            <a:round/>
            <a:headEnd/>
            <a:tailEnd/>
          </a:ln>
        </p:spPr>
        <p:txBody>
          <a:bodyPr wrap="none" anchor="ctr"/>
          <a:lstStyle/>
          <a:p>
            <a:endParaRPr lang="en-US"/>
          </a:p>
        </p:txBody>
      </p:sp>
      <p:sp>
        <p:nvSpPr>
          <p:cNvPr id="1031" name="Oval 28"/>
          <p:cNvSpPr>
            <a:spLocks noChangeAspect="1" noChangeArrowheads="1"/>
          </p:cNvSpPr>
          <p:nvPr/>
        </p:nvSpPr>
        <p:spPr bwMode="auto">
          <a:xfrm>
            <a:off x="5595938" y="2547938"/>
            <a:ext cx="228600" cy="228600"/>
          </a:xfrm>
          <a:prstGeom prst="ellipse">
            <a:avLst/>
          </a:prstGeom>
          <a:solidFill>
            <a:srgbClr val="FF3300"/>
          </a:solidFill>
          <a:ln w="9525">
            <a:noFill/>
            <a:round/>
            <a:headEnd/>
            <a:tailEnd/>
          </a:ln>
        </p:spPr>
        <p:txBody>
          <a:bodyPr wrap="none" anchor="ctr"/>
          <a:lstStyle/>
          <a:p>
            <a:endParaRPr lang="en-US"/>
          </a:p>
        </p:txBody>
      </p:sp>
      <p:sp>
        <p:nvSpPr>
          <p:cNvPr id="14365" name="Text Box 29"/>
          <p:cNvSpPr txBox="1">
            <a:spLocks noChangeArrowheads="1"/>
          </p:cNvSpPr>
          <p:nvPr/>
        </p:nvSpPr>
        <p:spPr bwMode="auto">
          <a:xfrm>
            <a:off x="6707188" y="3062288"/>
            <a:ext cx="303212" cy="366712"/>
          </a:xfrm>
          <a:prstGeom prst="rect">
            <a:avLst/>
          </a:prstGeom>
          <a:noFill/>
          <a:ln w="9525">
            <a:noFill/>
            <a:miter lim="800000"/>
            <a:headEnd/>
            <a:tailEnd/>
          </a:ln>
          <a:effectLst/>
        </p:spPr>
        <p:txBody>
          <a:bodyPr wrap="none">
            <a:spAutoFit/>
          </a:bodyPr>
          <a:lstStyle/>
          <a:p>
            <a:pPr>
              <a:defRPr/>
            </a:pPr>
            <a:r>
              <a:rPr lang="en-US" sz="1800">
                <a:effectLst>
                  <a:outerShdw blurRad="38100" dist="38100" dir="2700000" algn="tl">
                    <a:srgbClr val="FFFFFF"/>
                  </a:outerShdw>
                </a:effectLst>
                <a:sym typeface="Symbol" pitchFamily="18" charset="2"/>
              </a:rPr>
              <a:t></a:t>
            </a:r>
            <a:endParaRPr lang="en-US" sz="1800">
              <a:effectLst>
                <a:outerShdw blurRad="38100" dist="38100" dir="2700000" algn="tl">
                  <a:srgbClr val="FFFFFF"/>
                </a:outerShdw>
              </a:effectLst>
            </a:endParaRPr>
          </a:p>
        </p:txBody>
      </p:sp>
      <p:sp>
        <p:nvSpPr>
          <p:cNvPr id="1033" name="Freeform 30"/>
          <p:cNvSpPr>
            <a:spLocks/>
          </p:cNvSpPr>
          <p:nvPr/>
        </p:nvSpPr>
        <p:spPr bwMode="auto">
          <a:xfrm>
            <a:off x="5721350" y="2660650"/>
            <a:ext cx="1524000" cy="1547813"/>
          </a:xfrm>
          <a:custGeom>
            <a:avLst/>
            <a:gdLst>
              <a:gd name="T0" fmla="*/ 2147483647 w 960"/>
              <a:gd name="T1" fmla="*/ 2147483647 h 975"/>
              <a:gd name="T2" fmla="*/ 2147483647 w 960"/>
              <a:gd name="T3" fmla="*/ 2147483647 h 975"/>
              <a:gd name="T4" fmla="*/ 0 w 960"/>
              <a:gd name="T5" fmla="*/ 0 h 975"/>
              <a:gd name="T6" fmla="*/ 0 60000 65536"/>
              <a:gd name="T7" fmla="*/ 0 60000 65536"/>
              <a:gd name="T8" fmla="*/ 0 60000 65536"/>
              <a:gd name="T9" fmla="*/ 0 w 960"/>
              <a:gd name="T10" fmla="*/ 0 h 975"/>
              <a:gd name="T11" fmla="*/ 960 w 960"/>
              <a:gd name="T12" fmla="*/ 975 h 975"/>
            </a:gdLst>
            <a:ahLst/>
            <a:cxnLst>
              <a:cxn ang="T6">
                <a:pos x="T0" y="T1"/>
              </a:cxn>
              <a:cxn ang="T7">
                <a:pos x="T2" y="T3"/>
              </a:cxn>
              <a:cxn ang="T8">
                <a:pos x="T4" y="T5"/>
              </a:cxn>
            </a:cxnLst>
            <a:rect l="T9" t="T10" r="T11" b="T12"/>
            <a:pathLst>
              <a:path w="960" h="975">
                <a:moveTo>
                  <a:pt x="960" y="975"/>
                </a:moveTo>
                <a:cubicBezTo>
                  <a:pt x="938" y="805"/>
                  <a:pt x="775" y="525"/>
                  <a:pt x="572" y="340"/>
                </a:cubicBezTo>
                <a:cubicBezTo>
                  <a:pt x="369" y="155"/>
                  <a:pt x="184" y="45"/>
                  <a:pt x="0" y="0"/>
                </a:cubicBezTo>
              </a:path>
            </a:pathLst>
          </a:custGeom>
          <a:noFill/>
          <a:ln w="25400">
            <a:solidFill>
              <a:schemeClr val="tx1"/>
            </a:solidFill>
            <a:round/>
            <a:headEnd/>
            <a:tailEnd type="triangle" w="med" len="med"/>
          </a:ln>
        </p:spPr>
        <p:txBody>
          <a:bodyPr/>
          <a:lstStyle/>
          <a:p>
            <a:endParaRPr lang="en-US"/>
          </a:p>
        </p:txBody>
      </p:sp>
      <p:sp>
        <p:nvSpPr>
          <p:cNvPr id="1034" name="Line 31"/>
          <p:cNvSpPr>
            <a:spLocks noChangeShapeType="1"/>
          </p:cNvSpPr>
          <p:nvPr/>
        </p:nvSpPr>
        <p:spPr bwMode="auto">
          <a:xfrm flipV="1">
            <a:off x="4953000" y="4191000"/>
            <a:ext cx="2286000" cy="762000"/>
          </a:xfrm>
          <a:prstGeom prst="line">
            <a:avLst/>
          </a:prstGeom>
          <a:noFill/>
          <a:ln w="25400">
            <a:solidFill>
              <a:schemeClr val="tx1"/>
            </a:solidFill>
            <a:round/>
            <a:headEnd/>
            <a:tailEnd/>
          </a:ln>
        </p:spPr>
        <p:txBody>
          <a:bodyPr/>
          <a:lstStyle/>
          <a:p>
            <a:endParaRPr lang="en-US"/>
          </a:p>
        </p:txBody>
      </p:sp>
      <p:sp>
        <p:nvSpPr>
          <p:cNvPr id="1035" name="Line 32"/>
          <p:cNvSpPr>
            <a:spLocks noChangeShapeType="1"/>
          </p:cNvSpPr>
          <p:nvPr/>
        </p:nvSpPr>
        <p:spPr bwMode="auto">
          <a:xfrm flipV="1">
            <a:off x="4953000" y="2667000"/>
            <a:ext cx="762000" cy="2286000"/>
          </a:xfrm>
          <a:prstGeom prst="line">
            <a:avLst/>
          </a:prstGeom>
          <a:noFill/>
          <a:ln w="25400">
            <a:solidFill>
              <a:schemeClr val="tx1"/>
            </a:solidFill>
            <a:round/>
            <a:headEnd/>
            <a:tailEnd/>
          </a:ln>
        </p:spPr>
        <p:txBody>
          <a:bodyPr/>
          <a:lstStyle/>
          <a:p>
            <a:endParaRPr lang="en-US"/>
          </a:p>
        </p:txBody>
      </p:sp>
      <p:sp>
        <p:nvSpPr>
          <p:cNvPr id="1036" name="Text Box 33"/>
          <p:cNvSpPr txBox="1">
            <a:spLocks noChangeArrowheads="1"/>
          </p:cNvSpPr>
          <p:nvPr/>
        </p:nvSpPr>
        <p:spPr bwMode="auto">
          <a:xfrm>
            <a:off x="7086600" y="3748088"/>
            <a:ext cx="825500" cy="396875"/>
          </a:xfrm>
          <a:prstGeom prst="rect">
            <a:avLst/>
          </a:prstGeom>
          <a:noFill/>
          <a:ln w="9525">
            <a:noFill/>
            <a:miter lim="800000"/>
            <a:headEnd/>
            <a:tailEnd/>
          </a:ln>
        </p:spPr>
        <p:txBody>
          <a:bodyPr wrap="none">
            <a:spAutoFit/>
          </a:bodyPr>
          <a:lstStyle/>
          <a:p>
            <a:r>
              <a:rPr lang="en-US" sz="2000">
                <a:solidFill>
                  <a:schemeClr val="accent2"/>
                </a:solidFill>
              </a:rPr>
              <a:t>P(x,y)</a:t>
            </a:r>
          </a:p>
        </p:txBody>
      </p:sp>
      <p:sp>
        <p:nvSpPr>
          <p:cNvPr id="1037" name="Line 34"/>
          <p:cNvSpPr>
            <a:spLocks noChangeShapeType="1"/>
          </p:cNvSpPr>
          <p:nvPr/>
        </p:nvSpPr>
        <p:spPr bwMode="auto">
          <a:xfrm>
            <a:off x="7239000" y="4267200"/>
            <a:ext cx="0" cy="609600"/>
          </a:xfrm>
          <a:prstGeom prst="line">
            <a:avLst/>
          </a:prstGeom>
          <a:noFill/>
          <a:ln w="9525" cap="rnd">
            <a:solidFill>
              <a:schemeClr val="accent2"/>
            </a:solidFill>
            <a:prstDash val="sysDot"/>
            <a:round/>
            <a:headEnd type="triangle" w="med" len="med"/>
            <a:tailEnd type="triangle" w="med" len="med"/>
          </a:ln>
        </p:spPr>
        <p:txBody>
          <a:bodyPr/>
          <a:lstStyle/>
          <a:p>
            <a:endParaRPr lang="en-US"/>
          </a:p>
        </p:txBody>
      </p:sp>
      <p:sp>
        <p:nvSpPr>
          <p:cNvPr id="1038" name="Line 35"/>
          <p:cNvSpPr>
            <a:spLocks noChangeShapeType="1"/>
          </p:cNvSpPr>
          <p:nvPr/>
        </p:nvSpPr>
        <p:spPr bwMode="auto">
          <a:xfrm>
            <a:off x="4953000" y="5029200"/>
            <a:ext cx="2286000" cy="0"/>
          </a:xfrm>
          <a:prstGeom prst="line">
            <a:avLst/>
          </a:prstGeom>
          <a:noFill/>
          <a:ln w="9525" cap="rnd">
            <a:solidFill>
              <a:schemeClr val="accent2"/>
            </a:solidFill>
            <a:prstDash val="sysDot"/>
            <a:round/>
            <a:headEnd type="triangle" w="med" len="med"/>
            <a:tailEnd type="triangle" w="med" len="med"/>
          </a:ln>
        </p:spPr>
        <p:txBody>
          <a:bodyPr/>
          <a:lstStyle/>
          <a:p>
            <a:endParaRPr lang="en-US"/>
          </a:p>
        </p:txBody>
      </p:sp>
      <p:sp>
        <p:nvSpPr>
          <p:cNvPr id="1039" name="Arc 36"/>
          <p:cNvSpPr>
            <a:spLocks/>
          </p:cNvSpPr>
          <p:nvPr/>
        </p:nvSpPr>
        <p:spPr bwMode="auto">
          <a:xfrm>
            <a:off x="5715000" y="4648200"/>
            <a:ext cx="152400" cy="3048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accent2"/>
            </a:solidFill>
            <a:round/>
            <a:headEnd/>
            <a:tailEnd/>
          </a:ln>
        </p:spPr>
        <p:txBody>
          <a:bodyPr wrap="none" anchor="ctr"/>
          <a:lstStyle/>
          <a:p>
            <a:endParaRPr lang="en-US"/>
          </a:p>
        </p:txBody>
      </p:sp>
      <p:sp>
        <p:nvSpPr>
          <p:cNvPr id="1040" name="Text Box 37"/>
          <p:cNvSpPr txBox="1">
            <a:spLocks noChangeArrowheads="1"/>
          </p:cNvSpPr>
          <p:nvPr/>
        </p:nvSpPr>
        <p:spPr bwMode="auto">
          <a:xfrm>
            <a:off x="5775325" y="4530725"/>
            <a:ext cx="419100" cy="457200"/>
          </a:xfrm>
          <a:prstGeom prst="rect">
            <a:avLst/>
          </a:prstGeom>
          <a:noFill/>
          <a:ln w="9525">
            <a:noFill/>
            <a:miter lim="800000"/>
            <a:headEnd/>
            <a:tailEnd/>
          </a:ln>
        </p:spPr>
        <p:txBody>
          <a:bodyPr wrap="none">
            <a:spAutoFit/>
          </a:bodyPr>
          <a:lstStyle/>
          <a:p>
            <a:r>
              <a:rPr lang="en-US">
                <a:solidFill>
                  <a:schemeClr val="accent2"/>
                </a:solidFill>
                <a:cs typeface="Times New Roman" pitchFamily="18" charset="0"/>
                <a:sym typeface="Symbol" pitchFamily="18" charset="2"/>
              </a:rPr>
              <a:t></a:t>
            </a:r>
            <a:r>
              <a:rPr lang="en-US"/>
              <a:t> </a:t>
            </a:r>
          </a:p>
        </p:txBody>
      </p:sp>
      <p:sp>
        <p:nvSpPr>
          <p:cNvPr id="1041" name="Text Box 38"/>
          <p:cNvSpPr txBox="1">
            <a:spLocks noChangeArrowheads="1"/>
          </p:cNvSpPr>
          <p:nvPr/>
        </p:nvSpPr>
        <p:spPr bwMode="auto">
          <a:xfrm>
            <a:off x="5943600" y="4953000"/>
            <a:ext cx="311150" cy="396875"/>
          </a:xfrm>
          <a:prstGeom prst="rect">
            <a:avLst/>
          </a:prstGeom>
          <a:noFill/>
          <a:ln w="9525">
            <a:noFill/>
            <a:miter lim="800000"/>
            <a:headEnd/>
            <a:tailEnd/>
          </a:ln>
        </p:spPr>
        <p:txBody>
          <a:bodyPr wrap="none">
            <a:spAutoFit/>
          </a:bodyPr>
          <a:lstStyle/>
          <a:p>
            <a:r>
              <a:rPr lang="en-US" sz="2000">
                <a:solidFill>
                  <a:schemeClr val="accent2"/>
                </a:solidFill>
              </a:rPr>
              <a:t>x</a:t>
            </a:r>
          </a:p>
        </p:txBody>
      </p:sp>
      <p:sp>
        <p:nvSpPr>
          <p:cNvPr id="1042" name="Text Box 39"/>
          <p:cNvSpPr txBox="1">
            <a:spLocks noChangeArrowheads="1"/>
          </p:cNvSpPr>
          <p:nvPr/>
        </p:nvSpPr>
        <p:spPr bwMode="auto">
          <a:xfrm>
            <a:off x="7315200" y="4343400"/>
            <a:ext cx="311150" cy="396875"/>
          </a:xfrm>
          <a:prstGeom prst="rect">
            <a:avLst/>
          </a:prstGeom>
          <a:noFill/>
          <a:ln w="9525">
            <a:noFill/>
            <a:miter lim="800000"/>
            <a:headEnd/>
            <a:tailEnd/>
          </a:ln>
        </p:spPr>
        <p:txBody>
          <a:bodyPr wrap="none">
            <a:spAutoFit/>
          </a:bodyPr>
          <a:lstStyle/>
          <a:p>
            <a:r>
              <a:rPr lang="en-US" sz="2000">
                <a:solidFill>
                  <a:schemeClr val="accent2"/>
                </a:solidFill>
              </a:rPr>
              <a:t>y</a:t>
            </a:r>
          </a:p>
        </p:txBody>
      </p:sp>
      <p:sp>
        <p:nvSpPr>
          <p:cNvPr id="1043" name="Text Box 40"/>
          <p:cNvSpPr txBox="1">
            <a:spLocks noChangeArrowheads="1"/>
          </p:cNvSpPr>
          <p:nvPr/>
        </p:nvSpPr>
        <p:spPr bwMode="auto">
          <a:xfrm>
            <a:off x="6157913" y="4191000"/>
            <a:ext cx="319087" cy="457200"/>
          </a:xfrm>
          <a:prstGeom prst="rect">
            <a:avLst/>
          </a:prstGeom>
          <a:noFill/>
          <a:ln w="9525">
            <a:noFill/>
            <a:miter lim="800000"/>
            <a:headEnd/>
            <a:tailEnd/>
          </a:ln>
        </p:spPr>
        <p:txBody>
          <a:bodyPr wrap="none">
            <a:spAutoFit/>
          </a:bodyPr>
          <a:lstStyle/>
          <a:p>
            <a:r>
              <a:rPr lang="en-US"/>
              <a:t>r</a:t>
            </a:r>
          </a:p>
        </p:txBody>
      </p:sp>
      <p:sp>
        <p:nvSpPr>
          <p:cNvPr id="1044" name="Line 41"/>
          <p:cNvSpPr>
            <a:spLocks noChangeShapeType="1"/>
          </p:cNvSpPr>
          <p:nvPr/>
        </p:nvSpPr>
        <p:spPr bwMode="auto">
          <a:xfrm>
            <a:off x="5715000" y="2667000"/>
            <a:ext cx="0" cy="2209800"/>
          </a:xfrm>
          <a:prstGeom prst="line">
            <a:avLst/>
          </a:prstGeom>
          <a:noFill/>
          <a:ln w="9525" cap="rnd">
            <a:solidFill>
              <a:srgbClr val="FF3300"/>
            </a:solidFill>
            <a:prstDash val="sysDot"/>
            <a:round/>
            <a:headEnd type="triangle" w="med" len="med"/>
            <a:tailEnd type="triangle" w="med" len="med"/>
          </a:ln>
        </p:spPr>
        <p:txBody>
          <a:bodyPr/>
          <a:lstStyle/>
          <a:p>
            <a:endParaRPr lang="en-US"/>
          </a:p>
        </p:txBody>
      </p:sp>
      <p:sp>
        <p:nvSpPr>
          <p:cNvPr id="1045" name="Freeform 42"/>
          <p:cNvSpPr>
            <a:spLocks/>
          </p:cNvSpPr>
          <p:nvPr/>
        </p:nvSpPr>
        <p:spPr bwMode="auto">
          <a:xfrm>
            <a:off x="5105400" y="4495800"/>
            <a:ext cx="304800" cy="304800"/>
          </a:xfrm>
          <a:custGeom>
            <a:avLst/>
            <a:gdLst>
              <a:gd name="T0" fmla="*/ 2147483647 w 192"/>
              <a:gd name="T1" fmla="*/ 2147483647 h 192"/>
              <a:gd name="T2" fmla="*/ 2147483647 w 192"/>
              <a:gd name="T3" fmla="*/ 2147483647 h 192"/>
              <a:gd name="T4" fmla="*/ 0 w 192"/>
              <a:gd name="T5" fmla="*/ 0 h 192"/>
              <a:gd name="T6" fmla="*/ 0 60000 65536"/>
              <a:gd name="T7" fmla="*/ 0 60000 65536"/>
              <a:gd name="T8" fmla="*/ 0 60000 65536"/>
              <a:gd name="T9" fmla="*/ 0 w 192"/>
              <a:gd name="T10" fmla="*/ 0 h 192"/>
              <a:gd name="T11" fmla="*/ 192 w 192"/>
              <a:gd name="T12" fmla="*/ 192 h 192"/>
            </a:gdLst>
            <a:ahLst/>
            <a:cxnLst>
              <a:cxn ang="T6">
                <a:pos x="T0" y="T1"/>
              </a:cxn>
              <a:cxn ang="T7">
                <a:pos x="T2" y="T3"/>
              </a:cxn>
              <a:cxn ang="T8">
                <a:pos x="T4" y="T5"/>
              </a:cxn>
            </a:cxnLst>
            <a:rect l="T9" t="T10" r="T11" b="T12"/>
            <a:pathLst>
              <a:path w="192" h="192">
                <a:moveTo>
                  <a:pt x="192" y="192"/>
                </a:moveTo>
                <a:cubicBezTo>
                  <a:pt x="184" y="136"/>
                  <a:pt x="176" y="80"/>
                  <a:pt x="144" y="48"/>
                </a:cubicBezTo>
                <a:cubicBezTo>
                  <a:pt x="112" y="16"/>
                  <a:pt x="56" y="8"/>
                  <a:pt x="0" y="0"/>
                </a:cubicBezTo>
              </a:path>
            </a:pathLst>
          </a:custGeom>
          <a:noFill/>
          <a:ln w="9525">
            <a:solidFill>
              <a:srgbClr val="FF3300"/>
            </a:solidFill>
            <a:round/>
            <a:headEnd/>
            <a:tailEnd/>
          </a:ln>
        </p:spPr>
        <p:txBody>
          <a:bodyPr/>
          <a:lstStyle/>
          <a:p>
            <a:endParaRPr lang="en-US"/>
          </a:p>
        </p:txBody>
      </p:sp>
      <p:sp>
        <p:nvSpPr>
          <p:cNvPr id="1046" name="Line 43"/>
          <p:cNvSpPr>
            <a:spLocks noChangeShapeType="1"/>
          </p:cNvSpPr>
          <p:nvPr/>
        </p:nvSpPr>
        <p:spPr bwMode="auto">
          <a:xfrm>
            <a:off x="4953000" y="5105400"/>
            <a:ext cx="762000" cy="0"/>
          </a:xfrm>
          <a:prstGeom prst="line">
            <a:avLst/>
          </a:prstGeom>
          <a:noFill/>
          <a:ln w="9525" cap="rnd">
            <a:solidFill>
              <a:srgbClr val="FF3300"/>
            </a:solidFill>
            <a:prstDash val="sysDot"/>
            <a:round/>
            <a:headEnd type="triangle" w="med" len="med"/>
            <a:tailEnd type="triangle" w="med" len="med"/>
          </a:ln>
        </p:spPr>
        <p:txBody>
          <a:bodyPr/>
          <a:lstStyle/>
          <a:p>
            <a:endParaRPr lang="en-US"/>
          </a:p>
        </p:txBody>
      </p:sp>
      <p:sp>
        <p:nvSpPr>
          <p:cNvPr id="1047" name="Text Box 44"/>
          <p:cNvSpPr txBox="1">
            <a:spLocks noChangeArrowheads="1"/>
          </p:cNvSpPr>
          <p:nvPr/>
        </p:nvSpPr>
        <p:spPr bwMode="auto">
          <a:xfrm>
            <a:off x="5089525" y="5067300"/>
            <a:ext cx="374650" cy="366713"/>
          </a:xfrm>
          <a:prstGeom prst="rect">
            <a:avLst/>
          </a:prstGeom>
          <a:noFill/>
          <a:ln w="9525">
            <a:noFill/>
            <a:miter lim="800000"/>
            <a:headEnd/>
            <a:tailEnd/>
          </a:ln>
        </p:spPr>
        <p:txBody>
          <a:bodyPr wrap="none">
            <a:spAutoFit/>
          </a:bodyPr>
          <a:lstStyle/>
          <a:p>
            <a:r>
              <a:rPr lang="en-US" sz="1800">
                <a:solidFill>
                  <a:srgbClr val="FF3300"/>
                </a:solidFill>
              </a:rPr>
              <a:t>x’</a:t>
            </a:r>
          </a:p>
        </p:txBody>
      </p:sp>
      <p:sp>
        <p:nvSpPr>
          <p:cNvPr id="1048" name="Text Box 45"/>
          <p:cNvSpPr txBox="1">
            <a:spLocks noChangeArrowheads="1"/>
          </p:cNvSpPr>
          <p:nvPr/>
        </p:nvSpPr>
        <p:spPr bwMode="auto">
          <a:xfrm>
            <a:off x="5737225" y="3649663"/>
            <a:ext cx="511175" cy="366712"/>
          </a:xfrm>
          <a:prstGeom prst="rect">
            <a:avLst/>
          </a:prstGeom>
          <a:noFill/>
          <a:ln w="9525">
            <a:noFill/>
            <a:miter lim="800000"/>
            <a:headEnd/>
            <a:tailEnd/>
          </a:ln>
        </p:spPr>
        <p:txBody>
          <a:bodyPr>
            <a:spAutoFit/>
          </a:bodyPr>
          <a:lstStyle/>
          <a:p>
            <a:pPr>
              <a:spcBef>
                <a:spcPct val="50000"/>
              </a:spcBef>
            </a:pPr>
            <a:r>
              <a:rPr lang="en-US" sz="1800">
                <a:solidFill>
                  <a:srgbClr val="FF3300"/>
                </a:solidFill>
              </a:rPr>
              <a:t>y’</a:t>
            </a:r>
          </a:p>
        </p:txBody>
      </p:sp>
      <p:sp>
        <p:nvSpPr>
          <p:cNvPr id="14382" name="Text Box 46"/>
          <p:cNvSpPr txBox="1">
            <a:spLocks noChangeArrowheads="1"/>
          </p:cNvSpPr>
          <p:nvPr/>
        </p:nvSpPr>
        <p:spPr bwMode="auto">
          <a:xfrm>
            <a:off x="5334000" y="4267200"/>
            <a:ext cx="303213" cy="366713"/>
          </a:xfrm>
          <a:prstGeom prst="rect">
            <a:avLst/>
          </a:prstGeom>
          <a:noFill/>
          <a:ln w="9525">
            <a:noFill/>
            <a:miter lim="800000"/>
            <a:headEnd/>
            <a:tailEnd/>
          </a:ln>
          <a:effectLst/>
        </p:spPr>
        <p:txBody>
          <a:bodyPr wrap="none">
            <a:spAutoFit/>
          </a:bodyPr>
          <a:lstStyle/>
          <a:p>
            <a:pPr>
              <a:defRPr/>
            </a:pPr>
            <a:r>
              <a:rPr lang="en-US" sz="1800">
                <a:effectLst>
                  <a:outerShdw blurRad="38100" dist="38100" dir="2700000" algn="tl">
                    <a:srgbClr val="FFFFFF"/>
                  </a:outerShdw>
                </a:effectLst>
                <a:sym typeface="Symbol" pitchFamily="18" charset="2"/>
              </a:rPr>
              <a:t></a:t>
            </a:r>
            <a:endParaRPr lang="en-US" sz="1800">
              <a:effectLst>
                <a:outerShdw blurRad="38100" dist="38100" dir="2700000" algn="tl">
                  <a:srgbClr val="FFFFFF"/>
                </a:outerShdw>
              </a:effectLst>
            </a:endParaRPr>
          </a:p>
        </p:txBody>
      </p:sp>
      <p:sp>
        <p:nvSpPr>
          <p:cNvPr id="1050" name="Text Box 47"/>
          <p:cNvSpPr txBox="1">
            <a:spLocks noChangeArrowheads="1"/>
          </p:cNvSpPr>
          <p:nvPr/>
        </p:nvSpPr>
        <p:spPr bwMode="auto">
          <a:xfrm>
            <a:off x="5486400" y="2206625"/>
            <a:ext cx="1047750" cy="366713"/>
          </a:xfrm>
          <a:prstGeom prst="rect">
            <a:avLst/>
          </a:prstGeom>
          <a:noFill/>
          <a:ln w="9525">
            <a:noFill/>
            <a:miter lim="800000"/>
            <a:headEnd/>
            <a:tailEnd/>
          </a:ln>
        </p:spPr>
        <p:txBody>
          <a:bodyPr wrap="none">
            <a:spAutoFit/>
          </a:bodyPr>
          <a:lstStyle/>
          <a:p>
            <a:r>
              <a:rPr lang="en-US" sz="1800">
                <a:solidFill>
                  <a:srgbClr val="FF3300"/>
                </a:solidFill>
              </a:rPr>
              <a:t>P’(x’, y’)</a:t>
            </a:r>
          </a:p>
        </p:txBody>
      </p:sp>
      <p:graphicFrame>
        <p:nvGraphicFramePr>
          <p:cNvPr id="1026" name="Object 48"/>
          <p:cNvGraphicFramePr>
            <a:graphicFrameLocks noChangeAspect="1"/>
          </p:cNvGraphicFramePr>
          <p:nvPr/>
        </p:nvGraphicFramePr>
        <p:xfrm>
          <a:off x="1098550" y="4419600"/>
          <a:ext cx="2605088" cy="963613"/>
        </p:xfrm>
        <a:graphic>
          <a:graphicData uri="http://schemas.openxmlformats.org/presentationml/2006/ole">
            <p:oleObj spid="_x0000_s1026" name="Equation" r:id="rId3" imgW="1511280" imgH="558720" progId="Equation.3">
              <p:embed/>
            </p:oleObj>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ChangeArrowheads="1"/>
          </p:cNvSpPr>
          <p:nvPr/>
        </p:nvSpPr>
        <p:spPr bwMode="auto">
          <a:xfrm>
            <a:off x="685800" y="0"/>
            <a:ext cx="7772400" cy="1143000"/>
          </a:xfrm>
          <a:prstGeom prst="rect">
            <a:avLst/>
          </a:prstGeom>
          <a:noFill/>
          <a:ln w="9525">
            <a:noFill/>
            <a:miter lim="800000"/>
            <a:headEnd/>
            <a:tailEnd/>
          </a:ln>
        </p:spPr>
        <p:txBody>
          <a:bodyPr anchor="ctr"/>
          <a:lstStyle/>
          <a:p>
            <a:pPr algn="ctr"/>
            <a:r>
              <a:rPr lang="en-US" sz="4400">
                <a:solidFill>
                  <a:schemeClr val="accent2"/>
                </a:solidFill>
              </a:rPr>
              <a:t>Scaling</a:t>
            </a:r>
          </a:p>
        </p:txBody>
      </p:sp>
      <p:sp>
        <p:nvSpPr>
          <p:cNvPr id="2052" name="Rectangle 3"/>
          <p:cNvSpPr>
            <a:spLocks noChangeArrowheads="1"/>
          </p:cNvSpPr>
          <p:nvPr/>
        </p:nvSpPr>
        <p:spPr bwMode="auto">
          <a:xfrm>
            <a:off x="0" y="762000"/>
            <a:ext cx="4495800" cy="5867400"/>
          </a:xfrm>
          <a:prstGeom prst="rect">
            <a:avLst/>
          </a:prstGeom>
          <a:noFill/>
          <a:ln w="9525">
            <a:noFill/>
            <a:miter lim="800000"/>
            <a:headEnd/>
            <a:tailEnd/>
          </a:ln>
        </p:spPr>
        <p:txBody>
          <a:bodyPr/>
          <a:lstStyle/>
          <a:p>
            <a:pPr marL="342900" indent="-342900">
              <a:spcBef>
                <a:spcPct val="20000"/>
              </a:spcBef>
              <a:buFontTx/>
              <a:buChar char="•"/>
            </a:pPr>
            <a:r>
              <a:rPr lang="en-US"/>
              <a:t>Scaling changes the size of an object and involves two scale factors, S</a:t>
            </a:r>
            <a:r>
              <a:rPr lang="en-US" baseline="-25000"/>
              <a:t>x</a:t>
            </a:r>
            <a:r>
              <a:rPr lang="en-US"/>
              <a:t> and S</a:t>
            </a:r>
            <a:r>
              <a:rPr lang="en-US" baseline="-20000"/>
              <a:t>y</a:t>
            </a:r>
            <a:r>
              <a:rPr lang="en-US"/>
              <a:t> for the x- and y- coordinates respectively.</a:t>
            </a:r>
          </a:p>
          <a:p>
            <a:pPr marL="342900" indent="-342900">
              <a:spcBef>
                <a:spcPct val="20000"/>
              </a:spcBef>
              <a:buFontTx/>
              <a:buChar char="•"/>
            </a:pPr>
            <a:r>
              <a:rPr lang="en-US"/>
              <a:t>Scales are about the origin.</a:t>
            </a:r>
          </a:p>
          <a:p>
            <a:pPr marL="342900" indent="-342900">
              <a:spcBef>
                <a:spcPct val="20000"/>
              </a:spcBef>
              <a:buFontTx/>
              <a:buChar char="•"/>
            </a:pPr>
            <a:r>
              <a:rPr lang="en-US"/>
              <a:t>We can write the components:</a:t>
            </a:r>
          </a:p>
          <a:p>
            <a:pPr marL="342900" indent="-342900" algn="ctr">
              <a:lnSpc>
                <a:spcPct val="90000"/>
              </a:lnSpc>
              <a:spcBef>
                <a:spcPct val="20000"/>
              </a:spcBef>
            </a:pPr>
            <a:r>
              <a:rPr lang="en-US"/>
              <a:t> </a:t>
            </a:r>
            <a:r>
              <a:rPr lang="en-US" i="1"/>
              <a:t>p</a:t>
            </a:r>
            <a:r>
              <a:rPr lang="en-US">
                <a:cs typeface="Arial" pitchFamily="34" charset="0"/>
              </a:rPr>
              <a:t>'</a:t>
            </a:r>
            <a:r>
              <a:rPr lang="en-US" i="1" baseline="-25000"/>
              <a:t>x </a:t>
            </a:r>
            <a:r>
              <a:rPr lang="en-US"/>
              <a:t>= </a:t>
            </a:r>
            <a:r>
              <a:rPr lang="en-US" i="1"/>
              <a:t>s</a:t>
            </a:r>
            <a:r>
              <a:rPr lang="en-US" i="1" baseline="-25000"/>
              <a:t>x </a:t>
            </a:r>
            <a:r>
              <a:rPr lang="en-US">
                <a:cs typeface="Arial" pitchFamily="34" charset="0"/>
              </a:rPr>
              <a:t>•</a:t>
            </a:r>
            <a:r>
              <a:rPr lang="en-US" i="1"/>
              <a:t> p</a:t>
            </a:r>
            <a:r>
              <a:rPr lang="en-US" i="1" baseline="-25000"/>
              <a:t>x </a:t>
            </a:r>
          </a:p>
          <a:p>
            <a:pPr marL="342900" indent="-342900" algn="ctr">
              <a:lnSpc>
                <a:spcPct val="90000"/>
              </a:lnSpc>
              <a:spcBef>
                <a:spcPct val="20000"/>
              </a:spcBef>
            </a:pPr>
            <a:r>
              <a:rPr lang="en-US" i="1"/>
              <a:t>p</a:t>
            </a:r>
            <a:r>
              <a:rPr lang="en-US">
                <a:cs typeface="Arial" pitchFamily="34" charset="0"/>
              </a:rPr>
              <a:t>'</a:t>
            </a:r>
            <a:r>
              <a:rPr lang="en-US" i="1" baseline="-25000"/>
              <a:t>y </a:t>
            </a:r>
            <a:r>
              <a:rPr lang="en-US"/>
              <a:t>= </a:t>
            </a:r>
            <a:r>
              <a:rPr lang="en-US" i="1"/>
              <a:t>s</a:t>
            </a:r>
            <a:r>
              <a:rPr lang="en-US" i="1" baseline="-25000"/>
              <a:t>y </a:t>
            </a:r>
            <a:r>
              <a:rPr lang="en-US">
                <a:cs typeface="Arial" pitchFamily="34" charset="0"/>
              </a:rPr>
              <a:t>•</a:t>
            </a:r>
            <a:r>
              <a:rPr lang="en-US" i="1"/>
              <a:t> p</a:t>
            </a:r>
            <a:r>
              <a:rPr lang="en-US" i="1" baseline="-25000"/>
              <a:t>y</a:t>
            </a:r>
            <a:endParaRPr lang="en-US"/>
          </a:p>
          <a:p>
            <a:pPr marL="342900" indent="-342900">
              <a:lnSpc>
                <a:spcPct val="90000"/>
              </a:lnSpc>
              <a:spcBef>
                <a:spcPct val="20000"/>
              </a:spcBef>
            </a:pPr>
            <a:r>
              <a:rPr lang="en-US"/>
              <a:t>or in matrix form:</a:t>
            </a:r>
          </a:p>
          <a:p>
            <a:pPr marL="342900" indent="-342900" algn="ctr">
              <a:lnSpc>
                <a:spcPct val="90000"/>
              </a:lnSpc>
              <a:spcBef>
                <a:spcPct val="20000"/>
              </a:spcBef>
            </a:pPr>
            <a:r>
              <a:rPr lang="en-US"/>
              <a:t>P</a:t>
            </a:r>
            <a:r>
              <a:rPr lang="en-US">
                <a:cs typeface="Arial" pitchFamily="34" charset="0"/>
              </a:rPr>
              <a:t>' </a:t>
            </a:r>
            <a:r>
              <a:rPr lang="en-US"/>
              <a:t>= S </a:t>
            </a:r>
            <a:r>
              <a:rPr lang="en-US">
                <a:cs typeface="Arial" pitchFamily="34" charset="0"/>
              </a:rPr>
              <a:t>•</a:t>
            </a:r>
            <a:r>
              <a:rPr lang="en-US"/>
              <a:t> P</a:t>
            </a:r>
          </a:p>
          <a:p>
            <a:pPr marL="342900" indent="-342900">
              <a:lnSpc>
                <a:spcPct val="90000"/>
              </a:lnSpc>
              <a:spcBef>
                <a:spcPct val="20000"/>
              </a:spcBef>
            </a:pPr>
            <a:r>
              <a:rPr lang="en-US"/>
              <a:t>Scale matrix as: </a:t>
            </a:r>
          </a:p>
          <a:p>
            <a:pPr marL="342900" indent="-342900">
              <a:lnSpc>
                <a:spcPct val="90000"/>
              </a:lnSpc>
              <a:spcBef>
                <a:spcPct val="20000"/>
              </a:spcBef>
            </a:pPr>
            <a:endParaRPr lang="en-US"/>
          </a:p>
          <a:p>
            <a:pPr marL="342900" indent="-342900">
              <a:spcBef>
                <a:spcPct val="20000"/>
              </a:spcBef>
              <a:buFontTx/>
              <a:buChar char="•"/>
            </a:pPr>
            <a:endParaRPr lang="en-US"/>
          </a:p>
        </p:txBody>
      </p:sp>
      <p:grpSp>
        <p:nvGrpSpPr>
          <p:cNvPr id="2053" name="Group 4"/>
          <p:cNvGrpSpPr>
            <a:grpSpLocks/>
          </p:cNvGrpSpPr>
          <p:nvPr/>
        </p:nvGrpSpPr>
        <p:grpSpPr bwMode="auto">
          <a:xfrm>
            <a:off x="4953000" y="1905000"/>
            <a:ext cx="3276600" cy="3048000"/>
            <a:chOff x="3120" y="1200"/>
            <a:chExt cx="2064" cy="1920"/>
          </a:xfrm>
        </p:grpSpPr>
        <p:grpSp>
          <p:nvGrpSpPr>
            <p:cNvPr id="2076" name="Group 5"/>
            <p:cNvGrpSpPr>
              <a:grpSpLocks/>
            </p:cNvGrpSpPr>
            <p:nvPr/>
          </p:nvGrpSpPr>
          <p:grpSpPr bwMode="auto">
            <a:xfrm>
              <a:off x="3120" y="1200"/>
              <a:ext cx="2064" cy="1920"/>
              <a:chOff x="3120" y="1200"/>
              <a:chExt cx="2064" cy="1920"/>
            </a:xfrm>
          </p:grpSpPr>
          <p:sp>
            <p:nvSpPr>
              <p:cNvPr id="2096" name="Line 6"/>
              <p:cNvSpPr>
                <a:spLocks noChangeShapeType="1"/>
              </p:cNvSpPr>
              <p:nvPr/>
            </p:nvSpPr>
            <p:spPr bwMode="auto">
              <a:xfrm>
                <a:off x="3120" y="1200"/>
                <a:ext cx="0" cy="1920"/>
              </a:xfrm>
              <a:prstGeom prst="line">
                <a:avLst/>
              </a:prstGeom>
              <a:noFill/>
              <a:ln w="38100">
                <a:solidFill>
                  <a:schemeClr val="tx1"/>
                </a:solidFill>
                <a:round/>
                <a:headEnd/>
                <a:tailEnd/>
              </a:ln>
            </p:spPr>
            <p:txBody>
              <a:bodyPr/>
              <a:lstStyle/>
              <a:p>
                <a:endParaRPr lang="en-US"/>
              </a:p>
            </p:txBody>
          </p:sp>
          <p:sp>
            <p:nvSpPr>
              <p:cNvPr id="2097" name="Line 7"/>
              <p:cNvSpPr>
                <a:spLocks noChangeShapeType="1"/>
              </p:cNvSpPr>
              <p:nvPr/>
            </p:nvSpPr>
            <p:spPr bwMode="auto">
              <a:xfrm>
                <a:off x="3120" y="3120"/>
                <a:ext cx="2064" cy="0"/>
              </a:xfrm>
              <a:prstGeom prst="line">
                <a:avLst/>
              </a:prstGeom>
              <a:noFill/>
              <a:ln w="38100">
                <a:solidFill>
                  <a:schemeClr val="tx1"/>
                </a:solidFill>
                <a:round/>
                <a:headEnd/>
                <a:tailEnd/>
              </a:ln>
            </p:spPr>
            <p:txBody>
              <a:bodyPr/>
              <a:lstStyle/>
              <a:p>
                <a:endParaRPr lang="en-US"/>
              </a:p>
            </p:txBody>
          </p:sp>
        </p:grpSp>
        <p:sp>
          <p:nvSpPr>
            <p:cNvPr id="2077" name="Line 8"/>
            <p:cNvSpPr>
              <a:spLocks noChangeShapeType="1"/>
            </p:cNvSpPr>
            <p:nvPr/>
          </p:nvSpPr>
          <p:spPr bwMode="auto">
            <a:xfrm>
              <a:off x="3312" y="1200"/>
              <a:ext cx="0" cy="1920"/>
            </a:xfrm>
            <a:prstGeom prst="line">
              <a:avLst/>
            </a:prstGeom>
            <a:noFill/>
            <a:ln w="9525">
              <a:solidFill>
                <a:schemeClr val="tx1"/>
              </a:solidFill>
              <a:round/>
              <a:headEnd/>
              <a:tailEnd/>
            </a:ln>
          </p:spPr>
          <p:txBody>
            <a:bodyPr/>
            <a:lstStyle/>
            <a:p>
              <a:endParaRPr lang="en-US"/>
            </a:p>
          </p:txBody>
        </p:sp>
        <p:sp>
          <p:nvSpPr>
            <p:cNvPr id="2078" name="Line 9"/>
            <p:cNvSpPr>
              <a:spLocks noChangeShapeType="1"/>
            </p:cNvSpPr>
            <p:nvPr/>
          </p:nvSpPr>
          <p:spPr bwMode="auto">
            <a:xfrm>
              <a:off x="3504" y="1200"/>
              <a:ext cx="0" cy="1920"/>
            </a:xfrm>
            <a:prstGeom prst="line">
              <a:avLst/>
            </a:prstGeom>
            <a:noFill/>
            <a:ln w="9525">
              <a:solidFill>
                <a:schemeClr val="tx1"/>
              </a:solidFill>
              <a:round/>
              <a:headEnd/>
              <a:tailEnd/>
            </a:ln>
          </p:spPr>
          <p:txBody>
            <a:bodyPr/>
            <a:lstStyle/>
            <a:p>
              <a:endParaRPr lang="en-US"/>
            </a:p>
          </p:txBody>
        </p:sp>
        <p:sp>
          <p:nvSpPr>
            <p:cNvPr id="2079" name="Line 10"/>
            <p:cNvSpPr>
              <a:spLocks noChangeShapeType="1"/>
            </p:cNvSpPr>
            <p:nvPr/>
          </p:nvSpPr>
          <p:spPr bwMode="auto">
            <a:xfrm>
              <a:off x="3696" y="1200"/>
              <a:ext cx="0" cy="1920"/>
            </a:xfrm>
            <a:prstGeom prst="line">
              <a:avLst/>
            </a:prstGeom>
            <a:noFill/>
            <a:ln w="9525">
              <a:solidFill>
                <a:schemeClr val="tx1"/>
              </a:solidFill>
              <a:round/>
              <a:headEnd/>
              <a:tailEnd/>
            </a:ln>
          </p:spPr>
          <p:txBody>
            <a:bodyPr/>
            <a:lstStyle/>
            <a:p>
              <a:endParaRPr lang="en-US"/>
            </a:p>
          </p:txBody>
        </p:sp>
        <p:sp>
          <p:nvSpPr>
            <p:cNvPr id="2080" name="Line 11"/>
            <p:cNvSpPr>
              <a:spLocks noChangeShapeType="1"/>
            </p:cNvSpPr>
            <p:nvPr/>
          </p:nvSpPr>
          <p:spPr bwMode="auto">
            <a:xfrm>
              <a:off x="3888" y="1200"/>
              <a:ext cx="0" cy="1920"/>
            </a:xfrm>
            <a:prstGeom prst="line">
              <a:avLst/>
            </a:prstGeom>
            <a:noFill/>
            <a:ln w="9525">
              <a:solidFill>
                <a:schemeClr val="tx1"/>
              </a:solidFill>
              <a:round/>
              <a:headEnd/>
              <a:tailEnd/>
            </a:ln>
          </p:spPr>
          <p:txBody>
            <a:bodyPr/>
            <a:lstStyle/>
            <a:p>
              <a:endParaRPr lang="en-US"/>
            </a:p>
          </p:txBody>
        </p:sp>
        <p:sp>
          <p:nvSpPr>
            <p:cNvPr id="2081" name="Line 12"/>
            <p:cNvSpPr>
              <a:spLocks noChangeShapeType="1"/>
            </p:cNvSpPr>
            <p:nvPr/>
          </p:nvSpPr>
          <p:spPr bwMode="auto">
            <a:xfrm>
              <a:off x="4080" y="1200"/>
              <a:ext cx="0" cy="1920"/>
            </a:xfrm>
            <a:prstGeom prst="line">
              <a:avLst/>
            </a:prstGeom>
            <a:noFill/>
            <a:ln w="9525">
              <a:solidFill>
                <a:schemeClr val="tx1"/>
              </a:solidFill>
              <a:round/>
              <a:headEnd/>
              <a:tailEnd/>
            </a:ln>
          </p:spPr>
          <p:txBody>
            <a:bodyPr/>
            <a:lstStyle/>
            <a:p>
              <a:endParaRPr lang="en-US"/>
            </a:p>
          </p:txBody>
        </p:sp>
        <p:sp>
          <p:nvSpPr>
            <p:cNvPr id="2082" name="Line 13"/>
            <p:cNvSpPr>
              <a:spLocks noChangeShapeType="1"/>
            </p:cNvSpPr>
            <p:nvPr/>
          </p:nvSpPr>
          <p:spPr bwMode="auto">
            <a:xfrm>
              <a:off x="4272" y="1200"/>
              <a:ext cx="0" cy="1920"/>
            </a:xfrm>
            <a:prstGeom prst="line">
              <a:avLst/>
            </a:prstGeom>
            <a:noFill/>
            <a:ln w="9525">
              <a:solidFill>
                <a:schemeClr val="tx1"/>
              </a:solidFill>
              <a:round/>
              <a:headEnd/>
              <a:tailEnd/>
            </a:ln>
          </p:spPr>
          <p:txBody>
            <a:bodyPr/>
            <a:lstStyle/>
            <a:p>
              <a:endParaRPr lang="en-US"/>
            </a:p>
          </p:txBody>
        </p:sp>
        <p:sp>
          <p:nvSpPr>
            <p:cNvPr id="2083" name="Line 14"/>
            <p:cNvSpPr>
              <a:spLocks noChangeShapeType="1"/>
            </p:cNvSpPr>
            <p:nvPr/>
          </p:nvSpPr>
          <p:spPr bwMode="auto">
            <a:xfrm>
              <a:off x="4464" y="1200"/>
              <a:ext cx="0" cy="1920"/>
            </a:xfrm>
            <a:prstGeom prst="line">
              <a:avLst/>
            </a:prstGeom>
            <a:noFill/>
            <a:ln w="9525">
              <a:solidFill>
                <a:schemeClr val="tx1"/>
              </a:solidFill>
              <a:round/>
              <a:headEnd/>
              <a:tailEnd/>
            </a:ln>
          </p:spPr>
          <p:txBody>
            <a:bodyPr/>
            <a:lstStyle/>
            <a:p>
              <a:endParaRPr lang="en-US"/>
            </a:p>
          </p:txBody>
        </p:sp>
        <p:sp>
          <p:nvSpPr>
            <p:cNvPr id="2084" name="Line 15"/>
            <p:cNvSpPr>
              <a:spLocks noChangeShapeType="1"/>
            </p:cNvSpPr>
            <p:nvPr/>
          </p:nvSpPr>
          <p:spPr bwMode="auto">
            <a:xfrm>
              <a:off x="4656" y="1200"/>
              <a:ext cx="0" cy="1920"/>
            </a:xfrm>
            <a:prstGeom prst="line">
              <a:avLst/>
            </a:prstGeom>
            <a:noFill/>
            <a:ln w="9525">
              <a:solidFill>
                <a:schemeClr val="tx1"/>
              </a:solidFill>
              <a:round/>
              <a:headEnd/>
              <a:tailEnd/>
            </a:ln>
          </p:spPr>
          <p:txBody>
            <a:bodyPr/>
            <a:lstStyle/>
            <a:p>
              <a:endParaRPr lang="en-US"/>
            </a:p>
          </p:txBody>
        </p:sp>
        <p:sp>
          <p:nvSpPr>
            <p:cNvPr id="2085" name="Line 16"/>
            <p:cNvSpPr>
              <a:spLocks noChangeShapeType="1"/>
            </p:cNvSpPr>
            <p:nvPr/>
          </p:nvSpPr>
          <p:spPr bwMode="auto">
            <a:xfrm>
              <a:off x="4848" y="1200"/>
              <a:ext cx="0" cy="1920"/>
            </a:xfrm>
            <a:prstGeom prst="line">
              <a:avLst/>
            </a:prstGeom>
            <a:noFill/>
            <a:ln w="9525">
              <a:solidFill>
                <a:schemeClr val="tx1"/>
              </a:solidFill>
              <a:round/>
              <a:headEnd/>
              <a:tailEnd/>
            </a:ln>
          </p:spPr>
          <p:txBody>
            <a:bodyPr/>
            <a:lstStyle/>
            <a:p>
              <a:endParaRPr lang="en-US"/>
            </a:p>
          </p:txBody>
        </p:sp>
        <p:sp>
          <p:nvSpPr>
            <p:cNvPr id="2086" name="Line 17"/>
            <p:cNvSpPr>
              <a:spLocks noChangeShapeType="1"/>
            </p:cNvSpPr>
            <p:nvPr/>
          </p:nvSpPr>
          <p:spPr bwMode="auto">
            <a:xfrm>
              <a:off x="5040" y="1200"/>
              <a:ext cx="0" cy="1920"/>
            </a:xfrm>
            <a:prstGeom prst="line">
              <a:avLst/>
            </a:prstGeom>
            <a:noFill/>
            <a:ln w="9525">
              <a:solidFill>
                <a:schemeClr val="tx1"/>
              </a:solidFill>
              <a:round/>
              <a:headEnd/>
              <a:tailEnd/>
            </a:ln>
          </p:spPr>
          <p:txBody>
            <a:bodyPr/>
            <a:lstStyle/>
            <a:p>
              <a:endParaRPr lang="en-US"/>
            </a:p>
          </p:txBody>
        </p:sp>
        <p:sp>
          <p:nvSpPr>
            <p:cNvPr id="2087" name="Line 18"/>
            <p:cNvSpPr>
              <a:spLocks noChangeShapeType="1"/>
            </p:cNvSpPr>
            <p:nvPr/>
          </p:nvSpPr>
          <p:spPr bwMode="auto">
            <a:xfrm>
              <a:off x="3120" y="2928"/>
              <a:ext cx="2064" cy="0"/>
            </a:xfrm>
            <a:prstGeom prst="line">
              <a:avLst/>
            </a:prstGeom>
            <a:noFill/>
            <a:ln w="9525">
              <a:solidFill>
                <a:schemeClr val="tx1"/>
              </a:solidFill>
              <a:round/>
              <a:headEnd/>
              <a:tailEnd/>
            </a:ln>
          </p:spPr>
          <p:txBody>
            <a:bodyPr/>
            <a:lstStyle/>
            <a:p>
              <a:endParaRPr lang="en-US"/>
            </a:p>
          </p:txBody>
        </p:sp>
        <p:sp>
          <p:nvSpPr>
            <p:cNvPr id="2088" name="Line 19"/>
            <p:cNvSpPr>
              <a:spLocks noChangeShapeType="1"/>
            </p:cNvSpPr>
            <p:nvPr/>
          </p:nvSpPr>
          <p:spPr bwMode="auto">
            <a:xfrm>
              <a:off x="3120" y="2736"/>
              <a:ext cx="2064" cy="0"/>
            </a:xfrm>
            <a:prstGeom prst="line">
              <a:avLst/>
            </a:prstGeom>
            <a:noFill/>
            <a:ln w="9525">
              <a:solidFill>
                <a:schemeClr val="tx1"/>
              </a:solidFill>
              <a:round/>
              <a:headEnd/>
              <a:tailEnd/>
            </a:ln>
          </p:spPr>
          <p:txBody>
            <a:bodyPr/>
            <a:lstStyle/>
            <a:p>
              <a:endParaRPr lang="en-US"/>
            </a:p>
          </p:txBody>
        </p:sp>
        <p:sp>
          <p:nvSpPr>
            <p:cNvPr id="2089" name="Line 20"/>
            <p:cNvSpPr>
              <a:spLocks noChangeShapeType="1"/>
            </p:cNvSpPr>
            <p:nvPr/>
          </p:nvSpPr>
          <p:spPr bwMode="auto">
            <a:xfrm>
              <a:off x="3120" y="2544"/>
              <a:ext cx="2064" cy="0"/>
            </a:xfrm>
            <a:prstGeom prst="line">
              <a:avLst/>
            </a:prstGeom>
            <a:noFill/>
            <a:ln w="9525">
              <a:solidFill>
                <a:schemeClr val="tx1"/>
              </a:solidFill>
              <a:round/>
              <a:headEnd/>
              <a:tailEnd/>
            </a:ln>
          </p:spPr>
          <p:txBody>
            <a:bodyPr/>
            <a:lstStyle/>
            <a:p>
              <a:endParaRPr lang="en-US"/>
            </a:p>
          </p:txBody>
        </p:sp>
        <p:sp>
          <p:nvSpPr>
            <p:cNvPr id="2090" name="Line 21"/>
            <p:cNvSpPr>
              <a:spLocks noChangeShapeType="1"/>
            </p:cNvSpPr>
            <p:nvPr/>
          </p:nvSpPr>
          <p:spPr bwMode="auto">
            <a:xfrm>
              <a:off x="3120" y="2352"/>
              <a:ext cx="2064" cy="0"/>
            </a:xfrm>
            <a:prstGeom prst="line">
              <a:avLst/>
            </a:prstGeom>
            <a:noFill/>
            <a:ln w="9525">
              <a:solidFill>
                <a:schemeClr val="tx1"/>
              </a:solidFill>
              <a:round/>
              <a:headEnd/>
              <a:tailEnd/>
            </a:ln>
          </p:spPr>
          <p:txBody>
            <a:bodyPr/>
            <a:lstStyle/>
            <a:p>
              <a:endParaRPr lang="en-US"/>
            </a:p>
          </p:txBody>
        </p:sp>
        <p:sp>
          <p:nvSpPr>
            <p:cNvPr id="2091" name="Line 22"/>
            <p:cNvSpPr>
              <a:spLocks noChangeShapeType="1"/>
            </p:cNvSpPr>
            <p:nvPr/>
          </p:nvSpPr>
          <p:spPr bwMode="auto">
            <a:xfrm>
              <a:off x="3120" y="2160"/>
              <a:ext cx="2064" cy="0"/>
            </a:xfrm>
            <a:prstGeom prst="line">
              <a:avLst/>
            </a:prstGeom>
            <a:noFill/>
            <a:ln w="9525">
              <a:solidFill>
                <a:schemeClr val="tx1"/>
              </a:solidFill>
              <a:round/>
              <a:headEnd/>
              <a:tailEnd/>
            </a:ln>
          </p:spPr>
          <p:txBody>
            <a:bodyPr/>
            <a:lstStyle/>
            <a:p>
              <a:endParaRPr lang="en-US"/>
            </a:p>
          </p:txBody>
        </p:sp>
        <p:sp>
          <p:nvSpPr>
            <p:cNvPr id="2092" name="Line 23"/>
            <p:cNvSpPr>
              <a:spLocks noChangeShapeType="1"/>
            </p:cNvSpPr>
            <p:nvPr/>
          </p:nvSpPr>
          <p:spPr bwMode="auto">
            <a:xfrm>
              <a:off x="3120" y="1968"/>
              <a:ext cx="2064" cy="0"/>
            </a:xfrm>
            <a:prstGeom prst="line">
              <a:avLst/>
            </a:prstGeom>
            <a:noFill/>
            <a:ln w="9525">
              <a:solidFill>
                <a:schemeClr val="tx1"/>
              </a:solidFill>
              <a:round/>
              <a:headEnd/>
              <a:tailEnd/>
            </a:ln>
          </p:spPr>
          <p:txBody>
            <a:bodyPr/>
            <a:lstStyle/>
            <a:p>
              <a:endParaRPr lang="en-US"/>
            </a:p>
          </p:txBody>
        </p:sp>
        <p:sp>
          <p:nvSpPr>
            <p:cNvPr id="2093" name="Line 24"/>
            <p:cNvSpPr>
              <a:spLocks noChangeShapeType="1"/>
            </p:cNvSpPr>
            <p:nvPr/>
          </p:nvSpPr>
          <p:spPr bwMode="auto">
            <a:xfrm>
              <a:off x="3120" y="1776"/>
              <a:ext cx="2064" cy="0"/>
            </a:xfrm>
            <a:prstGeom prst="line">
              <a:avLst/>
            </a:prstGeom>
            <a:noFill/>
            <a:ln w="9525">
              <a:solidFill>
                <a:schemeClr val="tx1"/>
              </a:solidFill>
              <a:round/>
              <a:headEnd/>
              <a:tailEnd/>
            </a:ln>
          </p:spPr>
          <p:txBody>
            <a:bodyPr/>
            <a:lstStyle/>
            <a:p>
              <a:endParaRPr lang="en-US"/>
            </a:p>
          </p:txBody>
        </p:sp>
        <p:sp>
          <p:nvSpPr>
            <p:cNvPr id="2094" name="Line 25"/>
            <p:cNvSpPr>
              <a:spLocks noChangeShapeType="1"/>
            </p:cNvSpPr>
            <p:nvPr/>
          </p:nvSpPr>
          <p:spPr bwMode="auto">
            <a:xfrm>
              <a:off x="3120" y="1584"/>
              <a:ext cx="2064" cy="0"/>
            </a:xfrm>
            <a:prstGeom prst="line">
              <a:avLst/>
            </a:prstGeom>
            <a:noFill/>
            <a:ln w="9525">
              <a:solidFill>
                <a:schemeClr val="tx1"/>
              </a:solidFill>
              <a:round/>
              <a:headEnd/>
              <a:tailEnd/>
            </a:ln>
          </p:spPr>
          <p:txBody>
            <a:bodyPr/>
            <a:lstStyle/>
            <a:p>
              <a:endParaRPr lang="en-US"/>
            </a:p>
          </p:txBody>
        </p:sp>
        <p:sp>
          <p:nvSpPr>
            <p:cNvPr id="2095" name="Line 26"/>
            <p:cNvSpPr>
              <a:spLocks noChangeShapeType="1"/>
            </p:cNvSpPr>
            <p:nvPr/>
          </p:nvSpPr>
          <p:spPr bwMode="auto">
            <a:xfrm>
              <a:off x="3120" y="1392"/>
              <a:ext cx="2064" cy="0"/>
            </a:xfrm>
            <a:prstGeom prst="line">
              <a:avLst/>
            </a:prstGeom>
            <a:noFill/>
            <a:ln w="9525">
              <a:solidFill>
                <a:schemeClr val="tx1"/>
              </a:solidFill>
              <a:round/>
              <a:headEnd/>
              <a:tailEnd/>
            </a:ln>
          </p:spPr>
          <p:txBody>
            <a:bodyPr/>
            <a:lstStyle/>
            <a:p>
              <a:endParaRPr lang="en-US"/>
            </a:p>
          </p:txBody>
        </p:sp>
      </p:grpSp>
      <p:grpSp>
        <p:nvGrpSpPr>
          <p:cNvPr id="4" name="Group 39"/>
          <p:cNvGrpSpPr>
            <a:grpSpLocks/>
          </p:cNvGrpSpPr>
          <p:nvPr/>
        </p:nvGrpSpPr>
        <p:grpSpPr bwMode="auto">
          <a:xfrm>
            <a:off x="5410200" y="2362200"/>
            <a:ext cx="2133600" cy="2133600"/>
            <a:chOff x="3408" y="1488"/>
            <a:chExt cx="1344" cy="1344"/>
          </a:xfrm>
        </p:grpSpPr>
        <p:sp>
          <p:nvSpPr>
            <p:cNvPr id="2073" name="Line 36"/>
            <p:cNvSpPr>
              <a:spLocks noChangeShapeType="1"/>
            </p:cNvSpPr>
            <p:nvPr/>
          </p:nvSpPr>
          <p:spPr bwMode="auto">
            <a:xfrm flipV="1">
              <a:off x="3408" y="1488"/>
              <a:ext cx="576" cy="1152"/>
            </a:xfrm>
            <a:prstGeom prst="line">
              <a:avLst/>
            </a:prstGeom>
            <a:noFill/>
            <a:ln w="25400">
              <a:solidFill>
                <a:srgbClr val="00FF00"/>
              </a:solidFill>
              <a:round/>
              <a:headEnd/>
              <a:tailEnd type="triangle" w="med" len="med"/>
            </a:ln>
          </p:spPr>
          <p:txBody>
            <a:bodyPr/>
            <a:lstStyle/>
            <a:p>
              <a:endParaRPr lang="en-US"/>
            </a:p>
          </p:txBody>
        </p:sp>
        <p:sp>
          <p:nvSpPr>
            <p:cNvPr id="2074" name="Line 37"/>
            <p:cNvSpPr>
              <a:spLocks noChangeShapeType="1"/>
            </p:cNvSpPr>
            <p:nvPr/>
          </p:nvSpPr>
          <p:spPr bwMode="auto">
            <a:xfrm flipV="1">
              <a:off x="3408" y="2256"/>
              <a:ext cx="576" cy="576"/>
            </a:xfrm>
            <a:prstGeom prst="line">
              <a:avLst/>
            </a:prstGeom>
            <a:noFill/>
            <a:ln w="25400">
              <a:solidFill>
                <a:srgbClr val="00FF00"/>
              </a:solidFill>
              <a:round/>
              <a:headEnd/>
              <a:tailEnd type="triangle" w="med" len="med"/>
            </a:ln>
          </p:spPr>
          <p:txBody>
            <a:bodyPr/>
            <a:lstStyle/>
            <a:p>
              <a:endParaRPr lang="en-US"/>
            </a:p>
          </p:txBody>
        </p:sp>
        <p:sp>
          <p:nvSpPr>
            <p:cNvPr id="2075" name="Line 38"/>
            <p:cNvSpPr>
              <a:spLocks noChangeShapeType="1"/>
            </p:cNvSpPr>
            <p:nvPr/>
          </p:nvSpPr>
          <p:spPr bwMode="auto">
            <a:xfrm flipV="1">
              <a:off x="3600" y="2256"/>
              <a:ext cx="1152" cy="576"/>
            </a:xfrm>
            <a:prstGeom prst="line">
              <a:avLst/>
            </a:prstGeom>
            <a:noFill/>
            <a:ln w="25400">
              <a:solidFill>
                <a:srgbClr val="00FF00"/>
              </a:solidFill>
              <a:round/>
              <a:headEnd/>
              <a:tailEnd type="triangle" w="med" len="med"/>
            </a:ln>
          </p:spPr>
          <p:txBody>
            <a:bodyPr/>
            <a:lstStyle/>
            <a:p>
              <a:endParaRPr lang="en-US"/>
            </a:p>
          </p:txBody>
        </p:sp>
      </p:grpSp>
      <p:sp>
        <p:nvSpPr>
          <p:cNvPr id="2055" name="AutoShape 41"/>
          <p:cNvSpPr>
            <a:spLocks noChangeArrowheads="1"/>
          </p:cNvSpPr>
          <p:nvPr/>
        </p:nvSpPr>
        <p:spPr bwMode="auto">
          <a:xfrm>
            <a:off x="5410200" y="4114800"/>
            <a:ext cx="304800" cy="381000"/>
          </a:xfrm>
          <a:prstGeom prst="rtTriangle">
            <a:avLst/>
          </a:prstGeom>
          <a:noFill/>
          <a:ln w="31750">
            <a:solidFill>
              <a:schemeClr val="accent2"/>
            </a:solidFill>
            <a:miter lim="800000"/>
            <a:headEnd/>
            <a:tailEnd/>
          </a:ln>
        </p:spPr>
        <p:txBody>
          <a:bodyPr wrap="none" anchor="ctr"/>
          <a:lstStyle/>
          <a:p>
            <a:endParaRPr lang="en-US"/>
          </a:p>
        </p:txBody>
      </p:sp>
      <p:sp>
        <p:nvSpPr>
          <p:cNvPr id="16426" name="AutoShape 42"/>
          <p:cNvSpPr>
            <a:spLocks noChangeArrowheads="1"/>
          </p:cNvSpPr>
          <p:nvPr/>
        </p:nvSpPr>
        <p:spPr bwMode="auto">
          <a:xfrm>
            <a:off x="6324600" y="2362200"/>
            <a:ext cx="1219200" cy="1219200"/>
          </a:xfrm>
          <a:prstGeom prst="rtTriangle">
            <a:avLst/>
          </a:prstGeom>
          <a:noFill/>
          <a:ln w="31750">
            <a:solidFill>
              <a:srgbClr val="FF3300"/>
            </a:solidFill>
            <a:miter lim="800000"/>
            <a:headEnd/>
            <a:tailEnd/>
          </a:ln>
        </p:spPr>
        <p:txBody>
          <a:bodyPr wrap="none" anchor="ctr"/>
          <a:lstStyle/>
          <a:p>
            <a:endParaRPr lang="en-US"/>
          </a:p>
        </p:txBody>
      </p:sp>
      <p:grpSp>
        <p:nvGrpSpPr>
          <p:cNvPr id="5" name="Group 46"/>
          <p:cNvGrpSpPr>
            <a:grpSpLocks/>
          </p:cNvGrpSpPr>
          <p:nvPr/>
        </p:nvGrpSpPr>
        <p:grpSpPr bwMode="auto">
          <a:xfrm>
            <a:off x="4953000" y="4191000"/>
            <a:ext cx="762000" cy="762000"/>
            <a:chOff x="3120" y="2640"/>
            <a:chExt cx="480" cy="480"/>
          </a:xfrm>
        </p:grpSpPr>
        <p:sp>
          <p:nvSpPr>
            <p:cNvPr id="2070" name="Line 43"/>
            <p:cNvSpPr>
              <a:spLocks noChangeShapeType="1"/>
            </p:cNvSpPr>
            <p:nvPr/>
          </p:nvSpPr>
          <p:spPr bwMode="auto">
            <a:xfrm flipH="1">
              <a:off x="3120" y="2640"/>
              <a:ext cx="288" cy="480"/>
            </a:xfrm>
            <a:prstGeom prst="line">
              <a:avLst/>
            </a:prstGeom>
            <a:noFill/>
            <a:ln w="25400">
              <a:solidFill>
                <a:srgbClr val="00FF00"/>
              </a:solidFill>
              <a:round/>
              <a:headEnd/>
              <a:tailEnd/>
            </a:ln>
          </p:spPr>
          <p:txBody>
            <a:bodyPr/>
            <a:lstStyle/>
            <a:p>
              <a:endParaRPr lang="en-US"/>
            </a:p>
          </p:txBody>
        </p:sp>
        <p:sp>
          <p:nvSpPr>
            <p:cNvPr id="2071" name="Line 44"/>
            <p:cNvSpPr>
              <a:spLocks noChangeShapeType="1"/>
            </p:cNvSpPr>
            <p:nvPr/>
          </p:nvSpPr>
          <p:spPr bwMode="auto">
            <a:xfrm flipH="1">
              <a:off x="3120" y="2832"/>
              <a:ext cx="288" cy="288"/>
            </a:xfrm>
            <a:prstGeom prst="line">
              <a:avLst/>
            </a:prstGeom>
            <a:noFill/>
            <a:ln w="25400">
              <a:solidFill>
                <a:srgbClr val="00FF00"/>
              </a:solidFill>
              <a:round/>
              <a:headEnd/>
              <a:tailEnd/>
            </a:ln>
          </p:spPr>
          <p:txBody>
            <a:bodyPr/>
            <a:lstStyle/>
            <a:p>
              <a:endParaRPr lang="en-US"/>
            </a:p>
          </p:txBody>
        </p:sp>
        <p:sp>
          <p:nvSpPr>
            <p:cNvPr id="2072" name="Line 45"/>
            <p:cNvSpPr>
              <a:spLocks noChangeShapeType="1"/>
            </p:cNvSpPr>
            <p:nvPr/>
          </p:nvSpPr>
          <p:spPr bwMode="auto">
            <a:xfrm flipH="1">
              <a:off x="3120" y="2832"/>
              <a:ext cx="480" cy="288"/>
            </a:xfrm>
            <a:prstGeom prst="line">
              <a:avLst/>
            </a:prstGeom>
            <a:noFill/>
            <a:ln w="25400">
              <a:solidFill>
                <a:srgbClr val="00FF00"/>
              </a:solidFill>
              <a:round/>
              <a:headEnd/>
              <a:tailEnd/>
            </a:ln>
          </p:spPr>
          <p:txBody>
            <a:bodyPr/>
            <a:lstStyle/>
            <a:p>
              <a:endParaRPr lang="en-US"/>
            </a:p>
          </p:txBody>
        </p:sp>
      </p:grpSp>
      <p:graphicFrame>
        <p:nvGraphicFramePr>
          <p:cNvPr id="2050" name="Object 47"/>
          <p:cNvGraphicFramePr>
            <a:graphicFrameLocks noChangeAspect="1"/>
          </p:cNvGraphicFramePr>
          <p:nvPr/>
        </p:nvGraphicFramePr>
        <p:xfrm>
          <a:off x="1447800" y="5562600"/>
          <a:ext cx="1422400" cy="831850"/>
        </p:xfrm>
        <a:graphic>
          <a:graphicData uri="http://schemas.openxmlformats.org/presentationml/2006/ole">
            <p:oleObj spid="_x0000_s2050" name="Equation" r:id="rId3" imgW="825480" imgH="482400" progId="Equation.3">
              <p:embed/>
            </p:oleObj>
          </a:graphicData>
        </a:graphic>
      </p:graphicFrame>
      <p:grpSp>
        <p:nvGrpSpPr>
          <p:cNvPr id="6" name="Group 50"/>
          <p:cNvGrpSpPr>
            <a:grpSpLocks/>
          </p:cNvGrpSpPr>
          <p:nvPr/>
        </p:nvGrpSpPr>
        <p:grpSpPr bwMode="auto">
          <a:xfrm>
            <a:off x="5241925" y="3748088"/>
            <a:ext cx="635000" cy="823912"/>
            <a:chOff x="3302" y="2361"/>
            <a:chExt cx="400" cy="519"/>
          </a:xfrm>
        </p:grpSpPr>
        <p:grpSp>
          <p:nvGrpSpPr>
            <p:cNvPr id="2065" name="Group 27"/>
            <p:cNvGrpSpPr>
              <a:grpSpLocks/>
            </p:cNvGrpSpPr>
            <p:nvPr/>
          </p:nvGrpSpPr>
          <p:grpSpPr bwMode="auto">
            <a:xfrm>
              <a:off x="3360" y="2544"/>
              <a:ext cx="342" cy="336"/>
              <a:chOff x="3336" y="2568"/>
              <a:chExt cx="342" cy="336"/>
            </a:xfrm>
          </p:grpSpPr>
          <p:sp>
            <p:nvSpPr>
              <p:cNvPr id="2067" name="Oval 28"/>
              <p:cNvSpPr>
                <a:spLocks noChangeAspect="1" noChangeArrowheads="1"/>
              </p:cNvSpPr>
              <p:nvPr/>
            </p:nvSpPr>
            <p:spPr bwMode="auto">
              <a:xfrm>
                <a:off x="3336" y="2760"/>
                <a:ext cx="144" cy="144"/>
              </a:xfrm>
              <a:prstGeom prst="ellipse">
                <a:avLst/>
              </a:prstGeom>
              <a:solidFill>
                <a:schemeClr val="accent2"/>
              </a:solidFill>
              <a:ln w="9525">
                <a:noFill/>
                <a:round/>
                <a:headEnd/>
                <a:tailEnd/>
              </a:ln>
            </p:spPr>
            <p:txBody>
              <a:bodyPr wrap="none" anchor="ctr"/>
              <a:lstStyle/>
              <a:p>
                <a:endParaRPr lang="en-US"/>
              </a:p>
            </p:txBody>
          </p:sp>
          <p:sp>
            <p:nvSpPr>
              <p:cNvPr id="2068" name="Oval 29"/>
              <p:cNvSpPr>
                <a:spLocks noChangeAspect="1" noChangeArrowheads="1"/>
              </p:cNvSpPr>
              <p:nvPr/>
            </p:nvSpPr>
            <p:spPr bwMode="auto">
              <a:xfrm>
                <a:off x="3534" y="2760"/>
                <a:ext cx="144" cy="144"/>
              </a:xfrm>
              <a:prstGeom prst="ellipse">
                <a:avLst/>
              </a:prstGeom>
              <a:solidFill>
                <a:schemeClr val="accent2"/>
              </a:solidFill>
              <a:ln w="9525">
                <a:noFill/>
                <a:round/>
                <a:headEnd/>
                <a:tailEnd/>
              </a:ln>
            </p:spPr>
            <p:txBody>
              <a:bodyPr wrap="none" anchor="ctr"/>
              <a:lstStyle/>
              <a:p>
                <a:endParaRPr lang="en-US"/>
              </a:p>
            </p:txBody>
          </p:sp>
          <p:sp>
            <p:nvSpPr>
              <p:cNvPr id="2069" name="Oval 30"/>
              <p:cNvSpPr>
                <a:spLocks noChangeAspect="1" noChangeArrowheads="1"/>
              </p:cNvSpPr>
              <p:nvPr/>
            </p:nvSpPr>
            <p:spPr bwMode="auto">
              <a:xfrm>
                <a:off x="3336" y="2568"/>
                <a:ext cx="144" cy="144"/>
              </a:xfrm>
              <a:prstGeom prst="ellipse">
                <a:avLst/>
              </a:prstGeom>
              <a:solidFill>
                <a:schemeClr val="accent2"/>
              </a:solidFill>
              <a:ln w="9525">
                <a:noFill/>
                <a:round/>
                <a:headEnd/>
                <a:tailEnd/>
              </a:ln>
            </p:spPr>
            <p:txBody>
              <a:bodyPr wrap="none" anchor="ctr"/>
              <a:lstStyle/>
              <a:p>
                <a:endParaRPr lang="en-US"/>
              </a:p>
            </p:txBody>
          </p:sp>
        </p:grpSp>
        <p:sp>
          <p:nvSpPr>
            <p:cNvPr id="2066" name="Text Box 48"/>
            <p:cNvSpPr txBox="1">
              <a:spLocks noChangeArrowheads="1"/>
            </p:cNvSpPr>
            <p:nvPr/>
          </p:nvSpPr>
          <p:spPr bwMode="auto">
            <a:xfrm>
              <a:off x="3302" y="2361"/>
              <a:ext cx="298" cy="231"/>
            </a:xfrm>
            <a:prstGeom prst="rect">
              <a:avLst/>
            </a:prstGeom>
            <a:noFill/>
            <a:ln w="9525">
              <a:noFill/>
              <a:miter lim="800000"/>
              <a:headEnd/>
              <a:tailEnd/>
            </a:ln>
          </p:spPr>
          <p:txBody>
            <a:bodyPr>
              <a:spAutoFit/>
            </a:bodyPr>
            <a:lstStyle/>
            <a:p>
              <a:r>
                <a:rPr lang="en-US" sz="1800">
                  <a:solidFill>
                    <a:schemeClr val="accent2"/>
                  </a:solidFill>
                </a:rPr>
                <a:t>P</a:t>
              </a:r>
            </a:p>
          </p:txBody>
        </p:sp>
      </p:grpSp>
      <p:grpSp>
        <p:nvGrpSpPr>
          <p:cNvPr id="8" name="Group 51"/>
          <p:cNvGrpSpPr>
            <a:grpSpLocks/>
          </p:cNvGrpSpPr>
          <p:nvPr/>
        </p:nvGrpSpPr>
        <p:grpSpPr bwMode="auto">
          <a:xfrm>
            <a:off x="6156325" y="1866900"/>
            <a:ext cx="1463675" cy="1828800"/>
            <a:chOff x="3878" y="1176"/>
            <a:chExt cx="922" cy="1152"/>
          </a:xfrm>
        </p:grpSpPr>
        <p:grpSp>
          <p:nvGrpSpPr>
            <p:cNvPr id="2060" name="Group 31"/>
            <p:cNvGrpSpPr>
              <a:grpSpLocks/>
            </p:cNvGrpSpPr>
            <p:nvPr/>
          </p:nvGrpSpPr>
          <p:grpSpPr bwMode="auto">
            <a:xfrm>
              <a:off x="3888" y="1416"/>
              <a:ext cx="912" cy="912"/>
              <a:chOff x="3912" y="1416"/>
              <a:chExt cx="912" cy="912"/>
            </a:xfrm>
          </p:grpSpPr>
          <p:sp>
            <p:nvSpPr>
              <p:cNvPr id="2062" name="Oval 32"/>
              <p:cNvSpPr>
                <a:spLocks noChangeAspect="1" noChangeArrowheads="1"/>
              </p:cNvSpPr>
              <p:nvPr/>
            </p:nvSpPr>
            <p:spPr bwMode="auto">
              <a:xfrm>
                <a:off x="3912" y="2184"/>
                <a:ext cx="144" cy="144"/>
              </a:xfrm>
              <a:prstGeom prst="ellipse">
                <a:avLst/>
              </a:prstGeom>
              <a:solidFill>
                <a:srgbClr val="FF3300"/>
              </a:solidFill>
              <a:ln w="9525">
                <a:noFill/>
                <a:round/>
                <a:headEnd/>
                <a:tailEnd/>
              </a:ln>
            </p:spPr>
            <p:txBody>
              <a:bodyPr wrap="none" anchor="ctr"/>
              <a:lstStyle/>
              <a:p>
                <a:endParaRPr lang="en-US"/>
              </a:p>
            </p:txBody>
          </p:sp>
          <p:sp>
            <p:nvSpPr>
              <p:cNvPr id="2063" name="Oval 33"/>
              <p:cNvSpPr>
                <a:spLocks noChangeAspect="1" noChangeArrowheads="1"/>
              </p:cNvSpPr>
              <p:nvPr/>
            </p:nvSpPr>
            <p:spPr bwMode="auto">
              <a:xfrm>
                <a:off x="4680" y="2184"/>
                <a:ext cx="144" cy="144"/>
              </a:xfrm>
              <a:prstGeom prst="ellipse">
                <a:avLst/>
              </a:prstGeom>
              <a:solidFill>
                <a:srgbClr val="FF3300"/>
              </a:solidFill>
              <a:ln w="9525">
                <a:noFill/>
                <a:round/>
                <a:headEnd/>
                <a:tailEnd/>
              </a:ln>
            </p:spPr>
            <p:txBody>
              <a:bodyPr wrap="none" anchor="ctr"/>
              <a:lstStyle/>
              <a:p>
                <a:endParaRPr lang="en-US"/>
              </a:p>
            </p:txBody>
          </p:sp>
          <p:sp>
            <p:nvSpPr>
              <p:cNvPr id="2064" name="Oval 34"/>
              <p:cNvSpPr>
                <a:spLocks noChangeAspect="1" noChangeArrowheads="1"/>
              </p:cNvSpPr>
              <p:nvPr/>
            </p:nvSpPr>
            <p:spPr bwMode="auto">
              <a:xfrm>
                <a:off x="3912" y="1416"/>
                <a:ext cx="144" cy="144"/>
              </a:xfrm>
              <a:prstGeom prst="ellipse">
                <a:avLst/>
              </a:prstGeom>
              <a:solidFill>
                <a:srgbClr val="FF3300"/>
              </a:solidFill>
              <a:ln w="9525">
                <a:noFill/>
                <a:round/>
                <a:headEnd/>
                <a:tailEnd/>
              </a:ln>
            </p:spPr>
            <p:txBody>
              <a:bodyPr wrap="none" anchor="ctr"/>
              <a:lstStyle/>
              <a:p>
                <a:endParaRPr lang="en-US"/>
              </a:p>
            </p:txBody>
          </p:sp>
        </p:grpSp>
        <p:sp>
          <p:nvSpPr>
            <p:cNvPr id="2061" name="Text Box 49"/>
            <p:cNvSpPr txBox="1">
              <a:spLocks noChangeArrowheads="1"/>
            </p:cNvSpPr>
            <p:nvPr/>
          </p:nvSpPr>
          <p:spPr bwMode="auto">
            <a:xfrm>
              <a:off x="3878" y="1176"/>
              <a:ext cx="252" cy="231"/>
            </a:xfrm>
            <a:prstGeom prst="rect">
              <a:avLst/>
            </a:prstGeom>
            <a:noFill/>
            <a:ln w="9525">
              <a:noFill/>
              <a:miter lim="800000"/>
              <a:headEnd/>
              <a:tailEnd/>
            </a:ln>
          </p:spPr>
          <p:txBody>
            <a:bodyPr wrap="none">
              <a:spAutoFit/>
            </a:bodyPr>
            <a:lstStyle/>
            <a:p>
              <a:r>
                <a:rPr lang="en-US" sz="1800">
                  <a:solidFill>
                    <a:srgbClr val="FF3300"/>
                  </a:solidFill>
                </a:rPr>
                <a:t>P’</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499"/>
                                          </p:stCondLst>
                                        </p:cTn>
                                        <p:tgtEl>
                                          <p:spTgt spid="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3" presetClass="entr" presetSubtype="16" fill="hold" grpId="0" nodeType="clickEffect">
                                  <p:stCondLst>
                                    <p:cond delay="0"/>
                                  </p:stCondLst>
                                  <p:childTnLst>
                                    <p:set>
                                      <p:cBhvr>
                                        <p:cTn id="19" dur="1" fill="hold">
                                          <p:stCondLst>
                                            <p:cond delay="0"/>
                                          </p:stCondLst>
                                        </p:cTn>
                                        <p:tgtEl>
                                          <p:spTgt spid="16426"/>
                                        </p:tgtEl>
                                        <p:attrNameLst>
                                          <p:attrName>style.visibility</p:attrName>
                                        </p:attrNameLst>
                                      </p:cBhvr>
                                      <p:to>
                                        <p:strVal val="visible"/>
                                      </p:to>
                                    </p:set>
                                    <p:anim calcmode="lin" valueType="num">
                                      <p:cBhvr>
                                        <p:cTn id="20" dur="500" fill="hold"/>
                                        <p:tgtEl>
                                          <p:spTgt spid="16426"/>
                                        </p:tgtEl>
                                        <p:attrNameLst>
                                          <p:attrName>ppt_w</p:attrName>
                                        </p:attrNameLst>
                                      </p:cBhvr>
                                      <p:tavLst>
                                        <p:tav tm="0">
                                          <p:val>
                                            <p:fltVal val="0"/>
                                          </p:val>
                                        </p:tav>
                                        <p:tav tm="100000">
                                          <p:val>
                                            <p:strVal val="#ppt_w"/>
                                          </p:val>
                                        </p:tav>
                                      </p:tavLst>
                                    </p:anim>
                                    <p:anim calcmode="lin" valueType="num">
                                      <p:cBhvr>
                                        <p:cTn id="21" dur="500" fill="hold"/>
                                        <p:tgtEl>
                                          <p:spTgt spid="16426"/>
                                        </p:tgtEl>
                                        <p:attrNameLst>
                                          <p:attrName>ppt_h</p:attrName>
                                        </p:attrNameLst>
                                      </p:cBhvr>
                                      <p:tavLst>
                                        <p:tav tm="0">
                                          <p:val>
                                            <p:fltVal val="0"/>
                                          </p:val>
                                        </p:tav>
                                        <p:tav tm="100000">
                                          <p:val>
                                            <p:strVal val="#ppt_h"/>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2"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right)">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2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685800" y="-76200"/>
            <a:ext cx="7772400" cy="1143000"/>
          </a:xfrm>
          <a:prstGeom prst="rect">
            <a:avLst/>
          </a:prstGeom>
          <a:noFill/>
          <a:ln w="9525">
            <a:noFill/>
            <a:miter lim="800000"/>
            <a:headEnd/>
            <a:tailEnd/>
          </a:ln>
        </p:spPr>
        <p:txBody>
          <a:bodyPr anchor="ctr"/>
          <a:lstStyle/>
          <a:p>
            <a:pPr algn="ctr"/>
            <a:r>
              <a:rPr lang="en-US" sz="4400">
                <a:solidFill>
                  <a:schemeClr val="accent2"/>
                </a:solidFill>
              </a:rPr>
              <a:t>Scaling</a:t>
            </a:r>
          </a:p>
        </p:txBody>
      </p:sp>
      <p:sp>
        <p:nvSpPr>
          <p:cNvPr id="14339" name="Rectangle 3"/>
          <p:cNvSpPr>
            <a:spLocks noChangeArrowheads="1"/>
          </p:cNvSpPr>
          <p:nvPr/>
        </p:nvSpPr>
        <p:spPr bwMode="auto">
          <a:xfrm>
            <a:off x="152400" y="1752600"/>
            <a:ext cx="5105400" cy="1752600"/>
          </a:xfrm>
          <a:prstGeom prst="rect">
            <a:avLst/>
          </a:prstGeom>
          <a:noFill/>
          <a:ln w="9525">
            <a:noFill/>
            <a:miter lim="800000"/>
            <a:headEnd/>
            <a:tailEnd/>
          </a:ln>
        </p:spPr>
        <p:txBody>
          <a:bodyPr/>
          <a:lstStyle/>
          <a:p>
            <a:pPr marL="342900" indent="-342900" algn="just">
              <a:lnSpc>
                <a:spcPct val="90000"/>
              </a:lnSpc>
              <a:spcBef>
                <a:spcPct val="20000"/>
              </a:spcBef>
              <a:buFontTx/>
              <a:buChar char="•"/>
            </a:pPr>
            <a:r>
              <a:rPr lang="en-US"/>
              <a:t>If the scale factors are in between 0 and 1:---- </a:t>
            </a:r>
          </a:p>
          <a:p>
            <a:pPr marL="342900" indent="-342900" algn="just">
              <a:lnSpc>
                <a:spcPct val="90000"/>
              </a:lnSpc>
              <a:spcBef>
                <a:spcPct val="20000"/>
              </a:spcBef>
              <a:buFontTx/>
              <a:buChar char="•"/>
            </a:pPr>
            <a:r>
              <a:rPr lang="en-US">
                <a:sym typeface="Wingdings" pitchFamily="2" charset="2"/>
              </a:rPr>
              <a:t> the points will be moved closer to the origin </a:t>
            </a:r>
          </a:p>
          <a:p>
            <a:pPr marL="342900" indent="-342900" algn="just">
              <a:lnSpc>
                <a:spcPct val="90000"/>
              </a:lnSpc>
              <a:spcBef>
                <a:spcPct val="20000"/>
              </a:spcBef>
              <a:buFontTx/>
              <a:buChar char="•"/>
            </a:pPr>
            <a:r>
              <a:rPr lang="en-US">
                <a:sym typeface="Wingdings" pitchFamily="2" charset="2"/>
              </a:rPr>
              <a:t> the object will be smaller.</a:t>
            </a:r>
            <a:endParaRPr lang="en-US"/>
          </a:p>
          <a:p>
            <a:pPr marL="342900" indent="-342900">
              <a:spcBef>
                <a:spcPct val="20000"/>
              </a:spcBef>
              <a:buFontTx/>
              <a:buChar char="•"/>
            </a:pPr>
            <a:endParaRPr lang="en-US"/>
          </a:p>
        </p:txBody>
      </p:sp>
      <p:grpSp>
        <p:nvGrpSpPr>
          <p:cNvPr id="14340" name="Group 5"/>
          <p:cNvGrpSpPr>
            <a:grpSpLocks/>
          </p:cNvGrpSpPr>
          <p:nvPr/>
        </p:nvGrpSpPr>
        <p:grpSpPr bwMode="auto">
          <a:xfrm>
            <a:off x="5410200" y="1600200"/>
            <a:ext cx="3352800" cy="3352800"/>
            <a:chOff x="3120" y="1200"/>
            <a:chExt cx="2064" cy="1920"/>
          </a:xfrm>
        </p:grpSpPr>
        <p:sp>
          <p:nvSpPr>
            <p:cNvPr id="14380" name="Line 6"/>
            <p:cNvSpPr>
              <a:spLocks noChangeShapeType="1"/>
            </p:cNvSpPr>
            <p:nvPr/>
          </p:nvSpPr>
          <p:spPr bwMode="auto">
            <a:xfrm>
              <a:off x="3120" y="1200"/>
              <a:ext cx="0" cy="1920"/>
            </a:xfrm>
            <a:prstGeom prst="line">
              <a:avLst/>
            </a:prstGeom>
            <a:noFill/>
            <a:ln w="38100">
              <a:solidFill>
                <a:schemeClr val="tx1"/>
              </a:solidFill>
              <a:round/>
              <a:headEnd/>
              <a:tailEnd/>
            </a:ln>
          </p:spPr>
          <p:txBody>
            <a:bodyPr/>
            <a:lstStyle/>
            <a:p>
              <a:endParaRPr lang="en-US"/>
            </a:p>
          </p:txBody>
        </p:sp>
        <p:sp>
          <p:nvSpPr>
            <p:cNvPr id="14381" name="Line 7"/>
            <p:cNvSpPr>
              <a:spLocks noChangeShapeType="1"/>
            </p:cNvSpPr>
            <p:nvPr/>
          </p:nvSpPr>
          <p:spPr bwMode="auto">
            <a:xfrm>
              <a:off x="3120" y="3120"/>
              <a:ext cx="2064" cy="0"/>
            </a:xfrm>
            <a:prstGeom prst="line">
              <a:avLst/>
            </a:prstGeom>
            <a:noFill/>
            <a:ln w="38100">
              <a:solidFill>
                <a:schemeClr val="tx1"/>
              </a:solidFill>
              <a:round/>
              <a:headEnd/>
              <a:tailEnd/>
            </a:ln>
          </p:spPr>
          <p:txBody>
            <a:bodyPr/>
            <a:lstStyle/>
            <a:p>
              <a:endParaRPr lang="en-US"/>
            </a:p>
          </p:txBody>
        </p:sp>
      </p:grpSp>
      <p:sp>
        <p:nvSpPr>
          <p:cNvPr id="14341" name="Line 8"/>
          <p:cNvSpPr>
            <a:spLocks noChangeShapeType="1"/>
          </p:cNvSpPr>
          <p:nvPr/>
        </p:nvSpPr>
        <p:spPr bwMode="auto">
          <a:xfrm>
            <a:off x="5715000" y="1600200"/>
            <a:ext cx="0" cy="3352800"/>
          </a:xfrm>
          <a:prstGeom prst="line">
            <a:avLst/>
          </a:prstGeom>
          <a:noFill/>
          <a:ln w="9525">
            <a:solidFill>
              <a:schemeClr val="tx1"/>
            </a:solidFill>
            <a:round/>
            <a:headEnd/>
            <a:tailEnd/>
          </a:ln>
        </p:spPr>
        <p:txBody>
          <a:bodyPr/>
          <a:lstStyle/>
          <a:p>
            <a:endParaRPr lang="en-US"/>
          </a:p>
        </p:txBody>
      </p:sp>
      <p:sp>
        <p:nvSpPr>
          <p:cNvPr id="14342" name="Line 9"/>
          <p:cNvSpPr>
            <a:spLocks noChangeShapeType="1"/>
          </p:cNvSpPr>
          <p:nvPr/>
        </p:nvSpPr>
        <p:spPr bwMode="auto">
          <a:xfrm>
            <a:off x="6019800" y="1600200"/>
            <a:ext cx="0" cy="3352800"/>
          </a:xfrm>
          <a:prstGeom prst="line">
            <a:avLst/>
          </a:prstGeom>
          <a:noFill/>
          <a:ln w="9525">
            <a:solidFill>
              <a:schemeClr val="tx1"/>
            </a:solidFill>
            <a:round/>
            <a:headEnd/>
            <a:tailEnd/>
          </a:ln>
        </p:spPr>
        <p:txBody>
          <a:bodyPr/>
          <a:lstStyle/>
          <a:p>
            <a:endParaRPr lang="en-US"/>
          </a:p>
        </p:txBody>
      </p:sp>
      <p:sp>
        <p:nvSpPr>
          <p:cNvPr id="14343" name="Line 10"/>
          <p:cNvSpPr>
            <a:spLocks noChangeShapeType="1"/>
          </p:cNvSpPr>
          <p:nvPr/>
        </p:nvSpPr>
        <p:spPr bwMode="auto">
          <a:xfrm>
            <a:off x="6324600" y="1600200"/>
            <a:ext cx="0" cy="3352800"/>
          </a:xfrm>
          <a:prstGeom prst="line">
            <a:avLst/>
          </a:prstGeom>
          <a:noFill/>
          <a:ln w="9525">
            <a:solidFill>
              <a:schemeClr val="tx1"/>
            </a:solidFill>
            <a:round/>
            <a:headEnd/>
            <a:tailEnd/>
          </a:ln>
        </p:spPr>
        <p:txBody>
          <a:bodyPr/>
          <a:lstStyle/>
          <a:p>
            <a:endParaRPr lang="en-US"/>
          </a:p>
        </p:txBody>
      </p:sp>
      <p:sp>
        <p:nvSpPr>
          <p:cNvPr id="14344" name="Line 11"/>
          <p:cNvSpPr>
            <a:spLocks noChangeShapeType="1"/>
          </p:cNvSpPr>
          <p:nvPr/>
        </p:nvSpPr>
        <p:spPr bwMode="auto">
          <a:xfrm>
            <a:off x="6629400" y="1600200"/>
            <a:ext cx="0" cy="3352800"/>
          </a:xfrm>
          <a:prstGeom prst="line">
            <a:avLst/>
          </a:prstGeom>
          <a:noFill/>
          <a:ln w="9525">
            <a:solidFill>
              <a:schemeClr val="tx1"/>
            </a:solidFill>
            <a:round/>
            <a:headEnd/>
            <a:tailEnd/>
          </a:ln>
        </p:spPr>
        <p:txBody>
          <a:bodyPr/>
          <a:lstStyle/>
          <a:p>
            <a:endParaRPr lang="en-US"/>
          </a:p>
        </p:txBody>
      </p:sp>
      <p:sp>
        <p:nvSpPr>
          <p:cNvPr id="14345" name="Line 12"/>
          <p:cNvSpPr>
            <a:spLocks noChangeShapeType="1"/>
          </p:cNvSpPr>
          <p:nvPr/>
        </p:nvSpPr>
        <p:spPr bwMode="auto">
          <a:xfrm>
            <a:off x="6934200" y="1600200"/>
            <a:ext cx="0" cy="3352800"/>
          </a:xfrm>
          <a:prstGeom prst="line">
            <a:avLst/>
          </a:prstGeom>
          <a:noFill/>
          <a:ln w="9525">
            <a:solidFill>
              <a:schemeClr val="tx1"/>
            </a:solidFill>
            <a:round/>
            <a:headEnd/>
            <a:tailEnd/>
          </a:ln>
        </p:spPr>
        <p:txBody>
          <a:bodyPr/>
          <a:lstStyle/>
          <a:p>
            <a:endParaRPr lang="en-US"/>
          </a:p>
        </p:txBody>
      </p:sp>
      <p:sp>
        <p:nvSpPr>
          <p:cNvPr id="14346" name="Line 13"/>
          <p:cNvSpPr>
            <a:spLocks noChangeShapeType="1"/>
          </p:cNvSpPr>
          <p:nvPr/>
        </p:nvSpPr>
        <p:spPr bwMode="auto">
          <a:xfrm>
            <a:off x="7239000" y="1600200"/>
            <a:ext cx="0" cy="3352800"/>
          </a:xfrm>
          <a:prstGeom prst="line">
            <a:avLst/>
          </a:prstGeom>
          <a:noFill/>
          <a:ln w="9525">
            <a:solidFill>
              <a:schemeClr val="tx1"/>
            </a:solidFill>
            <a:round/>
            <a:headEnd/>
            <a:tailEnd/>
          </a:ln>
        </p:spPr>
        <p:txBody>
          <a:bodyPr/>
          <a:lstStyle/>
          <a:p>
            <a:endParaRPr lang="en-US"/>
          </a:p>
        </p:txBody>
      </p:sp>
      <p:sp>
        <p:nvSpPr>
          <p:cNvPr id="14347" name="Line 14"/>
          <p:cNvSpPr>
            <a:spLocks noChangeShapeType="1"/>
          </p:cNvSpPr>
          <p:nvPr/>
        </p:nvSpPr>
        <p:spPr bwMode="auto">
          <a:xfrm>
            <a:off x="7543800" y="1600200"/>
            <a:ext cx="0" cy="3352800"/>
          </a:xfrm>
          <a:prstGeom prst="line">
            <a:avLst/>
          </a:prstGeom>
          <a:noFill/>
          <a:ln w="9525">
            <a:solidFill>
              <a:schemeClr val="tx1"/>
            </a:solidFill>
            <a:round/>
            <a:headEnd/>
            <a:tailEnd/>
          </a:ln>
        </p:spPr>
        <p:txBody>
          <a:bodyPr/>
          <a:lstStyle/>
          <a:p>
            <a:endParaRPr lang="en-US"/>
          </a:p>
        </p:txBody>
      </p:sp>
      <p:sp>
        <p:nvSpPr>
          <p:cNvPr id="14348" name="Line 15"/>
          <p:cNvSpPr>
            <a:spLocks noChangeShapeType="1"/>
          </p:cNvSpPr>
          <p:nvPr/>
        </p:nvSpPr>
        <p:spPr bwMode="auto">
          <a:xfrm>
            <a:off x="7848600" y="1600200"/>
            <a:ext cx="0" cy="3352800"/>
          </a:xfrm>
          <a:prstGeom prst="line">
            <a:avLst/>
          </a:prstGeom>
          <a:noFill/>
          <a:ln w="9525">
            <a:solidFill>
              <a:schemeClr val="tx1"/>
            </a:solidFill>
            <a:round/>
            <a:headEnd/>
            <a:tailEnd/>
          </a:ln>
        </p:spPr>
        <p:txBody>
          <a:bodyPr/>
          <a:lstStyle/>
          <a:p>
            <a:endParaRPr lang="en-US"/>
          </a:p>
        </p:txBody>
      </p:sp>
      <p:sp>
        <p:nvSpPr>
          <p:cNvPr id="14349" name="Line 16"/>
          <p:cNvSpPr>
            <a:spLocks noChangeShapeType="1"/>
          </p:cNvSpPr>
          <p:nvPr/>
        </p:nvSpPr>
        <p:spPr bwMode="auto">
          <a:xfrm>
            <a:off x="8153400" y="1600200"/>
            <a:ext cx="0" cy="3352800"/>
          </a:xfrm>
          <a:prstGeom prst="line">
            <a:avLst/>
          </a:prstGeom>
          <a:noFill/>
          <a:ln w="9525">
            <a:solidFill>
              <a:schemeClr val="tx1"/>
            </a:solidFill>
            <a:round/>
            <a:headEnd/>
            <a:tailEnd/>
          </a:ln>
        </p:spPr>
        <p:txBody>
          <a:bodyPr/>
          <a:lstStyle/>
          <a:p>
            <a:endParaRPr lang="en-US"/>
          </a:p>
        </p:txBody>
      </p:sp>
      <p:sp>
        <p:nvSpPr>
          <p:cNvPr id="14350" name="Line 17"/>
          <p:cNvSpPr>
            <a:spLocks noChangeShapeType="1"/>
          </p:cNvSpPr>
          <p:nvPr/>
        </p:nvSpPr>
        <p:spPr bwMode="auto">
          <a:xfrm>
            <a:off x="8458200" y="1600200"/>
            <a:ext cx="0" cy="3352800"/>
          </a:xfrm>
          <a:prstGeom prst="line">
            <a:avLst/>
          </a:prstGeom>
          <a:noFill/>
          <a:ln w="9525">
            <a:solidFill>
              <a:schemeClr val="tx1"/>
            </a:solidFill>
            <a:round/>
            <a:headEnd/>
            <a:tailEnd/>
          </a:ln>
        </p:spPr>
        <p:txBody>
          <a:bodyPr/>
          <a:lstStyle/>
          <a:p>
            <a:endParaRPr lang="en-US"/>
          </a:p>
        </p:txBody>
      </p:sp>
      <p:sp>
        <p:nvSpPr>
          <p:cNvPr id="14351" name="Line 18"/>
          <p:cNvSpPr>
            <a:spLocks noChangeShapeType="1"/>
          </p:cNvSpPr>
          <p:nvPr/>
        </p:nvSpPr>
        <p:spPr bwMode="auto">
          <a:xfrm>
            <a:off x="5410200" y="4648200"/>
            <a:ext cx="3352800" cy="0"/>
          </a:xfrm>
          <a:prstGeom prst="line">
            <a:avLst/>
          </a:prstGeom>
          <a:noFill/>
          <a:ln w="9525">
            <a:solidFill>
              <a:schemeClr val="tx1"/>
            </a:solidFill>
            <a:round/>
            <a:headEnd/>
            <a:tailEnd/>
          </a:ln>
        </p:spPr>
        <p:txBody>
          <a:bodyPr/>
          <a:lstStyle/>
          <a:p>
            <a:endParaRPr lang="en-US"/>
          </a:p>
        </p:txBody>
      </p:sp>
      <p:sp>
        <p:nvSpPr>
          <p:cNvPr id="14352" name="Line 19"/>
          <p:cNvSpPr>
            <a:spLocks noChangeShapeType="1"/>
          </p:cNvSpPr>
          <p:nvPr/>
        </p:nvSpPr>
        <p:spPr bwMode="auto">
          <a:xfrm>
            <a:off x="5410200" y="4343400"/>
            <a:ext cx="3352800" cy="0"/>
          </a:xfrm>
          <a:prstGeom prst="line">
            <a:avLst/>
          </a:prstGeom>
          <a:noFill/>
          <a:ln w="9525">
            <a:solidFill>
              <a:schemeClr val="tx1"/>
            </a:solidFill>
            <a:round/>
            <a:headEnd/>
            <a:tailEnd/>
          </a:ln>
        </p:spPr>
        <p:txBody>
          <a:bodyPr/>
          <a:lstStyle/>
          <a:p>
            <a:endParaRPr lang="en-US"/>
          </a:p>
        </p:txBody>
      </p:sp>
      <p:sp>
        <p:nvSpPr>
          <p:cNvPr id="14353" name="Line 20"/>
          <p:cNvSpPr>
            <a:spLocks noChangeShapeType="1"/>
          </p:cNvSpPr>
          <p:nvPr/>
        </p:nvSpPr>
        <p:spPr bwMode="auto">
          <a:xfrm>
            <a:off x="5410200" y="4038600"/>
            <a:ext cx="3352800" cy="0"/>
          </a:xfrm>
          <a:prstGeom prst="line">
            <a:avLst/>
          </a:prstGeom>
          <a:noFill/>
          <a:ln w="9525">
            <a:solidFill>
              <a:schemeClr val="tx1"/>
            </a:solidFill>
            <a:round/>
            <a:headEnd/>
            <a:tailEnd/>
          </a:ln>
        </p:spPr>
        <p:txBody>
          <a:bodyPr/>
          <a:lstStyle/>
          <a:p>
            <a:endParaRPr lang="en-US"/>
          </a:p>
        </p:txBody>
      </p:sp>
      <p:sp>
        <p:nvSpPr>
          <p:cNvPr id="14354" name="Line 21"/>
          <p:cNvSpPr>
            <a:spLocks noChangeShapeType="1"/>
          </p:cNvSpPr>
          <p:nvPr/>
        </p:nvSpPr>
        <p:spPr bwMode="auto">
          <a:xfrm>
            <a:off x="5410200" y="3733800"/>
            <a:ext cx="3352800" cy="0"/>
          </a:xfrm>
          <a:prstGeom prst="line">
            <a:avLst/>
          </a:prstGeom>
          <a:noFill/>
          <a:ln w="9525">
            <a:solidFill>
              <a:schemeClr val="tx1"/>
            </a:solidFill>
            <a:round/>
            <a:headEnd/>
            <a:tailEnd/>
          </a:ln>
        </p:spPr>
        <p:txBody>
          <a:bodyPr/>
          <a:lstStyle/>
          <a:p>
            <a:endParaRPr lang="en-US"/>
          </a:p>
        </p:txBody>
      </p:sp>
      <p:sp>
        <p:nvSpPr>
          <p:cNvPr id="14355" name="Line 22"/>
          <p:cNvSpPr>
            <a:spLocks noChangeShapeType="1"/>
          </p:cNvSpPr>
          <p:nvPr/>
        </p:nvSpPr>
        <p:spPr bwMode="auto">
          <a:xfrm>
            <a:off x="5410200" y="3429000"/>
            <a:ext cx="3352800" cy="0"/>
          </a:xfrm>
          <a:prstGeom prst="line">
            <a:avLst/>
          </a:prstGeom>
          <a:noFill/>
          <a:ln w="9525">
            <a:solidFill>
              <a:schemeClr val="tx1"/>
            </a:solidFill>
            <a:round/>
            <a:headEnd/>
            <a:tailEnd/>
          </a:ln>
        </p:spPr>
        <p:txBody>
          <a:bodyPr/>
          <a:lstStyle/>
          <a:p>
            <a:endParaRPr lang="en-US"/>
          </a:p>
        </p:txBody>
      </p:sp>
      <p:sp>
        <p:nvSpPr>
          <p:cNvPr id="14356" name="Line 23"/>
          <p:cNvSpPr>
            <a:spLocks noChangeShapeType="1"/>
          </p:cNvSpPr>
          <p:nvPr/>
        </p:nvSpPr>
        <p:spPr bwMode="auto">
          <a:xfrm>
            <a:off x="5410200" y="3124200"/>
            <a:ext cx="3352800" cy="0"/>
          </a:xfrm>
          <a:prstGeom prst="line">
            <a:avLst/>
          </a:prstGeom>
          <a:noFill/>
          <a:ln w="9525">
            <a:solidFill>
              <a:schemeClr val="tx1"/>
            </a:solidFill>
            <a:round/>
            <a:headEnd/>
            <a:tailEnd/>
          </a:ln>
        </p:spPr>
        <p:txBody>
          <a:bodyPr/>
          <a:lstStyle/>
          <a:p>
            <a:endParaRPr lang="en-US"/>
          </a:p>
        </p:txBody>
      </p:sp>
      <p:sp>
        <p:nvSpPr>
          <p:cNvPr id="14357" name="Line 24"/>
          <p:cNvSpPr>
            <a:spLocks noChangeShapeType="1"/>
          </p:cNvSpPr>
          <p:nvPr/>
        </p:nvSpPr>
        <p:spPr bwMode="auto">
          <a:xfrm>
            <a:off x="5410200" y="2819400"/>
            <a:ext cx="3352800" cy="0"/>
          </a:xfrm>
          <a:prstGeom prst="line">
            <a:avLst/>
          </a:prstGeom>
          <a:noFill/>
          <a:ln w="9525">
            <a:solidFill>
              <a:schemeClr val="tx1"/>
            </a:solidFill>
            <a:round/>
            <a:headEnd/>
            <a:tailEnd/>
          </a:ln>
        </p:spPr>
        <p:txBody>
          <a:bodyPr/>
          <a:lstStyle/>
          <a:p>
            <a:endParaRPr lang="en-US"/>
          </a:p>
        </p:txBody>
      </p:sp>
      <p:sp>
        <p:nvSpPr>
          <p:cNvPr id="14358" name="Line 25"/>
          <p:cNvSpPr>
            <a:spLocks noChangeShapeType="1"/>
          </p:cNvSpPr>
          <p:nvPr/>
        </p:nvSpPr>
        <p:spPr bwMode="auto">
          <a:xfrm>
            <a:off x="5410200" y="2514600"/>
            <a:ext cx="3352800" cy="0"/>
          </a:xfrm>
          <a:prstGeom prst="line">
            <a:avLst/>
          </a:prstGeom>
          <a:noFill/>
          <a:ln w="9525">
            <a:solidFill>
              <a:schemeClr val="tx1"/>
            </a:solidFill>
            <a:round/>
            <a:headEnd/>
            <a:tailEnd/>
          </a:ln>
        </p:spPr>
        <p:txBody>
          <a:bodyPr/>
          <a:lstStyle/>
          <a:p>
            <a:endParaRPr lang="en-US"/>
          </a:p>
        </p:txBody>
      </p:sp>
      <p:sp>
        <p:nvSpPr>
          <p:cNvPr id="14359" name="Line 26"/>
          <p:cNvSpPr>
            <a:spLocks noChangeShapeType="1"/>
          </p:cNvSpPr>
          <p:nvPr/>
        </p:nvSpPr>
        <p:spPr bwMode="auto">
          <a:xfrm>
            <a:off x="5410200" y="2209800"/>
            <a:ext cx="3352800" cy="0"/>
          </a:xfrm>
          <a:prstGeom prst="line">
            <a:avLst/>
          </a:prstGeom>
          <a:noFill/>
          <a:ln w="9525">
            <a:solidFill>
              <a:schemeClr val="tx1"/>
            </a:solidFill>
            <a:round/>
            <a:headEnd/>
            <a:tailEnd/>
          </a:ln>
        </p:spPr>
        <p:txBody>
          <a:bodyPr/>
          <a:lstStyle/>
          <a:p>
            <a:endParaRPr lang="en-US"/>
          </a:p>
        </p:txBody>
      </p:sp>
      <p:grpSp>
        <p:nvGrpSpPr>
          <p:cNvPr id="3" name="Group 67"/>
          <p:cNvGrpSpPr>
            <a:grpSpLocks/>
          </p:cNvGrpSpPr>
          <p:nvPr/>
        </p:nvGrpSpPr>
        <p:grpSpPr bwMode="auto">
          <a:xfrm>
            <a:off x="5715000" y="3962400"/>
            <a:ext cx="762000" cy="685800"/>
            <a:chOff x="3600" y="2496"/>
            <a:chExt cx="480" cy="432"/>
          </a:xfrm>
        </p:grpSpPr>
        <p:sp>
          <p:nvSpPr>
            <p:cNvPr id="14377" name="Oval 28"/>
            <p:cNvSpPr>
              <a:spLocks noChangeAspect="1" noChangeArrowheads="1"/>
            </p:cNvSpPr>
            <p:nvPr/>
          </p:nvSpPr>
          <p:spPr bwMode="auto">
            <a:xfrm>
              <a:off x="3600" y="2784"/>
              <a:ext cx="144" cy="144"/>
            </a:xfrm>
            <a:prstGeom prst="ellipse">
              <a:avLst/>
            </a:prstGeom>
            <a:solidFill>
              <a:srgbClr val="FF3300"/>
            </a:solidFill>
            <a:ln w="9525">
              <a:noFill/>
              <a:round/>
              <a:headEnd/>
              <a:tailEnd/>
            </a:ln>
          </p:spPr>
          <p:txBody>
            <a:bodyPr wrap="none" anchor="ctr"/>
            <a:lstStyle/>
            <a:p>
              <a:endParaRPr lang="en-US"/>
            </a:p>
          </p:txBody>
        </p:sp>
        <p:sp>
          <p:nvSpPr>
            <p:cNvPr id="14378" name="Oval 29"/>
            <p:cNvSpPr>
              <a:spLocks noChangeAspect="1" noChangeArrowheads="1"/>
            </p:cNvSpPr>
            <p:nvPr/>
          </p:nvSpPr>
          <p:spPr bwMode="auto">
            <a:xfrm>
              <a:off x="3936" y="2784"/>
              <a:ext cx="144" cy="144"/>
            </a:xfrm>
            <a:prstGeom prst="ellipse">
              <a:avLst/>
            </a:prstGeom>
            <a:solidFill>
              <a:srgbClr val="FF3300"/>
            </a:solidFill>
            <a:ln w="9525">
              <a:noFill/>
              <a:round/>
              <a:headEnd/>
              <a:tailEnd/>
            </a:ln>
          </p:spPr>
          <p:txBody>
            <a:bodyPr wrap="none" anchor="ctr"/>
            <a:lstStyle/>
            <a:p>
              <a:endParaRPr lang="en-US"/>
            </a:p>
          </p:txBody>
        </p:sp>
        <p:sp>
          <p:nvSpPr>
            <p:cNvPr id="14379" name="Oval 30"/>
            <p:cNvSpPr>
              <a:spLocks noChangeAspect="1" noChangeArrowheads="1"/>
            </p:cNvSpPr>
            <p:nvPr/>
          </p:nvSpPr>
          <p:spPr bwMode="auto">
            <a:xfrm>
              <a:off x="3600" y="2496"/>
              <a:ext cx="144" cy="144"/>
            </a:xfrm>
            <a:prstGeom prst="ellipse">
              <a:avLst/>
            </a:prstGeom>
            <a:solidFill>
              <a:srgbClr val="FF3300"/>
            </a:solidFill>
            <a:ln w="9525">
              <a:noFill/>
              <a:round/>
              <a:headEnd/>
              <a:tailEnd/>
            </a:ln>
          </p:spPr>
          <p:txBody>
            <a:bodyPr wrap="none" anchor="ctr"/>
            <a:lstStyle/>
            <a:p>
              <a:endParaRPr lang="en-US"/>
            </a:p>
          </p:txBody>
        </p:sp>
      </p:grpSp>
      <p:sp>
        <p:nvSpPr>
          <p:cNvPr id="17447" name="AutoShape 39"/>
          <p:cNvSpPr>
            <a:spLocks noChangeArrowheads="1"/>
          </p:cNvSpPr>
          <p:nvPr/>
        </p:nvSpPr>
        <p:spPr bwMode="auto">
          <a:xfrm>
            <a:off x="5791200" y="4038600"/>
            <a:ext cx="609600" cy="533400"/>
          </a:xfrm>
          <a:prstGeom prst="rtTriangle">
            <a:avLst/>
          </a:prstGeom>
          <a:noFill/>
          <a:ln w="31750">
            <a:solidFill>
              <a:srgbClr val="FF3300"/>
            </a:solidFill>
            <a:miter lim="800000"/>
            <a:headEnd/>
            <a:tailEnd/>
          </a:ln>
        </p:spPr>
        <p:txBody>
          <a:bodyPr wrap="none" anchor="ctr"/>
          <a:lstStyle/>
          <a:p>
            <a:endParaRPr lang="en-US"/>
          </a:p>
        </p:txBody>
      </p:sp>
      <p:sp>
        <p:nvSpPr>
          <p:cNvPr id="14362" name="Line 46"/>
          <p:cNvSpPr>
            <a:spLocks noChangeShapeType="1"/>
          </p:cNvSpPr>
          <p:nvPr/>
        </p:nvSpPr>
        <p:spPr bwMode="auto">
          <a:xfrm>
            <a:off x="8763000" y="1600200"/>
            <a:ext cx="0" cy="3352800"/>
          </a:xfrm>
          <a:prstGeom prst="line">
            <a:avLst/>
          </a:prstGeom>
          <a:noFill/>
          <a:ln w="9525">
            <a:solidFill>
              <a:schemeClr val="tx1"/>
            </a:solidFill>
            <a:round/>
            <a:headEnd/>
            <a:tailEnd/>
          </a:ln>
        </p:spPr>
        <p:txBody>
          <a:bodyPr/>
          <a:lstStyle/>
          <a:p>
            <a:endParaRPr lang="en-US"/>
          </a:p>
        </p:txBody>
      </p:sp>
      <p:sp>
        <p:nvSpPr>
          <p:cNvPr id="14363" name="Line 47"/>
          <p:cNvSpPr>
            <a:spLocks noChangeShapeType="1"/>
          </p:cNvSpPr>
          <p:nvPr/>
        </p:nvSpPr>
        <p:spPr bwMode="auto">
          <a:xfrm>
            <a:off x="5410200" y="1905000"/>
            <a:ext cx="3352800" cy="0"/>
          </a:xfrm>
          <a:prstGeom prst="line">
            <a:avLst/>
          </a:prstGeom>
          <a:noFill/>
          <a:ln w="9525">
            <a:solidFill>
              <a:schemeClr val="tx1"/>
            </a:solidFill>
            <a:round/>
            <a:headEnd/>
            <a:tailEnd/>
          </a:ln>
        </p:spPr>
        <p:txBody>
          <a:bodyPr/>
          <a:lstStyle/>
          <a:p>
            <a:endParaRPr lang="en-US"/>
          </a:p>
        </p:txBody>
      </p:sp>
      <p:sp>
        <p:nvSpPr>
          <p:cNvPr id="14364" name="Line 48"/>
          <p:cNvSpPr>
            <a:spLocks noChangeShapeType="1"/>
          </p:cNvSpPr>
          <p:nvPr/>
        </p:nvSpPr>
        <p:spPr bwMode="auto">
          <a:xfrm>
            <a:off x="5410200" y="1600200"/>
            <a:ext cx="3352800" cy="0"/>
          </a:xfrm>
          <a:prstGeom prst="line">
            <a:avLst/>
          </a:prstGeom>
          <a:noFill/>
          <a:ln w="9525">
            <a:solidFill>
              <a:schemeClr val="tx1"/>
            </a:solidFill>
            <a:round/>
            <a:headEnd/>
            <a:tailEnd/>
          </a:ln>
        </p:spPr>
        <p:txBody>
          <a:bodyPr/>
          <a:lstStyle/>
          <a:p>
            <a:endParaRPr lang="en-US"/>
          </a:p>
        </p:txBody>
      </p:sp>
      <p:grpSp>
        <p:nvGrpSpPr>
          <p:cNvPr id="4" name="Group 65"/>
          <p:cNvGrpSpPr>
            <a:grpSpLocks/>
          </p:cNvGrpSpPr>
          <p:nvPr/>
        </p:nvGrpSpPr>
        <p:grpSpPr bwMode="auto">
          <a:xfrm>
            <a:off x="6019800" y="3124200"/>
            <a:ext cx="1219200" cy="1257300"/>
            <a:chOff x="3792" y="1968"/>
            <a:chExt cx="768" cy="792"/>
          </a:xfrm>
        </p:grpSpPr>
        <p:sp>
          <p:nvSpPr>
            <p:cNvPr id="14374" name="Oval 49"/>
            <p:cNvSpPr>
              <a:spLocks noChangeAspect="1" noChangeArrowheads="1"/>
            </p:cNvSpPr>
            <p:nvPr/>
          </p:nvSpPr>
          <p:spPr bwMode="auto">
            <a:xfrm>
              <a:off x="3792" y="2616"/>
              <a:ext cx="144" cy="144"/>
            </a:xfrm>
            <a:prstGeom prst="ellipse">
              <a:avLst/>
            </a:prstGeom>
            <a:solidFill>
              <a:schemeClr val="accent2"/>
            </a:solidFill>
            <a:ln w="9525">
              <a:noFill/>
              <a:round/>
              <a:headEnd/>
              <a:tailEnd/>
            </a:ln>
          </p:spPr>
          <p:txBody>
            <a:bodyPr wrap="none" anchor="ctr"/>
            <a:lstStyle/>
            <a:p>
              <a:endParaRPr lang="en-US"/>
            </a:p>
          </p:txBody>
        </p:sp>
        <p:sp>
          <p:nvSpPr>
            <p:cNvPr id="14375" name="Oval 50"/>
            <p:cNvSpPr>
              <a:spLocks noChangeAspect="1" noChangeArrowheads="1"/>
            </p:cNvSpPr>
            <p:nvPr/>
          </p:nvSpPr>
          <p:spPr bwMode="auto">
            <a:xfrm>
              <a:off x="4416" y="2592"/>
              <a:ext cx="144" cy="144"/>
            </a:xfrm>
            <a:prstGeom prst="ellipse">
              <a:avLst/>
            </a:prstGeom>
            <a:solidFill>
              <a:schemeClr val="accent2"/>
            </a:solidFill>
            <a:ln w="9525">
              <a:noFill/>
              <a:round/>
              <a:headEnd/>
              <a:tailEnd/>
            </a:ln>
          </p:spPr>
          <p:txBody>
            <a:bodyPr wrap="none" anchor="ctr"/>
            <a:lstStyle/>
            <a:p>
              <a:endParaRPr lang="en-US"/>
            </a:p>
          </p:txBody>
        </p:sp>
        <p:sp>
          <p:nvSpPr>
            <p:cNvPr id="14376" name="Oval 51"/>
            <p:cNvSpPr>
              <a:spLocks noChangeAspect="1" noChangeArrowheads="1"/>
            </p:cNvSpPr>
            <p:nvPr/>
          </p:nvSpPr>
          <p:spPr bwMode="auto">
            <a:xfrm>
              <a:off x="3792" y="1968"/>
              <a:ext cx="144" cy="144"/>
            </a:xfrm>
            <a:prstGeom prst="ellipse">
              <a:avLst/>
            </a:prstGeom>
            <a:solidFill>
              <a:schemeClr val="accent2"/>
            </a:solidFill>
            <a:ln w="9525">
              <a:noFill/>
              <a:round/>
              <a:headEnd/>
              <a:tailEnd/>
            </a:ln>
          </p:spPr>
          <p:txBody>
            <a:bodyPr wrap="none" anchor="ctr"/>
            <a:lstStyle/>
            <a:p>
              <a:endParaRPr lang="en-US"/>
            </a:p>
          </p:txBody>
        </p:sp>
      </p:grpSp>
      <p:sp>
        <p:nvSpPr>
          <p:cNvPr id="14366" name="AutoShape 52"/>
          <p:cNvSpPr>
            <a:spLocks noChangeArrowheads="1"/>
          </p:cNvSpPr>
          <p:nvPr/>
        </p:nvSpPr>
        <p:spPr bwMode="auto">
          <a:xfrm>
            <a:off x="6096000" y="3200400"/>
            <a:ext cx="1066800" cy="1066800"/>
          </a:xfrm>
          <a:prstGeom prst="rtTriangle">
            <a:avLst/>
          </a:prstGeom>
          <a:noFill/>
          <a:ln w="31750">
            <a:solidFill>
              <a:schemeClr val="accent2"/>
            </a:solidFill>
            <a:miter lim="800000"/>
            <a:headEnd/>
            <a:tailEnd/>
          </a:ln>
        </p:spPr>
        <p:txBody>
          <a:bodyPr wrap="none" anchor="ctr"/>
          <a:lstStyle/>
          <a:p>
            <a:endParaRPr lang="en-US"/>
          </a:p>
        </p:txBody>
      </p:sp>
      <p:grpSp>
        <p:nvGrpSpPr>
          <p:cNvPr id="5" name="Group 66"/>
          <p:cNvGrpSpPr>
            <a:grpSpLocks/>
          </p:cNvGrpSpPr>
          <p:nvPr/>
        </p:nvGrpSpPr>
        <p:grpSpPr bwMode="auto">
          <a:xfrm>
            <a:off x="5791200" y="3200400"/>
            <a:ext cx="1371600" cy="1371600"/>
            <a:chOff x="3648" y="2016"/>
            <a:chExt cx="864" cy="864"/>
          </a:xfrm>
        </p:grpSpPr>
        <p:sp>
          <p:nvSpPr>
            <p:cNvPr id="14371" name="Line 53"/>
            <p:cNvSpPr>
              <a:spLocks noChangeShapeType="1"/>
            </p:cNvSpPr>
            <p:nvPr/>
          </p:nvSpPr>
          <p:spPr bwMode="auto">
            <a:xfrm flipH="1">
              <a:off x="3648" y="2688"/>
              <a:ext cx="192" cy="192"/>
            </a:xfrm>
            <a:prstGeom prst="line">
              <a:avLst/>
            </a:prstGeom>
            <a:noFill/>
            <a:ln w="25400">
              <a:solidFill>
                <a:srgbClr val="00FF00"/>
              </a:solidFill>
              <a:round/>
              <a:headEnd/>
              <a:tailEnd type="triangle" w="med" len="med"/>
            </a:ln>
          </p:spPr>
          <p:txBody>
            <a:bodyPr/>
            <a:lstStyle/>
            <a:p>
              <a:endParaRPr lang="en-US"/>
            </a:p>
          </p:txBody>
        </p:sp>
        <p:sp>
          <p:nvSpPr>
            <p:cNvPr id="14372" name="Line 54"/>
            <p:cNvSpPr>
              <a:spLocks noChangeShapeType="1"/>
            </p:cNvSpPr>
            <p:nvPr/>
          </p:nvSpPr>
          <p:spPr bwMode="auto">
            <a:xfrm flipH="1">
              <a:off x="3648" y="2016"/>
              <a:ext cx="192" cy="528"/>
            </a:xfrm>
            <a:prstGeom prst="line">
              <a:avLst/>
            </a:prstGeom>
            <a:noFill/>
            <a:ln w="25400">
              <a:solidFill>
                <a:srgbClr val="00FF00"/>
              </a:solidFill>
              <a:round/>
              <a:headEnd/>
              <a:tailEnd type="triangle" w="med" len="med"/>
            </a:ln>
          </p:spPr>
          <p:txBody>
            <a:bodyPr/>
            <a:lstStyle/>
            <a:p>
              <a:endParaRPr lang="en-US"/>
            </a:p>
          </p:txBody>
        </p:sp>
        <p:sp>
          <p:nvSpPr>
            <p:cNvPr id="14373" name="Line 57"/>
            <p:cNvSpPr>
              <a:spLocks noChangeShapeType="1"/>
            </p:cNvSpPr>
            <p:nvPr/>
          </p:nvSpPr>
          <p:spPr bwMode="auto">
            <a:xfrm flipH="1">
              <a:off x="3984" y="2688"/>
              <a:ext cx="528" cy="192"/>
            </a:xfrm>
            <a:prstGeom prst="line">
              <a:avLst/>
            </a:prstGeom>
            <a:noFill/>
            <a:ln w="25400">
              <a:solidFill>
                <a:srgbClr val="00FF00"/>
              </a:solidFill>
              <a:round/>
              <a:headEnd/>
              <a:tailEnd type="triangle" w="med" len="med"/>
            </a:ln>
          </p:spPr>
          <p:txBody>
            <a:bodyPr/>
            <a:lstStyle/>
            <a:p>
              <a:endParaRPr lang="en-US"/>
            </a:p>
          </p:txBody>
        </p:sp>
      </p:grpSp>
      <p:sp>
        <p:nvSpPr>
          <p:cNvPr id="14368" name="Text Box 58"/>
          <p:cNvSpPr txBox="1">
            <a:spLocks noChangeArrowheads="1"/>
          </p:cNvSpPr>
          <p:nvPr/>
        </p:nvSpPr>
        <p:spPr bwMode="auto">
          <a:xfrm>
            <a:off x="5622925" y="2781300"/>
            <a:ext cx="819150" cy="366713"/>
          </a:xfrm>
          <a:prstGeom prst="rect">
            <a:avLst/>
          </a:prstGeom>
          <a:noFill/>
          <a:ln w="9525">
            <a:noFill/>
            <a:miter lim="800000"/>
            <a:headEnd/>
            <a:tailEnd/>
          </a:ln>
        </p:spPr>
        <p:txBody>
          <a:bodyPr wrap="none">
            <a:spAutoFit/>
          </a:bodyPr>
          <a:lstStyle/>
          <a:p>
            <a:r>
              <a:rPr lang="en-US" sz="1800">
                <a:solidFill>
                  <a:schemeClr val="accent2"/>
                </a:solidFill>
              </a:rPr>
              <a:t>P(2, 5)</a:t>
            </a:r>
          </a:p>
        </p:txBody>
      </p:sp>
      <p:sp>
        <p:nvSpPr>
          <p:cNvPr id="14369" name="Text Box 59"/>
          <p:cNvSpPr txBox="1">
            <a:spLocks noChangeArrowheads="1"/>
          </p:cNvSpPr>
          <p:nvPr/>
        </p:nvSpPr>
        <p:spPr bwMode="auto">
          <a:xfrm>
            <a:off x="5410200" y="3695700"/>
            <a:ext cx="400050" cy="366713"/>
          </a:xfrm>
          <a:prstGeom prst="rect">
            <a:avLst/>
          </a:prstGeom>
          <a:noFill/>
          <a:ln w="9525">
            <a:noFill/>
            <a:miter lim="800000"/>
            <a:headEnd/>
            <a:tailEnd/>
          </a:ln>
        </p:spPr>
        <p:txBody>
          <a:bodyPr wrap="none">
            <a:spAutoFit/>
          </a:bodyPr>
          <a:lstStyle/>
          <a:p>
            <a:r>
              <a:rPr lang="en-US" sz="1800">
                <a:solidFill>
                  <a:srgbClr val="FF3300"/>
                </a:solidFill>
              </a:rPr>
              <a:t>P’</a:t>
            </a:r>
          </a:p>
        </p:txBody>
      </p:sp>
      <p:sp>
        <p:nvSpPr>
          <p:cNvPr id="14370" name="Text Box 61"/>
          <p:cNvSpPr txBox="1">
            <a:spLocks noChangeArrowheads="1"/>
          </p:cNvSpPr>
          <p:nvPr/>
        </p:nvSpPr>
        <p:spPr bwMode="auto">
          <a:xfrm>
            <a:off x="381000" y="4114800"/>
            <a:ext cx="4572000" cy="822325"/>
          </a:xfrm>
          <a:prstGeom prst="rect">
            <a:avLst/>
          </a:prstGeom>
          <a:noFill/>
          <a:ln w="9525">
            <a:noFill/>
            <a:miter lim="800000"/>
            <a:headEnd/>
            <a:tailEnd/>
          </a:ln>
        </p:spPr>
        <p:txBody>
          <a:bodyPr>
            <a:spAutoFit/>
          </a:bodyPr>
          <a:lstStyle/>
          <a:p>
            <a:pPr>
              <a:buFontTx/>
              <a:buChar char="•"/>
            </a:pPr>
            <a:r>
              <a:rPr lang="en-US"/>
              <a:t> Example :</a:t>
            </a:r>
          </a:p>
          <a:p>
            <a:pPr lvl="1">
              <a:buFontTx/>
              <a:buChar char="•"/>
            </a:pPr>
            <a:r>
              <a:rPr lang="en-US">
                <a:solidFill>
                  <a:schemeClr val="accent2"/>
                </a:solidFill>
              </a:rPr>
              <a:t>P(2, 5),</a:t>
            </a:r>
            <a:r>
              <a:rPr lang="en-US"/>
              <a:t> S</a:t>
            </a:r>
            <a:r>
              <a:rPr lang="en-US" baseline="-25000"/>
              <a:t>x</a:t>
            </a:r>
            <a:r>
              <a:rPr lang="en-US"/>
              <a:t> = 0.5, S</a:t>
            </a:r>
            <a:r>
              <a:rPr lang="en-US" baseline="-25000"/>
              <a:t>y</a:t>
            </a:r>
            <a:r>
              <a:rPr lang="en-US"/>
              <a:t> = 0.5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499"/>
                                          </p:stCondLst>
                                        </p:cTn>
                                        <p:tgtEl>
                                          <p:spTgt spid="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3" presetClass="entr" presetSubtype="16" fill="hold" grpId="0" nodeType="clickEffect">
                                  <p:stCondLst>
                                    <p:cond delay="0"/>
                                  </p:stCondLst>
                                  <p:childTnLst>
                                    <p:set>
                                      <p:cBhvr>
                                        <p:cTn id="19" dur="1" fill="hold">
                                          <p:stCondLst>
                                            <p:cond delay="0"/>
                                          </p:stCondLst>
                                        </p:cTn>
                                        <p:tgtEl>
                                          <p:spTgt spid="17447"/>
                                        </p:tgtEl>
                                        <p:attrNameLst>
                                          <p:attrName>style.visibility</p:attrName>
                                        </p:attrNameLst>
                                      </p:cBhvr>
                                      <p:to>
                                        <p:strVal val="visible"/>
                                      </p:to>
                                    </p:set>
                                    <p:anim calcmode="lin" valueType="num">
                                      <p:cBhvr>
                                        <p:cTn id="20" dur="500" fill="hold"/>
                                        <p:tgtEl>
                                          <p:spTgt spid="17447"/>
                                        </p:tgtEl>
                                        <p:attrNameLst>
                                          <p:attrName>ppt_w</p:attrName>
                                        </p:attrNameLst>
                                      </p:cBhvr>
                                      <p:tavLst>
                                        <p:tav tm="0">
                                          <p:val>
                                            <p:fltVal val="0"/>
                                          </p:val>
                                        </p:tav>
                                        <p:tav tm="100000">
                                          <p:val>
                                            <p:strVal val="#ppt_w"/>
                                          </p:val>
                                        </p:tav>
                                      </p:tavLst>
                                    </p:anim>
                                    <p:anim calcmode="lin" valueType="num">
                                      <p:cBhvr>
                                        <p:cTn id="21" dur="500" fill="hold"/>
                                        <p:tgtEl>
                                          <p:spTgt spid="1744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4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685800" y="0"/>
            <a:ext cx="7772400" cy="1143000"/>
          </a:xfrm>
          <a:prstGeom prst="rect">
            <a:avLst/>
          </a:prstGeom>
          <a:noFill/>
          <a:ln w="9525">
            <a:noFill/>
            <a:miter lim="800000"/>
            <a:headEnd/>
            <a:tailEnd/>
          </a:ln>
        </p:spPr>
        <p:txBody>
          <a:bodyPr anchor="ctr"/>
          <a:lstStyle/>
          <a:p>
            <a:pPr algn="ctr"/>
            <a:r>
              <a:rPr lang="en-US" sz="4400">
                <a:solidFill>
                  <a:schemeClr val="accent2"/>
                </a:solidFill>
              </a:rPr>
              <a:t>Scaling</a:t>
            </a:r>
          </a:p>
        </p:txBody>
      </p:sp>
      <p:sp>
        <p:nvSpPr>
          <p:cNvPr id="15363" name="Rectangle 3"/>
          <p:cNvSpPr>
            <a:spLocks noChangeArrowheads="1"/>
          </p:cNvSpPr>
          <p:nvPr/>
        </p:nvSpPr>
        <p:spPr bwMode="auto">
          <a:xfrm>
            <a:off x="0" y="762000"/>
            <a:ext cx="5105400" cy="1752600"/>
          </a:xfrm>
          <a:prstGeom prst="rect">
            <a:avLst/>
          </a:prstGeom>
          <a:noFill/>
          <a:ln w="9525">
            <a:noFill/>
            <a:miter lim="800000"/>
            <a:headEnd/>
            <a:tailEnd/>
          </a:ln>
        </p:spPr>
        <p:txBody>
          <a:bodyPr/>
          <a:lstStyle/>
          <a:p>
            <a:pPr marL="342900" indent="-342900" algn="just">
              <a:lnSpc>
                <a:spcPct val="90000"/>
              </a:lnSpc>
              <a:spcBef>
                <a:spcPct val="20000"/>
              </a:spcBef>
              <a:buFontTx/>
              <a:buChar char="•"/>
            </a:pPr>
            <a:r>
              <a:rPr lang="en-US"/>
              <a:t>If the scale factors are in between 0 and 1 </a:t>
            </a:r>
            <a:r>
              <a:rPr lang="en-US">
                <a:sym typeface="Wingdings" pitchFamily="2" charset="2"/>
              </a:rPr>
              <a:t> the points will be moved closer to the origin  the object will be smaller.</a:t>
            </a:r>
            <a:endParaRPr lang="en-US"/>
          </a:p>
          <a:p>
            <a:pPr marL="342900" indent="-342900">
              <a:spcBef>
                <a:spcPct val="20000"/>
              </a:spcBef>
              <a:buFontTx/>
              <a:buChar char="•"/>
            </a:pPr>
            <a:endParaRPr lang="en-US">
              <a:solidFill>
                <a:schemeClr val="folHlink"/>
              </a:solidFill>
            </a:endParaRPr>
          </a:p>
        </p:txBody>
      </p:sp>
      <p:grpSp>
        <p:nvGrpSpPr>
          <p:cNvPr id="15364" name="Group 4"/>
          <p:cNvGrpSpPr>
            <a:grpSpLocks/>
          </p:cNvGrpSpPr>
          <p:nvPr/>
        </p:nvGrpSpPr>
        <p:grpSpPr bwMode="auto">
          <a:xfrm>
            <a:off x="5410200" y="1600200"/>
            <a:ext cx="3352800" cy="3352800"/>
            <a:chOff x="3120" y="1200"/>
            <a:chExt cx="2064" cy="1920"/>
          </a:xfrm>
        </p:grpSpPr>
        <p:sp>
          <p:nvSpPr>
            <p:cNvPr id="15418" name="Line 5"/>
            <p:cNvSpPr>
              <a:spLocks noChangeShapeType="1"/>
            </p:cNvSpPr>
            <p:nvPr/>
          </p:nvSpPr>
          <p:spPr bwMode="auto">
            <a:xfrm>
              <a:off x="3120" y="1200"/>
              <a:ext cx="0" cy="1920"/>
            </a:xfrm>
            <a:prstGeom prst="line">
              <a:avLst/>
            </a:prstGeom>
            <a:noFill/>
            <a:ln w="38100">
              <a:solidFill>
                <a:schemeClr val="tx1"/>
              </a:solidFill>
              <a:round/>
              <a:headEnd/>
              <a:tailEnd/>
            </a:ln>
          </p:spPr>
          <p:txBody>
            <a:bodyPr/>
            <a:lstStyle/>
            <a:p>
              <a:endParaRPr lang="en-US"/>
            </a:p>
          </p:txBody>
        </p:sp>
        <p:sp>
          <p:nvSpPr>
            <p:cNvPr id="15419" name="Line 6"/>
            <p:cNvSpPr>
              <a:spLocks noChangeShapeType="1"/>
            </p:cNvSpPr>
            <p:nvPr/>
          </p:nvSpPr>
          <p:spPr bwMode="auto">
            <a:xfrm>
              <a:off x="3120" y="3120"/>
              <a:ext cx="2064" cy="0"/>
            </a:xfrm>
            <a:prstGeom prst="line">
              <a:avLst/>
            </a:prstGeom>
            <a:noFill/>
            <a:ln w="38100">
              <a:solidFill>
                <a:schemeClr val="tx1"/>
              </a:solidFill>
              <a:round/>
              <a:headEnd/>
              <a:tailEnd/>
            </a:ln>
          </p:spPr>
          <p:txBody>
            <a:bodyPr/>
            <a:lstStyle/>
            <a:p>
              <a:endParaRPr lang="en-US"/>
            </a:p>
          </p:txBody>
        </p:sp>
      </p:grpSp>
      <p:sp>
        <p:nvSpPr>
          <p:cNvPr id="15365" name="Line 7"/>
          <p:cNvSpPr>
            <a:spLocks noChangeShapeType="1"/>
          </p:cNvSpPr>
          <p:nvPr/>
        </p:nvSpPr>
        <p:spPr bwMode="auto">
          <a:xfrm>
            <a:off x="5715000" y="1600200"/>
            <a:ext cx="0" cy="3352800"/>
          </a:xfrm>
          <a:prstGeom prst="line">
            <a:avLst/>
          </a:prstGeom>
          <a:noFill/>
          <a:ln w="9525">
            <a:solidFill>
              <a:schemeClr val="tx1"/>
            </a:solidFill>
            <a:round/>
            <a:headEnd/>
            <a:tailEnd/>
          </a:ln>
        </p:spPr>
        <p:txBody>
          <a:bodyPr/>
          <a:lstStyle/>
          <a:p>
            <a:endParaRPr lang="en-US"/>
          </a:p>
        </p:txBody>
      </p:sp>
      <p:sp>
        <p:nvSpPr>
          <p:cNvPr id="15366" name="Line 8"/>
          <p:cNvSpPr>
            <a:spLocks noChangeShapeType="1"/>
          </p:cNvSpPr>
          <p:nvPr/>
        </p:nvSpPr>
        <p:spPr bwMode="auto">
          <a:xfrm>
            <a:off x="6019800" y="1600200"/>
            <a:ext cx="0" cy="3352800"/>
          </a:xfrm>
          <a:prstGeom prst="line">
            <a:avLst/>
          </a:prstGeom>
          <a:noFill/>
          <a:ln w="9525">
            <a:solidFill>
              <a:schemeClr val="tx1"/>
            </a:solidFill>
            <a:round/>
            <a:headEnd/>
            <a:tailEnd/>
          </a:ln>
        </p:spPr>
        <p:txBody>
          <a:bodyPr/>
          <a:lstStyle/>
          <a:p>
            <a:endParaRPr lang="en-US"/>
          </a:p>
        </p:txBody>
      </p:sp>
      <p:sp>
        <p:nvSpPr>
          <p:cNvPr id="15367" name="Line 9"/>
          <p:cNvSpPr>
            <a:spLocks noChangeShapeType="1"/>
          </p:cNvSpPr>
          <p:nvPr/>
        </p:nvSpPr>
        <p:spPr bwMode="auto">
          <a:xfrm>
            <a:off x="6324600" y="1600200"/>
            <a:ext cx="0" cy="3352800"/>
          </a:xfrm>
          <a:prstGeom prst="line">
            <a:avLst/>
          </a:prstGeom>
          <a:noFill/>
          <a:ln w="9525">
            <a:solidFill>
              <a:schemeClr val="tx1"/>
            </a:solidFill>
            <a:round/>
            <a:headEnd/>
            <a:tailEnd/>
          </a:ln>
        </p:spPr>
        <p:txBody>
          <a:bodyPr/>
          <a:lstStyle/>
          <a:p>
            <a:endParaRPr lang="en-US"/>
          </a:p>
        </p:txBody>
      </p:sp>
      <p:sp>
        <p:nvSpPr>
          <p:cNvPr id="15368" name="Line 10"/>
          <p:cNvSpPr>
            <a:spLocks noChangeShapeType="1"/>
          </p:cNvSpPr>
          <p:nvPr/>
        </p:nvSpPr>
        <p:spPr bwMode="auto">
          <a:xfrm>
            <a:off x="6629400" y="1600200"/>
            <a:ext cx="0" cy="3352800"/>
          </a:xfrm>
          <a:prstGeom prst="line">
            <a:avLst/>
          </a:prstGeom>
          <a:noFill/>
          <a:ln w="9525">
            <a:solidFill>
              <a:schemeClr val="tx1"/>
            </a:solidFill>
            <a:round/>
            <a:headEnd/>
            <a:tailEnd/>
          </a:ln>
        </p:spPr>
        <p:txBody>
          <a:bodyPr/>
          <a:lstStyle/>
          <a:p>
            <a:endParaRPr lang="en-US"/>
          </a:p>
        </p:txBody>
      </p:sp>
      <p:sp>
        <p:nvSpPr>
          <p:cNvPr id="15369" name="Line 11"/>
          <p:cNvSpPr>
            <a:spLocks noChangeShapeType="1"/>
          </p:cNvSpPr>
          <p:nvPr/>
        </p:nvSpPr>
        <p:spPr bwMode="auto">
          <a:xfrm>
            <a:off x="6934200" y="1600200"/>
            <a:ext cx="0" cy="3352800"/>
          </a:xfrm>
          <a:prstGeom prst="line">
            <a:avLst/>
          </a:prstGeom>
          <a:noFill/>
          <a:ln w="9525">
            <a:solidFill>
              <a:schemeClr val="tx1"/>
            </a:solidFill>
            <a:round/>
            <a:headEnd/>
            <a:tailEnd/>
          </a:ln>
        </p:spPr>
        <p:txBody>
          <a:bodyPr/>
          <a:lstStyle/>
          <a:p>
            <a:endParaRPr lang="en-US"/>
          </a:p>
        </p:txBody>
      </p:sp>
      <p:sp>
        <p:nvSpPr>
          <p:cNvPr id="15370" name="Line 12"/>
          <p:cNvSpPr>
            <a:spLocks noChangeShapeType="1"/>
          </p:cNvSpPr>
          <p:nvPr/>
        </p:nvSpPr>
        <p:spPr bwMode="auto">
          <a:xfrm>
            <a:off x="7239000" y="1600200"/>
            <a:ext cx="0" cy="3352800"/>
          </a:xfrm>
          <a:prstGeom prst="line">
            <a:avLst/>
          </a:prstGeom>
          <a:noFill/>
          <a:ln w="9525">
            <a:solidFill>
              <a:schemeClr val="tx1"/>
            </a:solidFill>
            <a:round/>
            <a:headEnd/>
            <a:tailEnd/>
          </a:ln>
        </p:spPr>
        <p:txBody>
          <a:bodyPr/>
          <a:lstStyle/>
          <a:p>
            <a:endParaRPr lang="en-US"/>
          </a:p>
        </p:txBody>
      </p:sp>
      <p:sp>
        <p:nvSpPr>
          <p:cNvPr id="15371" name="Line 13"/>
          <p:cNvSpPr>
            <a:spLocks noChangeShapeType="1"/>
          </p:cNvSpPr>
          <p:nvPr/>
        </p:nvSpPr>
        <p:spPr bwMode="auto">
          <a:xfrm>
            <a:off x="7543800" y="1600200"/>
            <a:ext cx="0" cy="3352800"/>
          </a:xfrm>
          <a:prstGeom prst="line">
            <a:avLst/>
          </a:prstGeom>
          <a:noFill/>
          <a:ln w="9525">
            <a:solidFill>
              <a:schemeClr val="tx1"/>
            </a:solidFill>
            <a:round/>
            <a:headEnd/>
            <a:tailEnd/>
          </a:ln>
        </p:spPr>
        <p:txBody>
          <a:bodyPr/>
          <a:lstStyle/>
          <a:p>
            <a:endParaRPr lang="en-US"/>
          </a:p>
        </p:txBody>
      </p:sp>
      <p:sp>
        <p:nvSpPr>
          <p:cNvPr id="15372" name="Line 14"/>
          <p:cNvSpPr>
            <a:spLocks noChangeShapeType="1"/>
          </p:cNvSpPr>
          <p:nvPr/>
        </p:nvSpPr>
        <p:spPr bwMode="auto">
          <a:xfrm>
            <a:off x="7848600" y="1600200"/>
            <a:ext cx="0" cy="3352800"/>
          </a:xfrm>
          <a:prstGeom prst="line">
            <a:avLst/>
          </a:prstGeom>
          <a:noFill/>
          <a:ln w="9525">
            <a:solidFill>
              <a:schemeClr val="tx1"/>
            </a:solidFill>
            <a:round/>
            <a:headEnd/>
            <a:tailEnd/>
          </a:ln>
        </p:spPr>
        <p:txBody>
          <a:bodyPr/>
          <a:lstStyle/>
          <a:p>
            <a:endParaRPr lang="en-US"/>
          </a:p>
        </p:txBody>
      </p:sp>
      <p:sp>
        <p:nvSpPr>
          <p:cNvPr id="15373" name="Line 15"/>
          <p:cNvSpPr>
            <a:spLocks noChangeShapeType="1"/>
          </p:cNvSpPr>
          <p:nvPr/>
        </p:nvSpPr>
        <p:spPr bwMode="auto">
          <a:xfrm>
            <a:off x="8153400" y="1600200"/>
            <a:ext cx="0" cy="3352800"/>
          </a:xfrm>
          <a:prstGeom prst="line">
            <a:avLst/>
          </a:prstGeom>
          <a:noFill/>
          <a:ln w="9525">
            <a:solidFill>
              <a:schemeClr val="tx1"/>
            </a:solidFill>
            <a:round/>
            <a:headEnd/>
            <a:tailEnd/>
          </a:ln>
        </p:spPr>
        <p:txBody>
          <a:bodyPr/>
          <a:lstStyle/>
          <a:p>
            <a:endParaRPr lang="en-US"/>
          </a:p>
        </p:txBody>
      </p:sp>
      <p:sp>
        <p:nvSpPr>
          <p:cNvPr id="15374" name="Line 16"/>
          <p:cNvSpPr>
            <a:spLocks noChangeShapeType="1"/>
          </p:cNvSpPr>
          <p:nvPr/>
        </p:nvSpPr>
        <p:spPr bwMode="auto">
          <a:xfrm>
            <a:off x="8458200" y="1600200"/>
            <a:ext cx="0" cy="3352800"/>
          </a:xfrm>
          <a:prstGeom prst="line">
            <a:avLst/>
          </a:prstGeom>
          <a:noFill/>
          <a:ln w="9525">
            <a:solidFill>
              <a:schemeClr val="tx1"/>
            </a:solidFill>
            <a:round/>
            <a:headEnd/>
            <a:tailEnd/>
          </a:ln>
        </p:spPr>
        <p:txBody>
          <a:bodyPr/>
          <a:lstStyle/>
          <a:p>
            <a:endParaRPr lang="en-US"/>
          </a:p>
        </p:txBody>
      </p:sp>
      <p:sp>
        <p:nvSpPr>
          <p:cNvPr id="15375" name="Line 17"/>
          <p:cNvSpPr>
            <a:spLocks noChangeShapeType="1"/>
          </p:cNvSpPr>
          <p:nvPr/>
        </p:nvSpPr>
        <p:spPr bwMode="auto">
          <a:xfrm>
            <a:off x="5410200" y="4648200"/>
            <a:ext cx="3352800" cy="0"/>
          </a:xfrm>
          <a:prstGeom prst="line">
            <a:avLst/>
          </a:prstGeom>
          <a:noFill/>
          <a:ln w="9525">
            <a:solidFill>
              <a:schemeClr val="tx1"/>
            </a:solidFill>
            <a:round/>
            <a:headEnd/>
            <a:tailEnd/>
          </a:ln>
        </p:spPr>
        <p:txBody>
          <a:bodyPr/>
          <a:lstStyle/>
          <a:p>
            <a:endParaRPr lang="en-US"/>
          </a:p>
        </p:txBody>
      </p:sp>
      <p:sp>
        <p:nvSpPr>
          <p:cNvPr id="15376" name="Line 18"/>
          <p:cNvSpPr>
            <a:spLocks noChangeShapeType="1"/>
          </p:cNvSpPr>
          <p:nvPr/>
        </p:nvSpPr>
        <p:spPr bwMode="auto">
          <a:xfrm>
            <a:off x="5410200" y="4343400"/>
            <a:ext cx="3352800" cy="0"/>
          </a:xfrm>
          <a:prstGeom prst="line">
            <a:avLst/>
          </a:prstGeom>
          <a:noFill/>
          <a:ln w="9525">
            <a:solidFill>
              <a:schemeClr val="tx1"/>
            </a:solidFill>
            <a:round/>
            <a:headEnd/>
            <a:tailEnd/>
          </a:ln>
        </p:spPr>
        <p:txBody>
          <a:bodyPr/>
          <a:lstStyle/>
          <a:p>
            <a:endParaRPr lang="en-US"/>
          </a:p>
        </p:txBody>
      </p:sp>
      <p:sp>
        <p:nvSpPr>
          <p:cNvPr id="15377" name="Line 19"/>
          <p:cNvSpPr>
            <a:spLocks noChangeShapeType="1"/>
          </p:cNvSpPr>
          <p:nvPr/>
        </p:nvSpPr>
        <p:spPr bwMode="auto">
          <a:xfrm>
            <a:off x="5410200" y="4038600"/>
            <a:ext cx="3352800" cy="0"/>
          </a:xfrm>
          <a:prstGeom prst="line">
            <a:avLst/>
          </a:prstGeom>
          <a:noFill/>
          <a:ln w="9525">
            <a:solidFill>
              <a:schemeClr val="tx1"/>
            </a:solidFill>
            <a:round/>
            <a:headEnd/>
            <a:tailEnd/>
          </a:ln>
        </p:spPr>
        <p:txBody>
          <a:bodyPr/>
          <a:lstStyle/>
          <a:p>
            <a:endParaRPr lang="en-US"/>
          </a:p>
        </p:txBody>
      </p:sp>
      <p:sp>
        <p:nvSpPr>
          <p:cNvPr id="15378" name="Line 20"/>
          <p:cNvSpPr>
            <a:spLocks noChangeShapeType="1"/>
          </p:cNvSpPr>
          <p:nvPr/>
        </p:nvSpPr>
        <p:spPr bwMode="auto">
          <a:xfrm>
            <a:off x="5410200" y="3733800"/>
            <a:ext cx="3352800" cy="0"/>
          </a:xfrm>
          <a:prstGeom prst="line">
            <a:avLst/>
          </a:prstGeom>
          <a:noFill/>
          <a:ln w="9525">
            <a:solidFill>
              <a:schemeClr val="tx1"/>
            </a:solidFill>
            <a:round/>
            <a:headEnd/>
            <a:tailEnd/>
          </a:ln>
        </p:spPr>
        <p:txBody>
          <a:bodyPr/>
          <a:lstStyle/>
          <a:p>
            <a:endParaRPr lang="en-US"/>
          </a:p>
        </p:txBody>
      </p:sp>
      <p:sp>
        <p:nvSpPr>
          <p:cNvPr id="15379" name="Line 21"/>
          <p:cNvSpPr>
            <a:spLocks noChangeShapeType="1"/>
          </p:cNvSpPr>
          <p:nvPr/>
        </p:nvSpPr>
        <p:spPr bwMode="auto">
          <a:xfrm>
            <a:off x="5410200" y="3429000"/>
            <a:ext cx="3352800" cy="0"/>
          </a:xfrm>
          <a:prstGeom prst="line">
            <a:avLst/>
          </a:prstGeom>
          <a:noFill/>
          <a:ln w="9525">
            <a:solidFill>
              <a:schemeClr val="tx1"/>
            </a:solidFill>
            <a:round/>
            <a:headEnd/>
            <a:tailEnd/>
          </a:ln>
        </p:spPr>
        <p:txBody>
          <a:bodyPr/>
          <a:lstStyle/>
          <a:p>
            <a:endParaRPr lang="en-US"/>
          </a:p>
        </p:txBody>
      </p:sp>
      <p:sp>
        <p:nvSpPr>
          <p:cNvPr id="15380" name="Line 22"/>
          <p:cNvSpPr>
            <a:spLocks noChangeShapeType="1"/>
          </p:cNvSpPr>
          <p:nvPr/>
        </p:nvSpPr>
        <p:spPr bwMode="auto">
          <a:xfrm>
            <a:off x="5410200" y="3124200"/>
            <a:ext cx="3352800" cy="0"/>
          </a:xfrm>
          <a:prstGeom prst="line">
            <a:avLst/>
          </a:prstGeom>
          <a:noFill/>
          <a:ln w="9525">
            <a:solidFill>
              <a:schemeClr val="tx1"/>
            </a:solidFill>
            <a:round/>
            <a:headEnd/>
            <a:tailEnd/>
          </a:ln>
        </p:spPr>
        <p:txBody>
          <a:bodyPr/>
          <a:lstStyle/>
          <a:p>
            <a:endParaRPr lang="en-US"/>
          </a:p>
        </p:txBody>
      </p:sp>
      <p:sp>
        <p:nvSpPr>
          <p:cNvPr id="15381" name="Line 23"/>
          <p:cNvSpPr>
            <a:spLocks noChangeShapeType="1"/>
          </p:cNvSpPr>
          <p:nvPr/>
        </p:nvSpPr>
        <p:spPr bwMode="auto">
          <a:xfrm>
            <a:off x="5410200" y="2819400"/>
            <a:ext cx="3352800" cy="0"/>
          </a:xfrm>
          <a:prstGeom prst="line">
            <a:avLst/>
          </a:prstGeom>
          <a:noFill/>
          <a:ln w="9525">
            <a:solidFill>
              <a:schemeClr val="tx1"/>
            </a:solidFill>
            <a:round/>
            <a:headEnd/>
            <a:tailEnd/>
          </a:ln>
        </p:spPr>
        <p:txBody>
          <a:bodyPr/>
          <a:lstStyle/>
          <a:p>
            <a:endParaRPr lang="en-US"/>
          </a:p>
        </p:txBody>
      </p:sp>
      <p:sp>
        <p:nvSpPr>
          <p:cNvPr id="15382" name="Line 24"/>
          <p:cNvSpPr>
            <a:spLocks noChangeShapeType="1"/>
          </p:cNvSpPr>
          <p:nvPr/>
        </p:nvSpPr>
        <p:spPr bwMode="auto">
          <a:xfrm>
            <a:off x="5410200" y="2514600"/>
            <a:ext cx="3352800" cy="0"/>
          </a:xfrm>
          <a:prstGeom prst="line">
            <a:avLst/>
          </a:prstGeom>
          <a:noFill/>
          <a:ln w="9525">
            <a:solidFill>
              <a:schemeClr val="tx1"/>
            </a:solidFill>
            <a:round/>
            <a:headEnd/>
            <a:tailEnd/>
          </a:ln>
        </p:spPr>
        <p:txBody>
          <a:bodyPr/>
          <a:lstStyle/>
          <a:p>
            <a:endParaRPr lang="en-US"/>
          </a:p>
        </p:txBody>
      </p:sp>
      <p:sp>
        <p:nvSpPr>
          <p:cNvPr id="15383" name="Line 25"/>
          <p:cNvSpPr>
            <a:spLocks noChangeShapeType="1"/>
          </p:cNvSpPr>
          <p:nvPr/>
        </p:nvSpPr>
        <p:spPr bwMode="auto">
          <a:xfrm>
            <a:off x="5410200" y="2209800"/>
            <a:ext cx="3352800" cy="0"/>
          </a:xfrm>
          <a:prstGeom prst="line">
            <a:avLst/>
          </a:prstGeom>
          <a:noFill/>
          <a:ln w="9525">
            <a:solidFill>
              <a:schemeClr val="tx1"/>
            </a:solidFill>
            <a:round/>
            <a:headEnd/>
            <a:tailEnd/>
          </a:ln>
        </p:spPr>
        <p:txBody>
          <a:bodyPr/>
          <a:lstStyle/>
          <a:p>
            <a:endParaRPr lang="en-US"/>
          </a:p>
        </p:txBody>
      </p:sp>
      <p:grpSp>
        <p:nvGrpSpPr>
          <p:cNvPr id="15384" name="Group 26"/>
          <p:cNvGrpSpPr>
            <a:grpSpLocks/>
          </p:cNvGrpSpPr>
          <p:nvPr/>
        </p:nvGrpSpPr>
        <p:grpSpPr bwMode="auto">
          <a:xfrm>
            <a:off x="5715000" y="3962400"/>
            <a:ext cx="762000" cy="685800"/>
            <a:chOff x="3600" y="2496"/>
            <a:chExt cx="480" cy="432"/>
          </a:xfrm>
        </p:grpSpPr>
        <p:sp>
          <p:nvSpPr>
            <p:cNvPr id="15415" name="Oval 27"/>
            <p:cNvSpPr>
              <a:spLocks noChangeAspect="1" noChangeArrowheads="1"/>
            </p:cNvSpPr>
            <p:nvPr/>
          </p:nvSpPr>
          <p:spPr bwMode="auto">
            <a:xfrm>
              <a:off x="3600" y="2784"/>
              <a:ext cx="144" cy="144"/>
            </a:xfrm>
            <a:prstGeom prst="ellipse">
              <a:avLst/>
            </a:prstGeom>
            <a:solidFill>
              <a:srgbClr val="C0C0C0"/>
            </a:solidFill>
            <a:ln w="9525">
              <a:noFill/>
              <a:round/>
              <a:headEnd/>
              <a:tailEnd/>
            </a:ln>
          </p:spPr>
          <p:txBody>
            <a:bodyPr wrap="none" anchor="ctr"/>
            <a:lstStyle/>
            <a:p>
              <a:endParaRPr lang="en-US"/>
            </a:p>
          </p:txBody>
        </p:sp>
        <p:sp>
          <p:nvSpPr>
            <p:cNvPr id="15416" name="Oval 28"/>
            <p:cNvSpPr>
              <a:spLocks noChangeAspect="1" noChangeArrowheads="1"/>
            </p:cNvSpPr>
            <p:nvPr/>
          </p:nvSpPr>
          <p:spPr bwMode="auto">
            <a:xfrm>
              <a:off x="3936" y="2784"/>
              <a:ext cx="144" cy="144"/>
            </a:xfrm>
            <a:prstGeom prst="ellipse">
              <a:avLst/>
            </a:prstGeom>
            <a:solidFill>
              <a:srgbClr val="C0C0C0"/>
            </a:solidFill>
            <a:ln w="9525">
              <a:noFill/>
              <a:round/>
              <a:headEnd/>
              <a:tailEnd/>
            </a:ln>
          </p:spPr>
          <p:txBody>
            <a:bodyPr wrap="none" anchor="ctr"/>
            <a:lstStyle/>
            <a:p>
              <a:endParaRPr lang="en-US"/>
            </a:p>
          </p:txBody>
        </p:sp>
        <p:sp>
          <p:nvSpPr>
            <p:cNvPr id="15417" name="Oval 29"/>
            <p:cNvSpPr>
              <a:spLocks noChangeAspect="1" noChangeArrowheads="1"/>
            </p:cNvSpPr>
            <p:nvPr/>
          </p:nvSpPr>
          <p:spPr bwMode="auto">
            <a:xfrm>
              <a:off x="3600" y="2496"/>
              <a:ext cx="144" cy="144"/>
            </a:xfrm>
            <a:prstGeom prst="ellipse">
              <a:avLst/>
            </a:prstGeom>
            <a:solidFill>
              <a:srgbClr val="C0C0C0"/>
            </a:solidFill>
            <a:ln w="9525">
              <a:noFill/>
              <a:round/>
              <a:headEnd/>
              <a:tailEnd/>
            </a:ln>
          </p:spPr>
          <p:txBody>
            <a:bodyPr wrap="none" anchor="ctr"/>
            <a:lstStyle/>
            <a:p>
              <a:endParaRPr lang="en-US"/>
            </a:p>
          </p:txBody>
        </p:sp>
      </p:grpSp>
      <p:grpSp>
        <p:nvGrpSpPr>
          <p:cNvPr id="4" name="Group 30"/>
          <p:cNvGrpSpPr>
            <a:grpSpLocks/>
          </p:cNvGrpSpPr>
          <p:nvPr/>
        </p:nvGrpSpPr>
        <p:grpSpPr bwMode="auto">
          <a:xfrm>
            <a:off x="6667500" y="1600200"/>
            <a:ext cx="2095500" cy="2133600"/>
            <a:chOff x="4200" y="1008"/>
            <a:chExt cx="1320" cy="1344"/>
          </a:xfrm>
        </p:grpSpPr>
        <p:sp>
          <p:nvSpPr>
            <p:cNvPr id="15412" name="Oval 31"/>
            <p:cNvSpPr>
              <a:spLocks noChangeAspect="1" noChangeArrowheads="1"/>
            </p:cNvSpPr>
            <p:nvPr/>
          </p:nvSpPr>
          <p:spPr bwMode="auto">
            <a:xfrm>
              <a:off x="4200" y="2184"/>
              <a:ext cx="144" cy="144"/>
            </a:xfrm>
            <a:prstGeom prst="ellipse">
              <a:avLst/>
            </a:prstGeom>
            <a:solidFill>
              <a:srgbClr val="FF3300"/>
            </a:solidFill>
            <a:ln w="9525">
              <a:noFill/>
              <a:round/>
              <a:headEnd/>
              <a:tailEnd/>
            </a:ln>
          </p:spPr>
          <p:txBody>
            <a:bodyPr wrap="none" anchor="ctr"/>
            <a:lstStyle/>
            <a:p>
              <a:endParaRPr lang="en-US"/>
            </a:p>
          </p:txBody>
        </p:sp>
        <p:sp>
          <p:nvSpPr>
            <p:cNvPr id="15413" name="Oval 32"/>
            <p:cNvSpPr>
              <a:spLocks noChangeAspect="1" noChangeArrowheads="1"/>
            </p:cNvSpPr>
            <p:nvPr/>
          </p:nvSpPr>
          <p:spPr bwMode="auto">
            <a:xfrm>
              <a:off x="5376" y="2208"/>
              <a:ext cx="144" cy="144"/>
            </a:xfrm>
            <a:prstGeom prst="ellipse">
              <a:avLst/>
            </a:prstGeom>
            <a:solidFill>
              <a:srgbClr val="FF3300"/>
            </a:solidFill>
            <a:ln w="9525">
              <a:noFill/>
              <a:round/>
              <a:headEnd/>
              <a:tailEnd/>
            </a:ln>
          </p:spPr>
          <p:txBody>
            <a:bodyPr wrap="none" anchor="ctr"/>
            <a:lstStyle/>
            <a:p>
              <a:endParaRPr lang="en-US"/>
            </a:p>
          </p:txBody>
        </p:sp>
        <p:sp>
          <p:nvSpPr>
            <p:cNvPr id="15414" name="Oval 33"/>
            <p:cNvSpPr>
              <a:spLocks noChangeAspect="1" noChangeArrowheads="1"/>
            </p:cNvSpPr>
            <p:nvPr/>
          </p:nvSpPr>
          <p:spPr bwMode="auto">
            <a:xfrm>
              <a:off x="4200" y="1008"/>
              <a:ext cx="144" cy="144"/>
            </a:xfrm>
            <a:prstGeom prst="ellipse">
              <a:avLst/>
            </a:prstGeom>
            <a:solidFill>
              <a:srgbClr val="FF3300"/>
            </a:solidFill>
            <a:ln w="9525">
              <a:noFill/>
              <a:round/>
              <a:headEnd/>
              <a:tailEnd/>
            </a:ln>
          </p:spPr>
          <p:txBody>
            <a:bodyPr wrap="none" anchor="ctr"/>
            <a:lstStyle/>
            <a:p>
              <a:endParaRPr lang="en-US"/>
            </a:p>
          </p:txBody>
        </p:sp>
      </p:grpSp>
      <p:grpSp>
        <p:nvGrpSpPr>
          <p:cNvPr id="5" name="Group 34"/>
          <p:cNvGrpSpPr>
            <a:grpSpLocks/>
          </p:cNvGrpSpPr>
          <p:nvPr/>
        </p:nvGrpSpPr>
        <p:grpSpPr bwMode="auto">
          <a:xfrm>
            <a:off x="6096000" y="1676400"/>
            <a:ext cx="2590800" cy="2590800"/>
            <a:chOff x="3840" y="1056"/>
            <a:chExt cx="1632" cy="1632"/>
          </a:xfrm>
        </p:grpSpPr>
        <p:sp>
          <p:nvSpPr>
            <p:cNvPr id="15409" name="Line 35"/>
            <p:cNvSpPr>
              <a:spLocks noChangeShapeType="1"/>
            </p:cNvSpPr>
            <p:nvPr/>
          </p:nvSpPr>
          <p:spPr bwMode="auto">
            <a:xfrm flipV="1">
              <a:off x="3840" y="1056"/>
              <a:ext cx="432" cy="1008"/>
            </a:xfrm>
            <a:prstGeom prst="line">
              <a:avLst/>
            </a:prstGeom>
            <a:noFill/>
            <a:ln w="25400">
              <a:solidFill>
                <a:srgbClr val="00FF00"/>
              </a:solidFill>
              <a:round/>
              <a:headEnd/>
              <a:tailEnd type="triangle" w="med" len="med"/>
            </a:ln>
          </p:spPr>
          <p:txBody>
            <a:bodyPr/>
            <a:lstStyle/>
            <a:p>
              <a:endParaRPr lang="en-US"/>
            </a:p>
          </p:txBody>
        </p:sp>
        <p:sp>
          <p:nvSpPr>
            <p:cNvPr id="15410" name="Line 36"/>
            <p:cNvSpPr>
              <a:spLocks noChangeShapeType="1"/>
            </p:cNvSpPr>
            <p:nvPr/>
          </p:nvSpPr>
          <p:spPr bwMode="auto">
            <a:xfrm flipV="1">
              <a:off x="3888" y="2256"/>
              <a:ext cx="384" cy="384"/>
            </a:xfrm>
            <a:prstGeom prst="line">
              <a:avLst/>
            </a:prstGeom>
            <a:noFill/>
            <a:ln w="25400">
              <a:solidFill>
                <a:srgbClr val="00FF00"/>
              </a:solidFill>
              <a:round/>
              <a:headEnd/>
              <a:tailEnd type="triangle" w="med" len="med"/>
            </a:ln>
          </p:spPr>
          <p:txBody>
            <a:bodyPr/>
            <a:lstStyle/>
            <a:p>
              <a:endParaRPr lang="en-US"/>
            </a:p>
          </p:txBody>
        </p:sp>
        <p:sp>
          <p:nvSpPr>
            <p:cNvPr id="15411" name="Line 37"/>
            <p:cNvSpPr>
              <a:spLocks noChangeShapeType="1"/>
            </p:cNvSpPr>
            <p:nvPr/>
          </p:nvSpPr>
          <p:spPr bwMode="auto">
            <a:xfrm flipV="1">
              <a:off x="4464" y="2256"/>
              <a:ext cx="1008" cy="432"/>
            </a:xfrm>
            <a:prstGeom prst="line">
              <a:avLst/>
            </a:prstGeom>
            <a:noFill/>
            <a:ln w="25400">
              <a:solidFill>
                <a:srgbClr val="00FF00"/>
              </a:solidFill>
              <a:round/>
              <a:headEnd/>
              <a:tailEnd type="triangle" w="med" len="med"/>
            </a:ln>
          </p:spPr>
          <p:txBody>
            <a:bodyPr/>
            <a:lstStyle/>
            <a:p>
              <a:endParaRPr lang="en-US"/>
            </a:p>
          </p:txBody>
        </p:sp>
      </p:grpSp>
      <p:sp>
        <p:nvSpPr>
          <p:cNvPr id="15387" name="AutoShape 38"/>
          <p:cNvSpPr>
            <a:spLocks noChangeArrowheads="1"/>
          </p:cNvSpPr>
          <p:nvPr/>
        </p:nvSpPr>
        <p:spPr bwMode="auto">
          <a:xfrm>
            <a:off x="5791200" y="4038600"/>
            <a:ext cx="609600" cy="533400"/>
          </a:xfrm>
          <a:prstGeom prst="rtTriangle">
            <a:avLst/>
          </a:prstGeom>
          <a:noFill/>
          <a:ln w="31750">
            <a:solidFill>
              <a:srgbClr val="C0C0C0"/>
            </a:solidFill>
            <a:miter lim="800000"/>
            <a:headEnd/>
            <a:tailEnd/>
          </a:ln>
        </p:spPr>
        <p:txBody>
          <a:bodyPr wrap="none" anchor="ctr"/>
          <a:lstStyle/>
          <a:p>
            <a:endParaRPr lang="en-US"/>
          </a:p>
        </p:txBody>
      </p:sp>
      <p:sp>
        <p:nvSpPr>
          <p:cNvPr id="36903" name="AutoShape 39"/>
          <p:cNvSpPr>
            <a:spLocks noChangeArrowheads="1"/>
          </p:cNvSpPr>
          <p:nvPr/>
        </p:nvSpPr>
        <p:spPr bwMode="auto">
          <a:xfrm>
            <a:off x="6781800" y="1752600"/>
            <a:ext cx="1828800" cy="1828800"/>
          </a:xfrm>
          <a:prstGeom prst="rtTriangle">
            <a:avLst/>
          </a:prstGeom>
          <a:noFill/>
          <a:ln w="31750">
            <a:solidFill>
              <a:srgbClr val="FF3300"/>
            </a:solidFill>
            <a:miter lim="800000"/>
            <a:headEnd/>
            <a:tailEnd/>
          </a:ln>
        </p:spPr>
        <p:txBody>
          <a:bodyPr wrap="none" anchor="ctr"/>
          <a:lstStyle/>
          <a:p>
            <a:endParaRPr lang="en-US"/>
          </a:p>
        </p:txBody>
      </p:sp>
      <p:sp>
        <p:nvSpPr>
          <p:cNvPr id="15389" name="Line 40"/>
          <p:cNvSpPr>
            <a:spLocks noChangeShapeType="1"/>
          </p:cNvSpPr>
          <p:nvPr/>
        </p:nvSpPr>
        <p:spPr bwMode="auto">
          <a:xfrm>
            <a:off x="8763000" y="1600200"/>
            <a:ext cx="0" cy="3352800"/>
          </a:xfrm>
          <a:prstGeom prst="line">
            <a:avLst/>
          </a:prstGeom>
          <a:noFill/>
          <a:ln w="9525">
            <a:solidFill>
              <a:schemeClr val="tx1"/>
            </a:solidFill>
            <a:round/>
            <a:headEnd/>
            <a:tailEnd/>
          </a:ln>
        </p:spPr>
        <p:txBody>
          <a:bodyPr/>
          <a:lstStyle/>
          <a:p>
            <a:endParaRPr lang="en-US"/>
          </a:p>
        </p:txBody>
      </p:sp>
      <p:sp>
        <p:nvSpPr>
          <p:cNvPr id="15390" name="Line 41"/>
          <p:cNvSpPr>
            <a:spLocks noChangeShapeType="1"/>
          </p:cNvSpPr>
          <p:nvPr/>
        </p:nvSpPr>
        <p:spPr bwMode="auto">
          <a:xfrm>
            <a:off x="5410200" y="1905000"/>
            <a:ext cx="3352800" cy="0"/>
          </a:xfrm>
          <a:prstGeom prst="line">
            <a:avLst/>
          </a:prstGeom>
          <a:noFill/>
          <a:ln w="9525">
            <a:solidFill>
              <a:schemeClr val="tx1"/>
            </a:solidFill>
            <a:round/>
            <a:headEnd/>
            <a:tailEnd/>
          </a:ln>
        </p:spPr>
        <p:txBody>
          <a:bodyPr/>
          <a:lstStyle/>
          <a:p>
            <a:endParaRPr lang="en-US"/>
          </a:p>
        </p:txBody>
      </p:sp>
      <p:sp>
        <p:nvSpPr>
          <p:cNvPr id="15391" name="Line 42"/>
          <p:cNvSpPr>
            <a:spLocks noChangeShapeType="1"/>
          </p:cNvSpPr>
          <p:nvPr/>
        </p:nvSpPr>
        <p:spPr bwMode="auto">
          <a:xfrm>
            <a:off x="5410200" y="1600200"/>
            <a:ext cx="3352800" cy="0"/>
          </a:xfrm>
          <a:prstGeom prst="line">
            <a:avLst/>
          </a:prstGeom>
          <a:noFill/>
          <a:ln w="9525">
            <a:solidFill>
              <a:schemeClr val="tx1"/>
            </a:solidFill>
            <a:round/>
            <a:headEnd/>
            <a:tailEnd/>
          </a:ln>
        </p:spPr>
        <p:txBody>
          <a:bodyPr/>
          <a:lstStyle/>
          <a:p>
            <a:endParaRPr lang="en-US"/>
          </a:p>
        </p:txBody>
      </p:sp>
      <p:grpSp>
        <p:nvGrpSpPr>
          <p:cNvPr id="15392" name="Group 43"/>
          <p:cNvGrpSpPr>
            <a:grpSpLocks/>
          </p:cNvGrpSpPr>
          <p:nvPr/>
        </p:nvGrpSpPr>
        <p:grpSpPr bwMode="auto">
          <a:xfrm>
            <a:off x="6019800" y="3124200"/>
            <a:ext cx="1219200" cy="1257300"/>
            <a:chOff x="3792" y="1968"/>
            <a:chExt cx="768" cy="792"/>
          </a:xfrm>
        </p:grpSpPr>
        <p:sp>
          <p:nvSpPr>
            <p:cNvPr id="15406" name="Oval 44"/>
            <p:cNvSpPr>
              <a:spLocks noChangeAspect="1" noChangeArrowheads="1"/>
            </p:cNvSpPr>
            <p:nvPr/>
          </p:nvSpPr>
          <p:spPr bwMode="auto">
            <a:xfrm>
              <a:off x="3792" y="2616"/>
              <a:ext cx="144" cy="144"/>
            </a:xfrm>
            <a:prstGeom prst="ellipse">
              <a:avLst/>
            </a:prstGeom>
            <a:solidFill>
              <a:schemeClr val="accent2"/>
            </a:solidFill>
            <a:ln w="9525">
              <a:noFill/>
              <a:round/>
              <a:headEnd/>
              <a:tailEnd/>
            </a:ln>
          </p:spPr>
          <p:txBody>
            <a:bodyPr wrap="none" anchor="ctr"/>
            <a:lstStyle/>
            <a:p>
              <a:endParaRPr lang="en-US"/>
            </a:p>
          </p:txBody>
        </p:sp>
        <p:sp>
          <p:nvSpPr>
            <p:cNvPr id="15407" name="Oval 45"/>
            <p:cNvSpPr>
              <a:spLocks noChangeAspect="1" noChangeArrowheads="1"/>
            </p:cNvSpPr>
            <p:nvPr/>
          </p:nvSpPr>
          <p:spPr bwMode="auto">
            <a:xfrm>
              <a:off x="4416" y="2592"/>
              <a:ext cx="144" cy="144"/>
            </a:xfrm>
            <a:prstGeom prst="ellipse">
              <a:avLst/>
            </a:prstGeom>
            <a:solidFill>
              <a:schemeClr val="accent2"/>
            </a:solidFill>
            <a:ln w="9525">
              <a:noFill/>
              <a:round/>
              <a:headEnd/>
              <a:tailEnd/>
            </a:ln>
          </p:spPr>
          <p:txBody>
            <a:bodyPr wrap="none" anchor="ctr"/>
            <a:lstStyle/>
            <a:p>
              <a:endParaRPr lang="en-US"/>
            </a:p>
          </p:txBody>
        </p:sp>
        <p:sp>
          <p:nvSpPr>
            <p:cNvPr id="15408" name="Oval 46"/>
            <p:cNvSpPr>
              <a:spLocks noChangeAspect="1" noChangeArrowheads="1"/>
            </p:cNvSpPr>
            <p:nvPr/>
          </p:nvSpPr>
          <p:spPr bwMode="auto">
            <a:xfrm>
              <a:off x="3792" y="1968"/>
              <a:ext cx="144" cy="144"/>
            </a:xfrm>
            <a:prstGeom prst="ellipse">
              <a:avLst/>
            </a:prstGeom>
            <a:solidFill>
              <a:schemeClr val="accent2"/>
            </a:solidFill>
            <a:ln w="9525">
              <a:noFill/>
              <a:round/>
              <a:headEnd/>
              <a:tailEnd/>
            </a:ln>
          </p:spPr>
          <p:txBody>
            <a:bodyPr wrap="none" anchor="ctr"/>
            <a:lstStyle/>
            <a:p>
              <a:endParaRPr lang="en-US"/>
            </a:p>
          </p:txBody>
        </p:sp>
      </p:grpSp>
      <p:sp>
        <p:nvSpPr>
          <p:cNvPr id="15393" name="AutoShape 47"/>
          <p:cNvSpPr>
            <a:spLocks noChangeArrowheads="1"/>
          </p:cNvSpPr>
          <p:nvPr/>
        </p:nvSpPr>
        <p:spPr bwMode="auto">
          <a:xfrm>
            <a:off x="6096000" y="3200400"/>
            <a:ext cx="1066800" cy="1066800"/>
          </a:xfrm>
          <a:prstGeom prst="rtTriangle">
            <a:avLst/>
          </a:prstGeom>
          <a:noFill/>
          <a:ln w="31750">
            <a:solidFill>
              <a:schemeClr val="accent2"/>
            </a:solidFill>
            <a:miter lim="800000"/>
            <a:headEnd/>
            <a:tailEnd/>
          </a:ln>
        </p:spPr>
        <p:txBody>
          <a:bodyPr wrap="none" anchor="ctr"/>
          <a:lstStyle/>
          <a:p>
            <a:endParaRPr lang="en-US"/>
          </a:p>
        </p:txBody>
      </p:sp>
      <p:grpSp>
        <p:nvGrpSpPr>
          <p:cNvPr id="15394" name="Group 48"/>
          <p:cNvGrpSpPr>
            <a:grpSpLocks/>
          </p:cNvGrpSpPr>
          <p:nvPr/>
        </p:nvGrpSpPr>
        <p:grpSpPr bwMode="auto">
          <a:xfrm>
            <a:off x="5791200" y="3200400"/>
            <a:ext cx="1371600" cy="1371600"/>
            <a:chOff x="3648" y="2016"/>
            <a:chExt cx="864" cy="864"/>
          </a:xfrm>
        </p:grpSpPr>
        <p:sp>
          <p:nvSpPr>
            <p:cNvPr id="15403" name="Line 49"/>
            <p:cNvSpPr>
              <a:spLocks noChangeShapeType="1"/>
            </p:cNvSpPr>
            <p:nvPr/>
          </p:nvSpPr>
          <p:spPr bwMode="auto">
            <a:xfrm flipH="1">
              <a:off x="3648" y="2688"/>
              <a:ext cx="192" cy="192"/>
            </a:xfrm>
            <a:prstGeom prst="line">
              <a:avLst/>
            </a:prstGeom>
            <a:noFill/>
            <a:ln w="25400">
              <a:solidFill>
                <a:srgbClr val="C0C0C0"/>
              </a:solidFill>
              <a:round/>
              <a:headEnd/>
              <a:tailEnd type="triangle" w="med" len="med"/>
            </a:ln>
          </p:spPr>
          <p:txBody>
            <a:bodyPr/>
            <a:lstStyle/>
            <a:p>
              <a:endParaRPr lang="en-US"/>
            </a:p>
          </p:txBody>
        </p:sp>
        <p:sp>
          <p:nvSpPr>
            <p:cNvPr id="15404" name="Line 50"/>
            <p:cNvSpPr>
              <a:spLocks noChangeShapeType="1"/>
            </p:cNvSpPr>
            <p:nvPr/>
          </p:nvSpPr>
          <p:spPr bwMode="auto">
            <a:xfrm flipH="1">
              <a:off x="3648" y="2016"/>
              <a:ext cx="192" cy="528"/>
            </a:xfrm>
            <a:prstGeom prst="line">
              <a:avLst/>
            </a:prstGeom>
            <a:noFill/>
            <a:ln w="25400">
              <a:solidFill>
                <a:srgbClr val="C0C0C0"/>
              </a:solidFill>
              <a:round/>
              <a:headEnd/>
              <a:tailEnd type="triangle" w="med" len="med"/>
            </a:ln>
          </p:spPr>
          <p:txBody>
            <a:bodyPr/>
            <a:lstStyle/>
            <a:p>
              <a:endParaRPr lang="en-US"/>
            </a:p>
          </p:txBody>
        </p:sp>
        <p:sp>
          <p:nvSpPr>
            <p:cNvPr id="15405" name="Line 51"/>
            <p:cNvSpPr>
              <a:spLocks noChangeShapeType="1"/>
            </p:cNvSpPr>
            <p:nvPr/>
          </p:nvSpPr>
          <p:spPr bwMode="auto">
            <a:xfrm flipH="1">
              <a:off x="3984" y="2688"/>
              <a:ext cx="528" cy="192"/>
            </a:xfrm>
            <a:prstGeom prst="line">
              <a:avLst/>
            </a:prstGeom>
            <a:noFill/>
            <a:ln w="25400">
              <a:solidFill>
                <a:srgbClr val="C0C0C0"/>
              </a:solidFill>
              <a:round/>
              <a:headEnd/>
              <a:tailEnd type="triangle" w="med" len="med"/>
            </a:ln>
          </p:spPr>
          <p:txBody>
            <a:bodyPr/>
            <a:lstStyle/>
            <a:p>
              <a:endParaRPr lang="en-US"/>
            </a:p>
          </p:txBody>
        </p:sp>
      </p:grpSp>
      <p:grpSp>
        <p:nvGrpSpPr>
          <p:cNvPr id="15395" name="Group 52"/>
          <p:cNvGrpSpPr>
            <a:grpSpLocks/>
          </p:cNvGrpSpPr>
          <p:nvPr/>
        </p:nvGrpSpPr>
        <p:grpSpPr bwMode="auto">
          <a:xfrm>
            <a:off x="76200" y="2133600"/>
            <a:ext cx="6365875" cy="1928813"/>
            <a:chOff x="48" y="1344"/>
            <a:chExt cx="4010" cy="1215"/>
          </a:xfrm>
        </p:grpSpPr>
        <p:sp>
          <p:nvSpPr>
            <p:cNvPr id="15400" name="Text Box 53"/>
            <p:cNvSpPr txBox="1">
              <a:spLocks noChangeArrowheads="1"/>
            </p:cNvSpPr>
            <p:nvPr/>
          </p:nvSpPr>
          <p:spPr bwMode="auto">
            <a:xfrm>
              <a:off x="3542" y="1752"/>
              <a:ext cx="516" cy="231"/>
            </a:xfrm>
            <a:prstGeom prst="rect">
              <a:avLst/>
            </a:prstGeom>
            <a:noFill/>
            <a:ln w="9525">
              <a:noFill/>
              <a:miter lim="800000"/>
              <a:headEnd/>
              <a:tailEnd/>
            </a:ln>
          </p:spPr>
          <p:txBody>
            <a:bodyPr wrap="none">
              <a:spAutoFit/>
            </a:bodyPr>
            <a:lstStyle/>
            <a:p>
              <a:r>
                <a:rPr lang="en-US" sz="1800">
                  <a:solidFill>
                    <a:schemeClr val="accent2"/>
                  </a:solidFill>
                </a:rPr>
                <a:t>P(2, 5)</a:t>
              </a:r>
            </a:p>
          </p:txBody>
        </p:sp>
        <p:sp>
          <p:nvSpPr>
            <p:cNvPr id="15401" name="Text Box 54"/>
            <p:cNvSpPr txBox="1">
              <a:spLocks noChangeArrowheads="1"/>
            </p:cNvSpPr>
            <p:nvPr/>
          </p:nvSpPr>
          <p:spPr bwMode="auto">
            <a:xfrm>
              <a:off x="3408" y="2328"/>
              <a:ext cx="252" cy="231"/>
            </a:xfrm>
            <a:prstGeom prst="rect">
              <a:avLst/>
            </a:prstGeom>
            <a:noFill/>
            <a:ln w="9525">
              <a:noFill/>
              <a:miter lim="800000"/>
              <a:headEnd/>
              <a:tailEnd/>
            </a:ln>
          </p:spPr>
          <p:txBody>
            <a:bodyPr wrap="none">
              <a:spAutoFit/>
            </a:bodyPr>
            <a:lstStyle/>
            <a:p>
              <a:r>
                <a:rPr lang="en-US" sz="1800">
                  <a:solidFill>
                    <a:schemeClr val="folHlink"/>
                  </a:solidFill>
                </a:rPr>
                <a:t>P’</a:t>
              </a:r>
            </a:p>
          </p:txBody>
        </p:sp>
        <p:sp>
          <p:nvSpPr>
            <p:cNvPr id="15402" name="Text Box 55"/>
            <p:cNvSpPr txBox="1">
              <a:spLocks noChangeArrowheads="1"/>
            </p:cNvSpPr>
            <p:nvPr/>
          </p:nvSpPr>
          <p:spPr bwMode="auto">
            <a:xfrm>
              <a:off x="48" y="1344"/>
              <a:ext cx="2880" cy="518"/>
            </a:xfrm>
            <a:prstGeom prst="rect">
              <a:avLst/>
            </a:prstGeom>
            <a:noFill/>
            <a:ln w="9525">
              <a:noFill/>
              <a:miter lim="800000"/>
              <a:headEnd/>
              <a:tailEnd/>
            </a:ln>
          </p:spPr>
          <p:txBody>
            <a:bodyPr>
              <a:spAutoFit/>
            </a:bodyPr>
            <a:lstStyle/>
            <a:p>
              <a:pPr>
                <a:buFontTx/>
                <a:buChar char="•"/>
              </a:pPr>
              <a:r>
                <a:rPr lang="en-US">
                  <a:solidFill>
                    <a:schemeClr val="folHlink"/>
                  </a:solidFill>
                </a:rPr>
                <a:t> </a:t>
              </a:r>
              <a:r>
                <a:rPr lang="en-US"/>
                <a:t>Example :</a:t>
              </a:r>
            </a:p>
            <a:p>
              <a:pPr lvl="1">
                <a:buFontTx/>
                <a:buChar char="•"/>
              </a:pPr>
              <a:r>
                <a:rPr lang="en-US"/>
                <a:t>P(2, 5), S</a:t>
              </a:r>
              <a:r>
                <a:rPr lang="en-US" baseline="-25000"/>
                <a:t>x</a:t>
              </a:r>
              <a:r>
                <a:rPr lang="en-US"/>
                <a:t> = 0.5, S</a:t>
              </a:r>
              <a:r>
                <a:rPr lang="en-US" baseline="-25000"/>
                <a:t>y</a:t>
              </a:r>
              <a:r>
                <a:rPr lang="en-US"/>
                <a:t> = 0.5</a:t>
              </a:r>
            </a:p>
          </p:txBody>
        </p:sp>
      </p:grpSp>
      <p:sp>
        <p:nvSpPr>
          <p:cNvPr id="36920" name="Text Box 56"/>
          <p:cNvSpPr txBox="1">
            <a:spLocks noChangeArrowheads="1"/>
          </p:cNvSpPr>
          <p:nvPr/>
        </p:nvSpPr>
        <p:spPr bwMode="auto">
          <a:xfrm>
            <a:off x="120650" y="3352800"/>
            <a:ext cx="4984750" cy="1570038"/>
          </a:xfrm>
          <a:prstGeom prst="rect">
            <a:avLst/>
          </a:prstGeom>
          <a:noFill/>
          <a:ln w="9525">
            <a:noFill/>
            <a:miter lim="800000"/>
            <a:headEnd/>
            <a:tailEnd/>
          </a:ln>
        </p:spPr>
        <p:txBody>
          <a:bodyPr>
            <a:spAutoFit/>
          </a:bodyPr>
          <a:lstStyle/>
          <a:p>
            <a:pPr algn="just">
              <a:buFontTx/>
              <a:buChar char="•"/>
            </a:pPr>
            <a:r>
              <a:rPr lang="en-US"/>
              <a:t>If the scale factors are larger than 1 </a:t>
            </a:r>
            <a:r>
              <a:rPr lang="en-US">
                <a:sym typeface="Wingdings" pitchFamily="2" charset="2"/>
              </a:rPr>
              <a:t> the points will be moved away from the origin  the object will be larger.</a:t>
            </a:r>
            <a:endParaRPr lang="en-US"/>
          </a:p>
        </p:txBody>
      </p:sp>
      <p:grpSp>
        <p:nvGrpSpPr>
          <p:cNvPr id="9" name="Group 60"/>
          <p:cNvGrpSpPr>
            <a:grpSpLocks/>
          </p:cNvGrpSpPr>
          <p:nvPr/>
        </p:nvGrpSpPr>
        <p:grpSpPr bwMode="auto">
          <a:xfrm>
            <a:off x="228600" y="1309688"/>
            <a:ext cx="6781800" cy="4541837"/>
            <a:chOff x="144" y="825"/>
            <a:chExt cx="4272" cy="2861"/>
          </a:xfrm>
        </p:grpSpPr>
        <p:sp>
          <p:nvSpPr>
            <p:cNvPr id="15398" name="Text Box 58"/>
            <p:cNvSpPr txBox="1">
              <a:spLocks noChangeArrowheads="1"/>
            </p:cNvSpPr>
            <p:nvPr/>
          </p:nvSpPr>
          <p:spPr bwMode="auto">
            <a:xfrm>
              <a:off x="4164" y="825"/>
              <a:ext cx="252" cy="231"/>
            </a:xfrm>
            <a:prstGeom prst="rect">
              <a:avLst/>
            </a:prstGeom>
            <a:noFill/>
            <a:ln w="9525">
              <a:noFill/>
              <a:miter lim="800000"/>
              <a:headEnd/>
              <a:tailEnd/>
            </a:ln>
          </p:spPr>
          <p:txBody>
            <a:bodyPr wrap="none">
              <a:spAutoFit/>
            </a:bodyPr>
            <a:lstStyle/>
            <a:p>
              <a:r>
                <a:rPr lang="en-US" sz="1800">
                  <a:solidFill>
                    <a:srgbClr val="FF3300"/>
                  </a:solidFill>
                </a:rPr>
                <a:t>P’</a:t>
              </a:r>
            </a:p>
          </p:txBody>
        </p:sp>
        <p:sp>
          <p:nvSpPr>
            <p:cNvPr id="15399" name="Text Box 59"/>
            <p:cNvSpPr txBox="1">
              <a:spLocks noChangeArrowheads="1"/>
            </p:cNvSpPr>
            <p:nvPr/>
          </p:nvSpPr>
          <p:spPr bwMode="auto">
            <a:xfrm>
              <a:off x="144" y="3168"/>
              <a:ext cx="2880" cy="518"/>
            </a:xfrm>
            <a:prstGeom prst="rect">
              <a:avLst/>
            </a:prstGeom>
            <a:noFill/>
            <a:ln w="9525">
              <a:noFill/>
              <a:miter lim="800000"/>
              <a:headEnd/>
              <a:tailEnd/>
            </a:ln>
          </p:spPr>
          <p:txBody>
            <a:bodyPr>
              <a:spAutoFit/>
            </a:bodyPr>
            <a:lstStyle/>
            <a:p>
              <a:pPr>
                <a:buFontTx/>
                <a:buChar char="•"/>
              </a:pPr>
              <a:r>
                <a:rPr lang="en-US"/>
                <a:t> Example :</a:t>
              </a:r>
            </a:p>
            <a:p>
              <a:pPr lvl="1">
                <a:buFontTx/>
                <a:buChar char="•"/>
              </a:pPr>
              <a:r>
                <a:rPr lang="en-US">
                  <a:solidFill>
                    <a:schemeClr val="accent2"/>
                  </a:solidFill>
                </a:rPr>
                <a:t>P(2, 5),</a:t>
              </a:r>
              <a:r>
                <a:rPr lang="en-US"/>
                <a:t> S</a:t>
              </a:r>
              <a:r>
                <a:rPr lang="en-US" baseline="-25000"/>
                <a:t>x</a:t>
              </a:r>
              <a:r>
                <a:rPr lang="en-US"/>
                <a:t> = 2, S</a:t>
              </a:r>
              <a:r>
                <a:rPr lang="en-US" baseline="-25000"/>
                <a:t>y</a:t>
              </a:r>
              <a:r>
                <a:rPr lang="en-US"/>
                <a:t> = 2</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69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499"/>
                                          </p:stCondLst>
                                        </p:cTn>
                                        <p:tgtEl>
                                          <p:spTgt spid="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3" presetClass="entr" presetSubtype="16" fill="hold" grpId="0" nodeType="clickEffect">
                                  <p:stCondLst>
                                    <p:cond delay="0"/>
                                  </p:stCondLst>
                                  <p:childTnLst>
                                    <p:set>
                                      <p:cBhvr>
                                        <p:cTn id="19" dur="1" fill="hold">
                                          <p:stCondLst>
                                            <p:cond delay="0"/>
                                          </p:stCondLst>
                                        </p:cTn>
                                        <p:tgtEl>
                                          <p:spTgt spid="36903"/>
                                        </p:tgtEl>
                                        <p:attrNameLst>
                                          <p:attrName>style.visibility</p:attrName>
                                        </p:attrNameLst>
                                      </p:cBhvr>
                                      <p:to>
                                        <p:strVal val="visible"/>
                                      </p:to>
                                    </p:set>
                                    <p:anim calcmode="lin" valueType="num">
                                      <p:cBhvr>
                                        <p:cTn id="20" dur="500" fill="hold"/>
                                        <p:tgtEl>
                                          <p:spTgt spid="36903"/>
                                        </p:tgtEl>
                                        <p:attrNameLst>
                                          <p:attrName>ppt_w</p:attrName>
                                        </p:attrNameLst>
                                      </p:cBhvr>
                                      <p:tavLst>
                                        <p:tav tm="0">
                                          <p:val>
                                            <p:fltVal val="0"/>
                                          </p:val>
                                        </p:tav>
                                        <p:tav tm="100000">
                                          <p:val>
                                            <p:strVal val="#ppt_w"/>
                                          </p:val>
                                        </p:tav>
                                      </p:tavLst>
                                    </p:anim>
                                    <p:anim calcmode="lin" valueType="num">
                                      <p:cBhvr>
                                        <p:cTn id="21" dur="500" fill="hold"/>
                                        <p:tgtEl>
                                          <p:spTgt spid="36903"/>
                                        </p:tgtEl>
                                        <p:attrNameLst>
                                          <p:attrName>ppt_h</p:attrName>
                                        </p:attrNameLst>
                                      </p:cBhvr>
                                      <p:tavLst>
                                        <p:tav tm="0">
                                          <p:val>
                                            <p:fltVal val="0"/>
                                          </p:val>
                                        </p:tav>
                                        <p:tav tm="100000">
                                          <p:val>
                                            <p:strVal val="#ppt_h"/>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8"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additive="base">
                                        <p:cTn id="26" dur="500" fill="hold"/>
                                        <p:tgtEl>
                                          <p:spTgt spid="9"/>
                                        </p:tgtEl>
                                        <p:attrNameLst>
                                          <p:attrName>ppt_x</p:attrName>
                                        </p:attrNameLst>
                                      </p:cBhvr>
                                      <p:tavLst>
                                        <p:tav tm="0">
                                          <p:val>
                                            <p:strVal val="0-#ppt_w/2"/>
                                          </p:val>
                                        </p:tav>
                                        <p:tav tm="100000">
                                          <p:val>
                                            <p:strVal val="#ppt_x"/>
                                          </p:val>
                                        </p:tav>
                                      </p:tavLst>
                                    </p:anim>
                                    <p:anim calcmode="lin" valueType="num">
                                      <p:cBhvr additive="base">
                                        <p:cTn id="27"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03" grpId="0" animBg="1"/>
      <p:bldP spid="36920"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ChangeArrowheads="1"/>
          </p:cNvSpPr>
          <p:nvPr/>
        </p:nvSpPr>
        <p:spPr bwMode="auto">
          <a:xfrm>
            <a:off x="685800" y="152400"/>
            <a:ext cx="7772400" cy="1143000"/>
          </a:xfrm>
          <a:prstGeom prst="rect">
            <a:avLst/>
          </a:prstGeom>
          <a:noFill/>
          <a:ln w="9525">
            <a:noFill/>
            <a:miter lim="800000"/>
            <a:headEnd/>
            <a:tailEnd/>
          </a:ln>
        </p:spPr>
        <p:txBody>
          <a:bodyPr anchor="ctr"/>
          <a:lstStyle/>
          <a:p>
            <a:pPr algn="ctr"/>
            <a:r>
              <a:rPr lang="en-US" sz="4400">
                <a:solidFill>
                  <a:schemeClr val="accent2"/>
                </a:solidFill>
              </a:rPr>
              <a:t>Scaling</a:t>
            </a:r>
          </a:p>
        </p:txBody>
      </p:sp>
      <p:grpSp>
        <p:nvGrpSpPr>
          <p:cNvPr id="16387" name="Group 5"/>
          <p:cNvGrpSpPr>
            <a:grpSpLocks/>
          </p:cNvGrpSpPr>
          <p:nvPr/>
        </p:nvGrpSpPr>
        <p:grpSpPr bwMode="auto">
          <a:xfrm>
            <a:off x="5410200" y="1600200"/>
            <a:ext cx="3352800" cy="3352800"/>
            <a:chOff x="3120" y="1200"/>
            <a:chExt cx="2064" cy="1920"/>
          </a:xfrm>
        </p:grpSpPr>
        <p:sp>
          <p:nvSpPr>
            <p:cNvPr id="16433" name="Line 6"/>
            <p:cNvSpPr>
              <a:spLocks noChangeShapeType="1"/>
            </p:cNvSpPr>
            <p:nvPr/>
          </p:nvSpPr>
          <p:spPr bwMode="auto">
            <a:xfrm>
              <a:off x="3120" y="1200"/>
              <a:ext cx="0" cy="1920"/>
            </a:xfrm>
            <a:prstGeom prst="line">
              <a:avLst/>
            </a:prstGeom>
            <a:noFill/>
            <a:ln w="38100">
              <a:solidFill>
                <a:schemeClr val="tx1"/>
              </a:solidFill>
              <a:round/>
              <a:headEnd/>
              <a:tailEnd/>
            </a:ln>
          </p:spPr>
          <p:txBody>
            <a:bodyPr/>
            <a:lstStyle/>
            <a:p>
              <a:endParaRPr lang="en-US"/>
            </a:p>
          </p:txBody>
        </p:sp>
        <p:sp>
          <p:nvSpPr>
            <p:cNvPr id="16434" name="Line 7"/>
            <p:cNvSpPr>
              <a:spLocks noChangeShapeType="1"/>
            </p:cNvSpPr>
            <p:nvPr/>
          </p:nvSpPr>
          <p:spPr bwMode="auto">
            <a:xfrm>
              <a:off x="3120" y="3120"/>
              <a:ext cx="2064" cy="0"/>
            </a:xfrm>
            <a:prstGeom prst="line">
              <a:avLst/>
            </a:prstGeom>
            <a:noFill/>
            <a:ln w="38100">
              <a:solidFill>
                <a:schemeClr val="tx1"/>
              </a:solidFill>
              <a:round/>
              <a:headEnd/>
              <a:tailEnd/>
            </a:ln>
          </p:spPr>
          <p:txBody>
            <a:bodyPr/>
            <a:lstStyle/>
            <a:p>
              <a:endParaRPr lang="en-US"/>
            </a:p>
          </p:txBody>
        </p:sp>
      </p:grpSp>
      <p:sp>
        <p:nvSpPr>
          <p:cNvPr id="16388" name="Line 8"/>
          <p:cNvSpPr>
            <a:spLocks noChangeShapeType="1"/>
          </p:cNvSpPr>
          <p:nvPr/>
        </p:nvSpPr>
        <p:spPr bwMode="auto">
          <a:xfrm>
            <a:off x="5715000" y="1600200"/>
            <a:ext cx="0" cy="3352800"/>
          </a:xfrm>
          <a:prstGeom prst="line">
            <a:avLst/>
          </a:prstGeom>
          <a:noFill/>
          <a:ln w="9525">
            <a:solidFill>
              <a:schemeClr val="tx1"/>
            </a:solidFill>
            <a:round/>
            <a:headEnd/>
            <a:tailEnd/>
          </a:ln>
        </p:spPr>
        <p:txBody>
          <a:bodyPr/>
          <a:lstStyle/>
          <a:p>
            <a:endParaRPr lang="en-US"/>
          </a:p>
        </p:txBody>
      </p:sp>
      <p:sp>
        <p:nvSpPr>
          <p:cNvPr id="16389" name="Line 9"/>
          <p:cNvSpPr>
            <a:spLocks noChangeShapeType="1"/>
          </p:cNvSpPr>
          <p:nvPr/>
        </p:nvSpPr>
        <p:spPr bwMode="auto">
          <a:xfrm>
            <a:off x="6019800" y="1600200"/>
            <a:ext cx="0" cy="3352800"/>
          </a:xfrm>
          <a:prstGeom prst="line">
            <a:avLst/>
          </a:prstGeom>
          <a:noFill/>
          <a:ln w="9525">
            <a:solidFill>
              <a:schemeClr val="tx1"/>
            </a:solidFill>
            <a:round/>
            <a:headEnd/>
            <a:tailEnd/>
          </a:ln>
        </p:spPr>
        <p:txBody>
          <a:bodyPr/>
          <a:lstStyle/>
          <a:p>
            <a:endParaRPr lang="en-US"/>
          </a:p>
        </p:txBody>
      </p:sp>
      <p:sp>
        <p:nvSpPr>
          <p:cNvPr id="16390" name="Line 10"/>
          <p:cNvSpPr>
            <a:spLocks noChangeShapeType="1"/>
          </p:cNvSpPr>
          <p:nvPr/>
        </p:nvSpPr>
        <p:spPr bwMode="auto">
          <a:xfrm>
            <a:off x="6324600" y="1600200"/>
            <a:ext cx="0" cy="3352800"/>
          </a:xfrm>
          <a:prstGeom prst="line">
            <a:avLst/>
          </a:prstGeom>
          <a:noFill/>
          <a:ln w="9525">
            <a:solidFill>
              <a:schemeClr val="tx1"/>
            </a:solidFill>
            <a:round/>
            <a:headEnd/>
            <a:tailEnd/>
          </a:ln>
        </p:spPr>
        <p:txBody>
          <a:bodyPr/>
          <a:lstStyle/>
          <a:p>
            <a:endParaRPr lang="en-US"/>
          </a:p>
        </p:txBody>
      </p:sp>
      <p:sp>
        <p:nvSpPr>
          <p:cNvPr id="16391" name="Line 11"/>
          <p:cNvSpPr>
            <a:spLocks noChangeShapeType="1"/>
          </p:cNvSpPr>
          <p:nvPr/>
        </p:nvSpPr>
        <p:spPr bwMode="auto">
          <a:xfrm>
            <a:off x="6629400" y="1600200"/>
            <a:ext cx="0" cy="3352800"/>
          </a:xfrm>
          <a:prstGeom prst="line">
            <a:avLst/>
          </a:prstGeom>
          <a:noFill/>
          <a:ln w="9525">
            <a:solidFill>
              <a:schemeClr val="tx1"/>
            </a:solidFill>
            <a:round/>
            <a:headEnd/>
            <a:tailEnd/>
          </a:ln>
        </p:spPr>
        <p:txBody>
          <a:bodyPr/>
          <a:lstStyle/>
          <a:p>
            <a:endParaRPr lang="en-US"/>
          </a:p>
        </p:txBody>
      </p:sp>
      <p:sp>
        <p:nvSpPr>
          <p:cNvPr id="16392" name="Line 12"/>
          <p:cNvSpPr>
            <a:spLocks noChangeShapeType="1"/>
          </p:cNvSpPr>
          <p:nvPr/>
        </p:nvSpPr>
        <p:spPr bwMode="auto">
          <a:xfrm>
            <a:off x="6934200" y="1600200"/>
            <a:ext cx="0" cy="3352800"/>
          </a:xfrm>
          <a:prstGeom prst="line">
            <a:avLst/>
          </a:prstGeom>
          <a:noFill/>
          <a:ln w="9525">
            <a:solidFill>
              <a:schemeClr val="tx1"/>
            </a:solidFill>
            <a:round/>
            <a:headEnd/>
            <a:tailEnd/>
          </a:ln>
        </p:spPr>
        <p:txBody>
          <a:bodyPr/>
          <a:lstStyle/>
          <a:p>
            <a:endParaRPr lang="en-US"/>
          </a:p>
        </p:txBody>
      </p:sp>
      <p:sp>
        <p:nvSpPr>
          <p:cNvPr id="16393" name="Line 13"/>
          <p:cNvSpPr>
            <a:spLocks noChangeShapeType="1"/>
          </p:cNvSpPr>
          <p:nvPr/>
        </p:nvSpPr>
        <p:spPr bwMode="auto">
          <a:xfrm>
            <a:off x="7239000" y="1600200"/>
            <a:ext cx="0" cy="3352800"/>
          </a:xfrm>
          <a:prstGeom prst="line">
            <a:avLst/>
          </a:prstGeom>
          <a:noFill/>
          <a:ln w="9525">
            <a:solidFill>
              <a:schemeClr val="tx1"/>
            </a:solidFill>
            <a:round/>
            <a:headEnd/>
            <a:tailEnd/>
          </a:ln>
        </p:spPr>
        <p:txBody>
          <a:bodyPr/>
          <a:lstStyle/>
          <a:p>
            <a:endParaRPr lang="en-US"/>
          </a:p>
        </p:txBody>
      </p:sp>
      <p:sp>
        <p:nvSpPr>
          <p:cNvPr id="16394" name="Line 14"/>
          <p:cNvSpPr>
            <a:spLocks noChangeShapeType="1"/>
          </p:cNvSpPr>
          <p:nvPr/>
        </p:nvSpPr>
        <p:spPr bwMode="auto">
          <a:xfrm>
            <a:off x="7543800" y="1600200"/>
            <a:ext cx="0" cy="3352800"/>
          </a:xfrm>
          <a:prstGeom prst="line">
            <a:avLst/>
          </a:prstGeom>
          <a:noFill/>
          <a:ln w="9525">
            <a:solidFill>
              <a:schemeClr val="tx1"/>
            </a:solidFill>
            <a:round/>
            <a:headEnd/>
            <a:tailEnd/>
          </a:ln>
        </p:spPr>
        <p:txBody>
          <a:bodyPr/>
          <a:lstStyle/>
          <a:p>
            <a:endParaRPr lang="en-US"/>
          </a:p>
        </p:txBody>
      </p:sp>
      <p:sp>
        <p:nvSpPr>
          <p:cNvPr id="16395" name="Line 15"/>
          <p:cNvSpPr>
            <a:spLocks noChangeShapeType="1"/>
          </p:cNvSpPr>
          <p:nvPr/>
        </p:nvSpPr>
        <p:spPr bwMode="auto">
          <a:xfrm>
            <a:off x="7848600" y="1600200"/>
            <a:ext cx="0" cy="3352800"/>
          </a:xfrm>
          <a:prstGeom prst="line">
            <a:avLst/>
          </a:prstGeom>
          <a:noFill/>
          <a:ln w="9525">
            <a:solidFill>
              <a:schemeClr val="tx1"/>
            </a:solidFill>
            <a:round/>
            <a:headEnd/>
            <a:tailEnd/>
          </a:ln>
        </p:spPr>
        <p:txBody>
          <a:bodyPr/>
          <a:lstStyle/>
          <a:p>
            <a:endParaRPr lang="en-US"/>
          </a:p>
        </p:txBody>
      </p:sp>
      <p:sp>
        <p:nvSpPr>
          <p:cNvPr id="16396" name="Line 16"/>
          <p:cNvSpPr>
            <a:spLocks noChangeShapeType="1"/>
          </p:cNvSpPr>
          <p:nvPr/>
        </p:nvSpPr>
        <p:spPr bwMode="auto">
          <a:xfrm>
            <a:off x="8153400" y="1600200"/>
            <a:ext cx="0" cy="3352800"/>
          </a:xfrm>
          <a:prstGeom prst="line">
            <a:avLst/>
          </a:prstGeom>
          <a:noFill/>
          <a:ln w="9525">
            <a:solidFill>
              <a:schemeClr val="tx1"/>
            </a:solidFill>
            <a:round/>
            <a:headEnd/>
            <a:tailEnd/>
          </a:ln>
        </p:spPr>
        <p:txBody>
          <a:bodyPr/>
          <a:lstStyle/>
          <a:p>
            <a:endParaRPr lang="en-US"/>
          </a:p>
        </p:txBody>
      </p:sp>
      <p:sp>
        <p:nvSpPr>
          <p:cNvPr id="16397" name="Line 17"/>
          <p:cNvSpPr>
            <a:spLocks noChangeShapeType="1"/>
          </p:cNvSpPr>
          <p:nvPr/>
        </p:nvSpPr>
        <p:spPr bwMode="auto">
          <a:xfrm>
            <a:off x="8458200" y="1600200"/>
            <a:ext cx="0" cy="3352800"/>
          </a:xfrm>
          <a:prstGeom prst="line">
            <a:avLst/>
          </a:prstGeom>
          <a:noFill/>
          <a:ln w="9525">
            <a:solidFill>
              <a:schemeClr val="tx1"/>
            </a:solidFill>
            <a:round/>
            <a:headEnd/>
            <a:tailEnd/>
          </a:ln>
        </p:spPr>
        <p:txBody>
          <a:bodyPr/>
          <a:lstStyle/>
          <a:p>
            <a:endParaRPr lang="en-US"/>
          </a:p>
        </p:txBody>
      </p:sp>
      <p:sp>
        <p:nvSpPr>
          <p:cNvPr id="16398" name="Line 18"/>
          <p:cNvSpPr>
            <a:spLocks noChangeShapeType="1"/>
          </p:cNvSpPr>
          <p:nvPr/>
        </p:nvSpPr>
        <p:spPr bwMode="auto">
          <a:xfrm>
            <a:off x="5410200" y="4648200"/>
            <a:ext cx="3352800" cy="0"/>
          </a:xfrm>
          <a:prstGeom prst="line">
            <a:avLst/>
          </a:prstGeom>
          <a:noFill/>
          <a:ln w="9525">
            <a:solidFill>
              <a:schemeClr val="tx1"/>
            </a:solidFill>
            <a:round/>
            <a:headEnd/>
            <a:tailEnd/>
          </a:ln>
        </p:spPr>
        <p:txBody>
          <a:bodyPr/>
          <a:lstStyle/>
          <a:p>
            <a:endParaRPr lang="en-US"/>
          </a:p>
        </p:txBody>
      </p:sp>
      <p:sp>
        <p:nvSpPr>
          <p:cNvPr id="16399" name="Line 19"/>
          <p:cNvSpPr>
            <a:spLocks noChangeShapeType="1"/>
          </p:cNvSpPr>
          <p:nvPr/>
        </p:nvSpPr>
        <p:spPr bwMode="auto">
          <a:xfrm>
            <a:off x="5410200" y="4343400"/>
            <a:ext cx="3352800" cy="0"/>
          </a:xfrm>
          <a:prstGeom prst="line">
            <a:avLst/>
          </a:prstGeom>
          <a:noFill/>
          <a:ln w="9525">
            <a:solidFill>
              <a:schemeClr val="tx1"/>
            </a:solidFill>
            <a:round/>
            <a:headEnd/>
            <a:tailEnd/>
          </a:ln>
        </p:spPr>
        <p:txBody>
          <a:bodyPr/>
          <a:lstStyle/>
          <a:p>
            <a:endParaRPr lang="en-US"/>
          </a:p>
        </p:txBody>
      </p:sp>
      <p:sp>
        <p:nvSpPr>
          <p:cNvPr id="16400" name="Line 20"/>
          <p:cNvSpPr>
            <a:spLocks noChangeShapeType="1"/>
          </p:cNvSpPr>
          <p:nvPr/>
        </p:nvSpPr>
        <p:spPr bwMode="auto">
          <a:xfrm>
            <a:off x="5410200" y="4038600"/>
            <a:ext cx="3352800" cy="0"/>
          </a:xfrm>
          <a:prstGeom prst="line">
            <a:avLst/>
          </a:prstGeom>
          <a:noFill/>
          <a:ln w="9525">
            <a:solidFill>
              <a:schemeClr val="tx1"/>
            </a:solidFill>
            <a:round/>
            <a:headEnd/>
            <a:tailEnd/>
          </a:ln>
        </p:spPr>
        <p:txBody>
          <a:bodyPr/>
          <a:lstStyle/>
          <a:p>
            <a:endParaRPr lang="en-US"/>
          </a:p>
        </p:txBody>
      </p:sp>
      <p:sp>
        <p:nvSpPr>
          <p:cNvPr id="16401" name="Line 21"/>
          <p:cNvSpPr>
            <a:spLocks noChangeShapeType="1"/>
          </p:cNvSpPr>
          <p:nvPr/>
        </p:nvSpPr>
        <p:spPr bwMode="auto">
          <a:xfrm>
            <a:off x="5410200" y="3733800"/>
            <a:ext cx="3352800" cy="0"/>
          </a:xfrm>
          <a:prstGeom prst="line">
            <a:avLst/>
          </a:prstGeom>
          <a:noFill/>
          <a:ln w="9525">
            <a:solidFill>
              <a:schemeClr val="tx1"/>
            </a:solidFill>
            <a:round/>
            <a:headEnd/>
            <a:tailEnd/>
          </a:ln>
        </p:spPr>
        <p:txBody>
          <a:bodyPr/>
          <a:lstStyle/>
          <a:p>
            <a:endParaRPr lang="en-US"/>
          </a:p>
        </p:txBody>
      </p:sp>
      <p:sp>
        <p:nvSpPr>
          <p:cNvPr id="16402" name="Line 22"/>
          <p:cNvSpPr>
            <a:spLocks noChangeShapeType="1"/>
          </p:cNvSpPr>
          <p:nvPr/>
        </p:nvSpPr>
        <p:spPr bwMode="auto">
          <a:xfrm>
            <a:off x="5410200" y="3429000"/>
            <a:ext cx="3352800" cy="0"/>
          </a:xfrm>
          <a:prstGeom prst="line">
            <a:avLst/>
          </a:prstGeom>
          <a:noFill/>
          <a:ln w="9525">
            <a:solidFill>
              <a:schemeClr val="tx1"/>
            </a:solidFill>
            <a:round/>
            <a:headEnd/>
            <a:tailEnd/>
          </a:ln>
        </p:spPr>
        <p:txBody>
          <a:bodyPr/>
          <a:lstStyle/>
          <a:p>
            <a:endParaRPr lang="en-US"/>
          </a:p>
        </p:txBody>
      </p:sp>
      <p:sp>
        <p:nvSpPr>
          <p:cNvPr id="16403" name="Line 23"/>
          <p:cNvSpPr>
            <a:spLocks noChangeShapeType="1"/>
          </p:cNvSpPr>
          <p:nvPr/>
        </p:nvSpPr>
        <p:spPr bwMode="auto">
          <a:xfrm>
            <a:off x="5410200" y="3124200"/>
            <a:ext cx="3352800" cy="0"/>
          </a:xfrm>
          <a:prstGeom prst="line">
            <a:avLst/>
          </a:prstGeom>
          <a:noFill/>
          <a:ln w="9525">
            <a:solidFill>
              <a:schemeClr val="tx1"/>
            </a:solidFill>
            <a:round/>
            <a:headEnd/>
            <a:tailEnd/>
          </a:ln>
        </p:spPr>
        <p:txBody>
          <a:bodyPr/>
          <a:lstStyle/>
          <a:p>
            <a:endParaRPr lang="en-US"/>
          </a:p>
        </p:txBody>
      </p:sp>
      <p:sp>
        <p:nvSpPr>
          <p:cNvPr id="16404" name="Line 24"/>
          <p:cNvSpPr>
            <a:spLocks noChangeShapeType="1"/>
          </p:cNvSpPr>
          <p:nvPr/>
        </p:nvSpPr>
        <p:spPr bwMode="auto">
          <a:xfrm>
            <a:off x="5410200" y="2819400"/>
            <a:ext cx="3352800" cy="0"/>
          </a:xfrm>
          <a:prstGeom prst="line">
            <a:avLst/>
          </a:prstGeom>
          <a:noFill/>
          <a:ln w="9525">
            <a:solidFill>
              <a:schemeClr val="tx1"/>
            </a:solidFill>
            <a:round/>
            <a:headEnd/>
            <a:tailEnd/>
          </a:ln>
        </p:spPr>
        <p:txBody>
          <a:bodyPr/>
          <a:lstStyle/>
          <a:p>
            <a:endParaRPr lang="en-US"/>
          </a:p>
        </p:txBody>
      </p:sp>
      <p:sp>
        <p:nvSpPr>
          <p:cNvPr id="16405" name="Line 25"/>
          <p:cNvSpPr>
            <a:spLocks noChangeShapeType="1"/>
          </p:cNvSpPr>
          <p:nvPr/>
        </p:nvSpPr>
        <p:spPr bwMode="auto">
          <a:xfrm>
            <a:off x="5410200" y="2514600"/>
            <a:ext cx="3352800" cy="0"/>
          </a:xfrm>
          <a:prstGeom prst="line">
            <a:avLst/>
          </a:prstGeom>
          <a:noFill/>
          <a:ln w="9525">
            <a:solidFill>
              <a:schemeClr val="tx1"/>
            </a:solidFill>
            <a:round/>
            <a:headEnd/>
            <a:tailEnd/>
          </a:ln>
        </p:spPr>
        <p:txBody>
          <a:bodyPr/>
          <a:lstStyle/>
          <a:p>
            <a:endParaRPr lang="en-US"/>
          </a:p>
        </p:txBody>
      </p:sp>
      <p:sp>
        <p:nvSpPr>
          <p:cNvPr id="16406" name="Line 26"/>
          <p:cNvSpPr>
            <a:spLocks noChangeShapeType="1"/>
          </p:cNvSpPr>
          <p:nvPr/>
        </p:nvSpPr>
        <p:spPr bwMode="auto">
          <a:xfrm>
            <a:off x="5410200" y="2209800"/>
            <a:ext cx="3352800" cy="0"/>
          </a:xfrm>
          <a:prstGeom prst="line">
            <a:avLst/>
          </a:prstGeom>
          <a:noFill/>
          <a:ln w="9525">
            <a:solidFill>
              <a:schemeClr val="tx1"/>
            </a:solidFill>
            <a:round/>
            <a:headEnd/>
            <a:tailEnd/>
          </a:ln>
        </p:spPr>
        <p:txBody>
          <a:bodyPr/>
          <a:lstStyle/>
          <a:p>
            <a:endParaRPr lang="en-US"/>
          </a:p>
        </p:txBody>
      </p:sp>
      <p:sp>
        <p:nvSpPr>
          <p:cNvPr id="16407" name="Line 38"/>
          <p:cNvSpPr>
            <a:spLocks noChangeShapeType="1"/>
          </p:cNvSpPr>
          <p:nvPr/>
        </p:nvSpPr>
        <p:spPr bwMode="auto">
          <a:xfrm>
            <a:off x="8763000" y="1600200"/>
            <a:ext cx="0" cy="3352800"/>
          </a:xfrm>
          <a:prstGeom prst="line">
            <a:avLst/>
          </a:prstGeom>
          <a:noFill/>
          <a:ln w="9525">
            <a:solidFill>
              <a:schemeClr val="tx1"/>
            </a:solidFill>
            <a:round/>
            <a:headEnd/>
            <a:tailEnd/>
          </a:ln>
        </p:spPr>
        <p:txBody>
          <a:bodyPr/>
          <a:lstStyle/>
          <a:p>
            <a:endParaRPr lang="en-US"/>
          </a:p>
        </p:txBody>
      </p:sp>
      <p:sp>
        <p:nvSpPr>
          <p:cNvPr id="16408" name="Line 39"/>
          <p:cNvSpPr>
            <a:spLocks noChangeShapeType="1"/>
          </p:cNvSpPr>
          <p:nvPr/>
        </p:nvSpPr>
        <p:spPr bwMode="auto">
          <a:xfrm>
            <a:off x="5410200" y="1905000"/>
            <a:ext cx="3352800" cy="0"/>
          </a:xfrm>
          <a:prstGeom prst="line">
            <a:avLst/>
          </a:prstGeom>
          <a:noFill/>
          <a:ln w="9525">
            <a:solidFill>
              <a:schemeClr val="tx1"/>
            </a:solidFill>
            <a:round/>
            <a:headEnd/>
            <a:tailEnd/>
          </a:ln>
        </p:spPr>
        <p:txBody>
          <a:bodyPr/>
          <a:lstStyle/>
          <a:p>
            <a:endParaRPr lang="en-US"/>
          </a:p>
        </p:txBody>
      </p:sp>
      <p:sp>
        <p:nvSpPr>
          <p:cNvPr id="16409" name="Line 40"/>
          <p:cNvSpPr>
            <a:spLocks noChangeShapeType="1"/>
          </p:cNvSpPr>
          <p:nvPr/>
        </p:nvSpPr>
        <p:spPr bwMode="auto">
          <a:xfrm>
            <a:off x="5410200" y="1600200"/>
            <a:ext cx="3352800" cy="0"/>
          </a:xfrm>
          <a:prstGeom prst="line">
            <a:avLst/>
          </a:prstGeom>
          <a:noFill/>
          <a:ln w="9525">
            <a:solidFill>
              <a:schemeClr val="tx1"/>
            </a:solidFill>
            <a:round/>
            <a:headEnd/>
            <a:tailEnd/>
          </a:ln>
        </p:spPr>
        <p:txBody>
          <a:bodyPr/>
          <a:lstStyle/>
          <a:p>
            <a:endParaRPr lang="en-US"/>
          </a:p>
        </p:txBody>
      </p:sp>
      <p:sp>
        <p:nvSpPr>
          <p:cNvPr id="16410" name="Text Box 54"/>
          <p:cNvSpPr txBox="1">
            <a:spLocks noChangeArrowheads="1"/>
          </p:cNvSpPr>
          <p:nvPr/>
        </p:nvSpPr>
        <p:spPr bwMode="auto">
          <a:xfrm>
            <a:off x="212725" y="1876425"/>
            <a:ext cx="4816475" cy="1570038"/>
          </a:xfrm>
          <a:prstGeom prst="rect">
            <a:avLst/>
          </a:prstGeom>
          <a:noFill/>
          <a:ln w="9525">
            <a:noFill/>
            <a:miter lim="800000"/>
            <a:headEnd/>
            <a:tailEnd/>
          </a:ln>
        </p:spPr>
        <p:txBody>
          <a:bodyPr>
            <a:spAutoFit/>
          </a:bodyPr>
          <a:lstStyle/>
          <a:p>
            <a:pPr algn="just">
              <a:buFontTx/>
              <a:buChar char="•"/>
            </a:pPr>
            <a:r>
              <a:rPr lang="en-US"/>
              <a:t> If the scale factors are the same, S</a:t>
            </a:r>
            <a:r>
              <a:rPr lang="en-US" baseline="-10000"/>
              <a:t>x</a:t>
            </a:r>
            <a:r>
              <a:rPr lang="en-US"/>
              <a:t> = S</a:t>
            </a:r>
            <a:r>
              <a:rPr lang="en-US" baseline="-10000"/>
              <a:t>y</a:t>
            </a:r>
            <a:r>
              <a:rPr lang="en-US"/>
              <a:t> </a:t>
            </a:r>
            <a:r>
              <a:rPr lang="en-US">
                <a:sym typeface="Wingdings" pitchFamily="2" charset="2"/>
              </a:rPr>
              <a:t> uniform scaling</a:t>
            </a:r>
          </a:p>
          <a:p>
            <a:pPr>
              <a:buFontTx/>
              <a:buChar char="•"/>
            </a:pPr>
            <a:r>
              <a:rPr lang="en-US">
                <a:sym typeface="Wingdings" pitchFamily="2" charset="2"/>
              </a:rPr>
              <a:t> Only change in size (as previous example)</a:t>
            </a:r>
            <a:endParaRPr lang="en-US"/>
          </a:p>
        </p:txBody>
      </p:sp>
      <p:grpSp>
        <p:nvGrpSpPr>
          <p:cNvPr id="3" name="Group 62"/>
          <p:cNvGrpSpPr>
            <a:grpSpLocks/>
          </p:cNvGrpSpPr>
          <p:nvPr/>
        </p:nvGrpSpPr>
        <p:grpSpPr bwMode="auto">
          <a:xfrm>
            <a:off x="5276850" y="3671888"/>
            <a:ext cx="1047750" cy="957262"/>
            <a:chOff x="3324" y="2313"/>
            <a:chExt cx="660" cy="603"/>
          </a:xfrm>
        </p:grpSpPr>
        <p:sp>
          <p:nvSpPr>
            <p:cNvPr id="16427" name="Text Box 48"/>
            <p:cNvSpPr txBox="1">
              <a:spLocks noChangeArrowheads="1"/>
            </p:cNvSpPr>
            <p:nvPr/>
          </p:nvSpPr>
          <p:spPr bwMode="auto">
            <a:xfrm>
              <a:off x="3324" y="2313"/>
              <a:ext cx="516" cy="231"/>
            </a:xfrm>
            <a:prstGeom prst="rect">
              <a:avLst/>
            </a:prstGeom>
            <a:noFill/>
            <a:ln w="9525">
              <a:noFill/>
              <a:miter lim="800000"/>
              <a:headEnd/>
              <a:tailEnd/>
            </a:ln>
          </p:spPr>
          <p:txBody>
            <a:bodyPr wrap="none">
              <a:spAutoFit/>
            </a:bodyPr>
            <a:lstStyle/>
            <a:p>
              <a:r>
                <a:rPr lang="en-US" sz="1800">
                  <a:solidFill>
                    <a:schemeClr val="accent2"/>
                  </a:solidFill>
                </a:rPr>
                <a:t>P(1, 2)</a:t>
              </a:r>
            </a:p>
          </p:txBody>
        </p:sp>
        <p:grpSp>
          <p:nvGrpSpPr>
            <p:cNvPr id="16428" name="Group 59"/>
            <p:cNvGrpSpPr>
              <a:grpSpLocks/>
            </p:cNvGrpSpPr>
            <p:nvPr/>
          </p:nvGrpSpPr>
          <p:grpSpPr bwMode="auto">
            <a:xfrm>
              <a:off x="3600" y="2544"/>
              <a:ext cx="384" cy="372"/>
              <a:chOff x="3600" y="2544"/>
              <a:chExt cx="384" cy="372"/>
            </a:xfrm>
          </p:grpSpPr>
          <p:sp>
            <p:nvSpPr>
              <p:cNvPr id="16429" name="Oval 41"/>
              <p:cNvSpPr>
                <a:spLocks noChangeAspect="1" noChangeArrowheads="1"/>
              </p:cNvSpPr>
              <p:nvPr/>
            </p:nvSpPr>
            <p:spPr bwMode="auto">
              <a:xfrm>
                <a:off x="3600" y="2772"/>
                <a:ext cx="144" cy="144"/>
              </a:xfrm>
              <a:prstGeom prst="ellipse">
                <a:avLst/>
              </a:prstGeom>
              <a:solidFill>
                <a:schemeClr val="accent2"/>
              </a:solidFill>
              <a:ln w="9525">
                <a:noFill/>
                <a:round/>
                <a:headEnd/>
                <a:tailEnd/>
              </a:ln>
            </p:spPr>
            <p:txBody>
              <a:bodyPr wrap="none" anchor="ctr"/>
              <a:lstStyle/>
              <a:p>
                <a:endParaRPr lang="en-US"/>
              </a:p>
            </p:txBody>
          </p:sp>
          <p:sp>
            <p:nvSpPr>
              <p:cNvPr id="16430" name="Oval 42"/>
              <p:cNvSpPr>
                <a:spLocks noChangeAspect="1" noChangeArrowheads="1"/>
              </p:cNvSpPr>
              <p:nvPr/>
            </p:nvSpPr>
            <p:spPr bwMode="auto">
              <a:xfrm>
                <a:off x="3840" y="2772"/>
                <a:ext cx="144" cy="144"/>
              </a:xfrm>
              <a:prstGeom prst="ellipse">
                <a:avLst/>
              </a:prstGeom>
              <a:solidFill>
                <a:schemeClr val="accent2"/>
              </a:solidFill>
              <a:ln w="9525">
                <a:noFill/>
                <a:round/>
                <a:headEnd/>
                <a:tailEnd/>
              </a:ln>
            </p:spPr>
            <p:txBody>
              <a:bodyPr wrap="none" anchor="ctr"/>
              <a:lstStyle/>
              <a:p>
                <a:endParaRPr lang="en-US"/>
              </a:p>
            </p:txBody>
          </p:sp>
          <p:sp>
            <p:nvSpPr>
              <p:cNvPr id="16431" name="Oval 43"/>
              <p:cNvSpPr>
                <a:spLocks noChangeAspect="1" noChangeArrowheads="1"/>
              </p:cNvSpPr>
              <p:nvPr/>
            </p:nvSpPr>
            <p:spPr bwMode="auto">
              <a:xfrm>
                <a:off x="3600" y="2544"/>
                <a:ext cx="144" cy="144"/>
              </a:xfrm>
              <a:prstGeom prst="ellipse">
                <a:avLst/>
              </a:prstGeom>
              <a:solidFill>
                <a:schemeClr val="accent2"/>
              </a:solidFill>
              <a:ln w="9525">
                <a:noFill/>
                <a:round/>
                <a:headEnd/>
                <a:tailEnd/>
              </a:ln>
            </p:spPr>
            <p:txBody>
              <a:bodyPr wrap="none" anchor="ctr"/>
              <a:lstStyle/>
              <a:p>
                <a:endParaRPr lang="en-US"/>
              </a:p>
            </p:txBody>
          </p:sp>
          <p:sp>
            <p:nvSpPr>
              <p:cNvPr id="16432" name="Oval 55"/>
              <p:cNvSpPr>
                <a:spLocks noChangeAspect="1" noChangeArrowheads="1"/>
              </p:cNvSpPr>
              <p:nvPr/>
            </p:nvSpPr>
            <p:spPr bwMode="auto">
              <a:xfrm>
                <a:off x="3840" y="2556"/>
                <a:ext cx="144" cy="144"/>
              </a:xfrm>
              <a:prstGeom prst="ellipse">
                <a:avLst/>
              </a:prstGeom>
              <a:solidFill>
                <a:schemeClr val="accent2"/>
              </a:solidFill>
              <a:ln w="9525">
                <a:noFill/>
                <a:round/>
                <a:headEnd/>
                <a:tailEnd/>
              </a:ln>
            </p:spPr>
            <p:txBody>
              <a:bodyPr wrap="none" anchor="ctr"/>
              <a:lstStyle/>
              <a:p>
                <a:endParaRPr lang="en-US"/>
              </a:p>
            </p:txBody>
          </p:sp>
        </p:grpSp>
      </p:grpSp>
      <p:sp>
        <p:nvSpPr>
          <p:cNvPr id="18488" name="Rectangle 56"/>
          <p:cNvSpPr>
            <a:spLocks noChangeArrowheads="1"/>
          </p:cNvSpPr>
          <p:nvPr/>
        </p:nvSpPr>
        <p:spPr bwMode="auto">
          <a:xfrm>
            <a:off x="5791200" y="4114800"/>
            <a:ext cx="457200" cy="457200"/>
          </a:xfrm>
          <a:prstGeom prst="rect">
            <a:avLst/>
          </a:prstGeom>
          <a:noFill/>
          <a:ln w="25400">
            <a:solidFill>
              <a:schemeClr val="accent2"/>
            </a:solidFill>
            <a:miter lim="800000"/>
            <a:headEnd/>
            <a:tailEnd/>
          </a:ln>
        </p:spPr>
        <p:txBody>
          <a:bodyPr wrap="none" anchor="ctr"/>
          <a:lstStyle/>
          <a:p>
            <a:endParaRPr lang="en-US"/>
          </a:p>
        </p:txBody>
      </p:sp>
      <p:grpSp>
        <p:nvGrpSpPr>
          <p:cNvPr id="5" name="Group 63"/>
          <p:cNvGrpSpPr>
            <a:grpSpLocks/>
          </p:cNvGrpSpPr>
          <p:nvPr/>
        </p:nvGrpSpPr>
        <p:grpSpPr bwMode="auto">
          <a:xfrm>
            <a:off x="5943600" y="1309688"/>
            <a:ext cx="990600" cy="2119312"/>
            <a:chOff x="3744" y="825"/>
            <a:chExt cx="624" cy="1335"/>
          </a:xfrm>
        </p:grpSpPr>
        <p:sp>
          <p:nvSpPr>
            <p:cNvPr id="16421" name="Text Box 50"/>
            <p:cNvSpPr txBox="1">
              <a:spLocks noChangeArrowheads="1"/>
            </p:cNvSpPr>
            <p:nvPr/>
          </p:nvSpPr>
          <p:spPr bwMode="auto">
            <a:xfrm>
              <a:off x="3744" y="825"/>
              <a:ext cx="252" cy="231"/>
            </a:xfrm>
            <a:prstGeom prst="rect">
              <a:avLst/>
            </a:prstGeom>
            <a:noFill/>
            <a:ln w="9525">
              <a:noFill/>
              <a:miter lim="800000"/>
              <a:headEnd/>
              <a:tailEnd/>
            </a:ln>
          </p:spPr>
          <p:txBody>
            <a:bodyPr wrap="none">
              <a:spAutoFit/>
            </a:bodyPr>
            <a:lstStyle/>
            <a:p>
              <a:r>
                <a:rPr lang="en-US" sz="1800">
                  <a:solidFill>
                    <a:srgbClr val="FF3300"/>
                  </a:solidFill>
                </a:rPr>
                <a:t>P’</a:t>
              </a:r>
            </a:p>
          </p:txBody>
        </p:sp>
        <p:grpSp>
          <p:nvGrpSpPr>
            <p:cNvPr id="16422" name="Group 61"/>
            <p:cNvGrpSpPr>
              <a:grpSpLocks/>
            </p:cNvGrpSpPr>
            <p:nvPr/>
          </p:nvGrpSpPr>
          <p:grpSpPr bwMode="auto">
            <a:xfrm>
              <a:off x="3792" y="1008"/>
              <a:ext cx="576" cy="1152"/>
              <a:chOff x="3792" y="1008"/>
              <a:chExt cx="576" cy="1152"/>
            </a:xfrm>
          </p:grpSpPr>
          <p:sp>
            <p:nvSpPr>
              <p:cNvPr id="16423" name="Oval 30"/>
              <p:cNvSpPr>
                <a:spLocks noChangeAspect="1" noChangeArrowheads="1"/>
              </p:cNvSpPr>
              <p:nvPr/>
            </p:nvSpPr>
            <p:spPr bwMode="auto">
              <a:xfrm>
                <a:off x="3792" y="2016"/>
                <a:ext cx="144" cy="144"/>
              </a:xfrm>
              <a:prstGeom prst="ellipse">
                <a:avLst/>
              </a:prstGeom>
              <a:solidFill>
                <a:srgbClr val="FF3300"/>
              </a:solidFill>
              <a:ln w="9525">
                <a:noFill/>
                <a:round/>
                <a:headEnd/>
                <a:tailEnd/>
              </a:ln>
            </p:spPr>
            <p:txBody>
              <a:bodyPr wrap="none" anchor="ctr"/>
              <a:lstStyle/>
              <a:p>
                <a:endParaRPr lang="en-US"/>
              </a:p>
            </p:txBody>
          </p:sp>
          <p:sp>
            <p:nvSpPr>
              <p:cNvPr id="16424" name="Oval 31"/>
              <p:cNvSpPr>
                <a:spLocks noChangeAspect="1" noChangeArrowheads="1"/>
              </p:cNvSpPr>
              <p:nvPr/>
            </p:nvSpPr>
            <p:spPr bwMode="auto">
              <a:xfrm>
                <a:off x="4224" y="2016"/>
                <a:ext cx="144" cy="144"/>
              </a:xfrm>
              <a:prstGeom prst="ellipse">
                <a:avLst/>
              </a:prstGeom>
              <a:solidFill>
                <a:srgbClr val="FF3300"/>
              </a:solidFill>
              <a:ln w="9525">
                <a:noFill/>
                <a:round/>
                <a:headEnd/>
                <a:tailEnd/>
              </a:ln>
            </p:spPr>
            <p:txBody>
              <a:bodyPr wrap="none" anchor="ctr"/>
              <a:lstStyle/>
              <a:p>
                <a:endParaRPr lang="en-US"/>
              </a:p>
            </p:txBody>
          </p:sp>
          <p:sp>
            <p:nvSpPr>
              <p:cNvPr id="16425" name="Oval 32"/>
              <p:cNvSpPr>
                <a:spLocks noChangeAspect="1" noChangeArrowheads="1"/>
              </p:cNvSpPr>
              <p:nvPr/>
            </p:nvSpPr>
            <p:spPr bwMode="auto">
              <a:xfrm>
                <a:off x="3792" y="1008"/>
                <a:ext cx="144" cy="144"/>
              </a:xfrm>
              <a:prstGeom prst="ellipse">
                <a:avLst/>
              </a:prstGeom>
              <a:solidFill>
                <a:srgbClr val="FF3300"/>
              </a:solidFill>
              <a:ln w="9525">
                <a:noFill/>
                <a:round/>
                <a:headEnd/>
                <a:tailEnd/>
              </a:ln>
            </p:spPr>
            <p:txBody>
              <a:bodyPr wrap="none" anchor="ctr"/>
              <a:lstStyle/>
              <a:p>
                <a:endParaRPr lang="en-US"/>
              </a:p>
            </p:txBody>
          </p:sp>
          <p:sp>
            <p:nvSpPr>
              <p:cNvPr id="16426" name="Oval 57"/>
              <p:cNvSpPr>
                <a:spLocks noChangeAspect="1" noChangeArrowheads="1"/>
              </p:cNvSpPr>
              <p:nvPr/>
            </p:nvSpPr>
            <p:spPr bwMode="auto">
              <a:xfrm>
                <a:off x="4224" y="1008"/>
                <a:ext cx="144" cy="144"/>
              </a:xfrm>
              <a:prstGeom prst="ellipse">
                <a:avLst/>
              </a:prstGeom>
              <a:solidFill>
                <a:srgbClr val="FF3300"/>
              </a:solidFill>
              <a:ln w="9525">
                <a:noFill/>
                <a:round/>
                <a:headEnd/>
                <a:tailEnd/>
              </a:ln>
            </p:spPr>
            <p:txBody>
              <a:bodyPr wrap="none" anchor="ctr"/>
              <a:lstStyle/>
              <a:p>
                <a:endParaRPr lang="en-US"/>
              </a:p>
            </p:txBody>
          </p:sp>
        </p:grpSp>
      </p:grpSp>
      <p:sp>
        <p:nvSpPr>
          <p:cNvPr id="18490" name="Rectangle 58"/>
          <p:cNvSpPr>
            <a:spLocks noChangeArrowheads="1"/>
          </p:cNvSpPr>
          <p:nvPr/>
        </p:nvSpPr>
        <p:spPr bwMode="auto">
          <a:xfrm>
            <a:off x="6096000" y="1676400"/>
            <a:ext cx="762000" cy="1676400"/>
          </a:xfrm>
          <a:prstGeom prst="rect">
            <a:avLst/>
          </a:prstGeom>
          <a:noFill/>
          <a:ln w="25400">
            <a:solidFill>
              <a:srgbClr val="FF3300"/>
            </a:solidFill>
            <a:miter lim="800000"/>
            <a:headEnd/>
            <a:tailEnd/>
          </a:ln>
        </p:spPr>
        <p:txBody>
          <a:bodyPr wrap="none" anchor="ctr"/>
          <a:lstStyle/>
          <a:p>
            <a:endParaRPr lang="en-US"/>
          </a:p>
        </p:txBody>
      </p:sp>
      <p:grpSp>
        <p:nvGrpSpPr>
          <p:cNvPr id="7" name="Group 60"/>
          <p:cNvGrpSpPr>
            <a:grpSpLocks/>
          </p:cNvGrpSpPr>
          <p:nvPr/>
        </p:nvGrpSpPr>
        <p:grpSpPr bwMode="auto">
          <a:xfrm>
            <a:off x="5791200" y="1676400"/>
            <a:ext cx="1066800" cy="2895600"/>
            <a:chOff x="3648" y="1056"/>
            <a:chExt cx="672" cy="1824"/>
          </a:xfrm>
        </p:grpSpPr>
        <p:sp>
          <p:nvSpPr>
            <p:cNvPr id="16417" name="Line 33"/>
            <p:cNvSpPr>
              <a:spLocks noChangeShapeType="1"/>
            </p:cNvSpPr>
            <p:nvPr/>
          </p:nvSpPr>
          <p:spPr bwMode="auto">
            <a:xfrm flipV="1">
              <a:off x="3648" y="1056"/>
              <a:ext cx="192" cy="1584"/>
            </a:xfrm>
            <a:prstGeom prst="line">
              <a:avLst/>
            </a:prstGeom>
            <a:noFill/>
            <a:ln w="25400">
              <a:solidFill>
                <a:srgbClr val="00FF00"/>
              </a:solidFill>
              <a:round/>
              <a:headEnd/>
              <a:tailEnd type="triangle" w="med" len="med"/>
            </a:ln>
          </p:spPr>
          <p:txBody>
            <a:bodyPr/>
            <a:lstStyle/>
            <a:p>
              <a:endParaRPr lang="en-US"/>
            </a:p>
          </p:txBody>
        </p:sp>
        <p:sp>
          <p:nvSpPr>
            <p:cNvPr id="16418" name="Line 35"/>
            <p:cNvSpPr>
              <a:spLocks noChangeShapeType="1"/>
            </p:cNvSpPr>
            <p:nvPr/>
          </p:nvSpPr>
          <p:spPr bwMode="auto">
            <a:xfrm flipV="1">
              <a:off x="3936" y="2064"/>
              <a:ext cx="384" cy="816"/>
            </a:xfrm>
            <a:prstGeom prst="line">
              <a:avLst/>
            </a:prstGeom>
            <a:noFill/>
            <a:ln w="25400">
              <a:solidFill>
                <a:srgbClr val="00FF00"/>
              </a:solidFill>
              <a:round/>
              <a:headEnd/>
              <a:tailEnd type="triangle" w="med" len="med"/>
            </a:ln>
          </p:spPr>
          <p:txBody>
            <a:bodyPr/>
            <a:lstStyle/>
            <a:p>
              <a:endParaRPr lang="en-US"/>
            </a:p>
          </p:txBody>
        </p:sp>
        <p:sp>
          <p:nvSpPr>
            <p:cNvPr id="16419" name="Line 46"/>
            <p:cNvSpPr>
              <a:spLocks noChangeShapeType="1"/>
            </p:cNvSpPr>
            <p:nvPr/>
          </p:nvSpPr>
          <p:spPr bwMode="auto">
            <a:xfrm flipV="1">
              <a:off x="3648" y="2064"/>
              <a:ext cx="192" cy="816"/>
            </a:xfrm>
            <a:prstGeom prst="line">
              <a:avLst/>
            </a:prstGeom>
            <a:noFill/>
            <a:ln w="25400">
              <a:solidFill>
                <a:srgbClr val="00FF00"/>
              </a:solidFill>
              <a:round/>
              <a:headEnd/>
              <a:tailEnd type="triangle" w="med" len="med"/>
            </a:ln>
          </p:spPr>
          <p:txBody>
            <a:bodyPr/>
            <a:lstStyle/>
            <a:p>
              <a:endParaRPr lang="en-US"/>
            </a:p>
          </p:txBody>
        </p:sp>
        <p:sp>
          <p:nvSpPr>
            <p:cNvPr id="16420" name="Line 34"/>
            <p:cNvSpPr>
              <a:spLocks noChangeShapeType="1"/>
            </p:cNvSpPr>
            <p:nvPr/>
          </p:nvSpPr>
          <p:spPr bwMode="auto">
            <a:xfrm flipV="1">
              <a:off x="3888" y="1056"/>
              <a:ext cx="384" cy="1584"/>
            </a:xfrm>
            <a:prstGeom prst="line">
              <a:avLst/>
            </a:prstGeom>
            <a:noFill/>
            <a:ln w="25400">
              <a:solidFill>
                <a:srgbClr val="00FF00"/>
              </a:solidFill>
              <a:round/>
              <a:headEnd/>
              <a:tailEnd type="triangle" w="med" len="med"/>
            </a:ln>
          </p:spPr>
          <p:txBody>
            <a:bodyPr/>
            <a:lstStyle/>
            <a:p>
              <a:endParaRPr lang="en-US"/>
            </a:p>
          </p:txBody>
        </p:sp>
      </p:grpSp>
      <p:sp>
        <p:nvSpPr>
          <p:cNvPr id="18496" name="Text Box 64"/>
          <p:cNvSpPr txBox="1">
            <a:spLocks noChangeArrowheads="1"/>
          </p:cNvSpPr>
          <p:nvPr/>
        </p:nvSpPr>
        <p:spPr bwMode="auto">
          <a:xfrm>
            <a:off x="288925" y="3552825"/>
            <a:ext cx="4543425" cy="1570038"/>
          </a:xfrm>
          <a:prstGeom prst="rect">
            <a:avLst/>
          </a:prstGeom>
          <a:noFill/>
          <a:ln w="9525">
            <a:noFill/>
            <a:miter lim="800000"/>
            <a:headEnd/>
            <a:tailEnd/>
          </a:ln>
        </p:spPr>
        <p:txBody>
          <a:bodyPr wrap="none">
            <a:spAutoFit/>
          </a:bodyPr>
          <a:lstStyle/>
          <a:p>
            <a:pPr>
              <a:buFontTx/>
              <a:buChar char="•"/>
            </a:pPr>
            <a:r>
              <a:rPr lang="en-US">
                <a:sym typeface="Wingdings" pitchFamily="2" charset="2"/>
              </a:rPr>
              <a:t>If  S</a:t>
            </a:r>
            <a:r>
              <a:rPr lang="en-US" baseline="-10000"/>
              <a:t>x</a:t>
            </a:r>
            <a:r>
              <a:rPr lang="en-US">
                <a:sym typeface="Wingdings" pitchFamily="2" charset="2"/>
              </a:rPr>
              <a:t> </a:t>
            </a:r>
            <a:r>
              <a:rPr lang="en-US">
                <a:cs typeface="Times New Roman" pitchFamily="18" charset="0"/>
                <a:sym typeface="Symbol" pitchFamily="18" charset="2"/>
              </a:rPr>
              <a:t></a:t>
            </a:r>
            <a:r>
              <a:rPr lang="en-US">
                <a:sym typeface="Wingdings" pitchFamily="2" charset="2"/>
              </a:rPr>
              <a:t> S</a:t>
            </a:r>
            <a:r>
              <a:rPr lang="en-US" baseline="-10000"/>
              <a:t>y</a:t>
            </a:r>
            <a:r>
              <a:rPr lang="en-US">
                <a:sym typeface="Wingdings" pitchFamily="2" charset="2"/>
              </a:rPr>
              <a:t>  differential scaling.</a:t>
            </a:r>
          </a:p>
          <a:p>
            <a:pPr>
              <a:buFontTx/>
              <a:buChar char="•"/>
            </a:pPr>
            <a:r>
              <a:rPr lang="en-US">
                <a:sym typeface="Wingdings" pitchFamily="2" charset="2"/>
              </a:rPr>
              <a:t>Change in size and shape</a:t>
            </a:r>
          </a:p>
          <a:p>
            <a:pPr>
              <a:buFontTx/>
              <a:buChar char="•"/>
            </a:pPr>
            <a:r>
              <a:rPr lang="en-US">
                <a:sym typeface="Wingdings" pitchFamily="2" charset="2"/>
              </a:rPr>
              <a:t>Example : square  rectangle</a:t>
            </a:r>
          </a:p>
          <a:p>
            <a:pPr lvl="1">
              <a:buFontTx/>
              <a:buChar char="•"/>
            </a:pPr>
            <a:r>
              <a:rPr lang="en-US">
                <a:sym typeface="Wingdings" pitchFamily="2" charset="2"/>
              </a:rPr>
              <a:t>P(1, 3), S</a:t>
            </a:r>
            <a:r>
              <a:rPr lang="en-US" baseline="-10000"/>
              <a:t>x</a:t>
            </a:r>
            <a:r>
              <a:rPr lang="en-US">
                <a:sym typeface="Wingdings" pitchFamily="2" charset="2"/>
              </a:rPr>
              <a:t> = 2, S</a:t>
            </a:r>
            <a:r>
              <a:rPr lang="en-US" baseline="-10000"/>
              <a:t>y</a:t>
            </a:r>
            <a:r>
              <a:rPr lang="en-US">
                <a:sym typeface="Wingdings" pitchFamily="2" charset="2"/>
              </a:rPr>
              <a:t> = 5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4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848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down)">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499"/>
                                          </p:stCondLst>
                                        </p:cTn>
                                        <p:tgtEl>
                                          <p:spTgt spid="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3" presetClass="entr" presetSubtype="16" fill="hold" grpId="0" nodeType="clickEffect">
                                  <p:stCondLst>
                                    <p:cond delay="0"/>
                                  </p:stCondLst>
                                  <p:childTnLst>
                                    <p:set>
                                      <p:cBhvr>
                                        <p:cTn id="27" dur="1" fill="hold">
                                          <p:stCondLst>
                                            <p:cond delay="0"/>
                                          </p:stCondLst>
                                        </p:cTn>
                                        <p:tgtEl>
                                          <p:spTgt spid="18490"/>
                                        </p:tgtEl>
                                        <p:attrNameLst>
                                          <p:attrName>style.visibility</p:attrName>
                                        </p:attrNameLst>
                                      </p:cBhvr>
                                      <p:to>
                                        <p:strVal val="visible"/>
                                      </p:to>
                                    </p:set>
                                    <p:anim calcmode="lin" valueType="num">
                                      <p:cBhvr>
                                        <p:cTn id="28" dur="500" fill="hold"/>
                                        <p:tgtEl>
                                          <p:spTgt spid="18490"/>
                                        </p:tgtEl>
                                        <p:attrNameLst>
                                          <p:attrName>ppt_w</p:attrName>
                                        </p:attrNameLst>
                                      </p:cBhvr>
                                      <p:tavLst>
                                        <p:tav tm="0">
                                          <p:val>
                                            <p:fltVal val="0"/>
                                          </p:val>
                                        </p:tav>
                                        <p:tav tm="100000">
                                          <p:val>
                                            <p:strVal val="#ppt_w"/>
                                          </p:val>
                                        </p:tav>
                                      </p:tavLst>
                                    </p:anim>
                                    <p:anim calcmode="lin" valueType="num">
                                      <p:cBhvr>
                                        <p:cTn id="29" dur="500" fill="hold"/>
                                        <p:tgtEl>
                                          <p:spTgt spid="1849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88" grpId="0" animBg="1"/>
      <p:bldP spid="18490" grpId="0" animBg="1"/>
      <p:bldP spid="18496"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a:xfrm>
            <a:off x="0" y="228600"/>
            <a:ext cx="7772400" cy="1143000"/>
          </a:xfrm>
        </p:spPr>
        <p:txBody>
          <a:bodyPr anchor="b"/>
          <a:lstStyle/>
          <a:p>
            <a:r>
              <a:rPr lang="en-US" b="1" smtClean="0">
                <a:solidFill>
                  <a:schemeClr val="accent2"/>
                </a:solidFill>
              </a:rPr>
              <a:t>General pivot point rotation</a:t>
            </a:r>
          </a:p>
        </p:txBody>
      </p:sp>
      <p:sp>
        <p:nvSpPr>
          <p:cNvPr id="17411" name="Rectangle 3"/>
          <p:cNvSpPr>
            <a:spLocks noGrp="1" noChangeArrowheads="1"/>
          </p:cNvSpPr>
          <p:nvPr>
            <p:ph type="body" idx="4294967295"/>
          </p:nvPr>
        </p:nvSpPr>
        <p:spPr>
          <a:xfrm>
            <a:off x="1066800" y="1524000"/>
            <a:ext cx="8077200" cy="4648200"/>
          </a:xfrm>
        </p:spPr>
        <p:txBody>
          <a:bodyPr/>
          <a:lstStyle/>
          <a:p>
            <a:pPr algn="just"/>
            <a:r>
              <a:rPr lang="en-US" sz="2200" smtClean="0"/>
              <a:t>Translate the object so that pivot-position is moved to the coordinate origin</a:t>
            </a:r>
          </a:p>
          <a:p>
            <a:pPr algn="just"/>
            <a:r>
              <a:rPr lang="en-US" sz="2200" smtClean="0"/>
              <a:t>Rotate the object about the coordinate origin</a:t>
            </a:r>
          </a:p>
          <a:p>
            <a:pPr algn="just"/>
            <a:r>
              <a:rPr lang="en-US" sz="2200" smtClean="0"/>
              <a:t>Translate the object so that the pivot point is returned to its original position </a:t>
            </a:r>
          </a:p>
          <a:p>
            <a:pPr>
              <a:buFontTx/>
              <a:buNone/>
            </a:pPr>
            <a:endParaRPr lang="en-US" sz="2200" smtClean="0"/>
          </a:p>
        </p:txBody>
      </p:sp>
      <p:sp>
        <p:nvSpPr>
          <p:cNvPr id="17412" name="Line 4"/>
          <p:cNvSpPr>
            <a:spLocks noChangeShapeType="1"/>
          </p:cNvSpPr>
          <p:nvPr/>
        </p:nvSpPr>
        <p:spPr bwMode="auto">
          <a:xfrm>
            <a:off x="1143000" y="3657600"/>
            <a:ext cx="0" cy="1066800"/>
          </a:xfrm>
          <a:prstGeom prst="line">
            <a:avLst/>
          </a:prstGeom>
          <a:noFill/>
          <a:ln w="9525">
            <a:solidFill>
              <a:schemeClr val="tx1"/>
            </a:solidFill>
            <a:round/>
            <a:headEnd/>
            <a:tailEnd/>
          </a:ln>
        </p:spPr>
        <p:txBody>
          <a:bodyPr/>
          <a:lstStyle/>
          <a:p>
            <a:endParaRPr lang="en-US"/>
          </a:p>
        </p:txBody>
      </p:sp>
      <p:sp>
        <p:nvSpPr>
          <p:cNvPr id="17413" name="Line 5"/>
          <p:cNvSpPr>
            <a:spLocks noChangeShapeType="1"/>
          </p:cNvSpPr>
          <p:nvPr/>
        </p:nvSpPr>
        <p:spPr bwMode="auto">
          <a:xfrm>
            <a:off x="990600" y="4648200"/>
            <a:ext cx="1371600" cy="0"/>
          </a:xfrm>
          <a:prstGeom prst="line">
            <a:avLst/>
          </a:prstGeom>
          <a:noFill/>
          <a:ln w="9525">
            <a:solidFill>
              <a:schemeClr val="tx1"/>
            </a:solidFill>
            <a:round/>
            <a:headEnd/>
            <a:tailEnd/>
          </a:ln>
        </p:spPr>
        <p:txBody>
          <a:bodyPr/>
          <a:lstStyle/>
          <a:p>
            <a:endParaRPr lang="en-US"/>
          </a:p>
        </p:txBody>
      </p:sp>
      <p:sp>
        <p:nvSpPr>
          <p:cNvPr id="17414" name="AutoShape 6"/>
          <p:cNvSpPr>
            <a:spLocks noChangeArrowheads="1"/>
          </p:cNvSpPr>
          <p:nvPr/>
        </p:nvSpPr>
        <p:spPr bwMode="auto">
          <a:xfrm>
            <a:off x="1447800" y="3886200"/>
            <a:ext cx="609600" cy="609600"/>
          </a:xfrm>
          <a:prstGeom prst="triangle">
            <a:avLst>
              <a:gd name="adj" fmla="val 50000"/>
            </a:avLst>
          </a:prstGeom>
          <a:noFill/>
          <a:ln w="9525">
            <a:solidFill>
              <a:schemeClr val="tx1"/>
            </a:solidFill>
            <a:miter lim="800000"/>
            <a:headEnd/>
            <a:tailEnd/>
          </a:ln>
        </p:spPr>
        <p:txBody>
          <a:bodyPr wrap="none" anchor="ctr"/>
          <a:lstStyle/>
          <a:p>
            <a:pPr algn="ctr" eaLnBrk="0" hangingPunct="0"/>
            <a:endParaRPr lang="en-US" sz="1800" b="0">
              <a:latin typeface="Arial" pitchFamily="34" charset="0"/>
            </a:endParaRPr>
          </a:p>
        </p:txBody>
      </p:sp>
      <p:sp>
        <p:nvSpPr>
          <p:cNvPr id="17415" name="AutoShape 7"/>
          <p:cNvSpPr>
            <a:spLocks noChangeArrowheads="1"/>
          </p:cNvSpPr>
          <p:nvPr/>
        </p:nvSpPr>
        <p:spPr bwMode="auto">
          <a:xfrm>
            <a:off x="1689100" y="4267200"/>
            <a:ext cx="63500" cy="63500"/>
          </a:xfrm>
          <a:prstGeom prst="flowChartConnector">
            <a:avLst/>
          </a:prstGeom>
          <a:solidFill>
            <a:srgbClr val="003300"/>
          </a:solidFill>
          <a:ln w="9525">
            <a:solidFill>
              <a:schemeClr val="tx1"/>
            </a:solidFill>
            <a:round/>
            <a:headEnd/>
            <a:tailEnd/>
          </a:ln>
        </p:spPr>
        <p:txBody>
          <a:bodyPr wrap="none" anchor="ctr"/>
          <a:lstStyle/>
          <a:p>
            <a:pPr algn="ctr" eaLnBrk="0" hangingPunct="0"/>
            <a:endParaRPr lang="en-US" sz="1800" b="0">
              <a:latin typeface="Arial" pitchFamily="34" charset="0"/>
            </a:endParaRPr>
          </a:p>
        </p:txBody>
      </p:sp>
      <p:sp>
        <p:nvSpPr>
          <p:cNvPr id="17416" name="Text Box 8"/>
          <p:cNvSpPr txBox="1">
            <a:spLocks noChangeArrowheads="1"/>
          </p:cNvSpPr>
          <p:nvPr/>
        </p:nvSpPr>
        <p:spPr bwMode="auto">
          <a:xfrm>
            <a:off x="1981200" y="3810000"/>
            <a:ext cx="838200" cy="274638"/>
          </a:xfrm>
          <a:prstGeom prst="rect">
            <a:avLst/>
          </a:prstGeom>
          <a:noFill/>
          <a:ln w="9525">
            <a:noFill/>
            <a:miter lim="800000"/>
            <a:headEnd/>
            <a:tailEnd/>
          </a:ln>
        </p:spPr>
        <p:txBody>
          <a:bodyPr>
            <a:spAutoFit/>
          </a:bodyPr>
          <a:lstStyle/>
          <a:p>
            <a:pPr eaLnBrk="0" hangingPunct="0">
              <a:spcBef>
                <a:spcPct val="50000"/>
              </a:spcBef>
            </a:pPr>
            <a:r>
              <a:rPr lang="en-US" sz="1200" b="0">
                <a:latin typeface="Arial" pitchFamily="34" charset="0"/>
              </a:rPr>
              <a:t>(x</a:t>
            </a:r>
            <a:r>
              <a:rPr lang="en-US" sz="1200" b="0" baseline="-25000">
                <a:latin typeface="Arial" pitchFamily="34" charset="0"/>
              </a:rPr>
              <a:t>r</a:t>
            </a:r>
            <a:r>
              <a:rPr lang="en-US" sz="1200" b="0">
                <a:latin typeface="Arial" pitchFamily="34" charset="0"/>
              </a:rPr>
              <a:t>,y</a:t>
            </a:r>
            <a:r>
              <a:rPr lang="en-US" sz="1200" b="0" baseline="-25000">
                <a:latin typeface="Arial" pitchFamily="34" charset="0"/>
              </a:rPr>
              <a:t>r</a:t>
            </a:r>
            <a:r>
              <a:rPr lang="en-US" sz="1200" b="0">
                <a:latin typeface="Arial" pitchFamily="34" charset="0"/>
              </a:rPr>
              <a:t>)</a:t>
            </a:r>
          </a:p>
        </p:txBody>
      </p:sp>
      <p:sp>
        <p:nvSpPr>
          <p:cNvPr id="17417" name="Line 9"/>
          <p:cNvSpPr>
            <a:spLocks noChangeShapeType="1"/>
          </p:cNvSpPr>
          <p:nvPr/>
        </p:nvSpPr>
        <p:spPr bwMode="auto">
          <a:xfrm flipH="1">
            <a:off x="1752600" y="4038600"/>
            <a:ext cx="304800" cy="228600"/>
          </a:xfrm>
          <a:prstGeom prst="line">
            <a:avLst/>
          </a:prstGeom>
          <a:noFill/>
          <a:ln w="9525">
            <a:solidFill>
              <a:schemeClr val="tx1"/>
            </a:solidFill>
            <a:round/>
            <a:headEnd/>
            <a:tailEnd type="triangle" w="med" len="med"/>
          </a:ln>
        </p:spPr>
        <p:txBody>
          <a:bodyPr/>
          <a:lstStyle/>
          <a:p>
            <a:endParaRPr lang="en-US"/>
          </a:p>
        </p:txBody>
      </p:sp>
      <p:sp>
        <p:nvSpPr>
          <p:cNvPr id="17418" name="Line 10"/>
          <p:cNvSpPr>
            <a:spLocks noChangeShapeType="1"/>
          </p:cNvSpPr>
          <p:nvPr/>
        </p:nvSpPr>
        <p:spPr bwMode="auto">
          <a:xfrm>
            <a:off x="3276600" y="3657600"/>
            <a:ext cx="0" cy="1066800"/>
          </a:xfrm>
          <a:prstGeom prst="line">
            <a:avLst/>
          </a:prstGeom>
          <a:noFill/>
          <a:ln w="9525">
            <a:solidFill>
              <a:schemeClr val="tx1"/>
            </a:solidFill>
            <a:round/>
            <a:headEnd/>
            <a:tailEnd/>
          </a:ln>
        </p:spPr>
        <p:txBody>
          <a:bodyPr/>
          <a:lstStyle/>
          <a:p>
            <a:endParaRPr lang="en-US"/>
          </a:p>
        </p:txBody>
      </p:sp>
      <p:sp>
        <p:nvSpPr>
          <p:cNvPr id="17419" name="Line 11"/>
          <p:cNvSpPr>
            <a:spLocks noChangeShapeType="1"/>
          </p:cNvSpPr>
          <p:nvPr/>
        </p:nvSpPr>
        <p:spPr bwMode="auto">
          <a:xfrm>
            <a:off x="3124200" y="4648200"/>
            <a:ext cx="1371600" cy="0"/>
          </a:xfrm>
          <a:prstGeom prst="line">
            <a:avLst/>
          </a:prstGeom>
          <a:noFill/>
          <a:ln w="9525">
            <a:solidFill>
              <a:schemeClr val="tx1"/>
            </a:solidFill>
            <a:round/>
            <a:headEnd/>
            <a:tailEnd/>
          </a:ln>
        </p:spPr>
        <p:txBody>
          <a:bodyPr/>
          <a:lstStyle/>
          <a:p>
            <a:endParaRPr lang="en-US"/>
          </a:p>
        </p:txBody>
      </p:sp>
      <p:sp>
        <p:nvSpPr>
          <p:cNvPr id="17420" name="AutoShape 12"/>
          <p:cNvSpPr>
            <a:spLocks noChangeArrowheads="1"/>
          </p:cNvSpPr>
          <p:nvPr/>
        </p:nvSpPr>
        <p:spPr bwMode="auto">
          <a:xfrm>
            <a:off x="2971800" y="4267200"/>
            <a:ext cx="609600" cy="609600"/>
          </a:xfrm>
          <a:prstGeom prst="triangle">
            <a:avLst>
              <a:gd name="adj" fmla="val 50000"/>
            </a:avLst>
          </a:prstGeom>
          <a:noFill/>
          <a:ln w="9525">
            <a:solidFill>
              <a:schemeClr val="tx1"/>
            </a:solidFill>
            <a:miter lim="800000"/>
            <a:headEnd/>
            <a:tailEnd/>
          </a:ln>
        </p:spPr>
        <p:txBody>
          <a:bodyPr wrap="none" anchor="ctr"/>
          <a:lstStyle/>
          <a:p>
            <a:pPr algn="ctr" eaLnBrk="0" hangingPunct="0"/>
            <a:endParaRPr lang="en-US" sz="1800" b="0">
              <a:latin typeface="Arial" pitchFamily="34" charset="0"/>
            </a:endParaRPr>
          </a:p>
        </p:txBody>
      </p:sp>
      <p:sp>
        <p:nvSpPr>
          <p:cNvPr id="17421" name="AutoShape 13"/>
          <p:cNvSpPr>
            <a:spLocks noChangeArrowheads="1"/>
          </p:cNvSpPr>
          <p:nvPr/>
        </p:nvSpPr>
        <p:spPr bwMode="auto">
          <a:xfrm>
            <a:off x="3276600" y="4584700"/>
            <a:ext cx="63500" cy="63500"/>
          </a:xfrm>
          <a:prstGeom prst="flowChartConnector">
            <a:avLst/>
          </a:prstGeom>
          <a:solidFill>
            <a:srgbClr val="003300"/>
          </a:solidFill>
          <a:ln w="9525">
            <a:solidFill>
              <a:schemeClr val="tx1"/>
            </a:solidFill>
            <a:round/>
            <a:headEnd/>
            <a:tailEnd/>
          </a:ln>
        </p:spPr>
        <p:txBody>
          <a:bodyPr wrap="none" anchor="ctr"/>
          <a:lstStyle/>
          <a:p>
            <a:pPr algn="ctr" eaLnBrk="0" hangingPunct="0"/>
            <a:endParaRPr lang="en-US" sz="1800" b="0">
              <a:latin typeface="Arial" pitchFamily="34" charset="0"/>
            </a:endParaRPr>
          </a:p>
        </p:txBody>
      </p:sp>
      <p:sp>
        <p:nvSpPr>
          <p:cNvPr id="17422" name="Line 14"/>
          <p:cNvSpPr>
            <a:spLocks noChangeShapeType="1"/>
          </p:cNvSpPr>
          <p:nvPr/>
        </p:nvSpPr>
        <p:spPr bwMode="auto">
          <a:xfrm>
            <a:off x="5105400" y="3581400"/>
            <a:ext cx="0" cy="1066800"/>
          </a:xfrm>
          <a:prstGeom prst="line">
            <a:avLst/>
          </a:prstGeom>
          <a:noFill/>
          <a:ln w="9525">
            <a:solidFill>
              <a:schemeClr val="tx1"/>
            </a:solidFill>
            <a:round/>
            <a:headEnd/>
            <a:tailEnd/>
          </a:ln>
        </p:spPr>
        <p:txBody>
          <a:bodyPr/>
          <a:lstStyle/>
          <a:p>
            <a:endParaRPr lang="en-US"/>
          </a:p>
        </p:txBody>
      </p:sp>
      <p:sp>
        <p:nvSpPr>
          <p:cNvPr id="17423" name="Line 15"/>
          <p:cNvSpPr>
            <a:spLocks noChangeShapeType="1"/>
          </p:cNvSpPr>
          <p:nvPr/>
        </p:nvSpPr>
        <p:spPr bwMode="auto">
          <a:xfrm>
            <a:off x="4953000" y="4572000"/>
            <a:ext cx="1371600" cy="0"/>
          </a:xfrm>
          <a:prstGeom prst="line">
            <a:avLst/>
          </a:prstGeom>
          <a:noFill/>
          <a:ln w="9525">
            <a:solidFill>
              <a:schemeClr val="tx1"/>
            </a:solidFill>
            <a:round/>
            <a:headEnd/>
            <a:tailEnd/>
          </a:ln>
        </p:spPr>
        <p:txBody>
          <a:bodyPr/>
          <a:lstStyle/>
          <a:p>
            <a:endParaRPr lang="en-US"/>
          </a:p>
        </p:txBody>
      </p:sp>
      <p:sp>
        <p:nvSpPr>
          <p:cNvPr id="17424" name="AutoShape 16"/>
          <p:cNvSpPr>
            <a:spLocks noChangeArrowheads="1"/>
          </p:cNvSpPr>
          <p:nvPr/>
        </p:nvSpPr>
        <p:spPr bwMode="auto">
          <a:xfrm rot="5400000">
            <a:off x="4953000" y="4267200"/>
            <a:ext cx="609600" cy="609600"/>
          </a:xfrm>
          <a:prstGeom prst="triangle">
            <a:avLst>
              <a:gd name="adj" fmla="val 50000"/>
            </a:avLst>
          </a:prstGeom>
          <a:noFill/>
          <a:ln w="9525">
            <a:solidFill>
              <a:schemeClr val="tx1"/>
            </a:solidFill>
            <a:miter lim="800000"/>
            <a:headEnd/>
            <a:tailEnd/>
          </a:ln>
        </p:spPr>
        <p:txBody>
          <a:bodyPr wrap="none" anchor="ctr"/>
          <a:lstStyle/>
          <a:p>
            <a:pPr algn="ctr" eaLnBrk="0" hangingPunct="0"/>
            <a:endParaRPr lang="en-US" sz="1800" b="0">
              <a:latin typeface="Arial" pitchFamily="34" charset="0"/>
            </a:endParaRPr>
          </a:p>
        </p:txBody>
      </p:sp>
      <p:sp>
        <p:nvSpPr>
          <p:cNvPr id="17425" name="AutoShape 17"/>
          <p:cNvSpPr>
            <a:spLocks noChangeArrowheads="1"/>
          </p:cNvSpPr>
          <p:nvPr/>
        </p:nvSpPr>
        <p:spPr bwMode="auto">
          <a:xfrm>
            <a:off x="5118100" y="4572000"/>
            <a:ext cx="63500" cy="63500"/>
          </a:xfrm>
          <a:prstGeom prst="flowChartConnector">
            <a:avLst/>
          </a:prstGeom>
          <a:solidFill>
            <a:srgbClr val="003300"/>
          </a:solidFill>
          <a:ln w="9525">
            <a:solidFill>
              <a:schemeClr val="tx1"/>
            </a:solidFill>
            <a:round/>
            <a:headEnd/>
            <a:tailEnd/>
          </a:ln>
        </p:spPr>
        <p:txBody>
          <a:bodyPr wrap="none" anchor="ctr"/>
          <a:lstStyle/>
          <a:p>
            <a:pPr algn="ctr" eaLnBrk="0" hangingPunct="0"/>
            <a:endParaRPr lang="en-US" sz="1800" b="0">
              <a:latin typeface="Arial" pitchFamily="34" charset="0"/>
            </a:endParaRPr>
          </a:p>
        </p:txBody>
      </p:sp>
      <p:sp>
        <p:nvSpPr>
          <p:cNvPr id="17426" name="Line 18"/>
          <p:cNvSpPr>
            <a:spLocks noChangeShapeType="1"/>
          </p:cNvSpPr>
          <p:nvPr/>
        </p:nvSpPr>
        <p:spPr bwMode="auto">
          <a:xfrm>
            <a:off x="7010400" y="3581400"/>
            <a:ext cx="0" cy="1066800"/>
          </a:xfrm>
          <a:prstGeom prst="line">
            <a:avLst/>
          </a:prstGeom>
          <a:noFill/>
          <a:ln w="9525">
            <a:solidFill>
              <a:schemeClr val="tx1"/>
            </a:solidFill>
            <a:round/>
            <a:headEnd/>
            <a:tailEnd/>
          </a:ln>
        </p:spPr>
        <p:txBody>
          <a:bodyPr/>
          <a:lstStyle/>
          <a:p>
            <a:endParaRPr lang="en-US"/>
          </a:p>
        </p:txBody>
      </p:sp>
      <p:sp>
        <p:nvSpPr>
          <p:cNvPr id="17427" name="Line 19"/>
          <p:cNvSpPr>
            <a:spLocks noChangeShapeType="1"/>
          </p:cNvSpPr>
          <p:nvPr/>
        </p:nvSpPr>
        <p:spPr bwMode="auto">
          <a:xfrm>
            <a:off x="6858000" y="4572000"/>
            <a:ext cx="1371600" cy="0"/>
          </a:xfrm>
          <a:prstGeom prst="line">
            <a:avLst/>
          </a:prstGeom>
          <a:noFill/>
          <a:ln w="9525">
            <a:solidFill>
              <a:schemeClr val="tx1"/>
            </a:solidFill>
            <a:round/>
            <a:headEnd/>
            <a:tailEnd/>
          </a:ln>
        </p:spPr>
        <p:txBody>
          <a:bodyPr/>
          <a:lstStyle/>
          <a:p>
            <a:endParaRPr lang="en-US"/>
          </a:p>
        </p:txBody>
      </p:sp>
      <p:sp>
        <p:nvSpPr>
          <p:cNvPr id="17428" name="AutoShape 20"/>
          <p:cNvSpPr>
            <a:spLocks noChangeArrowheads="1"/>
          </p:cNvSpPr>
          <p:nvPr/>
        </p:nvSpPr>
        <p:spPr bwMode="auto">
          <a:xfrm rot="5400000">
            <a:off x="7162800" y="3810000"/>
            <a:ext cx="609600" cy="609600"/>
          </a:xfrm>
          <a:prstGeom prst="triangle">
            <a:avLst>
              <a:gd name="adj" fmla="val 50000"/>
            </a:avLst>
          </a:prstGeom>
          <a:noFill/>
          <a:ln w="9525">
            <a:solidFill>
              <a:schemeClr val="tx1"/>
            </a:solidFill>
            <a:miter lim="800000"/>
            <a:headEnd/>
            <a:tailEnd/>
          </a:ln>
        </p:spPr>
        <p:txBody>
          <a:bodyPr wrap="none" anchor="ctr"/>
          <a:lstStyle/>
          <a:p>
            <a:pPr algn="ctr" eaLnBrk="0" hangingPunct="0"/>
            <a:endParaRPr lang="en-US" sz="1800" b="0">
              <a:latin typeface="Arial" pitchFamily="34" charset="0"/>
            </a:endParaRPr>
          </a:p>
        </p:txBody>
      </p:sp>
      <p:sp>
        <p:nvSpPr>
          <p:cNvPr id="17429" name="AutoShape 21"/>
          <p:cNvSpPr>
            <a:spLocks noChangeArrowheads="1"/>
          </p:cNvSpPr>
          <p:nvPr/>
        </p:nvSpPr>
        <p:spPr bwMode="auto">
          <a:xfrm>
            <a:off x="7315200" y="4038600"/>
            <a:ext cx="63500" cy="63500"/>
          </a:xfrm>
          <a:prstGeom prst="flowChartConnector">
            <a:avLst/>
          </a:prstGeom>
          <a:solidFill>
            <a:srgbClr val="003300"/>
          </a:solidFill>
          <a:ln w="9525">
            <a:solidFill>
              <a:schemeClr val="tx1"/>
            </a:solidFill>
            <a:round/>
            <a:headEnd/>
            <a:tailEnd/>
          </a:ln>
        </p:spPr>
        <p:txBody>
          <a:bodyPr wrap="none" anchor="ctr"/>
          <a:lstStyle/>
          <a:p>
            <a:pPr algn="ctr" eaLnBrk="0" hangingPunct="0"/>
            <a:endParaRPr lang="en-US" sz="1800" b="0">
              <a:latin typeface="Arial" pitchFamily="34" charset="0"/>
            </a:endParaRPr>
          </a:p>
        </p:txBody>
      </p:sp>
      <p:sp>
        <p:nvSpPr>
          <p:cNvPr id="17430" name="Text Box 22"/>
          <p:cNvSpPr txBox="1">
            <a:spLocks noChangeArrowheads="1"/>
          </p:cNvSpPr>
          <p:nvPr/>
        </p:nvSpPr>
        <p:spPr bwMode="auto">
          <a:xfrm>
            <a:off x="914400" y="4953000"/>
            <a:ext cx="1676400" cy="1803400"/>
          </a:xfrm>
          <a:prstGeom prst="rect">
            <a:avLst/>
          </a:prstGeom>
          <a:noFill/>
          <a:ln w="9525">
            <a:noFill/>
            <a:miter lim="800000"/>
            <a:headEnd/>
            <a:tailEnd/>
          </a:ln>
        </p:spPr>
        <p:txBody>
          <a:bodyPr>
            <a:spAutoFit/>
          </a:bodyPr>
          <a:lstStyle/>
          <a:p>
            <a:pPr algn="ctr" eaLnBrk="0" hangingPunct="0">
              <a:spcBef>
                <a:spcPct val="50000"/>
              </a:spcBef>
            </a:pPr>
            <a:r>
              <a:rPr lang="en-US" sz="1600">
                <a:latin typeface="Arial" pitchFamily="34" charset="0"/>
              </a:rPr>
              <a:t>(a)</a:t>
            </a:r>
          </a:p>
          <a:p>
            <a:pPr algn="ctr" eaLnBrk="0" hangingPunct="0">
              <a:spcBef>
                <a:spcPct val="50000"/>
              </a:spcBef>
            </a:pPr>
            <a:r>
              <a:rPr lang="en-US" sz="1600">
                <a:latin typeface="Arial" pitchFamily="34" charset="0"/>
              </a:rPr>
              <a:t>Original Position of Object and pivot point</a:t>
            </a:r>
          </a:p>
          <a:p>
            <a:pPr algn="ctr" eaLnBrk="0" hangingPunct="0">
              <a:spcBef>
                <a:spcPct val="50000"/>
              </a:spcBef>
            </a:pPr>
            <a:endParaRPr lang="en-US" sz="1600">
              <a:latin typeface="Arial" pitchFamily="34" charset="0"/>
            </a:endParaRPr>
          </a:p>
        </p:txBody>
      </p:sp>
      <p:sp>
        <p:nvSpPr>
          <p:cNvPr id="17431" name="Text Box 23"/>
          <p:cNvSpPr txBox="1">
            <a:spLocks noChangeArrowheads="1"/>
          </p:cNvSpPr>
          <p:nvPr/>
        </p:nvSpPr>
        <p:spPr bwMode="auto">
          <a:xfrm>
            <a:off x="2971800" y="4876800"/>
            <a:ext cx="1676400" cy="1681163"/>
          </a:xfrm>
          <a:prstGeom prst="rect">
            <a:avLst/>
          </a:prstGeom>
          <a:noFill/>
          <a:ln w="9525">
            <a:noFill/>
            <a:miter lim="800000"/>
            <a:headEnd/>
            <a:tailEnd/>
          </a:ln>
        </p:spPr>
        <p:txBody>
          <a:bodyPr>
            <a:spAutoFit/>
          </a:bodyPr>
          <a:lstStyle/>
          <a:p>
            <a:pPr algn="ctr" eaLnBrk="0" hangingPunct="0">
              <a:spcBef>
                <a:spcPct val="50000"/>
              </a:spcBef>
            </a:pPr>
            <a:r>
              <a:rPr lang="en-US" sz="1600">
                <a:latin typeface="Arial" pitchFamily="34" charset="0"/>
              </a:rPr>
              <a:t>(b)</a:t>
            </a:r>
          </a:p>
          <a:p>
            <a:pPr algn="ctr" eaLnBrk="0" hangingPunct="0">
              <a:spcBef>
                <a:spcPct val="50000"/>
              </a:spcBef>
            </a:pPr>
            <a:r>
              <a:rPr lang="en-US" sz="1600">
                <a:latin typeface="Arial" pitchFamily="34" charset="0"/>
              </a:rPr>
              <a:t>Translation of object so that pivot point (x</a:t>
            </a:r>
            <a:r>
              <a:rPr lang="en-US" sz="1600" baseline="-25000">
                <a:latin typeface="Arial" pitchFamily="34" charset="0"/>
              </a:rPr>
              <a:t>r</a:t>
            </a:r>
            <a:r>
              <a:rPr lang="en-US" sz="1600">
                <a:latin typeface="Arial" pitchFamily="34" charset="0"/>
              </a:rPr>
              <a:t>,y</a:t>
            </a:r>
            <a:r>
              <a:rPr lang="en-US" sz="1600" baseline="-25000">
                <a:latin typeface="Arial" pitchFamily="34" charset="0"/>
              </a:rPr>
              <a:t>r</a:t>
            </a:r>
            <a:r>
              <a:rPr lang="en-US" sz="1600">
                <a:latin typeface="Arial" pitchFamily="34" charset="0"/>
              </a:rPr>
              <a:t>) is at origin</a:t>
            </a:r>
          </a:p>
        </p:txBody>
      </p:sp>
      <p:sp>
        <p:nvSpPr>
          <p:cNvPr id="17432" name="Text Box 24"/>
          <p:cNvSpPr txBox="1">
            <a:spLocks noChangeArrowheads="1"/>
          </p:cNvSpPr>
          <p:nvPr/>
        </p:nvSpPr>
        <p:spPr bwMode="auto">
          <a:xfrm>
            <a:off x="4724400" y="4876800"/>
            <a:ext cx="1676400" cy="947738"/>
          </a:xfrm>
          <a:prstGeom prst="rect">
            <a:avLst/>
          </a:prstGeom>
          <a:noFill/>
          <a:ln w="9525">
            <a:noFill/>
            <a:miter lim="800000"/>
            <a:headEnd/>
            <a:tailEnd/>
          </a:ln>
        </p:spPr>
        <p:txBody>
          <a:bodyPr>
            <a:spAutoFit/>
          </a:bodyPr>
          <a:lstStyle/>
          <a:p>
            <a:pPr algn="ctr" eaLnBrk="0" hangingPunct="0">
              <a:spcBef>
                <a:spcPct val="50000"/>
              </a:spcBef>
            </a:pPr>
            <a:r>
              <a:rPr lang="en-US" sz="1600">
                <a:latin typeface="Arial" pitchFamily="34" charset="0"/>
              </a:rPr>
              <a:t>(c)</a:t>
            </a:r>
          </a:p>
          <a:p>
            <a:pPr algn="ctr" eaLnBrk="0" hangingPunct="0">
              <a:spcBef>
                <a:spcPct val="50000"/>
              </a:spcBef>
            </a:pPr>
            <a:r>
              <a:rPr lang="en-US" sz="1600">
                <a:latin typeface="Arial" pitchFamily="34" charset="0"/>
              </a:rPr>
              <a:t>Rotation was about origin</a:t>
            </a:r>
          </a:p>
        </p:txBody>
      </p:sp>
      <p:sp>
        <p:nvSpPr>
          <p:cNvPr id="17433" name="Text Box 25"/>
          <p:cNvSpPr txBox="1">
            <a:spLocks noChangeArrowheads="1"/>
          </p:cNvSpPr>
          <p:nvPr/>
        </p:nvSpPr>
        <p:spPr bwMode="auto">
          <a:xfrm>
            <a:off x="6553200" y="4779963"/>
            <a:ext cx="2362200" cy="1436687"/>
          </a:xfrm>
          <a:prstGeom prst="rect">
            <a:avLst/>
          </a:prstGeom>
          <a:noFill/>
          <a:ln w="9525">
            <a:noFill/>
            <a:miter lim="800000"/>
            <a:headEnd/>
            <a:tailEnd/>
          </a:ln>
        </p:spPr>
        <p:txBody>
          <a:bodyPr>
            <a:spAutoFit/>
          </a:bodyPr>
          <a:lstStyle/>
          <a:p>
            <a:pPr algn="ctr" eaLnBrk="0" hangingPunct="0">
              <a:spcBef>
                <a:spcPct val="50000"/>
              </a:spcBef>
            </a:pPr>
            <a:r>
              <a:rPr lang="en-US" sz="1600">
                <a:latin typeface="Arial" pitchFamily="34" charset="0"/>
              </a:rPr>
              <a:t>(d)</a:t>
            </a:r>
          </a:p>
          <a:p>
            <a:pPr algn="ctr" eaLnBrk="0" hangingPunct="0">
              <a:spcBef>
                <a:spcPct val="50000"/>
              </a:spcBef>
            </a:pPr>
            <a:r>
              <a:rPr lang="en-US" sz="1600">
                <a:latin typeface="Arial" pitchFamily="34" charset="0"/>
              </a:rPr>
              <a:t>Translation of the object so that the pivot point is returned to position (x</a:t>
            </a:r>
            <a:r>
              <a:rPr lang="en-US" sz="1600" baseline="-25000">
                <a:latin typeface="Arial" pitchFamily="34" charset="0"/>
              </a:rPr>
              <a:t>r</a:t>
            </a:r>
            <a:r>
              <a:rPr lang="en-US" sz="1600">
                <a:latin typeface="Arial" pitchFamily="34" charset="0"/>
              </a:rPr>
              <a:t>,y</a:t>
            </a:r>
            <a:r>
              <a:rPr lang="en-US" sz="1600" baseline="-25000">
                <a:latin typeface="Arial" pitchFamily="34" charset="0"/>
              </a:rPr>
              <a:t>r</a:t>
            </a:r>
            <a:r>
              <a:rPr lang="en-US" sz="1600">
                <a:latin typeface="Arial" pitchFamily="34" charset="0"/>
              </a:rPr>
              <a: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0" y="0"/>
            <a:ext cx="7772400" cy="1143000"/>
          </a:xfrm>
        </p:spPr>
        <p:txBody>
          <a:bodyPr anchor="b"/>
          <a:lstStyle/>
          <a:p>
            <a:r>
              <a:rPr lang="en-US" b="1" smtClean="0">
                <a:solidFill>
                  <a:schemeClr val="accent2"/>
                </a:solidFill>
              </a:rPr>
              <a:t>General fixed point scaling</a:t>
            </a:r>
          </a:p>
        </p:txBody>
      </p:sp>
      <p:sp>
        <p:nvSpPr>
          <p:cNvPr id="18435" name="Rectangle 3"/>
          <p:cNvSpPr>
            <a:spLocks noGrp="1" noChangeArrowheads="1"/>
          </p:cNvSpPr>
          <p:nvPr>
            <p:ph type="body" idx="4294967295"/>
          </p:nvPr>
        </p:nvSpPr>
        <p:spPr>
          <a:xfrm>
            <a:off x="0" y="1219200"/>
            <a:ext cx="7772400" cy="4114800"/>
          </a:xfrm>
        </p:spPr>
        <p:txBody>
          <a:bodyPr/>
          <a:lstStyle/>
          <a:p>
            <a:r>
              <a:rPr lang="en-US" sz="2200" smtClean="0"/>
              <a:t>Translate object so that the fixed point coincides with the coordinate origin</a:t>
            </a:r>
          </a:p>
          <a:p>
            <a:r>
              <a:rPr lang="en-US" sz="2200" smtClean="0"/>
              <a:t>Scale the object with respect to the coordinate origin</a:t>
            </a:r>
          </a:p>
          <a:p>
            <a:r>
              <a:rPr lang="en-US" sz="2200" smtClean="0"/>
              <a:t>Use the inverse translation of step 1 to return the object to its original position</a:t>
            </a:r>
          </a:p>
          <a:p>
            <a:pPr>
              <a:buFontTx/>
              <a:buNone/>
            </a:pPr>
            <a:endParaRPr lang="en-US" sz="2200" smtClean="0"/>
          </a:p>
          <a:p>
            <a:endParaRPr lang="en-US" sz="2200" smtClean="0"/>
          </a:p>
        </p:txBody>
      </p:sp>
      <p:sp>
        <p:nvSpPr>
          <p:cNvPr id="18436" name="Line 4"/>
          <p:cNvSpPr>
            <a:spLocks noChangeShapeType="1"/>
          </p:cNvSpPr>
          <p:nvPr/>
        </p:nvSpPr>
        <p:spPr bwMode="auto">
          <a:xfrm>
            <a:off x="1143000" y="3657600"/>
            <a:ext cx="0" cy="1066800"/>
          </a:xfrm>
          <a:prstGeom prst="line">
            <a:avLst/>
          </a:prstGeom>
          <a:noFill/>
          <a:ln w="9525">
            <a:solidFill>
              <a:schemeClr val="tx1"/>
            </a:solidFill>
            <a:round/>
            <a:headEnd/>
            <a:tailEnd/>
          </a:ln>
        </p:spPr>
        <p:txBody>
          <a:bodyPr/>
          <a:lstStyle/>
          <a:p>
            <a:endParaRPr lang="en-US"/>
          </a:p>
        </p:txBody>
      </p:sp>
      <p:sp>
        <p:nvSpPr>
          <p:cNvPr id="18437" name="Line 5"/>
          <p:cNvSpPr>
            <a:spLocks noChangeShapeType="1"/>
          </p:cNvSpPr>
          <p:nvPr/>
        </p:nvSpPr>
        <p:spPr bwMode="auto">
          <a:xfrm>
            <a:off x="990600" y="4648200"/>
            <a:ext cx="1371600" cy="0"/>
          </a:xfrm>
          <a:prstGeom prst="line">
            <a:avLst/>
          </a:prstGeom>
          <a:noFill/>
          <a:ln w="9525">
            <a:solidFill>
              <a:schemeClr val="tx1"/>
            </a:solidFill>
            <a:round/>
            <a:headEnd/>
            <a:tailEnd/>
          </a:ln>
        </p:spPr>
        <p:txBody>
          <a:bodyPr/>
          <a:lstStyle/>
          <a:p>
            <a:endParaRPr lang="en-US"/>
          </a:p>
        </p:txBody>
      </p:sp>
      <p:sp>
        <p:nvSpPr>
          <p:cNvPr id="18438" name="AutoShape 6"/>
          <p:cNvSpPr>
            <a:spLocks noChangeArrowheads="1"/>
          </p:cNvSpPr>
          <p:nvPr/>
        </p:nvSpPr>
        <p:spPr bwMode="auto">
          <a:xfrm>
            <a:off x="1447800" y="3886200"/>
            <a:ext cx="609600" cy="609600"/>
          </a:xfrm>
          <a:prstGeom prst="triangle">
            <a:avLst>
              <a:gd name="adj" fmla="val 50000"/>
            </a:avLst>
          </a:prstGeom>
          <a:noFill/>
          <a:ln w="9525">
            <a:solidFill>
              <a:schemeClr val="tx1"/>
            </a:solidFill>
            <a:miter lim="800000"/>
            <a:headEnd/>
            <a:tailEnd/>
          </a:ln>
        </p:spPr>
        <p:txBody>
          <a:bodyPr wrap="none" anchor="ctr"/>
          <a:lstStyle/>
          <a:p>
            <a:pPr algn="ctr" eaLnBrk="0" hangingPunct="0"/>
            <a:endParaRPr lang="en-US" sz="1800" b="0">
              <a:latin typeface="Arial" pitchFamily="34" charset="0"/>
            </a:endParaRPr>
          </a:p>
        </p:txBody>
      </p:sp>
      <p:sp>
        <p:nvSpPr>
          <p:cNvPr id="18439" name="AutoShape 7"/>
          <p:cNvSpPr>
            <a:spLocks noChangeArrowheads="1"/>
          </p:cNvSpPr>
          <p:nvPr/>
        </p:nvSpPr>
        <p:spPr bwMode="auto">
          <a:xfrm>
            <a:off x="1689100" y="4267200"/>
            <a:ext cx="63500" cy="63500"/>
          </a:xfrm>
          <a:prstGeom prst="flowChartConnector">
            <a:avLst/>
          </a:prstGeom>
          <a:solidFill>
            <a:srgbClr val="003300"/>
          </a:solidFill>
          <a:ln w="9525">
            <a:solidFill>
              <a:schemeClr val="tx1"/>
            </a:solidFill>
            <a:round/>
            <a:headEnd/>
            <a:tailEnd/>
          </a:ln>
        </p:spPr>
        <p:txBody>
          <a:bodyPr wrap="none" anchor="ctr"/>
          <a:lstStyle/>
          <a:p>
            <a:pPr algn="ctr" eaLnBrk="0" hangingPunct="0"/>
            <a:endParaRPr lang="en-US" sz="1800" b="0">
              <a:latin typeface="Arial" pitchFamily="34" charset="0"/>
            </a:endParaRPr>
          </a:p>
        </p:txBody>
      </p:sp>
      <p:sp>
        <p:nvSpPr>
          <p:cNvPr id="18440" name="Text Box 8"/>
          <p:cNvSpPr txBox="1">
            <a:spLocks noChangeArrowheads="1"/>
          </p:cNvSpPr>
          <p:nvPr/>
        </p:nvSpPr>
        <p:spPr bwMode="auto">
          <a:xfrm>
            <a:off x="1981200" y="3810000"/>
            <a:ext cx="838200" cy="274638"/>
          </a:xfrm>
          <a:prstGeom prst="rect">
            <a:avLst/>
          </a:prstGeom>
          <a:noFill/>
          <a:ln w="9525">
            <a:noFill/>
            <a:miter lim="800000"/>
            <a:headEnd/>
            <a:tailEnd/>
          </a:ln>
        </p:spPr>
        <p:txBody>
          <a:bodyPr>
            <a:spAutoFit/>
          </a:bodyPr>
          <a:lstStyle/>
          <a:p>
            <a:pPr eaLnBrk="0" hangingPunct="0">
              <a:spcBef>
                <a:spcPct val="50000"/>
              </a:spcBef>
            </a:pPr>
            <a:r>
              <a:rPr lang="en-US" sz="1200" b="0">
                <a:latin typeface="Arial" pitchFamily="34" charset="0"/>
              </a:rPr>
              <a:t>(x</a:t>
            </a:r>
            <a:r>
              <a:rPr lang="en-US" sz="1200" b="0" baseline="-25000">
                <a:latin typeface="Arial" pitchFamily="34" charset="0"/>
              </a:rPr>
              <a:t>f</a:t>
            </a:r>
            <a:r>
              <a:rPr lang="en-US" sz="1200" b="0">
                <a:latin typeface="Arial" pitchFamily="34" charset="0"/>
              </a:rPr>
              <a:t>,y</a:t>
            </a:r>
            <a:r>
              <a:rPr lang="en-US" sz="1200" b="0" baseline="-25000">
                <a:latin typeface="Arial" pitchFamily="34" charset="0"/>
              </a:rPr>
              <a:t>f</a:t>
            </a:r>
            <a:r>
              <a:rPr lang="en-US" sz="1200" b="0">
                <a:latin typeface="Arial" pitchFamily="34" charset="0"/>
              </a:rPr>
              <a:t>)</a:t>
            </a:r>
          </a:p>
        </p:txBody>
      </p:sp>
      <p:sp>
        <p:nvSpPr>
          <p:cNvPr id="18441" name="Line 9"/>
          <p:cNvSpPr>
            <a:spLocks noChangeShapeType="1"/>
          </p:cNvSpPr>
          <p:nvPr/>
        </p:nvSpPr>
        <p:spPr bwMode="auto">
          <a:xfrm flipH="1">
            <a:off x="1752600" y="4038600"/>
            <a:ext cx="304800" cy="228600"/>
          </a:xfrm>
          <a:prstGeom prst="line">
            <a:avLst/>
          </a:prstGeom>
          <a:noFill/>
          <a:ln w="9525">
            <a:solidFill>
              <a:schemeClr val="tx1"/>
            </a:solidFill>
            <a:round/>
            <a:headEnd/>
            <a:tailEnd type="triangle" w="med" len="med"/>
          </a:ln>
        </p:spPr>
        <p:txBody>
          <a:bodyPr/>
          <a:lstStyle/>
          <a:p>
            <a:endParaRPr lang="en-US"/>
          </a:p>
        </p:txBody>
      </p:sp>
      <p:sp>
        <p:nvSpPr>
          <p:cNvPr id="18442" name="Line 10"/>
          <p:cNvSpPr>
            <a:spLocks noChangeShapeType="1"/>
          </p:cNvSpPr>
          <p:nvPr/>
        </p:nvSpPr>
        <p:spPr bwMode="auto">
          <a:xfrm>
            <a:off x="2971800" y="3657600"/>
            <a:ext cx="0" cy="1066800"/>
          </a:xfrm>
          <a:prstGeom prst="line">
            <a:avLst/>
          </a:prstGeom>
          <a:noFill/>
          <a:ln w="9525">
            <a:solidFill>
              <a:schemeClr val="tx1"/>
            </a:solidFill>
            <a:round/>
            <a:headEnd/>
            <a:tailEnd/>
          </a:ln>
        </p:spPr>
        <p:txBody>
          <a:bodyPr/>
          <a:lstStyle/>
          <a:p>
            <a:endParaRPr lang="en-US"/>
          </a:p>
        </p:txBody>
      </p:sp>
      <p:sp>
        <p:nvSpPr>
          <p:cNvPr id="18443" name="Line 11"/>
          <p:cNvSpPr>
            <a:spLocks noChangeShapeType="1"/>
          </p:cNvSpPr>
          <p:nvPr/>
        </p:nvSpPr>
        <p:spPr bwMode="auto">
          <a:xfrm>
            <a:off x="2819400" y="4648200"/>
            <a:ext cx="1371600" cy="0"/>
          </a:xfrm>
          <a:prstGeom prst="line">
            <a:avLst/>
          </a:prstGeom>
          <a:noFill/>
          <a:ln w="9525">
            <a:solidFill>
              <a:schemeClr val="tx1"/>
            </a:solidFill>
            <a:round/>
            <a:headEnd/>
            <a:tailEnd/>
          </a:ln>
        </p:spPr>
        <p:txBody>
          <a:bodyPr/>
          <a:lstStyle/>
          <a:p>
            <a:endParaRPr lang="en-US"/>
          </a:p>
        </p:txBody>
      </p:sp>
      <p:sp>
        <p:nvSpPr>
          <p:cNvPr id="18444" name="AutoShape 12"/>
          <p:cNvSpPr>
            <a:spLocks noChangeArrowheads="1"/>
          </p:cNvSpPr>
          <p:nvPr/>
        </p:nvSpPr>
        <p:spPr bwMode="auto">
          <a:xfrm>
            <a:off x="2667000" y="4191000"/>
            <a:ext cx="609600" cy="609600"/>
          </a:xfrm>
          <a:prstGeom prst="triangle">
            <a:avLst>
              <a:gd name="adj" fmla="val 50000"/>
            </a:avLst>
          </a:prstGeom>
          <a:noFill/>
          <a:ln w="9525">
            <a:solidFill>
              <a:schemeClr val="tx1"/>
            </a:solidFill>
            <a:miter lim="800000"/>
            <a:headEnd/>
            <a:tailEnd/>
          </a:ln>
        </p:spPr>
        <p:txBody>
          <a:bodyPr wrap="none" anchor="ctr"/>
          <a:lstStyle/>
          <a:p>
            <a:pPr algn="ctr" eaLnBrk="0" hangingPunct="0"/>
            <a:endParaRPr lang="en-US" sz="1800" b="0">
              <a:latin typeface="Arial" pitchFamily="34" charset="0"/>
            </a:endParaRPr>
          </a:p>
        </p:txBody>
      </p:sp>
      <p:sp>
        <p:nvSpPr>
          <p:cNvPr id="18445" name="AutoShape 13"/>
          <p:cNvSpPr>
            <a:spLocks noChangeArrowheads="1"/>
          </p:cNvSpPr>
          <p:nvPr/>
        </p:nvSpPr>
        <p:spPr bwMode="auto">
          <a:xfrm>
            <a:off x="2971800" y="4584700"/>
            <a:ext cx="63500" cy="63500"/>
          </a:xfrm>
          <a:prstGeom prst="flowChartConnector">
            <a:avLst/>
          </a:prstGeom>
          <a:solidFill>
            <a:srgbClr val="003300"/>
          </a:solidFill>
          <a:ln w="9525">
            <a:solidFill>
              <a:schemeClr val="tx1"/>
            </a:solidFill>
            <a:round/>
            <a:headEnd/>
            <a:tailEnd/>
          </a:ln>
        </p:spPr>
        <p:txBody>
          <a:bodyPr wrap="none" anchor="ctr"/>
          <a:lstStyle/>
          <a:p>
            <a:pPr algn="ctr" eaLnBrk="0" hangingPunct="0"/>
            <a:endParaRPr lang="en-US" sz="1800" b="0">
              <a:latin typeface="Arial" pitchFamily="34" charset="0"/>
            </a:endParaRPr>
          </a:p>
        </p:txBody>
      </p:sp>
      <p:sp>
        <p:nvSpPr>
          <p:cNvPr id="18446" name="Line 14"/>
          <p:cNvSpPr>
            <a:spLocks noChangeShapeType="1"/>
          </p:cNvSpPr>
          <p:nvPr/>
        </p:nvSpPr>
        <p:spPr bwMode="auto">
          <a:xfrm>
            <a:off x="4724400" y="3657600"/>
            <a:ext cx="0" cy="1066800"/>
          </a:xfrm>
          <a:prstGeom prst="line">
            <a:avLst/>
          </a:prstGeom>
          <a:noFill/>
          <a:ln w="9525">
            <a:solidFill>
              <a:schemeClr val="tx1"/>
            </a:solidFill>
            <a:round/>
            <a:headEnd/>
            <a:tailEnd/>
          </a:ln>
        </p:spPr>
        <p:txBody>
          <a:bodyPr/>
          <a:lstStyle/>
          <a:p>
            <a:endParaRPr lang="en-US"/>
          </a:p>
        </p:txBody>
      </p:sp>
      <p:sp>
        <p:nvSpPr>
          <p:cNvPr id="18447" name="Line 15"/>
          <p:cNvSpPr>
            <a:spLocks noChangeShapeType="1"/>
          </p:cNvSpPr>
          <p:nvPr/>
        </p:nvSpPr>
        <p:spPr bwMode="auto">
          <a:xfrm>
            <a:off x="4572000" y="4648200"/>
            <a:ext cx="1371600" cy="0"/>
          </a:xfrm>
          <a:prstGeom prst="line">
            <a:avLst/>
          </a:prstGeom>
          <a:noFill/>
          <a:ln w="9525">
            <a:solidFill>
              <a:schemeClr val="tx1"/>
            </a:solidFill>
            <a:round/>
            <a:headEnd/>
            <a:tailEnd/>
          </a:ln>
        </p:spPr>
        <p:txBody>
          <a:bodyPr/>
          <a:lstStyle/>
          <a:p>
            <a:endParaRPr lang="en-US"/>
          </a:p>
        </p:txBody>
      </p:sp>
      <p:sp>
        <p:nvSpPr>
          <p:cNvPr id="18448" name="AutoShape 16"/>
          <p:cNvSpPr>
            <a:spLocks noChangeArrowheads="1"/>
          </p:cNvSpPr>
          <p:nvPr/>
        </p:nvSpPr>
        <p:spPr bwMode="auto">
          <a:xfrm>
            <a:off x="4343400" y="3962400"/>
            <a:ext cx="762000" cy="1066800"/>
          </a:xfrm>
          <a:prstGeom prst="triangle">
            <a:avLst>
              <a:gd name="adj" fmla="val 50000"/>
            </a:avLst>
          </a:prstGeom>
          <a:noFill/>
          <a:ln w="9525">
            <a:solidFill>
              <a:schemeClr val="tx1"/>
            </a:solidFill>
            <a:miter lim="800000"/>
            <a:headEnd/>
            <a:tailEnd/>
          </a:ln>
        </p:spPr>
        <p:txBody>
          <a:bodyPr wrap="none" anchor="ctr"/>
          <a:lstStyle/>
          <a:p>
            <a:pPr algn="ctr" eaLnBrk="0" hangingPunct="0"/>
            <a:endParaRPr lang="en-US" sz="1800" b="0">
              <a:latin typeface="Arial" pitchFamily="34" charset="0"/>
            </a:endParaRPr>
          </a:p>
        </p:txBody>
      </p:sp>
      <p:sp>
        <p:nvSpPr>
          <p:cNvPr id="18449" name="AutoShape 17"/>
          <p:cNvSpPr>
            <a:spLocks noChangeArrowheads="1"/>
          </p:cNvSpPr>
          <p:nvPr/>
        </p:nvSpPr>
        <p:spPr bwMode="auto">
          <a:xfrm>
            <a:off x="4737100" y="4584700"/>
            <a:ext cx="63500" cy="63500"/>
          </a:xfrm>
          <a:prstGeom prst="flowChartConnector">
            <a:avLst/>
          </a:prstGeom>
          <a:solidFill>
            <a:srgbClr val="003300"/>
          </a:solidFill>
          <a:ln w="9525">
            <a:solidFill>
              <a:schemeClr val="tx1"/>
            </a:solidFill>
            <a:round/>
            <a:headEnd/>
            <a:tailEnd/>
          </a:ln>
        </p:spPr>
        <p:txBody>
          <a:bodyPr wrap="none" anchor="ctr"/>
          <a:lstStyle/>
          <a:p>
            <a:pPr algn="ctr" eaLnBrk="0" hangingPunct="0"/>
            <a:endParaRPr lang="en-US" sz="1800" b="0">
              <a:latin typeface="Arial" pitchFamily="34" charset="0"/>
            </a:endParaRPr>
          </a:p>
        </p:txBody>
      </p:sp>
      <p:sp>
        <p:nvSpPr>
          <p:cNvPr id="18450" name="Line 18"/>
          <p:cNvSpPr>
            <a:spLocks noChangeShapeType="1"/>
          </p:cNvSpPr>
          <p:nvPr/>
        </p:nvSpPr>
        <p:spPr bwMode="auto">
          <a:xfrm>
            <a:off x="6553200" y="3657600"/>
            <a:ext cx="0" cy="1066800"/>
          </a:xfrm>
          <a:prstGeom prst="line">
            <a:avLst/>
          </a:prstGeom>
          <a:noFill/>
          <a:ln w="9525">
            <a:solidFill>
              <a:schemeClr val="tx1"/>
            </a:solidFill>
            <a:round/>
            <a:headEnd/>
            <a:tailEnd/>
          </a:ln>
        </p:spPr>
        <p:txBody>
          <a:bodyPr/>
          <a:lstStyle/>
          <a:p>
            <a:endParaRPr lang="en-US"/>
          </a:p>
        </p:txBody>
      </p:sp>
      <p:sp>
        <p:nvSpPr>
          <p:cNvPr id="18451" name="Line 19"/>
          <p:cNvSpPr>
            <a:spLocks noChangeShapeType="1"/>
          </p:cNvSpPr>
          <p:nvPr/>
        </p:nvSpPr>
        <p:spPr bwMode="auto">
          <a:xfrm>
            <a:off x="6477000" y="4648200"/>
            <a:ext cx="1371600" cy="0"/>
          </a:xfrm>
          <a:prstGeom prst="line">
            <a:avLst/>
          </a:prstGeom>
          <a:noFill/>
          <a:ln w="9525">
            <a:solidFill>
              <a:schemeClr val="tx1"/>
            </a:solidFill>
            <a:round/>
            <a:headEnd/>
            <a:tailEnd/>
          </a:ln>
        </p:spPr>
        <p:txBody>
          <a:bodyPr/>
          <a:lstStyle/>
          <a:p>
            <a:endParaRPr lang="en-US"/>
          </a:p>
        </p:txBody>
      </p:sp>
      <p:sp>
        <p:nvSpPr>
          <p:cNvPr id="18452" name="AutoShape 20"/>
          <p:cNvSpPr>
            <a:spLocks noChangeArrowheads="1"/>
          </p:cNvSpPr>
          <p:nvPr/>
        </p:nvSpPr>
        <p:spPr bwMode="auto">
          <a:xfrm>
            <a:off x="6781800" y="3429000"/>
            <a:ext cx="762000" cy="1066800"/>
          </a:xfrm>
          <a:prstGeom prst="triangle">
            <a:avLst>
              <a:gd name="adj" fmla="val 50000"/>
            </a:avLst>
          </a:prstGeom>
          <a:noFill/>
          <a:ln w="9525">
            <a:solidFill>
              <a:schemeClr val="tx1"/>
            </a:solidFill>
            <a:miter lim="800000"/>
            <a:headEnd/>
            <a:tailEnd/>
          </a:ln>
        </p:spPr>
        <p:txBody>
          <a:bodyPr wrap="none" anchor="ctr"/>
          <a:lstStyle/>
          <a:p>
            <a:pPr algn="ctr" eaLnBrk="0" hangingPunct="0"/>
            <a:endParaRPr lang="en-US" sz="1800" b="0">
              <a:latin typeface="Arial" pitchFamily="34" charset="0"/>
            </a:endParaRPr>
          </a:p>
        </p:txBody>
      </p:sp>
      <p:sp>
        <p:nvSpPr>
          <p:cNvPr id="18453" name="AutoShape 21"/>
          <p:cNvSpPr>
            <a:spLocks noChangeArrowheads="1"/>
          </p:cNvSpPr>
          <p:nvPr/>
        </p:nvSpPr>
        <p:spPr bwMode="auto">
          <a:xfrm>
            <a:off x="7099300" y="4038600"/>
            <a:ext cx="63500" cy="63500"/>
          </a:xfrm>
          <a:prstGeom prst="flowChartConnector">
            <a:avLst/>
          </a:prstGeom>
          <a:solidFill>
            <a:srgbClr val="003300"/>
          </a:solidFill>
          <a:ln w="9525">
            <a:solidFill>
              <a:schemeClr val="tx1"/>
            </a:solidFill>
            <a:round/>
            <a:headEnd/>
            <a:tailEnd/>
          </a:ln>
        </p:spPr>
        <p:txBody>
          <a:bodyPr wrap="none" anchor="ctr"/>
          <a:lstStyle/>
          <a:p>
            <a:pPr algn="ctr" eaLnBrk="0" hangingPunct="0"/>
            <a:endParaRPr lang="en-US" sz="1800" b="0">
              <a:latin typeface="Arial" pitchFamily="34" charset="0"/>
            </a:endParaRPr>
          </a:p>
        </p:txBody>
      </p:sp>
      <p:sp>
        <p:nvSpPr>
          <p:cNvPr id="18454" name="Text Box 22"/>
          <p:cNvSpPr txBox="1">
            <a:spLocks noChangeArrowheads="1"/>
          </p:cNvSpPr>
          <p:nvPr/>
        </p:nvSpPr>
        <p:spPr bwMode="auto">
          <a:xfrm>
            <a:off x="838200" y="4876800"/>
            <a:ext cx="1676400" cy="1803400"/>
          </a:xfrm>
          <a:prstGeom prst="rect">
            <a:avLst/>
          </a:prstGeom>
          <a:noFill/>
          <a:ln w="9525">
            <a:noFill/>
            <a:miter lim="800000"/>
            <a:headEnd/>
            <a:tailEnd/>
          </a:ln>
        </p:spPr>
        <p:txBody>
          <a:bodyPr>
            <a:spAutoFit/>
          </a:bodyPr>
          <a:lstStyle/>
          <a:p>
            <a:pPr algn="ctr" eaLnBrk="0" hangingPunct="0">
              <a:spcBef>
                <a:spcPct val="50000"/>
              </a:spcBef>
            </a:pPr>
            <a:r>
              <a:rPr lang="en-US" sz="1600">
                <a:latin typeface="Arial" pitchFamily="34" charset="0"/>
              </a:rPr>
              <a:t>(a)</a:t>
            </a:r>
          </a:p>
          <a:p>
            <a:pPr algn="ctr" eaLnBrk="0" hangingPunct="0">
              <a:spcBef>
                <a:spcPct val="50000"/>
              </a:spcBef>
            </a:pPr>
            <a:r>
              <a:rPr lang="en-US" sz="1600">
                <a:latin typeface="Arial" pitchFamily="34" charset="0"/>
              </a:rPr>
              <a:t>Original Position of Object and Fixed point</a:t>
            </a:r>
          </a:p>
          <a:p>
            <a:pPr algn="ctr" eaLnBrk="0" hangingPunct="0">
              <a:spcBef>
                <a:spcPct val="50000"/>
              </a:spcBef>
            </a:pPr>
            <a:endParaRPr lang="en-US" sz="1600">
              <a:latin typeface="Arial" pitchFamily="34" charset="0"/>
            </a:endParaRPr>
          </a:p>
        </p:txBody>
      </p:sp>
      <p:sp>
        <p:nvSpPr>
          <p:cNvPr id="18455" name="Text Box 23"/>
          <p:cNvSpPr txBox="1">
            <a:spLocks noChangeArrowheads="1"/>
          </p:cNvSpPr>
          <p:nvPr/>
        </p:nvSpPr>
        <p:spPr bwMode="auto">
          <a:xfrm>
            <a:off x="2514600" y="4800600"/>
            <a:ext cx="1676400" cy="1681163"/>
          </a:xfrm>
          <a:prstGeom prst="rect">
            <a:avLst/>
          </a:prstGeom>
          <a:noFill/>
          <a:ln w="9525">
            <a:noFill/>
            <a:miter lim="800000"/>
            <a:headEnd/>
            <a:tailEnd/>
          </a:ln>
        </p:spPr>
        <p:txBody>
          <a:bodyPr>
            <a:spAutoFit/>
          </a:bodyPr>
          <a:lstStyle/>
          <a:p>
            <a:pPr algn="ctr" eaLnBrk="0" hangingPunct="0">
              <a:spcBef>
                <a:spcPct val="50000"/>
              </a:spcBef>
            </a:pPr>
            <a:r>
              <a:rPr lang="en-US" sz="1600">
                <a:latin typeface="Arial" pitchFamily="34" charset="0"/>
              </a:rPr>
              <a:t>(b)</a:t>
            </a:r>
          </a:p>
          <a:p>
            <a:pPr algn="ctr" eaLnBrk="0" hangingPunct="0">
              <a:spcBef>
                <a:spcPct val="50000"/>
              </a:spcBef>
            </a:pPr>
            <a:r>
              <a:rPr lang="en-US" sz="1600">
                <a:latin typeface="Arial" pitchFamily="34" charset="0"/>
              </a:rPr>
              <a:t>Translation of object so that fixed point (x</a:t>
            </a:r>
            <a:r>
              <a:rPr lang="en-US" sz="1600" baseline="-25000">
                <a:latin typeface="Arial" pitchFamily="34" charset="0"/>
              </a:rPr>
              <a:t>f</a:t>
            </a:r>
            <a:r>
              <a:rPr lang="en-US" sz="1600">
                <a:latin typeface="Arial" pitchFamily="34" charset="0"/>
              </a:rPr>
              <a:t>,y</a:t>
            </a:r>
            <a:r>
              <a:rPr lang="en-US" sz="1600" baseline="-25000">
                <a:latin typeface="Arial" pitchFamily="34" charset="0"/>
              </a:rPr>
              <a:t>f</a:t>
            </a:r>
            <a:r>
              <a:rPr lang="en-US" sz="1600">
                <a:latin typeface="Arial" pitchFamily="34" charset="0"/>
              </a:rPr>
              <a:t>)is at origin</a:t>
            </a:r>
          </a:p>
        </p:txBody>
      </p:sp>
      <p:sp>
        <p:nvSpPr>
          <p:cNvPr id="18456" name="Text Box 24"/>
          <p:cNvSpPr txBox="1">
            <a:spLocks noChangeArrowheads="1"/>
          </p:cNvSpPr>
          <p:nvPr/>
        </p:nvSpPr>
        <p:spPr bwMode="auto">
          <a:xfrm>
            <a:off x="4267200" y="5105400"/>
            <a:ext cx="1676400" cy="947738"/>
          </a:xfrm>
          <a:prstGeom prst="rect">
            <a:avLst/>
          </a:prstGeom>
          <a:noFill/>
          <a:ln w="9525">
            <a:noFill/>
            <a:miter lim="800000"/>
            <a:headEnd/>
            <a:tailEnd/>
          </a:ln>
        </p:spPr>
        <p:txBody>
          <a:bodyPr>
            <a:spAutoFit/>
          </a:bodyPr>
          <a:lstStyle/>
          <a:p>
            <a:pPr algn="ctr" eaLnBrk="0" hangingPunct="0">
              <a:spcBef>
                <a:spcPct val="50000"/>
              </a:spcBef>
            </a:pPr>
            <a:r>
              <a:rPr lang="en-US" sz="1600">
                <a:latin typeface="Arial" pitchFamily="34" charset="0"/>
              </a:rPr>
              <a:t>(c)</a:t>
            </a:r>
          </a:p>
          <a:p>
            <a:pPr algn="ctr" eaLnBrk="0" hangingPunct="0">
              <a:spcBef>
                <a:spcPct val="50000"/>
              </a:spcBef>
            </a:pPr>
            <a:r>
              <a:rPr lang="en-US" sz="1600">
                <a:latin typeface="Arial" pitchFamily="34" charset="0"/>
              </a:rPr>
              <a:t>scaling was about origin</a:t>
            </a:r>
          </a:p>
        </p:txBody>
      </p:sp>
      <p:sp>
        <p:nvSpPr>
          <p:cNvPr id="18457" name="Text Box 25"/>
          <p:cNvSpPr txBox="1">
            <a:spLocks noChangeArrowheads="1"/>
          </p:cNvSpPr>
          <p:nvPr/>
        </p:nvSpPr>
        <p:spPr bwMode="auto">
          <a:xfrm>
            <a:off x="6096000" y="5105400"/>
            <a:ext cx="2362200" cy="1681163"/>
          </a:xfrm>
          <a:prstGeom prst="rect">
            <a:avLst/>
          </a:prstGeom>
          <a:noFill/>
          <a:ln w="9525">
            <a:noFill/>
            <a:miter lim="800000"/>
            <a:headEnd/>
            <a:tailEnd/>
          </a:ln>
        </p:spPr>
        <p:txBody>
          <a:bodyPr>
            <a:spAutoFit/>
          </a:bodyPr>
          <a:lstStyle/>
          <a:p>
            <a:pPr algn="ctr" eaLnBrk="0" hangingPunct="0">
              <a:spcBef>
                <a:spcPct val="50000"/>
              </a:spcBef>
            </a:pPr>
            <a:r>
              <a:rPr lang="en-US" sz="1600">
                <a:latin typeface="Arial" pitchFamily="34" charset="0"/>
              </a:rPr>
              <a:t>(d)</a:t>
            </a:r>
          </a:p>
          <a:p>
            <a:pPr algn="ctr" eaLnBrk="0" hangingPunct="0">
              <a:spcBef>
                <a:spcPct val="50000"/>
              </a:spcBef>
            </a:pPr>
            <a:r>
              <a:rPr lang="en-US" sz="1600">
                <a:latin typeface="Arial" pitchFamily="34" charset="0"/>
              </a:rPr>
              <a:t>Translation of the object so that the Fixed point is returned to position (x</a:t>
            </a:r>
            <a:r>
              <a:rPr lang="en-US" sz="1600" baseline="-25000">
                <a:latin typeface="Arial" pitchFamily="34" charset="0"/>
              </a:rPr>
              <a:t>f</a:t>
            </a:r>
            <a:r>
              <a:rPr lang="en-US" sz="1600">
                <a:latin typeface="Arial" pitchFamily="34" charset="0"/>
              </a:rPr>
              <a:t>,y</a:t>
            </a:r>
            <a:r>
              <a:rPr lang="en-US" sz="1600" baseline="-25000">
                <a:latin typeface="Arial" pitchFamily="34" charset="0"/>
              </a:rPr>
              <a:t>f</a:t>
            </a:r>
            <a:r>
              <a:rPr lang="en-US" sz="1600">
                <a:latin typeface="Arial" pitchFamily="34" charset="0"/>
              </a:rPr>
              <a: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3"/>
          <p:cNvSpPr>
            <a:spLocks noGrp="1"/>
          </p:cNvSpPr>
          <p:nvPr>
            <p:ph type="title"/>
          </p:nvPr>
        </p:nvSpPr>
        <p:spPr>
          <a:xfrm>
            <a:off x="685800" y="-152400"/>
            <a:ext cx="7772400" cy="838200"/>
          </a:xfrm>
        </p:spPr>
        <p:txBody>
          <a:bodyPr/>
          <a:lstStyle/>
          <a:p>
            <a:r>
              <a:rPr lang="en-US" smtClean="0"/>
              <a:t>Composite Transformations</a:t>
            </a:r>
          </a:p>
        </p:txBody>
      </p:sp>
      <p:sp>
        <p:nvSpPr>
          <p:cNvPr id="5" name="Title 3"/>
          <p:cNvSpPr txBox="1">
            <a:spLocks/>
          </p:cNvSpPr>
          <p:nvPr/>
        </p:nvSpPr>
        <p:spPr bwMode="auto">
          <a:xfrm>
            <a:off x="1676400" y="457200"/>
            <a:ext cx="4724400" cy="838200"/>
          </a:xfrm>
          <a:prstGeom prst="rect">
            <a:avLst/>
          </a:prstGeom>
          <a:noFill/>
          <a:ln w="9525">
            <a:noFill/>
            <a:miter lim="800000"/>
            <a:headEnd/>
            <a:tailEnd/>
          </a:ln>
        </p:spPr>
        <p:txBody>
          <a:bodyPr anchor="ctr"/>
          <a:lstStyle/>
          <a:p>
            <a:pPr algn="ctr" eaLnBrk="0" hangingPunct="0">
              <a:defRPr/>
            </a:pPr>
            <a:r>
              <a:rPr lang="en-US" sz="4400" kern="0" dirty="0">
                <a:solidFill>
                  <a:schemeClr val="tx2"/>
                </a:solidFill>
                <a:latin typeface="+mj-lt"/>
                <a:ea typeface="+mj-ea"/>
                <a:cs typeface="+mj-cs"/>
              </a:rPr>
              <a:t>(A) Translations</a:t>
            </a:r>
          </a:p>
        </p:txBody>
      </p:sp>
      <p:sp>
        <p:nvSpPr>
          <p:cNvPr id="19460" name="TextBox 5"/>
          <p:cNvSpPr txBox="1">
            <a:spLocks noChangeArrowheads="1"/>
          </p:cNvSpPr>
          <p:nvPr/>
        </p:nvSpPr>
        <p:spPr bwMode="auto">
          <a:xfrm>
            <a:off x="304800" y="1219200"/>
            <a:ext cx="8839200" cy="3416300"/>
          </a:xfrm>
          <a:prstGeom prst="rect">
            <a:avLst/>
          </a:prstGeom>
          <a:noFill/>
          <a:ln w="9525">
            <a:noFill/>
            <a:miter lim="800000"/>
            <a:headEnd/>
            <a:tailEnd/>
          </a:ln>
        </p:spPr>
        <p:txBody>
          <a:bodyPr>
            <a:spAutoFit/>
          </a:bodyPr>
          <a:lstStyle/>
          <a:p>
            <a:r>
              <a:rPr lang="en-US" b="0"/>
              <a:t>If two successive translation vectors (t</a:t>
            </a:r>
            <a:r>
              <a:rPr lang="en-US" b="0" baseline="-25000"/>
              <a:t>x1</a:t>
            </a:r>
            <a:r>
              <a:rPr lang="en-US" b="0"/>
              <a:t>,t</a:t>
            </a:r>
            <a:r>
              <a:rPr lang="en-US" b="0" baseline="-25000"/>
              <a:t>y1</a:t>
            </a:r>
            <a:r>
              <a:rPr lang="en-US" b="0"/>
              <a:t>) and (t</a:t>
            </a:r>
            <a:r>
              <a:rPr lang="en-US" b="0" baseline="-25000"/>
              <a:t>x2</a:t>
            </a:r>
            <a:r>
              <a:rPr lang="en-US" b="0"/>
              <a:t>,t</a:t>
            </a:r>
            <a:r>
              <a:rPr lang="en-US" b="0" baseline="-25000"/>
              <a:t>y2</a:t>
            </a:r>
            <a:r>
              <a:rPr lang="en-US" b="0"/>
              <a:t>) are applied to a coordinate position P, the final transformed location P’ is calculated as: -</a:t>
            </a:r>
          </a:p>
          <a:p>
            <a:r>
              <a:rPr lang="en-US" b="0"/>
              <a:t>			P’=T(t</a:t>
            </a:r>
            <a:r>
              <a:rPr lang="en-US" b="0" baseline="-25000"/>
              <a:t>x2</a:t>
            </a:r>
            <a:r>
              <a:rPr lang="en-US" b="0"/>
              <a:t>,t</a:t>
            </a:r>
            <a:r>
              <a:rPr lang="en-US" b="0" baseline="-25000"/>
              <a:t>y2</a:t>
            </a:r>
            <a:r>
              <a:rPr lang="en-US" b="0"/>
              <a:t>) . {T(t</a:t>
            </a:r>
            <a:r>
              <a:rPr lang="en-US" b="0" baseline="-25000"/>
              <a:t>x1</a:t>
            </a:r>
            <a:r>
              <a:rPr lang="en-US" b="0"/>
              <a:t>,t</a:t>
            </a:r>
            <a:r>
              <a:rPr lang="en-US" b="0" baseline="-25000"/>
              <a:t>y1</a:t>
            </a:r>
            <a:r>
              <a:rPr lang="en-US" b="0"/>
              <a:t>) .P}</a:t>
            </a:r>
          </a:p>
          <a:p>
            <a:r>
              <a:rPr lang="en-US" b="0"/>
              <a:t>			    ={T(t</a:t>
            </a:r>
            <a:r>
              <a:rPr lang="en-US" b="0" baseline="-25000"/>
              <a:t>x2</a:t>
            </a:r>
            <a:r>
              <a:rPr lang="en-US" b="0"/>
              <a:t>,t</a:t>
            </a:r>
            <a:r>
              <a:rPr lang="en-US" b="0" baseline="-25000"/>
              <a:t>y2</a:t>
            </a:r>
            <a:r>
              <a:rPr lang="en-US" b="0"/>
              <a:t>) . T(t</a:t>
            </a:r>
            <a:r>
              <a:rPr lang="en-US" b="0" baseline="-25000"/>
              <a:t>x1</a:t>
            </a:r>
            <a:r>
              <a:rPr lang="en-US" b="0"/>
              <a:t>,t</a:t>
            </a:r>
            <a:r>
              <a:rPr lang="en-US" b="0" baseline="-25000"/>
              <a:t>y1</a:t>
            </a:r>
            <a:r>
              <a:rPr lang="en-US" b="0"/>
              <a:t>)} .P</a:t>
            </a:r>
          </a:p>
          <a:p>
            <a:r>
              <a:rPr lang="en-US" b="0"/>
              <a:t>Where P and P’ are represented as homogeneous-coordinate column vectors. We can verify this result by calculating the matrix product for the two associative groupings. Also, the composite transformation matrix for this sequence of transformations is: -</a:t>
            </a:r>
          </a:p>
        </p:txBody>
      </p:sp>
      <p:sp>
        <p:nvSpPr>
          <p:cNvPr id="19461" name="Line 17"/>
          <p:cNvSpPr>
            <a:spLocks noChangeShapeType="1"/>
          </p:cNvSpPr>
          <p:nvPr/>
        </p:nvSpPr>
        <p:spPr bwMode="auto">
          <a:xfrm>
            <a:off x="762000" y="4648200"/>
            <a:ext cx="0" cy="1295400"/>
          </a:xfrm>
          <a:prstGeom prst="line">
            <a:avLst/>
          </a:prstGeom>
          <a:noFill/>
          <a:ln w="9525">
            <a:solidFill>
              <a:schemeClr val="tx1"/>
            </a:solidFill>
            <a:round/>
            <a:headEnd/>
            <a:tailEnd/>
          </a:ln>
        </p:spPr>
        <p:txBody>
          <a:bodyPr/>
          <a:lstStyle/>
          <a:p>
            <a:endParaRPr lang="en-US"/>
          </a:p>
        </p:txBody>
      </p:sp>
      <p:sp>
        <p:nvSpPr>
          <p:cNvPr id="19462" name="Line 18"/>
          <p:cNvSpPr>
            <a:spLocks noChangeShapeType="1"/>
          </p:cNvSpPr>
          <p:nvPr/>
        </p:nvSpPr>
        <p:spPr bwMode="auto">
          <a:xfrm>
            <a:off x="2362200" y="4572000"/>
            <a:ext cx="0" cy="1371600"/>
          </a:xfrm>
          <a:prstGeom prst="line">
            <a:avLst/>
          </a:prstGeom>
          <a:noFill/>
          <a:ln w="9525">
            <a:solidFill>
              <a:schemeClr val="tx1"/>
            </a:solidFill>
            <a:round/>
            <a:headEnd/>
            <a:tailEnd/>
          </a:ln>
        </p:spPr>
        <p:txBody>
          <a:bodyPr/>
          <a:lstStyle/>
          <a:p>
            <a:endParaRPr lang="en-US"/>
          </a:p>
        </p:txBody>
      </p:sp>
      <p:sp>
        <p:nvSpPr>
          <p:cNvPr id="19463" name="Text Box 19"/>
          <p:cNvSpPr txBox="1">
            <a:spLocks noChangeArrowheads="1"/>
          </p:cNvSpPr>
          <p:nvPr/>
        </p:nvSpPr>
        <p:spPr bwMode="auto">
          <a:xfrm>
            <a:off x="914400" y="4675188"/>
            <a:ext cx="1295400" cy="1200150"/>
          </a:xfrm>
          <a:prstGeom prst="rect">
            <a:avLst/>
          </a:prstGeom>
          <a:noFill/>
          <a:ln w="9525">
            <a:noFill/>
            <a:miter lim="800000"/>
            <a:headEnd/>
            <a:tailEnd/>
          </a:ln>
        </p:spPr>
        <p:txBody>
          <a:bodyPr>
            <a:spAutoFit/>
          </a:bodyPr>
          <a:lstStyle/>
          <a:p>
            <a:pPr marL="342900" indent="-342900" eaLnBrk="0" hangingPunct="0">
              <a:spcBef>
                <a:spcPct val="50000"/>
              </a:spcBef>
            </a:pPr>
            <a:r>
              <a:rPr lang="en-US" sz="1800" b="0">
                <a:latin typeface="Arial" pitchFamily="34" charset="0"/>
              </a:rPr>
              <a:t>1	 0    t</a:t>
            </a:r>
            <a:r>
              <a:rPr lang="en-US" sz="1800" b="0" baseline="-25000">
                <a:latin typeface="Arial" pitchFamily="34" charset="0"/>
              </a:rPr>
              <a:t>x2</a:t>
            </a:r>
          </a:p>
          <a:p>
            <a:pPr marL="342900" indent="-342900" eaLnBrk="0" hangingPunct="0">
              <a:spcBef>
                <a:spcPct val="50000"/>
              </a:spcBef>
            </a:pPr>
            <a:r>
              <a:rPr lang="en-US" sz="1800" b="0">
                <a:latin typeface="Arial" pitchFamily="34" charset="0"/>
              </a:rPr>
              <a:t>0   1     t</a:t>
            </a:r>
            <a:r>
              <a:rPr lang="en-US" sz="1800" b="0" baseline="-25000">
                <a:latin typeface="Arial" pitchFamily="34" charset="0"/>
              </a:rPr>
              <a:t>y2</a:t>
            </a:r>
          </a:p>
          <a:p>
            <a:pPr marL="342900" indent="-342900" eaLnBrk="0" hangingPunct="0">
              <a:spcBef>
                <a:spcPct val="50000"/>
              </a:spcBef>
            </a:pPr>
            <a:r>
              <a:rPr lang="en-US" sz="1800" b="0">
                <a:latin typeface="Arial" pitchFamily="34" charset="0"/>
              </a:rPr>
              <a:t>0    0    1</a:t>
            </a:r>
          </a:p>
        </p:txBody>
      </p:sp>
      <p:sp>
        <p:nvSpPr>
          <p:cNvPr id="19464" name="Line 17"/>
          <p:cNvSpPr>
            <a:spLocks noChangeShapeType="1"/>
          </p:cNvSpPr>
          <p:nvPr/>
        </p:nvSpPr>
        <p:spPr bwMode="auto">
          <a:xfrm>
            <a:off x="3048000" y="4648200"/>
            <a:ext cx="0" cy="1295400"/>
          </a:xfrm>
          <a:prstGeom prst="line">
            <a:avLst/>
          </a:prstGeom>
          <a:noFill/>
          <a:ln w="9525">
            <a:solidFill>
              <a:schemeClr val="tx1"/>
            </a:solidFill>
            <a:round/>
            <a:headEnd/>
            <a:tailEnd/>
          </a:ln>
        </p:spPr>
        <p:txBody>
          <a:bodyPr/>
          <a:lstStyle/>
          <a:p>
            <a:endParaRPr lang="en-US"/>
          </a:p>
        </p:txBody>
      </p:sp>
      <p:sp>
        <p:nvSpPr>
          <p:cNvPr id="19465" name="Line 18"/>
          <p:cNvSpPr>
            <a:spLocks noChangeShapeType="1"/>
          </p:cNvSpPr>
          <p:nvPr/>
        </p:nvSpPr>
        <p:spPr bwMode="auto">
          <a:xfrm>
            <a:off x="4648200" y="4572000"/>
            <a:ext cx="0" cy="1371600"/>
          </a:xfrm>
          <a:prstGeom prst="line">
            <a:avLst/>
          </a:prstGeom>
          <a:noFill/>
          <a:ln w="9525">
            <a:solidFill>
              <a:schemeClr val="tx1"/>
            </a:solidFill>
            <a:round/>
            <a:headEnd/>
            <a:tailEnd/>
          </a:ln>
        </p:spPr>
        <p:txBody>
          <a:bodyPr/>
          <a:lstStyle/>
          <a:p>
            <a:endParaRPr lang="en-US"/>
          </a:p>
        </p:txBody>
      </p:sp>
      <p:sp>
        <p:nvSpPr>
          <p:cNvPr id="19466" name="Text Box 19"/>
          <p:cNvSpPr txBox="1">
            <a:spLocks noChangeArrowheads="1"/>
          </p:cNvSpPr>
          <p:nvPr/>
        </p:nvSpPr>
        <p:spPr bwMode="auto">
          <a:xfrm>
            <a:off x="3200400" y="4675188"/>
            <a:ext cx="1295400" cy="1200150"/>
          </a:xfrm>
          <a:prstGeom prst="rect">
            <a:avLst/>
          </a:prstGeom>
          <a:noFill/>
          <a:ln w="9525">
            <a:noFill/>
            <a:miter lim="800000"/>
            <a:headEnd/>
            <a:tailEnd/>
          </a:ln>
        </p:spPr>
        <p:txBody>
          <a:bodyPr>
            <a:spAutoFit/>
          </a:bodyPr>
          <a:lstStyle/>
          <a:p>
            <a:pPr marL="342900" indent="-342900" eaLnBrk="0" hangingPunct="0">
              <a:spcBef>
                <a:spcPct val="50000"/>
              </a:spcBef>
              <a:buFontTx/>
              <a:buAutoNum type="arabicPlain"/>
            </a:pPr>
            <a:r>
              <a:rPr lang="en-US" sz="1800" b="0">
                <a:latin typeface="Arial" pitchFamily="34" charset="0"/>
              </a:rPr>
              <a:t>0    t</a:t>
            </a:r>
            <a:r>
              <a:rPr lang="en-US" sz="1800" b="0" baseline="-25000">
                <a:latin typeface="Arial" pitchFamily="34" charset="0"/>
              </a:rPr>
              <a:t>x1</a:t>
            </a:r>
          </a:p>
          <a:p>
            <a:pPr marL="342900" indent="-342900" eaLnBrk="0" hangingPunct="0">
              <a:spcBef>
                <a:spcPct val="50000"/>
              </a:spcBef>
            </a:pPr>
            <a:r>
              <a:rPr lang="en-US" sz="1800" b="0">
                <a:latin typeface="Arial" pitchFamily="34" charset="0"/>
              </a:rPr>
              <a:t>0   1   t</a:t>
            </a:r>
            <a:r>
              <a:rPr lang="en-US" sz="1800" b="0" baseline="-25000">
                <a:latin typeface="Arial" pitchFamily="34" charset="0"/>
              </a:rPr>
              <a:t>y1</a:t>
            </a:r>
          </a:p>
          <a:p>
            <a:pPr marL="342900" indent="-342900" eaLnBrk="0" hangingPunct="0">
              <a:spcBef>
                <a:spcPct val="50000"/>
              </a:spcBef>
            </a:pPr>
            <a:r>
              <a:rPr lang="en-US" sz="1800" b="0">
                <a:latin typeface="Arial" pitchFamily="34" charset="0"/>
              </a:rPr>
              <a:t>0    0    1</a:t>
            </a:r>
          </a:p>
        </p:txBody>
      </p:sp>
      <p:sp>
        <p:nvSpPr>
          <p:cNvPr id="19467" name="Line 17"/>
          <p:cNvSpPr>
            <a:spLocks noChangeShapeType="1"/>
          </p:cNvSpPr>
          <p:nvPr/>
        </p:nvSpPr>
        <p:spPr bwMode="auto">
          <a:xfrm>
            <a:off x="5334000" y="4572000"/>
            <a:ext cx="0" cy="1295400"/>
          </a:xfrm>
          <a:prstGeom prst="line">
            <a:avLst/>
          </a:prstGeom>
          <a:noFill/>
          <a:ln w="9525">
            <a:solidFill>
              <a:schemeClr val="tx1"/>
            </a:solidFill>
            <a:round/>
            <a:headEnd/>
            <a:tailEnd/>
          </a:ln>
        </p:spPr>
        <p:txBody>
          <a:bodyPr/>
          <a:lstStyle/>
          <a:p>
            <a:endParaRPr lang="en-US"/>
          </a:p>
        </p:txBody>
      </p:sp>
      <p:sp>
        <p:nvSpPr>
          <p:cNvPr id="19468" name="Line 18"/>
          <p:cNvSpPr>
            <a:spLocks noChangeShapeType="1"/>
          </p:cNvSpPr>
          <p:nvPr/>
        </p:nvSpPr>
        <p:spPr bwMode="auto">
          <a:xfrm>
            <a:off x="7239000" y="4495800"/>
            <a:ext cx="0" cy="1371600"/>
          </a:xfrm>
          <a:prstGeom prst="line">
            <a:avLst/>
          </a:prstGeom>
          <a:noFill/>
          <a:ln w="9525">
            <a:solidFill>
              <a:schemeClr val="tx1"/>
            </a:solidFill>
            <a:round/>
            <a:headEnd/>
            <a:tailEnd/>
          </a:ln>
        </p:spPr>
        <p:txBody>
          <a:bodyPr/>
          <a:lstStyle/>
          <a:p>
            <a:endParaRPr lang="en-US"/>
          </a:p>
        </p:txBody>
      </p:sp>
      <p:sp>
        <p:nvSpPr>
          <p:cNvPr id="19469" name="Text Box 19"/>
          <p:cNvSpPr txBox="1">
            <a:spLocks noChangeArrowheads="1"/>
          </p:cNvSpPr>
          <p:nvPr/>
        </p:nvSpPr>
        <p:spPr bwMode="auto">
          <a:xfrm>
            <a:off x="5486400" y="4598988"/>
            <a:ext cx="1676400" cy="1200150"/>
          </a:xfrm>
          <a:prstGeom prst="rect">
            <a:avLst/>
          </a:prstGeom>
          <a:noFill/>
          <a:ln w="9525">
            <a:noFill/>
            <a:miter lim="800000"/>
            <a:headEnd/>
            <a:tailEnd/>
          </a:ln>
        </p:spPr>
        <p:txBody>
          <a:bodyPr>
            <a:spAutoFit/>
          </a:bodyPr>
          <a:lstStyle/>
          <a:p>
            <a:pPr marL="342900" indent="-342900" eaLnBrk="0" hangingPunct="0">
              <a:spcBef>
                <a:spcPct val="50000"/>
              </a:spcBef>
              <a:buFontTx/>
              <a:buAutoNum type="arabicPlain"/>
            </a:pPr>
            <a:r>
              <a:rPr lang="en-US" sz="1800" b="0">
                <a:latin typeface="Arial" pitchFamily="34" charset="0"/>
              </a:rPr>
              <a:t>0    t</a:t>
            </a:r>
            <a:r>
              <a:rPr lang="en-US" sz="1800" b="0" baseline="-25000">
                <a:latin typeface="Arial" pitchFamily="34" charset="0"/>
              </a:rPr>
              <a:t>x1</a:t>
            </a:r>
            <a:r>
              <a:rPr lang="en-US" sz="1800" b="0">
                <a:latin typeface="Arial" pitchFamily="34" charset="0"/>
              </a:rPr>
              <a:t>+t</a:t>
            </a:r>
            <a:r>
              <a:rPr lang="en-US" sz="1800" b="0" baseline="-25000">
                <a:latin typeface="Arial" pitchFamily="34" charset="0"/>
              </a:rPr>
              <a:t>x2</a:t>
            </a:r>
          </a:p>
          <a:p>
            <a:pPr marL="342900" indent="-342900" eaLnBrk="0" hangingPunct="0">
              <a:spcBef>
                <a:spcPct val="50000"/>
              </a:spcBef>
            </a:pPr>
            <a:r>
              <a:rPr lang="en-US" sz="1800" b="0">
                <a:latin typeface="Arial" pitchFamily="34" charset="0"/>
              </a:rPr>
              <a:t>0    1   t</a:t>
            </a:r>
            <a:r>
              <a:rPr lang="en-US" sz="1800" b="0" baseline="-25000">
                <a:latin typeface="Arial" pitchFamily="34" charset="0"/>
              </a:rPr>
              <a:t>y1</a:t>
            </a:r>
            <a:r>
              <a:rPr lang="en-US" sz="1800" b="0">
                <a:latin typeface="Arial" pitchFamily="34" charset="0"/>
              </a:rPr>
              <a:t>+t</a:t>
            </a:r>
            <a:r>
              <a:rPr lang="en-US" sz="1800" b="0" baseline="-25000">
                <a:latin typeface="Arial" pitchFamily="34" charset="0"/>
              </a:rPr>
              <a:t>y2</a:t>
            </a:r>
          </a:p>
          <a:p>
            <a:pPr marL="342900" indent="-342900" eaLnBrk="0" hangingPunct="0">
              <a:spcBef>
                <a:spcPct val="50000"/>
              </a:spcBef>
            </a:pPr>
            <a:r>
              <a:rPr lang="en-US" sz="1800" b="0">
                <a:latin typeface="Arial" pitchFamily="34" charset="0"/>
              </a:rPr>
              <a:t>0    0    1</a:t>
            </a:r>
          </a:p>
        </p:txBody>
      </p:sp>
      <p:sp>
        <p:nvSpPr>
          <p:cNvPr id="19470" name="TextBox 15"/>
          <p:cNvSpPr txBox="1">
            <a:spLocks noChangeArrowheads="1"/>
          </p:cNvSpPr>
          <p:nvPr/>
        </p:nvSpPr>
        <p:spPr bwMode="auto">
          <a:xfrm>
            <a:off x="2362200" y="4953000"/>
            <a:ext cx="685800" cy="584200"/>
          </a:xfrm>
          <a:prstGeom prst="rect">
            <a:avLst/>
          </a:prstGeom>
          <a:noFill/>
          <a:ln w="9525">
            <a:noFill/>
            <a:miter lim="800000"/>
            <a:headEnd/>
            <a:tailEnd/>
          </a:ln>
        </p:spPr>
        <p:txBody>
          <a:bodyPr>
            <a:spAutoFit/>
          </a:bodyPr>
          <a:lstStyle/>
          <a:p>
            <a:pPr algn="ctr"/>
            <a:r>
              <a:rPr lang="en-US" sz="3200"/>
              <a:t>.</a:t>
            </a:r>
          </a:p>
        </p:txBody>
      </p:sp>
      <p:sp>
        <p:nvSpPr>
          <p:cNvPr id="19471" name="TextBox 16"/>
          <p:cNvSpPr txBox="1">
            <a:spLocks noChangeArrowheads="1"/>
          </p:cNvSpPr>
          <p:nvPr/>
        </p:nvSpPr>
        <p:spPr bwMode="auto">
          <a:xfrm>
            <a:off x="4648200" y="5029200"/>
            <a:ext cx="685800" cy="584200"/>
          </a:xfrm>
          <a:prstGeom prst="rect">
            <a:avLst/>
          </a:prstGeom>
          <a:noFill/>
          <a:ln w="9525">
            <a:noFill/>
            <a:miter lim="800000"/>
            <a:headEnd/>
            <a:tailEnd/>
          </a:ln>
        </p:spPr>
        <p:txBody>
          <a:bodyPr>
            <a:spAutoFit/>
          </a:bodyPr>
          <a:lstStyle/>
          <a:p>
            <a:pPr algn="ctr"/>
            <a:r>
              <a:rPr lang="en-US" sz="3200"/>
              <a:t>=</a:t>
            </a:r>
          </a:p>
        </p:txBody>
      </p:sp>
      <p:sp>
        <p:nvSpPr>
          <p:cNvPr id="19472" name="TextBox 17"/>
          <p:cNvSpPr txBox="1">
            <a:spLocks noChangeArrowheads="1"/>
          </p:cNvSpPr>
          <p:nvPr/>
        </p:nvSpPr>
        <p:spPr bwMode="auto">
          <a:xfrm>
            <a:off x="381000" y="5943600"/>
            <a:ext cx="9144000" cy="830263"/>
          </a:xfrm>
          <a:prstGeom prst="rect">
            <a:avLst/>
          </a:prstGeom>
          <a:noFill/>
          <a:ln w="9525">
            <a:noFill/>
            <a:miter lim="800000"/>
            <a:headEnd/>
            <a:tailEnd/>
          </a:ln>
        </p:spPr>
        <p:txBody>
          <a:bodyPr>
            <a:spAutoFit/>
          </a:bodyPr>
          <a:lstStyle/>
          <a:p>
            <a:r>
              <a:rPr lang="en-US" b="0"/>
              <a:t>Or,            </a:t>
            </a:r>
            <a:r>
              <a:rPr lang="en-US"/>
              <a:t> T(t</a:t>
            </a:r>
            <a:r>
              <a:rPr lang="en-US" baseline="-25000"/>
              <a:t>x2</a:t>
            </a:r>
            <a:r>
              <a:rPr lang="en-US"/>
              <a:t>,t</a:t>
            </a:r>
            <a:r>
              <a:rPr lang="en-US" baseline="-25000"/>
              <a:t>y2</a:t>
            </a:r>
            <a:r>
              <a:rPr lang="en-US"/>
              <a:t>) . T(t</a:t>
            </a:r>
            <a:r>
              <a:rPr lang="en-US" baseline="-25000"/>
              <a:t>x1</a:t>
            </a:r>
            <a:r>
              <a:rPr lang="en-US"/>
              <a:t>,t</a:t>
            </a:r>
            <a:r>
              <a:rPr lang="en-US" baseline="-25000"/>
              <a:t>y1</a:t>
            </a:r>
            <a:r>
              <a:rPr lang="en-US"/>
              <a:t>) = T(t</a:t>
            </a:r>
            <a:r>
              <a:rPr lang="en-US" baseline="-25000"/>
              <a:t>x1</a:t>
            </a:r>
            <a:r>
              <a:rPr lang="en-US"/>
              <a:t>+t</a:t>
            </a:r>
            <a:r>
              <a:rPr lang="en-US" baseline="-25000"/>
              <a:t>x2</a:t>
            </a:r>
            <a:r>
              <a:rPr lang="en-US"/>
              <a:t>, t</a:t>
            </a:r>
            <a:r>
              <a:rPr lang="en-US" baseline="-25000"/>
              <a:t>y1</a:t>
            </a:r>
            <a:r>
              <a:rPr lang="en-US"/>
              <a:t>+t</a:t>
            </a:r>
            <a:r>
              <a:rPr lang="en-US" baseline="-25000"/>
              <a:t>y2</a:t>
            </a:r>
            <a:r>
              <a:rPr lang="en-US"/>
              <a:t>)</a:t>
            </a:r>
          </a:p>
          <a:p>
            <a:r>
              <a:rPr lang="en-US" b="0"/>
              <a:t>Which demonstrate that two successive translations are additive.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bwMode="auto">
          <a:xfrm>
            <a:off x="1981200" y="381000"/>
            <a:ext cx="4724400" cy="838200"/>
          </a:xfrm>
          <a:prstGeom prst="rect">
            <a:avLst/>
          </a:prstGeom>
          <a:noFill/>
          <a:ln w="9525">
            <a:noFill/>
            <a:miter lim="800000"/>
            <a:headEnd/>
            <a:tailEnd/>
          </a:ln>
        </p:spPr>
        <p:txBody>
          <a:bodyPr anchor="ctr"/>
          <a:lstStyle/>
          <a:p>
            <a:pPr algn="ctr" eaLnBrk="0" hangingPunct="0">
              <a:defRPr/>
            </a:pPr>
            <a:r>
              <a:rPr lang="en-US" sz="4400" kern="0" dirty="0">
                <a:solidFill>
                  <a:schemeClr val="tx2"/>
                </a:solidFill>
                <a:latin typeface="+mj-lt"/>
                <a:ea typeface="+mj-ea"/>
                <a:cs typeface="+mj-cs"/>
              </a:rPr>
              <a:t>(B) </a:t>
            </a:r>
            <a:r>
              <a:rPr lang="en-US" sz="4400" b="0" dirty="0"/>
              <a:t>Rotations </a:t>
            </a:r>
            <a:endParaRPr lang="en-US" sz="4400" kern="0" dirty="0">
              <a:solidFill>
                <a:schemeClr val="tx2"/>
              </a:solidFill>
              <a:latin typeface="+mj-lt"/>
              <a:ea typeface="+mj-ea"/>
              <a:cs typeface="+mj-cs"/>
            </a:endParaRPr>
          </a:p>
        </p:txBody>
      </p:sp>
      <p:sp>
        <p:nvSpPr>
          <p:cNvPr id="20483" name="TextBox 2"/>
          <p:cNvSpPr txBox="1">
            <a:spLocks noChangeArrowheads="1"/>
          </p:cNvSpPr>
          <p:nvPr/>
        </p:nvSpPr>
        <p:spPr bwMode="auto">
          <a:xfrm>
            <a:off x="152400" y="1408113"/>
            <a:ext cx="8839200" cy="4154487"/>
          </a:xfrm>
          <a:prstGeom prst="rect">
            <a:avLst/>
          </a:prstGeom>
          <a:noFill/>
          <a:ln w="9525">
            <a:noFill/>
            <a:miter lim="800000"/>
            <a:headEnd/>
            <a:tailEnd/>
          </a:ln>
        </p:spPr>
        <p:txBody>
          <a:bodyPr>
            <a:spAutoFit/>
          </a:bodyPr>
          <a:lstStyle/>
          <a:p>
            <a:r>
              <a:rPr lang="en-US" b="0"/>
              <a:t>Two successive rotations applied to point P produce the transformed position: -</a:t>
            </a:r>
          </a:p>
          <a:p>
            <a:r>
              <a:rPr lang="en-US" b="0"/>
              <a:t>		P’= R(</a:t>
            </a:r>
            <a:r>
              <a:rPr lang="az-Cyrl-AZ" b="0"/>
              <a:t>Ө</a:t>
            </a:r>
            <a:r>
              <a:rPr lang="en-US" b="0" baseline="-25000"/>
              <a:t>2</a:t>
            </a:r>
            <a:r>
              <a:rPr lang="en-US" b="0"/>
              <a:t>) . {R(</a:t>
            </a:r>
            <a:r>
              <a:rPr lang="az-Cyrl-AZ" b="0"/>
              <a:t>Ө</a:t>
            </a:r>
            <a:r>
              <a:rPr lang="en-US" b="0" baseline="-25000"/>
              <a:t>1</a:t>
            </a:r>
            <a:r>
              <a:rPr lang="az-Cyrl-AZ" b="0"/>
              <a:t> </a:t>
            </a:r>
            <a:r>
              <a:rPr lang="en-US" b="0"/>
              <a:t>) . P}</a:t>
            </a:r>
          </a:p>
          <a:p>
            <a:r>
              <a:rPr lang="en-US" b="0"/>
              <a:t>		    = {R(</a:t>
            </a:r>
            <a:r>
              <a:rPr lang="az-Cyrl-AZ" b="0"/>
              <a:t>Ө</a:t>
            </a:r>
            <a:r>
              <a:rPr lang="en-US" b="0" baseline="-25000"/>
              <a:t>2</a:t>
            </a:r>
            <a:r>
              <a:rPr lang="en-US" b="0"/>
              <a:t>) . R(</a:t>
            </a:r>
            <a:r>
              <a:rPr lang="az-Cyrl-AZ" b="0"/>
              <a:t>Ө</a:t>
            </a:r>
            <a:r>
              <a:rPr lang="en-US" b="0" baseline="-25000"/>
              <a:t>1</a:t>
            </a:r>
            <a:r>
              <a:rPr lang="en-US" b="0"/>
              <a:t>)} . P</a:t>
            </a:r>
          </a:p>
          <a:p>
            <a:r>
              <a:rPr lang="en-US" b="0"/>
              <a:t>By multiplication the two rotation matrices, we can verify that two successive rotations are additive:</a:t>
            </a:r>
          </a:p>
          <a:p>
            <a:r>
              <a:rPr lang="en-US" b="0"/>
              <a:t>			</a:t>
            </a:r>
            <a:r>
              <a:rPr lang="en-US"/>
              <a:t>R(</a:t>
            </a:r>
            <a:r>
              <a:rPr lang="az-Cyrl-AZ"/>
              <a:t>Ө</a:t>
            </a:r>
            <a:r>
              <a:rPr lang="en-US" baseline="-25000"/>
              <a:t>2</a:t>
            </a:r>
            <a:r>
              <a:rPr lang="en-US"/>
              <a:t>) . R(</a:t>
            </a:r>
            <a:r>
              <a:rPr lang="az-Cyrl-AZ"/>
              <a:t>Ө</a:t>
            </a:r>
            <a:r>
              <a:rPr lang="en-US" baseline="-25000"/>
              <a:t>1</a:t>
            </a:r>
            <a:r>
              <a:rPr lang="en-US"/>
              <a:t>) = R (</a:t>
            </a:r>
            <a:r>
              <a:rPr lang="az-Cyrl-AZ"/>
              <a:t>Ө</a:t>
            </a:r>
            <a:r>
              <a:rPr lang="en-US" baseline="-25000"/>
              <a:t>1</a:t>
            </a:r>
            <a:r>
              <a:rPr lang="en-US"/>
              <a:t>+</a:t>
            </a:r>
            <a:r>
              <a:rPr lang="az-Cyrl-AZ"/>
              <a:t> Ө</a:t>
            </a:r>
            <a:r>
              <a:rPr lang="en-US" baseline="-25000"/>
              <a:t>2</a:t>
            </a:r>
            <a:r>
              <a:rPr lang="en-US"/>
              <a:t>)</a:t>
            </a:r>
          </a:p>
          <a:p>
            <a:r>
              <a:rPr lang="en-US" b="0"/>
              <a:t>So that the final rotated coordinates can be calculated with the composite rotation matrix as: -</a:t>
            </a:r>
          </a:p>
          <a:p>
            <a:r>
              <a:rPr lang="en-US" b="0"/>
              <a:t>			</a:t>
            </a:r>
            <a:r>
              <a:rPr lang="en-US"/>
              <a:t>P’ = R(</a:t>
            </a:r>
            <a:r>
              <a:rPr lang="az-Cyrl-AZ"/>
              <a:t>Ө</a:t>
            </a:r>
            <a:r>
              <a:rPr lang="en-US" baseline="-25000"/>
              <a:t>1</a:t>
            </a:r>
            <a:r>
              <a:rPr lang="en-US"/>
              <a:t>+</a:t>
            </a:r>
            <a:r>
              <a:rPr lang="az-Cyrl-AZ"/>
              <a:t> Ө</a:t>
            </a:r>
            <a:r>
              <a:rPr lang="en-US" baseline="-25000"/>
              <a:t>2</a:t>
            </a:r>
            <a:r>
              <a:rPr lang="en-US"/>
              <a:t>) . P</a:t>
            </a:r>
          </a:p>
          <a:p>
            <a:endParaRPr lang="en-US" b="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1"/>
          <p:cNvPicPr>
            <a:picLocks noChangeAspect="1" noChangeArrowheads="1"/>
          </p:cNvPicPr>
          <p:nvPr/>
        </p:nvPicPr>
        <p:blipFill>
          <a:blip r:embed="rId2"/>
          <a:srcRect l="961" t="16014" r="70621" b="8897"/>
          <a:stretch>
            <a:fillRect/>
          </a:stretch>
        </p:blipFill>
        <p:spPr bwMode="auto">
          <a:xfrm>
            <a:off x="381000" y="381000"/>
            <a:ext cx="8305800" cy="6096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bwMode="auto">
          <a:xfrm>
            <a:off x="1981200" y="381000"/>
            <a:ext cx="4724400" cy="838200"/>
          </a:xfrm>
          <a:prstGeom prst="rect">
            <a:avLst/>
          </a:prstGeom>
          <a:noFill/>
          <a:ln w="9525">
            <a:noFill/>
            <a:miter lim="800000"/>
            <a:headEnd/>
            <a:tailEnd/>
          </a:ln>
        </p:spPr>
        <p:txBody>
          <a:bodyPr anchor="ctr"/>
          <a:lstStyle/>
          <a:p>
            <a:pPr algn="ctr" eaLnBrk="0" hangingPunct="0">
              <a:defRPr/>
            </a:pPr>
            <a:r>
              <a:rPr lang="en-US" sz="4400" kern="0" dirty="0">
                <a:solidFill>
                  <a:schemeClr val="tx2"/>
                </a:solidFill>
                <a:latin typeface="+mj-lt"/>
                <a:ea typeface="+mj-ea"/>
                <a:cs typeface="+mj-cs"/>
              </a:rPr>
              <a:t>(C) Scaling</a:t>
            </a:r>
          </a:p>
        </p:txBody>
      </p:sp>
      <p:sp>
        <p:nvSpPr>
          <p:cNvPr id="21507" name="TextBox 2"/>
          <p:cNvSpPr txBox="1">
            <a:spLocks noChangeArrowheads="1"/>
          </p:cNvSpPr>
          <p:nvPr/>
        </p:nvSpPr>
        <p:spPr bwMode="auto">
          <a:xfrm>
            <a:off x="152400" y="1408113"/>
            <a:ext cx="8839200" cy="1568450"/>
          </a:xfrm>
          <a:prstGeom prst="rect">
            <a:avLst/>
          </a:prstGeom>
          <a:noFill/>
          <a:ln w="9525">
            <a:noFill/>
            <a:miter lim="800000"/>
            <a:headEnd/>
            <a:tailEnd/>
          </a:ln>
        </p:spPr>
        <p:txBody>
          <a:bodyPr>
            <a:spAutoFit/>
          </a:bodyPr>
          <a:lstStyle/>
          <a:p>
            <a:r>
              <a:rPr lang="en-US" b="0"/>
              <a:t>Concatenating transformation matrices for two successive scaling operations produces the following composite scaling matrix: -</a:t>
            </a:r>
          </a:p>
          <a:p>
            <a:endParaRPr lang="en-US" b="0"/>
          </a:p>
          <a:p>
            <a:endParaRPr lang="en-US" b="0"/>
          </a:p>
        </p:txBody>
      </p:sp>
      <p:sp>
        <p:nvSpPr>
          <p:cNvPr id="21508" name="Line 17"/>
          <p:cNvSpPr>
            <a:spLocks noChangeShapeType="1"/>
          </p:cNvSpPr>
          <p:nvPr/>
        </p:nvSpPr>
        <p:spPr bwMode="auto">
          <a:xfrm>
            <a:off x="762000" y="2514600"/>
            <a:ext cx="0" cy="1295400"/>
          </a:xfrm>
          <a:prstGeom prst="line">
            <a:avLst/>
          </a:prstGeom>
          <a:noFill/>
          <a:ln w="9525">
            <a:solidFill>
              <a:schemeClr val="tx1"/>
            </a:solidFill>
            <a:round/>
            <a:headEnd/>
            <a:tailEnd/>
          </a:ln>
        </p:spPr>
        <p:txBody>
          <a:bodyPr/>
          <a:lstStyle/>
          <a:p>
            <a:endParaRPr lang="en-US"/>
          </a:p>
        </p:txBody>
      </p:sp>
      <p:sp>
        <p:nvSpPr>
          <p:cNvPr id="21509" name="Line 18"/>
          <p:cNvSpPr>
            <a:spLocks noChangeShapeType="1"/>
          </p:cNvSpPr>
          <p:nvPr/>
        </p:nvSpPr>
        <p:spPr bwMode="auto">
          <a:xfrm>
            <a:off x="2362200" y="2438400"/>
            <a:ext cx="0" cy="1371600"/>
          </a:xfrm>
          <a:prstGeom prst="line">
            <a:avLst/>
          </a:prstGeom>
          <a:noFill/>
          <a:ln w="9525">
            <a:solidFill>
              <a:schemeClr val="tx1"/>
            </a:solidFill>
            <a:round/>
            <a:headEnd/>
            <a:tailEnd/>
          </a:ln>
        </p:spPr>
        <p:txBody>
          <a:bodyPr/>
          <a:lstStyle/>
          <a:p>
            <a:endParaRPr lang="en-US"/>
          </a:p>
        </p:txBody>
      </p:sp>
      <p:sp>
        <p:nvSpPr>
          <p:cNvPr id="21510" name="Text Box 19"/>
          <p:cNvSpPr txBox="1">
            <a:spLocks noChangeArrowheads="1"/>
          </p:cNvSpPr>
          <p:nvPr/>
        </p:nvSpPr>
        <p:spPr bwMode="auto">
          <a:xfrm>
            <a:off x="914400" y="2541588"/>
            <a:ext cx="1295400" cy="1200150"/>
          </a:xfrm>
          <a:prstGeom prst="rect">
            <a:avLst/>
          </a:prstGeom>
          <a:noFill/>
          <a:ln w="9525">
            <a:noFill/>
            <a:miter lim="800000"/>
            <a:headEnd/>
            <a:tailEnd/>
          </a:ln>
        </p:spPr>
        <p:txBody>
          <a:bodyPr>
            <a:spAutoFit/>
          </a:bodyPr>
          <a:lstStyle/>
          <a:p>
            <a:pPr marL="342900" indent="-342900" eaLnBrk="0" hangingPunct="0">
              <a:spcBef>
                <a:spcPct val="50000"/>
              </a:spcBef>
            </a:pPr>
            <a:r>
              <a:rPr lang="en-US" sz="1800" b="0">
                <a:latin typeface="Arial" pitchFamily="34" charset="0"/>
              </a:rPr>
              <a:t>S</a:t>
            </a:r>
            <a:r>
              <a:rPr lang="en-US" sz="1800" b="0" baseline="-25000">
                <a:latin typeface="Arial" pitchFamily="34" charset="0"/>
              </a:rPr>
              <a:t>x2 </a:t>
            </a:r>
            <a:r>
              <a:rPr lang="en-US" sz="1800" b="0">
                <a:latin typeface="Arial" pitchFamily="34" charset="0"/>
              </a:rPr>
              <a:t>  0     0</a:t>
            </a:r>
            <a:endParaRPr lang="en-US" sz="1800" b="0" baseline="-25000">
              <a:latin typeface="Arial" pitchFamily="34" charset="0"/>
            </a:endParaRPr>
          </a:p>
          <a:p>
            <a:pPr marL="342900" indent="-342900" eaLnBrk="0" hangingPunct="0">
              <a:spcBef>
                <a:spcPct val="50000"/>
              </a:spcBef>
            </a:pPr>
            <a:r>
              <a:rPr lang="en-US" sz="1800" b="0">
                <a:latin typeface="Arial" pitchFamily="34" charset="0"/>
              </a:rPr>
              <a:t>0     S</a:t>
            </a:r>
            <a:r>
              <a:rPr lang="en-US" sz="1800" b="0" baseline="-25000">
                <a:latin typeface="Arial" pitchFamily="34" charset="0"/>
              </a:rPr>
              <a:t>y2    </a:t>
            </a:r>
            <a:r>
              <a:rPr lang="en-US" sz="1800" b="0">
                <a:latin typeface="Arial" pitchFamily="34" charset="0"/>
              </a:rPr>
              <a:t>0</a:t>
            </a:r>
            <a:r>
              <a:rPr lang="en-US" sz="1800" b="0" baseline="-25000">
                <a:latin typeface="Arial" pitchFamily="34" charset="0"/>
              </a:rPr>
              <a:t> </a:t>
            </a:r>
            <a:r>
              <a:rPr lang="en-US" sz="1800" b="0">
                <a:latin typeface="Arial" pitchFamily="34" charset="0"/>
              </a:rPr>
              <a:t> </a:t>
            </a:r>
          </a:p>
          <a:p>
            <a:pPr marL="342900" indent="-342900" eaLnBrk="0" hangingPunct="0">
              <a:spcBef>
                <a:spcPct val="50000"/>
              </a:spcBef>
            </a:pPr>
            <a:r>
              <a:rPr lang="en-US" sz="1800" b="0">
                <a:latin typeface="Arial" pitchFamily="34" charset="0"/>
              </a:rPr>
              <a:t>0     0     1</a:t>
            </a:r>
          </a:p>
        </p:txBody>
      </p:sp>
      <p:sp>
        <p:nvSpPr>
          <p:cNvPr id="21511" name="Line 17"/>
          <p:cNvSpPr>
            <a:spLocks noChangeShapeType="1"/>
          </p:cNvSpPr>
          <p:nvPr/>
        </p:nvSpPr>
        <p:spPr bwMode="auto">
          <a:xfrm>
            <a:off x="3048000" y="2514600"/>
            <a:ext cx="0" cy="1295400"/>
          </a:xfrm>
          <a:prstGeom prst="line">
            <a:avLst/>
          </a:prstGeom>
          <a:noFill/>
          <a:ln w="9525">
            <a:solidFill>
              <a:schemeClr val="tx1"/>
            </a:solidFill>
            <a:round/>
            <a:headEnd/>
            <a:tailEnd/>
          </a:ln>
        </p:spPr>
        <p:txBody>
          <a:bodyPr/>
          <a:lstStyle/>
          <a:p>
            <a:endParaRPr lang="en-US"/>
          </a:p>
        </p:txBody>
      </p:sp>
      <p:sp>
        <p:nvSpPr>
          <p:cNvPr id="21512" name="Line 18"/>
          <p:cNvSpPr>
            <a:spLocks noChangeShapeType="1"/>
          </p:cNvSpPr>
          <p:nvPr/>
        </p:nvSpPr>
        <p:spPr bwMode="auto">
          <a:xfrm>
            <a:off x="4648200" y="2438400"/>
            <a:ext cx="0" cy="1371600"/>
          </a:xfrm>
          <a:prstGeom prst="line">
            <a:avLst/>
          </a:prstGeom>
          <a:noFill/>
          <a:ln w="9525">
            <a:solidFill>
              <a:schemeClr val="tx1"/>
            </a:solidFill>
            <a:round/>
            <a:headEnd/>
            <a:tailEnd/>
          </a:ln>
        </p:spPr>
        <p:txBody>
          <a:bodyPr/>
          <a:lstStyle/>
          <a:p>
            <a:endParaRPr lang="en-US"/>
          </a:p>
        </p:txBody>
      </p:sp>
      <p:sp>
        <p:nvSpPr>
          <p:cNvPr id="21513" name="Line 17"/>
          <p:cNvSpPr>
            <a:spLocks noChangeShapeType="1"/>
          </p:cNvSpPr>
          <p:nvPr/>
        </p:nvSpPr>
        <p:spPr bwMode="auto">
          <a:xfrm>
            <a:off x="5334000" y="2438400"/>
            <a:ext cx="0" cy="1295400"/>
          </a:xfrm>
          <a:prstGeom prst="line">
            <a:avLst/>
          </a:prstGeom>
          <a:noFill/>
          <a:ln w="9525">
            <a:solidFill>
              <a:schemeClr val="tx1"/>
            </a:solidFill>
            <a:round/>
            <a:headEnd/>
            <a:tailEnd/>
          </a:ln>
        </p:spPr>
        <p:txBody>
          <a:bodyPr/>
          <a:lstStyle/>
          <a:p>
            <a:endParaRPr lang="en-US"/>
          </a:p>
        </p:txBody>
      </p:sp>
      <p:sp>
        <p:nvSpPr>
          <p:cNvPr id="21514" name="Line 18"/>
          <p:cNvSpPr>
            <a:spLocks noChangeShapeType="1"/>
          </p:cNvSpPr>
          <p:nvPr/>
        </p:nvSpPr>
        <p:spPr bwMode="auto">
          <a:xfrm>
            <a:off x="8382000" y="2362200"/>
            <a:ext cx="0" cy="1371600"/>
          </a:xfrm>
          <a:prstGeom prst="line">
            <a:avLst/>
          </a:prstGeom>
          <a:noFill/>
          <a:ln w="9525">
            <a:solidFill>
              <a:schemeClr val="tx1"/>
            </a:solidFill>
            <a:round/>
            <a:headEnd/>
            <a:tailEnd/>
          </a:ln>
        </p:spPr>
        <p:txBody>
          <a:bodyPr/>
          <a:lstStyle/>
          <a:p>
            <a:endParaRPr lang="en-US"/>
          </a:p>
        </p:txBody>
      </p:sp>
      <p:sp>
        <p:nvSpPr>
          <p:cNvPr id="21515" name="TextBox 12"/>
          <p:cNvSpPr txBox="1">
            <a:spLocks noChangeArrowheads="1"/>
          </p:cNvSpPr>
          <p:nvPr/>
        </p:nvSpPr>
        <p:spPr bwMode="auto">
          <a:xfrm>
            <a:off x="2362200" y="2819400"/>
            <a:ext cx="685800" cy="584200"/>
          </a:xfrm>
          <a:prstGeom prst="rect">
            <a:avLst/>
          </a:prstGeom>
          <a:noFill/>
          <a:ln w="9525">
            <a:noFill/>
            <a:miter lim="800000"/>
            <a:headEnd/>
            <a:tailEnd/>
          </a:ln>
        </p:spPr>
        <p:txBody>
          <a:bodyPr>
            <a:spAutoFit/>
          </a:bodyPr>
          <a:lstStyle/>
          <a:p>
            <a:pPr algn="ctr"/>
            <a:r>
              <a:rPr lang="en-US" sz="3200"/>
              <a:t>.</a:t>
            </a:r>
          </a:p>
        </p:txBody>
      </p:sp>
      <p:sp>
        <p:nvSpPr>
          <p:cNvPr id="21516" name="TextBox 13"/>
          <p:cNvSpPr txBox="1">
            <a:spLocks noChangeArrowheads="1"/>
          </p:cNvSpPr>
          <p:nvPr/>
        </p:nvSpPr>
        <p:spPr bwMode="auto">
          <a:xfrm>
            <a:off x="4648200" y="2895600"/>
            <a:ext cx="685800" cy="584200"/>
          </a:xfrm>
          <a:prstGeom prst="rect">
            <a:avLst/>
          </a:prstGeom>
          <a:noFill/>
          <a:ln w="9525">
            <a:noFill/>
            <a:miter lim="800000"/>
            <a:headEnd/>
            <a:tailEnd/>
          </a:ln>
        </p:spPr>
        <p:txBody>
          <a:bodyPr>
            <a:spAutoFit/>
          </a:bodyPr>
          <a:lstStyle/>
          <a:p>
            <a:pPr algn="ctr"/>
            <a:r>
              <a:rPr lang="en-US" sz="3200"/>
              <a:t>=</a:t>
            </a:r>
          </a:p>
        </p:txBody>
      </p:sp>
      <p:sp>
        <p:nvSpPr>
          <p:cNvPr id="21517" name="Text Box 19"/>
          <p:cNvSpPr txBox="1">
            <a:spLocks noChangeArrowheads="1"/>
          </p:cNvSpPr>
          <p:nvPr/>
        </p:nvSpPr>
        <p:spPr bwMode="auto">
          <a:xfrm>
            <a:off x="3200400" y="2514600"/>
            <a:ext cx="1295400" cy="1200150"/>
          </a:xfrm>
          <a:prstGeom prst="rect">
            <a:avLst/>
          </a:prstGeom>
          <a:noFill/>
          <a:ln w="9525">
            <a:noFill/>
            <a:miter lim="800000"/>
            <a:headEnd/>
            <a:tailEnd/>
          </a:ln>
        </p:spPr>
        <p:txBody>
          <a:bodyPr>
            <a:spAutoFit/>
          </a:bodyPr>
          <a:lstStyle/>
          <a:p>
            <a:pPr marL="342900" indent="-342900" eaLnBrk="0" hangingPunct="0">
              <a:spcBef>
                <a:spcPct val="50000"/>
              </a:spcBef>
            </a:pPr>
            <a:r>
              <a:rPr lang="en-US" sz="1800" b="0">
                <a:latin typeface="Arial" pitchFamily="34" charset="0"/>
              </a:rPr>
              <a:t>S</a:t>
            </a:r>
            <a:r>
              <a:rPr lang="en-US" sz="1800" b="0" baseline="-25000">
                <a:latin typeface="Arial" pitchFamily="34" charset="0"/>
              </a:rPr>
              <a:t>x1 </a:t>
            </a:r>
            <a:r>
              <a:rPr lang="en-US" sz="1800" b="0">
                <a:latin typeface="Arial" pitchFamily="34" charset="0"/>
              </a:rPr>
              <a:t>  0     0</a:t>
            </a:r>
            <a:endParaRPr lang="en-US" sz="1800" b="0" baseline="-25000">
              <a:latin typeface="Arial" pitchFamily="34" charset="0"/>
            </a:endParaRPr>
          </a:p>
          <a:p>
            <a:pPr marL="342900" indent="-342900" eaLnBrk="0" hangingPunct="0">
              <a:spcBef>
                <a:spcPct val="50000"/>
              </a:spcBef>
            </a:pPr>
            <a:r>
              <a:rPr lang="en-US" sz="1800" b="0">
                <a:latin typeface="Arial" pitchFamily="34" charset="0"/>
              </a:rPr>
              <a:t>0     S</a:t>
            </a:r>
            <a:r>
              <a:rPr lang="en-US" sz="1800" b="0" baseline="-25000">
                <a:latin typeface="Arial" pitchFamily="34" charset="0"/>
              </a:rPr>
              <a:t>y1    </a:t>
            </a:r>
            <a:r>
              <a:rPr lang="en-US" sz="1800" b="0">
                <a:latin typeface="Arial" pitchFamily="34" charset="0"/>
              </a:rPr>
              <a:t>0</a:t>
            </a:r>
            <a:r>
              <a:rPr lang="en-US" sz="1800" b="0" baseline="-25000">
                <a:latin typeface="Arial" pitchFamily="34" charset="0"/>
              </a:rPr>
              <a:t> </a:t>
            </a:r>
            <a:r>
              <a:rPr lang="en-US" sz="1800" b="0">
                <a:latin typeface="Arial" pitchFamily="34" charset="0"/>
              </a:rPr>
              <a:t> </a:t>
            </a:r>
          </a:p>
          <a:p>
            <a:pPr marL="342900" indent="-342900" eaLnBrk="0" hangingPunct="0">
              <a:spcBef>
                <a:spcPct val="50000"/>
              </a:spcBef>
            </a:pPr>
            <a:r>
              <a:rPr lang="en-US" sz="1800" b="0">
                <a:latin typeface="Arial" pitchFamily="34" charset="0"/>
              </a:rPr>
              <a:t>0     0     1</a:t>
            </a:r>
          </a:p>
        </p:txBody>
      </p:sp>
      <p:sp>
        <p:nvSpPr>
          <p:cNvPr id="21518" name="Text Box 19"/>
          <p:cNvSpPr txBox="1">
            <a:spLocks noChangeArrowheads="1"/>
          </p:cNvSpPr>
          <p:nvPr/>
        </p:nvSpPr>
        <p:spPr bwMode="auto">
          <a:xfrm>
            <a:off x="5638800" y="2514600"/>
            <a:ext cx="2667000" cy="1200150"/>
          </a:xfrm>
          <a:prstGeom prst="rect">
            <a:avLst/>
          </a:prstGeom>
          <a:noFill/>
          <a:ln w="9525">
            <a:noFill/>
            <a:miter lim="800000"/>
            <a:headEnd/>
            <a:tailEnd/>
          </a:ln>
        </p:spPr>
        <p:txBody>
          <a:bodyPr>
            <a:spAutoFit/>
          </a:bodyPr>
          <a:lstStyle/>
          <a:p>
            <a:pPr marL="342900" indent="-342900" eaLnBrk="0" hangingPunct="0">
              <a:spcBef>
                <a:spcPct val="50000"/>
              </a:spcBef>
            </a:pPr>
            <a:r>
              <a:rPr lang="en-US" sz="1800" b="0">
                <a:latin typeface="Arial" pitchFamily="34" charset="0"/>
              </a:rPr>
              <a:t>S</a:t>
            </a:r>
            <a:r>
              <a:rPr lang="en-US" sz="1800" b="0" baseline="-25000">
                <a:latin typeface="Arial" pitchFamily="34" charset="0"/>
              </a:rPr>
              <a:t>x1 </a:t>
            </a:r>
            <a:r>
              <a:rPr lang="en-US" sz="1800">
                <a:latin typeface="Arial" pitchFamily="34" charset="0"/>
              </a:rPr>
              <a:t>.</a:t>
            </a:r>
            <a:r>
              <a:rPr lang="en-US" sz="1800" b="0">
                <a:latin typeface="Arial" pitchFamily="34" charset="0"/>
              </a:rPr>
              <a:t> S</a:t>
            </a:r>
            <a:r>
              <a:rPr lang="en-US" sz="1800" b="0" baseline="-25000">
                <a:latin typeface="Arial" pitchFamily="34" charset="0"/>
              </a:rPr>
              <a:t>x2</a:t>
            </a:r>
            <a:r>
              <a:rPr lang="en-US" sz="1800" b="0">
                <a:latin typeface="Arial" pitchFamily="34" charset="0"/>
              </a:rPr>
              <a:t>     0                0</a:t>
            </a:r>
            <a:endParaRPr lang="en-US" sz="1800" b="0" baseline="-25000">
              <a:latin typeface="Arial" pitchFamily="34" charset="0"/>
            </a:endParaRPr>
          </a:p>
          <a:p>
            <a:pPr marL="342900" indent="-342900" eaLnBrk="0" hangingPunct="0">
              <a:spcBef>
                <a:spcPct val="50000"/>
              </a:spcBef>
            </a:pPr>
            <a:r>
              <a:rPr lang="en-US" sz="1800" b="0">
                <a:latin typeface="Arial" pitchFamily="34" charset="0"/>
              </a:rPr>
              <a:t>0               S</a:t>
            </a:r>
            <a:r>
              <a:rPr lang="en-US" sz="1800" b="0" baseline="-25000">
                <a:latin typeface="Arial" pitchFamily="34" charset="0"/>
              </a:rPr>
              <a:t>y1 </a:t>
            </a:r>
            <a:r>
              <a:rPr lang="en-US" sz="1800">
                <a:latin typeface="Arial" pitchFamily="34" charset="0"/>
              </a:rPr>
              <a:t>.</a:t>
            </a:r>
            <a:r>
              <a:rPr lang="en-US" sz="1800" b="0">
                <a:latin typeface="Arial" pitchFamily="34" charset="0"/>
              </a:rPr>
              <a:t>S</a:t>
            </a:r>
            <a:r>
              <a:rPr lang="en-US" sz="1800" b="0" baseline="-25000">
                <a:latin typeface="Arial" pitchFamily="34" charset="0"/>
              </a:rPr>
              <a:t>y2          </a:t>
            </a:r>
            <a:r>
              <a:rPr lang="en-US" sz="1800" b="0">
                <a:latin typeface="Arial" pitchFamily="34" charset="0"/>
              </a:rPr>
              <a:t>0</a:t>
            </a:r>
            <a:r>
              <a:rPr lang="en-US" sz="1800" b="0" baseline="-25000">
                <a:latin typeface="Arial" pitchFamily="34" charset="0"/>
              </a:rPr>
              <a:t> </a:t>
            </a:r>
            <a:r>
              <a:rPr lang="en-US" sz="1800" b="0">
                <a:latin typeface="Arial" pitchFamily="34" charset="0"/>
              </a:rPr>
              <a:t> </a:t>
            </a:r>
          </a:p>
          <a:p>
            <a:pPr marL="342900" indent="-342900" eaLnBrk="0" hangingPunct="0">
              <a:spcBef>
                <a:spcPct val="50000"/>
              </a:spcBef>
            </a:pPr>
            <a:r>
              <a:rPr lang="en-US" sz="1800" b="0">
                <a:latin typeface="Arial" pitchFamily="34" charset="0"/>
              </a:rPr>
              <a:t>0                0                1</a:t>
            </a:r>
          </a:p>
        </p:txBody>
      </p:sp>
      <p:sp>
        <p:nvSpPr>
          <p:cNvPr id="21519" name="TextBox 16"/>
          <p:cNvSpPr txBox="1">
            <a:spLocks noChangeArrowheads="1"/>
          </p:cNvSpPr>
          <p:nvPr/>
        </p:nvSpPr>
        <p:spPr bwMode="auto">
          <a:xfrm>
            <a:off x="228600" y="4449763"/>
            <a:ext cx="8839200" cy="2308225"/>
          </a:xfrm>
          <a:prstGeom prst="rect">
            <a:avLst/>
          </a:prstGeom>
          <a:noFill/>
          <a:ln w="9525">
            <a:noFill/>
            <a:miter lim="800000"/>
            <a:headEnd/>
            <a:tailEnd/>
          </a:ln>
        </p:spPr>
        <p:txBody>
          <a:bodyPr>
            <a:spAutoFit/>
          </a:bodyPr>
          <a:lstStyle/>
          <a:p>
            <a:r>
              <a:rPr lang="en-US" b="0"/>
              <a:t>Or</a:t>
            </a:r>
            <a:r>
              <a:rPr lang="en-US"/>
              <a:t>,                    S(</a:t>
            </a:r>
            <a:r>
              <a:rPr lang="en-US">
                <a:latin typeface="Arial" pitchFamily="34" charset="0"/>
              </a:rPr>
              <a:t>S</a:t>
            </a:r>
            <a:r>
              <a:rPr lang="en-US" baseline="-25000">
                <a:latin typeface="Arial" pitchFamily="34" charset="0"/>
              </a:rPr>
              <a:t>x2</a:t>
            </a:r>
            <a:r>
              <a:rPr lang="en-US">
                <a:latin typeface="Arial" pitchFamily="34" charset="0"/>
              </a:rPr>
              <a:t>,</a:t>
            </a:r>
            <a:r>
              <a:rPr lang="en-US" baseline="-25000">
                <a:latin typeface="Arial" pitchFamily="34" charset="0"/>
              </a:rPr>
              <a:t> </a:t>
            </a:r>
            <a:r>
              <a:rPr lang="en-US">
                <a:latin typeface="Arial" pitchFamily="34" charset="0"/>
              </a:rPr>
              <a:t>S</a:t>
            </a:r>
            <a:r>
              <a:rPr lang="en-US" baseline="-25000">
                <a:latin typeface="Arial" pitchFamily="34" charset="0"/>
              </a:rPr>
              <a:t>y2 </a:t>
            </a:r>
            <a:r>
              <a:rPr lang="en-US"/>
              <a:t>) . S(</a:t>
            </a:r>
            <a:r>
              <a:rPr lang="en-US">
                <a:latin typeface="Arial" pitchFamily="34" charset="0"/>
              </a:rPr>
              <a:t>S</a:t>
            </a:r>
            <a:r>
              <a:rPr lang="en-US" baseline="-25000">
                <a:latin typeface="Arial" pitchFamily="34" charset="0"/>
              </a:rPr>
              <a:t>x1</a:t>
            </a:r>
            <a:r>
              <a:rPr lang="en-US">
                <a:latin typeface="Arial" pitchFamily="34" charset="0"/>
              </a:rPr>
              <a:t>, S</a:t>
            </a:r>
            <a:r>
              <a:rPr lang="en-US" baseline="-25000">
                <a:latin typeface="Arial" pitchFamily="34" charset="0"/>
              </a:rPr>
              <a:t>y1</a:t>
            </a:r>
            <a:r>
              <a:rPr lang="en-US"/>
              <a:t>) =  S (</a:t>
            </a:r>
            <a:r>
              <a:rPr lang="en-US">
                <a:latin typeface="Arial" pitchFamily="34" charset="0"/>
              </a:rPr>
              <a:t>S</a:t>
            </a:r>
            <a:r>
              <a:rPr lang="en-US" baseline="-25000">
                <a:latin typeface="Arial" pitchFamily="34" charset="0"/>
              </a:rPr>
              <a:t>x1 </a:t>
            </a:r>
            <a:r>
              <a:rPr lang="en-US">
                <a:latin typeface="Arial" pitchFamily="34" charset="0"/>
              </a:rPr>
              <a:t>. S</a:t>
            </a:r>
            <a:r>
              <a:rPr lang="en-US" baseline="-25000">
                <a:latin typeface="Arial" pitchFamily="34" charset="0"/>
              </a:rPr>
              <a:t>x2</a:t>
            </a:r>
            <a:r>
              <a:rPr lang="en-US">
                <a:latin typeface="Arial" pitchFamily="34" charset="0"/>
              </a:rPr>
              <a:t>,</a:t>
            </a:r>
            <a:r>
              <a:rPr lang="en-US" baseline="-25000">
                <a:latin typeface="Arial" pitchFamily="34" charset="0"/>
              </a:rPr>
              <a:t> </a:t>
            </a:r>
            <a:r>
              <a:rPr lang="en-US">
                <a:latin typeface="Arial" pitchFamily="34" charset="0"/>
              </a:rPr>
              <a:t>S</a:t>
            </a:r>
            <a:r>
              <a:rPr lang="en-US" baseline="-25000">
                <a:latin typeface="Arial" pitchFamily="34" charset="0"/>
              </a:rPr>
              <a:t>y1 </a:t>
            </a:r>
            <a:r>
              <a:rPr lang="en-US">
                <a:latin typeface="Arial" pitchFamily="34" charset="0"/>
              </a:rPr>
              <a:t>.S</a:t>
            </a:r>
            <a:r>
              <a:rPr lang="en-US" baseline="-25000">
                <a:latin typeface="Arial" pitchFamily="34" charset="0"/>
              </a:rPr>
              <a:t>y2 </a:t>
            </a:r>
            <a:r>
              <a:rPr lang="en-US"/>
              <a:t>)</a:t>
            </a:r>
          </a:p>
          <a:p>
            <a:endParaRPr lang="en-US" b="0"/>
          </a:p>
          <a:p>
            <a:r>
              <a:rPr lang="en-US" b="0"/>
              <a:t>The resulting matrix in this case indicates that successive scaling operations are multiplicative. </a:t>
            </a:r>
          </a:p>
          <a:p>
            <a:endParaRPr lang="en-US" b="0"/>
          </a:p>
          <a:p>
            <a:endParaRPr lang="en-US" b="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a:xfrm>
            <a:off x="0" y="76200"/>
            <a:ext cx="7772400" cy="1143000"/>
          </a:xfrm>
        </p:spPr>
        <p:txBody>
          <a:bodyPr anchor="b"/>
          <a:lstStyle/>
          <a:p>
            <a:r>
              <a:rPr lang="en-US" b="1" smtClean="0">
                <a:solidFill>
                  <a:schemeClr val="accent2"/>
                </a:solidFill>
              </a:rPr>
              <a:t>Other transformations</a:t>
            </a:r>
          </a:p>
        </p:txBody>
      </p:sp>
      <p:sp>
        <p:nvSpPr>
          <p:cNvPr id="22531" name="Rectangle 3"/>
          <p:cNvSpPr>
            <a:spLocks noGrp="1" noChangeArrowheads="1"/>
          </p:cNvSpPr>
          <p:nvPr>
            <p:ph type="body" idx="4294967295"/>
          </p:nvPr>
        </p:nvSpPr>
        <p:spPr>
          <a:xfrm>
            <a:off x="0" y="1447800"/>
            <a:ext cx="7772400" cy="4648200"/>
          </a:xfrm>
        </p:spPr>
        <p:txBody>
          <a:bodyPr/>
          <a:lstStyle/>
          <a:p>
            <a:r>
              <a:rPr lang="en-US" sz="2200" b="1" u="sng" smtClean="0"/>
              <a:t>Reflection</a:t>
            </a:r>
            <a:r>
              <a:rPr lang="en-US" sz="2200" b="1" smtClean="0"/>
              <a:t> </a:t>
            </a:r>
            <a:r>
              <a:rPr lang="en-US" sz="2200" smtClean="0"/>
              <a:t>is a transformation that produces a mirror image of an object. It is obtained by rotating the object by 180 deg about the reflection axis</a:t>
            </a:r>
          </a:p>
          <a:p>
            <a:pPr>
              <a:buFontTx/>
              <a:buNone/>
            </a:pPr>
            <a:endParaRPr lang="en-US" sz="2200" smtClean="0"/>
          </a:p>
        </p:txBody>
      </p:sp>
      <p:sp>
        <p:nvSpPr>
          <p:cNvPr id="22532" name="Line 4"/>
          <p:cNvSpPr>
            <a:spLocks noChangeShapeType="1"/>
          </p:cNvSpPr>
          <p:nvPr/>
        </p:nvSpPr>
        <p:spPr bwMode="auto">
          <a:xfrm>
            <a:off x="1371600" y="2971800"/>
            <a:ext cx="0" cy="2514600"/>
          </a:xfrm>
          <a:prstGeom prst="line">
            <a:avLst/>
          </a:prstGeom>
          <a:noFill/>
          <a:ln w="9525">
            <a:solidFill>
              <a:schemeClr val="tx1"/>
            </a:solidFill>
            <a:round/>
            <a:headEnd/>
            <a:tailEnd/>
          </a:ln>
        </p:spPr>
        <p:txBody>
          <a:bodyPr/>
          <a:lstStyle/>
          <a:p>
            <a:endParaRPr lang="en-US"/>
          </a:p>
        </p:txBody>
      </p:sp>
      <p:sp>
        <p:nvSpPr>
          <p:cNvPr id="22533" name="Line 5"/>
          <p:cNvSpPr>
            <a:spLocks noChangeShapeType="1"/>
          </p:cNvSpPr>
          <p:nvPr/>
        </p:nvSpPr>
        <p:spPr bwMode="auto">
          <a:xfrm>
            <a:off x="1143000" y="4419600"/>
            <a:ext cx="3733800" cy="0"/>
          </a:xfrm>
          <a:prstGeom prst="line">
            <a:avLst/>
          </a:prstGeom>
          <a:noFill/>
          <a:ln w="9525">
            <a:solidFill>
              <a:schemeClr val="tx1"/>
            </a:solidFill>
            <a:round/>
            <a:headEnd/>
            <a:tailEnd/>
          </a:ln>
        </p:spPr>
        <p:txBody>
          <a:bodyPr/>
          <a:lstStyle/>
          <a:p>
            <a:endParaRPr lang="en-US"/>
          </a:p>
        </p:txBody>
      </p:sp>
      <p:sp>
        <p:nvSpPr>
          <p:cNvPr id="22534" name="AutoShape 6"/>
          <p:cNvSpPr>
            <a:spLocks noChangeArrowheads="1"/>
          </p:cNvSpPr>
          <p:nvPr/>
        </p:nvSpPr>
        <p:spPr bwMode="auto">
          <a:xfrm>
            <a:off x="2362200" y="3200400"/>
            <a:ext cx="1066800" cy="914400"/>
          </a:xfrm>
          <a:prstGeom prst="triangle">
            <a:avLst>
              <a:gd name="adj" fmla="val 50000"/>
            </a:avLst>
          </a:prstGeom>
          <a:solidFill>
            <a:schemeClr val="accent1"/>
          </a:solidFill>
          <a:ln w="9525">
            <a:solidFill>
              <a:schemeClr val="tx1"/>
            </a:solidFill>
            <a:miter lim="800000"/>
            <a:headEnd/>
            <a:tailEnd/>
          </a:ln>
        </p:spPr>
        <p:txBody>
          <a:bodyPr wrap="none" anchor="ctr"/>
          <a:lstStyle/>
          <a:p>
            <a:pPr algn="ctr" eaLnBrk="0" hangingPunct="0"/>
            <a:endParaRPr lang="en-US" sz="1800" b="0">
              <a:latin typeface="Arial" pitchFamily="34" charset="0"/>
            </a:endParaRPr>
          </a:p>
        </p:txBody>
      </p:sp>
      <p:sp>
        <p:nvSpPr>
          <p:cNvPr id="22535" name="AutoShape 7"/>
          <p:cNvSpPr>
            <a:spLocks noChangeArrowheads="1"/>
          </p:cNvSpPr>
          <p:nvPr/>
        </p:nvSpPr>
        <p:spPr bwMode="auto">
          <a:xfrm rot="10800000">
            <a:off x="2362200" y="4648200"/>
            <a:ext cx="1066800" cy="914400"/>
          </a:xfrm>
          <a:prstGeom prst="triangle">
            <a:avLst>
              <a:gd name="adj" fmla="val 50000"/>
            </a:avLst>
          </a:prstGeom>
          <a:solidFill>
            <a:schemeClr val="accent1"/>
          </a:solidFill>
          <a:ln w="9525">
            <a:solidFill>
              <a:schemeClr val="tx1"/>
            </a:solidFill>
            <a:miter lim="800000"/>
            <a:headEnd/>
            <a:tailEnd/>
          </a:ln>
        </p:spPr>
        <p:txBody>
          <a:bodyPr wrap="none" anchor="ctr"/>
          <a:lstStyle/>
          <a:p>
            <a:pPr algn="ctr" eaLnBrk="0" hangingPunct="0"/>
            <a:endParaRPr lang="en-US" sz="1800" b="0">
              <a:latin typeface="Arial" pitchFamily="34" charset="0"/>
            </a:endParaRPr>
          </a:p>
        </p:txBody>
      </p:sp>
      <p:sp>
        <p:nvSpPr>
          <p:cNvPr id="22536" name="Text Box 8"/>
          <p:cNvSpPr txBox="1">
            <a:spLocks noChangeArrowheads="1"/>
          </p:cNvSpPr>
          <p:nvPr/>
        </p:nvSpPr>
        <p:spPr bwMode="auto">
          <a:xfrm>
            <a:off x="2667000" y="2895600"/>
            <a:ext cx="457200" cy="366713"/>
          </a:xfrm>
          <a:prstGeom prst="rect">
            <a:avLst/>
          </a:prstGeom>
          <a:noFill/>
          <a:ln w="9525">
            <a:noFill/>
            <a:miter lim="800000"/>
            <a:headEnd/>
            <a:tailEnd/>
          </a:ln>
        </p:spPr>
        <p:txBody>
          <a:bodyPr>
            <a:spAutoFit/>
          </a:bodyPr>
          <a:lstStyle/>
          <a:p>
            <a:pPr algn="ctr" eaLnBrk="0" hangingPunct="0">
              <a:spcBef>
                <a:spcPct val="50000"/>
              </a:spcBef>
            </a:pPr>
            <a:r>
              <a:rPr lang="en-US" sz="1800" b="0">
                <a:latin typeface="Arial" pitchFamily="34" charset="0"/>
              </a:rPr>
              <a:t>1</a:t>
            </a:r>
          </a:p>
        </p:txBody>
      </p:sp>
      <p:sp>
        <p:nvSpPr>
          <p:cNvPr id="22537" name="Text Box 9"/>
          <p:cNvSpPr txBox="1">
            <a:spLocks noChangeArrowheads="1"/>
          </p:cNvSpPr>
          <p:nvPr/>
        </p:nvSpPr>
        <p:spPr bwMode="auto">
          <a:xfrm>
            <a:off x="2057400" y="4052888"/>
            <a:ext cx="457200" cy="366712"/>
          </a:xfrm>
          <a:prstGeom prst="rect">
            <a:avLst/>
          </a:prstGeom>
          <a:noFill/>
          <a:ln w="9525">
            <a:noFill/>
            <a:miter lim="800000"/>
            <a:headEnd/>
            <a:tailEnd/>
          </a:ln>
        </p:spPr>
        <p:txBody>
          <a:bodyPr>
            <a:spAutoFit/>
          </a:bodyPr>
          <a:lstStyle/>
          <a:p>
            <a:pPr algn="ctr" eaLnBrk="0" hangingPunct="0">
              <a:spcBef>
                <a:spcPct val="50000"/>
              </a:spcBef>
            </a:pPr>
            <a:r>
              <a:rPr lang="en-US" sz="1800" b="0">
                <a:latin typeface="Arial" pitchFamily="34" charset="0"/>
              </a:rPr>
              <a:t>2</a:t>
            </a:r>
          </a:p>
        </p:txBody>
      </p:sp>
      <p:sp>
        <p:nvSpPr>
          <p:cNvPr id="22538" name="Text Box 10"/>
          <p:cNvSpPr txBox="1">
            <a:spLocks noChangeArrowheads="1"/>
          </p:cNvSpPr>
          <p:nvPr/>
        </p:nvSpPr>
        <p:spPr bwMode="auto">
          <a:xfrm>
            <a:off x="3276600" y="4038600"/>
            <a:ext cx="457200" cy="366713"/>
          </a:xfrm>
          <a:prstGeom prst="rect">
            <a:avLst/>
          </a:prstGeom>
          <a:noFill/>
          <a:ln w="9525">
            <a:noFill/>
            <a:miter lim="800000"/>
            <a:headEnd/>
            <a:tailEnd/>
          </a:ln>
        </p:spPr>
        <p:txBody>
          <a:bodyPr>
            <a:spAutoFit/>
          </a:bodyPr>
          <a:lstStyle/>
          <a:p>
            <a:pPr algn="ctr" eaLnBrk="0" hangingPunct="0">
              <a:spcBef>
                <a:spcPct val="50000"/>
              </a:spcBef>
            </a:pPr>
            <a:r>
              <a:rPr lang="en-US" sz="1800" b="0">
                <a:latin typeface="Arial" pitchFamily="34" charset="0"/>
              </a:rPr>
              <a:t>3</a:t>
            </a:r>
          </a:p>
        </p:txBody>
      </p:sp>
      <p:sp>
        <p:nvSpPr>
          <p:cNvPr id="22539" name="Text Box 11"/>
          <p:cNvSpPr txBox="1">
            <a:spLocks noChangeArrowheads="1"/>
          </p:cNvSpPr>
          <p:nvPr/>
        </p:nvSpPr>
        <p:spPr bwMode="auto">
          <a:xfrm>
            <a:off x="3276600" y="4433888"/>
            <a:ext cx="457200" cy="366712"/>
          </a:xfrm>
          <a:prstGeom prst="rect">
            <a:avLst/>
          </a:prstGeom>
          <a:noFill/>
          <a:ln w="9525">
            <a:noFill/>
            <a:miter lim="800000"/>
            <a:headEnd/>
            <a:tailEnd/>
          </a:ln>
        </p:spPr>
        <p:txBody>
          <a:bodyPr>
            <a:spAutoFit/>
          </a:bodyPr>
          <a:lstStyle/>
          <a:p>
            <a:pPr algn="ctr" eaLnBrk="0" hangingPunct="0">
              <a:spcBef>
                <a:spcPct val="50000"/>
              </a:spcBef>
            </a:pPr>
            <a:r>
              <a:rPr lang="en-US" sz="1800" b="0">
                <a:latin typeface="Arial" pitchFamily="34" charset="0"/>
              </a:rPr>
              <a:t>3’</a:t>
            </a:r>
          </a:p>
        </p:txBody>
      </p:sp>
      <p:sp>
        <p:nvSpPr>
          <p:cNvPr id="22540" name="Text Box 12"/>
          <p:cNvSpPr txBox="1">
            <a:spLocks noChangeArrowheads="1"/>
          </p:cNvSpPr>
          <p:nvPr/>
        </p:nvSpPr>
        <p:spPr bwMode="auto">
          <a:xfrm>
            <a:off x="2057400" y="4419600"/>
            <a:ext cx="457200" cy="366713"/>
          </a:xfrm>
          <a:prstGeom prst="rect">
            <a:avLst/>
          </a:prstGeom>
          <a:noFill/>
          <a:ln w="9525">
            <a:noFill/>
            <a:miter lim="800000"/>
            <a:headEnd/>
            <a:tailEnd/>
          </a:ln>
        </p:spPr>
        <p:txBody>
          <a:bodyPr>
            <a:spAutoFit/>
          </a:bodyPr>
          <a:lstStyle/>
          <a:p>
            <a:pPr algn="ctr" eaLnBrk="0" hangingPunct="0">
              <a:spcBef>
                <a:spcPct val="50000"/>
              </a:spcBef>
            </a:pPr>
            <a:r>
              <a:rPr lang="en-US" sz="1800" b="0">
                <a:latin typeface="Arial" pitchFamily="34" charset="0"/>
              </a:rPr>
              <a:t>2’</a:t>
            </a:r>
          </a:p>
        </p:txBody>
      </p:sp>
      <p:sp>
        <p:nvSpPr>
          <p:cNvPr id="22541" name="Text Box 13"/>
          <p:cNvSpPr txBox="1">
            <a:spLocks noChangeArrowheads="1"/>
          </p:cNvSpPr>
          <p:nvPr/>
        </p:nvSpPr>
        <p:spPr bwMode="auto">
          <a:xfrm>
            <a:off x="2667000" y="5500688"/>
            <a:ext cx="457200" cy="366712"/>
          </a:xfrm>
          <a:prstGeom prst="rect">
            <a:avLst/>
          </a:prstGeom>
          <a:noFill/>
          <a:ln w="9525">
            <a:noFill/>
            <a:miter lim="800000"/>
            <a:headEnd/>
            <a:tailEnd/>
          </a:ln>
        </p:spPr>
        <p:txBody>
          <a:bodyPr>
            <a:spAutoFit/>
          </a:bodyPr>
          <a:lstStyle/>
          <a:p>
            <a:pPr algn="ctr" eaLnBrk="0" hangingPunct="0">
              <a:spcBef>
                <a:spcPct val="50000"/>
              </a:spcBef>
            </a:pPr>
            <a:r>
              <a:rPr lang="en-US" sz="1800" b="0">
                <a:latin typeface="Arial" pitchFamily="34" charset="0"/>
              </a:rPr>
              <a:t>1’</a:t>
            </a:r>
          </a:p>
        </p:txBody>
      </p:sp>
      <p:sp>
        <p:nvSpPr>
          <p:cNvPr id="22542" name="Text Box 14"/>
          <p:cNvSpPr txBox="1">
            <a:spLocks noChangeArrowheads="1"/>
          </p:cNvSpPr>
          <p:nvPr/>
        </p:nvSpPr>
        <p:spPr bwMode="auto">
          <a:xfrm>
            <a:off x="2895600" y="2986088"/>
            <a:ext cx="2895600" cy="366712"/>
          </a:xfrm>
          <a:prstGeom prst="rect">
            <a:avLst/>
          </a:prstGeom>
          <a:noFill/>
          <a:ln w="9525">
            <a:noFill/>
            <a:miter lim="800000"/>
            <a:headEnd/>
            <a:tailEnd/>
          </a:ln>
        </p:spPr>
        <p:txBody>
          <a:bodyPr>
            <a:spAutoFit/>
          </a:bodyPr>
          <a:lstStyle/>
          <a:p>
            <a:pPr eaLnBrk="0" hangingPunct="0">
              <a:spcBef>
                <a:spcPct val="50000"/>
              </a:spcBef>
            </a:pPr>
            <a:r>
              <a:rPr lang="en-US" sz="1800">
                <a:latin typeface="Arial" pitchFamily="34" charset="0"/>
              </a:rPr>
              <a:t>Original position</a:t>
            </a:r>
          </a:p>
        </p:txBody>
      </p:sp>
      <p:sp>
        <p:nvSpPr>
          <p:cNvPr id="22543" name="Text Box 15"/>
          <p:cNvSpPr txBox="1">
            <a:spLocks noChangeArrowheads="1"/>
          </p:cNvSpPr>
          <p:nvPr/>
        </p:nvSpPr>
        <p:spPr bwMode="auto">
          <a:xfrm>
            <a:off x="2057400" y="5805488"/>
            <a:ext cx="2286000" cy="366712"/>
          </a:xfrm>
          <a:prstGeom prst="rect">
            <a:avLst/>
          </a:prstGeom>
          <a:noFill/>
          <a:ln w="9525">
            <a:noFill/>
            <a:miter lim="800000"/>
            <a:headEnd/>
            <a:tailEnd/>
          </a:ln>
        </p:spPr>
        <p:txBody>
          <a:bodyPr>
            <a:spAutoFit/>
          </a:bodyPr>
          <a:lstStyle/>
          <a:p>
            <a:pPr eaLnBrk="0" hangingPunct="0">
              <a:spcBef>
                <a:spcPct val="50000"/>
              </a:spcBef>
            </a:pPr>
            <a:r>
              <a:rPr lang="en-US" sz="1800">
                <a:latin typeface="Arial" pitchFamily="34" charset="0"/>
              </a:rPr>
              <a:t>Reflected position</a:t>
            </a:r>
          </a:p>
        </p:txBody>
      </p:sp>
      <p:sp>
        <p:nvSpPr>
          <p:cNvPr id="22544" name="Text Box 16"/>
          <p:cNvSpPr txBox="1">
            <a:spLocks noChangeArrowheads="1"/>
          </p:cNvSpPr>
          <p:nvPr/>
        </p:nvSpPr>
        <p:spPr bwMode="auto">
          <a:xfrm>
            <a:off x="5105400" y="2819400"/>
            <a:ext cx="3657600" cy="1328738"/>
          </a:xfrm>
          <a:prstGeom prst="rect">
            <a:avLst/>
          </a:prstGeom>
          <a:noFill/>
          <a:ln w="9525">
            <a:noFill/>
            <a:miter lim="800000"/>
            <a:headEnd/>
            <a:tailEnd/>
          </a:ln>
        </p:spPr>
        <p:txBody>
          <a:bodyPr>
            <a:spAutoFit/>
          </a:bodyPr>
          <a:lstStyle/>
          <a:p>
            <a:pPr algn="just" eaLnBrk="0" hangingPunct="0">
              <a:spcBef>
                <a:spcPct val="50000"/>
              </a:spcBef>
            </a:pPr>
            <a:r>
              <a:rPr lang="en-US" sz="1800" b="0">
                <a:latin typeface="Arial" pitchFamily="34" charset="0"/>
              </a:rPr>
              <a:t>Reflection about the line y=0, the </a:t>
            </a:r>
            <a:r>
              <a:rPr lang="en-US" sz="1800">
                <a:latin typeface="Arial" pitchFamily="34" charset="0"/>
              </a:rPr>
              <a:t>X- axis</a:t>
            </a:r>
            <a:r>
              <a:rPr lang="en-US" sz="1800" b="0">
                <a:latin typeface="Arial" pitchFamily="34" charset="0"/>
              </a:rPr>
              <a:t> , is accomplished with the transformation matrix</a:t>
            </a:r>
          </a:p>
          <a:p>
            <a:pPr algn="just" eaLnBrk="0" hangingPunct="0">
              <a:spcBef>
                <a:spcPct val="50000"/>
              </a:spcBef>
            </a:pPr>
            <a:endParaRPr lang="en-US" sz="1800" b="0">
              <a:latin typeface="Arial" pitchFamily="34" charset="0"/>
            </a:endParaRPr>
          </a:p>
        </p:txBody>
      </p:sp>
      <p:sp>
        <p:nvSpPr>
          <p:cNvPr id="22545" name="Line 17"/>
          <p:cNvSpPr>
            <a:spLocks noChangeShapeType="1"/>
          </p:cNvSpPr>
          <p:nvPr/>
        </p:nvSpPr>
        <p:spPr bwMode="auto">
          <a:xfrm>
            <a:off x="5715000" y="3886200"/>
            <a:ext cx="0" cy="1295400"/>
          </a:xfrm>
          <a:prstGeom prst="line">
            <a:avLst/>
          </a:prstGeom>
          <a:noFill/>
          <a:ln w="9525">
            <a:solidFill>
              <a:schemeClr val="tx1"/>
            </a:solidFill>
            <a:round/>
            <a:headEnd/>
            <a:tailEnd/>
          </a:ln>
        </p:spPr>
        <p:txBody>
          <a:bodyPr/>
          <a:lstStyle/>
          <a:p>
            <a:endParaRPr lang="en-US"/>
          </a:p>
        </p:txBody>
      </p:sp>
      <p:sp>
        <p:nvSpPr>
          <p:cNvPr id="22546" name="Line 18"/>
          <p:cNvSpPr>
            <a:spLocks noChangeShapeType="1"/>
          </p:cNvSpPr>
          <p:nvPr/>
        </p:nvSpPr>
        <p:spPr bwMode="auto">
          <a:xfrm>
            <a:off x="7315200" y="3810000"/>
            <a:ext cx="0" cy="1371600"/>
          </a:xfrm>
          <a:prstGeom prst="line">
            <a:avLst/>
          </a:prstGeom>
          <a:noFill/>
          <a:ln w="9525">
            <a:solidFill>
              <a:schemeClr val="tx1"/>
            </a:solidFill>
            <a:round/>
            <a:headEnd/>
            <a:tailEnd/>
          </a:ln>
        </p:spPr>
        <p:txBody>
          <a:bodyPr/>
          <a:lstStyle/>
          <a:p>
            <a:endParaRPr lang="en-US"/>
          </a:p>
        </p:txBody>
      </p:sp>
      <p:sp>
        <p:nvSpPr>
          <p:cNvPr id="22547" name="Text Box 19"/>
          <p:cNvSpPr txBox="1">
            <a:spLocks noChangeArrowheads="1"/>
          </p:cNvSpPr>
          <p:nvPr/>
        </p:nvSpPr>
        <p:spPr bwMode="auto">
          <a:xfrm>
            <a:off x="5867400" y="3913188"/>
            <a:ext cx="1295400" cy="1192212"/>
          </a:xfrm>
          <a:prstGeom prst="rect">
            <a:avLst/>
          </a:prstGeom>
          <a:noFill/>
          <a:ln w="9525">
            <a:noFill/>
            <a:miter lim="800000"/>
            <a:headEnd/>
            <a:tailEnd/>
          </a:ln>
        </p:spPr>
        <p:txBody>
          <a:bodyPr>
            <a:spAutoFit/>
          </a:bodyPr>
          <a:lstStyle/>
          <a:p>
            <a:pPr marL="342900" indent="-342900" eaLnBrk="0" hangingPunct="0">
              <a:spcBef>
                <a:spcPct val="50000"/>
              </a:spcBef>
              <a:buFontTx/>
              <a:buAutoNum type="arabicPlain"/>
            </a:pPr>
            <a:r>
              <a:rPr lang="en-US" sz="1800" b="0">
                <a:latin typeface="Arial" pitchFamily="34" charset="0"/>
              </a:rPr>
              <a:t>0    0</a:t>
            </a:r>
          </a:p>
          <a:p>
            <a:pPr marL="342900" indent="-342900" eaLnBrk="0" hangingPunct="0">
              <a:spcBef>
                <a:spcPct val="50000"/>
              </a:spcBef>
            </a:pPr>
            <a:r>
              <a:rPr lang="en-US" sz="1800" b="0">
                <a:latin typeface="Arial" pitchFamily="34" charset="0"/>
              </a:rPr>
              <a:t>0   -1   0</a:t>
            </a:r>
          </a:p>
          <a:p>
            <a:pPr marL="342900" indent="-342900" eaLnBrk="0" hangingPunct="0">
              <a:spcBef>
                <a:spcPct val="50000"/>
              </a:spcBef>
            </a:pPr>
            <a:r>
              <a:rPr lang="en-US" sz="1800" b="0">
                <a:latin typeface="Arial" pitchFamily="34" charset="0"/>
              </a:rPr>
              <a:t>0    0    1</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0" y="304800"/>
            <a:ext cx="7772400" cy="1143000"/>
          </a:xfrm>
        </p:spPr>
        <p:txBody>
          <a:bodyPr anchor="b"/>
          <a:lstStyle/>
          <a:p>
            <a:r>
              <a:rPr lang="en-US" b="1" smtClean="0">
                <a:solidFill>
                  <a:schemeClr val="accent2"/>
                </a:solidFill>
              </a:rPr>
              <a:t>Reflection</a:t>
            </a:r>
          </a:p>
        </p:txBody>
      </p:sp>
      <p:sp>
        <p:nvSpPr>
          <p:cNvPr id="100355" name="Rectangle 3"/>
          <p:cNvSpPr>
            <a:spLocks noGrp="1" noChangeArrowheads="1"/>
          </p:cNvSpPr>
          <p:nvPr>
            <p:ph type="body" idx="4294967295"/>
          </p:nvPr>
        </p:nvSpPr>
        <p:spPr>
          <a:xfrm>
            <a:off x="0" y="1981200"/>
            <a:ext cx="7772400" cy="4114800"/>
          </a:xfrm>
        </p:spPr>
        <p:txBody>
          <a:bodyPr/>
          <a:lstStyle/>
          <a:p>
            <a:pPr>
              <a:buFontTx/>
              <a:buNone/>
            </a:pPr>
            <a:r>
              <a:rPr lang="en-US" sz="2200" smtClean="0"/>
              <a:t>		</a:t>
            </a:r>
          </a:p>
        </p:txBody>
      </p:sp>
      <p:sp>
        <p:nvSpPr>
          <p:cNvPr id="23556" name="Line 4"/>
          <p:cNvSpPr>
            <a:spLocks noChangeShapeType="1"/>
          </p:cNvSpPr>
          <p:nvPr/>
        </p:nvSpPr>
        <p:spPr bwMode="auto">
          <a:xfrm>
            <a:off x="3048000" y="2133600"/>
            <a:ext cx="0" cy="2667000"/>
          </a:xfrm>
          <a:prstGeom prst="line">
            <a:avLst/>
          </a:prstGeom>
          <a:noFill/>
          <a:ln w="9525">
            <a:solidFill>
              <a:schemeClr val="tx1"/>
            </a:solidFill>
            <a:round/>
            <a:headEnd/>
            <a:tailEnd/>
          </a:ln>
        </p:spPr>
        <p:txBody>
          <a:bodyPr/>
          <a:lstStyle/>
          <a:p>
            <a:endParaRPr lang="en-US"/>
          </a:p>
        </p:txBody>
      </p:sp>
      <p:sp>
        <p:nvSpPr>
          <p:cNvPr id="23557" name="Line 5"/>
          <p:cNvSpPr>
            <a:spLocks noChangeShapeType="1"/>
          </p:cNvSpPr>
          <p:nvPr/>
        </p:nvSpPr>
        <p:spPr bwMode="auto">
          <a:xfrm>
            <a:off x="1143000" y="4419600"/>
            <a:ext cx="3733800" cy="0"/>
          </a:xfrm>
          <a:prstGeom prst="line">
            <a:avLst/>
          </a:prstGeom>
          <a:noFill/>
          <a:ln w="9525">
            <a:solidFill>
              <a:schemeClr val="tx1"/>
            </a:solidFill>
            <a:round/>
            <a:headEnd/>
            <a:tailEnd/>
          </a:ln>
        </p:spPr>
        <p:txBody>
          <a:bodyPr/>
          <a:lstStyle/>
          <a:p>
            <a:endParaRPr lang="en-US"/>
          </a:p>
        </p:txBody>
      </p:sp>
      <p:sp>
        <p:nvSpPr>
          <p:cNvPr id="23558" name="Line 17"/>
          <p:cNvSpPr>
            <a:spLocks noChangeShapeType="1"/>
          </p:cNvSpPr>
          <p:nvPr/>
        </p:nvSpPr>
        <p:spPr bwMode="auto">
          <a:xfrm>
            <a:off x="5715000" y="4495800"/>
            <a:ext cx="0" cy="1600200"/>
          </a:xfrm>
          <a:prstGeom prst="line">
            <a:avLst/>
          </a:prstGeom>
          <a:noFill/>
          <a:ln w="9525">
            <a:solidFill>
              <a:schemeClr val="tx1"/>
            </a:solidFill>
            <a:round/>
            <a:headEnd/>
            <a:tailEnd/>
          </a:ln>
        </p:spPr>
        <p:txBody>
          <a:bodyPr/>
          <a:lstStyle/>
          <a:p>
            <a:endParaRPr lang="en-US"/>
          </a:p>
        </p:txBody>
      </p:sp>
      <p:sp>
        <p:nvSpPr>
          <p:cNvPr id="23559" name="Line 18"/>
          <p:cNvSpPr>
            <a:spLocks noChangeShapeType="1"/>
          </p:cNvSpPr>
          <p:nvPr/>
        </p:nvSpPr>
        <p:spPr bwMode="auto">
          <a:xfrm>
            <a:off x="7086600" y="4495800"/>
            <a:ext cx="0" cy="1676400"/>
          </a:xfrm>
          <a:prstGeom prst="line">
            <a:avLst/>
          </a:prstGeom>
          <a:noFill/>
          <a:ln w="9525">
            <a:solidFill>
              <a:schemeClr val="tx1"/>
            </a:solidFill>
            <a:round/>
            <a:headEnd/>
            <a:tailEnd/>
          </a:ln>
        </p:spPr>
        <p:txBody>
          <a:bodyPr/>
          <a:lstStyle/>
          <a:p>
            <a:endParaRPr lang="en-US"/>
          </a:p>
        </p:txBody>
      </p:sp>
      <p:sp>
        <p:nvSpPr>
          <p:cNvPr id="23560" name="Text Box 19"/>
          <p:cNvSpPr txBox="1">
            <a:spLocks noChangeArrowheads="1"/>
          </p:cNvSpPr>
          <p:nvPr/>
        </p:nvSpPr>
        <p:spPr bwMode="auto">
          <a:xfrm>
            <a:off x="5867400" y="4598988"/>
            <a:ext cx="1295400" cy="1311275"/>
          </a:xfrm>
          <a:prstGeom prst="rect">
            <a:avLst/>
          </a:prstGeom>
          <a:noFill/>
          <a:ln w="9525">
            <a:noFill/>
            <a:miter lim="800000"/>
            <a:headEnd/>
            <a:tailEnd/>
          </a:ln>
        </p:spPr>
        <p:txBody>
          <a:bodyPr>
            <a:spAutoFit/>
          </a:bodyPr>
          <a:lstStyle/>
          <a:p>
            <a:pPr marL="342900" indent="-342900" eaLnBrk="0" hangingPunct="0">
              <a:spcBef>
                <a:spcPct val="50000"/>
              </a:spcBef>
            </a:pPr>
            <a:r>
              <a:rPr lang="en-US" sz="2000" b="0">
                <a:latin typeface="Arial" pitchFamily="34" charset="0"/>
              </a:rPr>
              <a:t>-1   0    0</a:t>
            </a:r>
          </a:p>
          <a:p>
            <a:pPr marL="342900" indent="-342900" eaLnBrk="0" hangingPunct="0">
              <a:spcBef>
                <a:spcPct val="50000"/>
              </a:spcBef>
            </a:pPr>
            <a:r>
              <a:rPr lang="en-US" sz="2000" b="0">
                <a:latin typeface="Arial" pitchFamily="34" charset="0"/>
              </a:rPr>
              <a:t>0    1    0</a:t>
            </a:r>
          </a:p>
          <a:p>
            <a:pPr marL="342900" indent="-342900" eaLnBrk="0" hangingPunct="0">
              <a:spcBef>
                <a:spcPct val="50000"/>
              </a:spcBef>
            </a:pPr>
            <a:r>
              <a:rPr lang="en-US" sz="2000" b="0">
                <a:latin typeface="Arial" pitchFamily="34" charset="0"/>
              </a:rPr>
              <a:t>0    0    1</a:t>
            </a:r>
          </a:p>
        </p:txBody>
      </p:sp>
      <p:sp>
        <p:nvSpPr>
          <p:cNvPr id="23561" name="AutoShape 20"/>
          <p:cNvSpPr>
            <a:spLocks noChangeArrowheads="1"/>
          </p:cNvSpPr>
          <p:nvPr/>
        </p:nvSpPr>
        <p:spPr bwMode="auto">
          <a:xfrm rot="5400000">
            <a:off x="1828800" y="3124200"/>
            <a:ext cx="533400" cy="762000"/>
          </a:xfrm>
          <a:prstGeom prst="triangle">
            <a:avLst>
              <a:gd name="adj" fmla="val 50000"/>
            </a:avLst>
          </a:prstGeom>
          <a:solidFill>
            <a:schemeClr val="accent1"/>
          </a:solidFill>
          <a:ln w="9525">
            <a:solidFill>
              <a:schemeClr val="tx1"/>
            </a:solidFill>
            <a:miter lim="800000"/>
            <a:headEnd/>
            <a:tailEnd/>
          </a:ln>
        </p:spPr>
        <p:txBody>
          <a:bodyPr wrap="none" anchor="ctr"/>
          <a:lstStyle/>
          <a:p>
            <a:pPr algn="ctr" eaLnBrk="0" hangingPunct="0"/>
            <a:endParaRPr lang="en-US" sz="1800" b="0">
              <a:latin typeface="Arial" pitchFamily="34" charset="0"/>
            </a:endParaRPr>
          </a:p>
        </p:txBody>
      </p:sp>
      <p:sp>
        <p:nvSpPr>
          <p:cNvPr id="100373" name="AutoShape 21"/>
          <p:cNvSpPr>
            <a:spLocks noChangeArrowheads="1"/>
          </p:cNvSpPr>
          <p:nvPr/>
        </p:nvSpPr>
        <p:spPr bwMode="auto">
          <a:xfrm rot="-5400000">
            <a:off x="3695700" y="3162300"/>
            <a:ext cx="533400" cy="762000"/>
          </a:xfrm>
          <a:prstGeom prst="triangle">
            <a:avLst>
              <a:gd name="adj" fmla="val 50000"/>
            </a:avLst>
          </a:prstGeom>
          <a:solidFill>
            <a:schemeClr val="accent1"/>
          </a:solidFill>
          <a:ln w="9525">
            <a:solidFill>
              <a:schemeClr val="tx1"/>
            </a:solidFill>
            <a:miter lim="800000"/>
            <a:headEnd/>
            <a:tailEnd/>
          </a:ln>
        </p:spPr>
        <p:txBody>
          <a:bodyPr wrap="none" anchor="ctr"/>
          <a:lstStyle/>
          <a:p>
            <a:pPr algn="ctr" eaLnBrk="0" hangingPunct="0"/>
            <a:endParaRPr lang="en-US" sz="1800" b="0">
              <a:latin typeface="Arial" pitchFamily="34" charset="0"/>
            </a:endParaRPr>
          </a:p>
        </p:txBody>
      </p:sp>
      <p:sp>
        <p:nvSpPr>
          <p:cNvPr id="100374" name="Text Box 22"/>
          <p:cNvSpPr txBox="1">
            <a:spLocks noChangeArrowheads="1"/>
          </p:cNvSpPr>
          <p:nvPr/>
        </p:nvSpPr>
        <p:spPr bwMode="auto">
          <a:xfrm>
            <a:off x="3276600" y="3352800"/>
            <a:ext cx="457200" cy="366713"/>
          </a:xfrm>
          <a:prstGeom prst="rect">
            <a:avLst/>
          </a:prstGeom>
          <a:noFill/>
          <a:ln w="9525">
            <a:noFill/>
            <a:miter lim="800000"/>
            <a:headEnd/>
            <a:tailEnd/>
          </a:ln>
        </p:spPr>
        <p:txBody>
          <a:bodyPr>
            <a:spAutoFit/>
          </a:bodyPr>
          <a:lstStyle/>
          <a:p>
            <a:pPr algn="ctr" eaLnBrk="0" hangingPunct="0">
              <a:spcBef>
                <a:spcPct val="50000"/>
              </a:spcBef>
            </a:pPr>
            <a:r>
              <a:rPr lang="en-US" sz="1800" b="0">
                <a:latin typeface="Arial" pitchFamily="34" charset="0"/>
              </a:rPr>
              <a:t>1’</a:t>
            </a:r>
          </a:p>
        </p:txBody>
      </p:sp>
      <p:sp>
        <p:nvSpPr>
          <p:cNvPr id="100375" name="Text Box 23"/>
          <p:cNvSpPr txBox="1">
            <a:spLocks noChangeArrowheads="1"/>
          </p:cNvSpPr>
          <p:nvPr/>
        </p:nvSpPr>
        <p:spPr bwMode="auto">
          <a:xfrm>
            <a:off x="4114800" y="3748088"/>
            <a:ext cx="457200" cy="366712"/>
          </a:xfrm>
          <a:prstGeom prst="rect">
            <a:avLst/>
          </a:prstGeom>
          <a:noFill/>
          <a:ln w="9525">
            <a:noFill/>
            <a:miter lim="800000"/>
            <a:headEnd/>
            <a:tailEnd/>
          </a:ln>
        </p:spPr>
        <p:txBody>
          <a:bodyPr>
            <a:spAutoFit/>
          </a:bodyPr>
          <a:lstStyle/>
          <a:p>
            <a:pPr algn="ctr" eaLnBrk="0" hangingPunct="0">
              <a:spcBef>
                <a:spcPct val="50000"/>
              </a:spcBef>
            </a:pPr>
            <a:r>
              <a:rPr lang="en-US" sz="1800" b="0">
                <a:latin typeface="Arial" pitchFamily="34" charset="0"/>
              </a:rPr>
              <a:t>3’</a:t>
            </a:r>
          </a:p>
        </p:txBody>
      </p:sp>
      <p:sp>
        <p:nvSpPr>
          <p:cNvPr id="100376" name="Text Box 24"/>
          <p:cNvSpPr txBox="1">
            <a:spLocks noChangeArrowheads="1"/>
          </p:cNvSpPr>
          <p:nvPr/>
        </p:nvSpPr>
        <p:spPr bwMode="auto">
          <a:xfrm>
            <a:off x="4114800" y="2971800"/>
            <a:ext cx="457200" cy="366713"/>
          </a:xfrm>
          <a:prstGeom prst="rect">
            <a:avLst/>
          </a:prstGeom>
          <a:noFill/>
          <a:ln w="9525">
            <a:noFill/>
            <a:miter lim="800000"/>
            <a:headEnd/>
            <a:tailEnd/>
          </a:ln>
        </p:spPr>
        <p:txBody>
          <a:bodyPr>
            <a:spAutoFit/>
          </a:bodyPr>
          <a:lstStyle/>
          <a:p>
            <a:pPr algn="ctr" eaLnBrk="0" hangingPunct="0">
              <a:spcBef>
                <a:spcPct val="50000"/>
              </a:spcBef>
            </a:pPr>
            <a:r>
              <a:rPr lang="en-US" sz="1800" b="0">
                <a:latin typeface="Arial" pitchFamily="34" charset="0"/>
              </a:rPr>
              <a:t>2’</a:t>
            </a:r>
          </a:p>
        </p:txBody>
      </p:sp>
      <p:sp>
        <p:nvSpPr>
          <p:cNvPr id="23566" name="Text Box 25"/>
          <p:cNvSpPr txBox="1">
            <a:spLocks noChangeArrowheads="1"/>
          </p:cNvSpPr>
          <p:nvPr/>
        </p:nvSpPr>
        <p:spPr bwMode="auto">
          <a:xfrm>
            <a:off x="1447800" y="3824288"/>
            <a:ext cx="457200" cy="366712"/>
          </a:xfrm>
          <a:prstGeom prst="rect">
            <a:avLst/>
          </a:prstGeom>
          <a:noFill/>
          <a:ln w="9525">
            <a:noFill/>
            <a:miter lim="800000"/>
            <a:headEnd/>
            <a:tailEnd/>
          </a:ln>
        </p:spPr>
        <p:txBody>
          <a:bodyPr>
            <a:spAutoFit/>
          </a:bodyPr>
          <a:lstStyle/>
          <a:p>
            <a:pPr algn="ctr" eaLnBrk="0" hangingPunct="0">
              <a:spcBef>
                <a:spcPct val="50000"/>
              </a:spcBef>
            </a:pPr>
            <a:r>
              <a:rPr lang="en-US" sz="1800" b="0">
                <a:latin typeface="Arial" pitchFamily="34" charset="0"/>
              </a:rPr>
              <a:t>3</a:t>
            </a:r>
          </a:p>
        </p:txBody>
      </p:sp>
      <p:sp>
        <p:nvSpPr>
          <p:cNvPr id="23567" name="Text Box 26"/>
          <p:cNvSpPr txBox="1">
            <a:spLocks noChangeArrowheads="1"/>
          </p:cNvSpPr>
          <p:nvPr/>
        </p:nvSpPr>
        <p:spPr bwMode="auto">
          <a:xfrm>
            <a:off x="1447800" y="2895600"/>
            <a:ext cx="457200" cy="366713"/>
          </a:xfrm>
          <a:prstGeom prst="rect">
            <a:avLst/>
          </a:prstGeom>
          <a:noFill/>
          <a:ln w="9525">
            <a:noFill/>
            <a:miter lim="800000"/>
            <a:headEnd/>
            <a:tailEnd/>
          </a:ln>
        </p:spPr>
        <p:txBody>
          <a:bodyPr>
            <a:spAutoFit/>
          </a:bodyPr>
          <a:lstStyle/>
          <a:p>
            <a:pPr algn="ctr" eaLnBrk="0" hangingPunct="0">
              <a:spcBef>
                <a:spcPct val="50000"/>
              </a:spcBef>
            </a:pPr>
            <a:r>
              <a:rPr lang="en-US" sz="1800" b="0">
                <a:latin typeface="Arial" pitchFamily="34" charset="0"/>
              </a:rPr>
              <a:t>2</a:t>
            </a:r>
          </a:p>
        </p:txBody>
      </p:sp>
      <p:sp>
        <p:nvSpPr>
          <p:cNvPr id="23568" name="Text Box 27"/>
          <p:cNvSpPr txBox="1">
            <a:spLocks noChangeArrowheads="1"/>
          </p:cNvSpPr>
          <p:nvPr/>
        </p:nvSpPr>
        <p:spPr bwMode="auto">
          <a:xfrm>
            <a:off x="2438400" y="3352800"/>
            <a:ext cx="457200" cy="366713"/>
          </a:xfrm>
          <a:prstGeom prst="rect">
            <a:avLst/>
          </a:prstGeom>
          <a:noFill/>
          <a:ln w="9525">
            <a:noFill/>
            <a:miter lim="800000"/>
            <a:headEnd/>
            <a:tailEnd/>
          </a:ln>
        </p:spPr>
        <p:txBody>
          <a:bodyPr>
            <a:spAutoFit/>
          </a:bodyPr>
          <a:lstStyle/>
          <a:p>
            <a:pPr algn="ctr" eaLnBrk="0" hangingPunct="0">
              <a:spcBef>
                <a:spcPct val="50000"/>
              </a:spcBef>
            </a:pPr>
            <a:r>
              <a:rPr lang="en-US" sz="1800" b="0">
                <a:latin typeface="Arial" pitchFamily="34" charset="0"/>
              </a:rPr>
              <a:t>1</a:t>
            </a:r>
          </a:p>
        </p:txBody>
      </p:sp>
      <p:sp>
        <p:nvSpPr>
          <p:cNvPr id="23569" name="Text Box 28"/>
          <p:cNvSpPr txBox="1">
            <a:spLocks noChangeArrowheads="1"/>
          </p:cNvSpPr>
          <p:nvPr/>
        </p:nvSpPr>
        <p:spPr bwMode="auto">
          <a:xfrm>
            <a:off x="990600" y="2438400"/>
            <a:ext cx="2895600" cy="366713"/>
          </a:xfrm>
          <a:prstGeom prst="rect">
            <a:avLst/>
          </a:prstGeom>
          <a:noFill/>
          <a:ln w="9525">
            <a:noFill/>
            <a:miter lim="800000"/>
            <a:headEnd/>
            <a:tailEnd/>
          </a:ln>
        </p:spPr>
        <p:txBody>
          <a:bodyPr>
            <a:spAutoFit/>
          </a:bodyPr>
          <a:lstStyle/>
          <a:p>
            <a:pPr eaLnBrk="0" hangingPunct="0">
              <a:spcBef>
                <a:spcPct val="50000"/>
              </a:spcBef>
            </a:pPr>
            <a:r>
              <a:rPr lang="en-US" sz="1800">
                <a:latin typeface="Arial" pitchFamily="34" charset="0"/>
              </a:rPr>
              <a:t>Original position</a:t>
            </a:r>
          </a:p>
        </p:txBody>
      </p:sp>
      <p:sp>
        <p:nvSpPr>
          <p:cNvPr id="23570" name="Text Box 30"/>
          <p:cNvSpPr txBox="1">
            <a:spLocks noChangeArrowheads="1"/>
          </p:cNvSpPr>
          <p:nvPr/>
        </p:nvSpPr>
        <p:spPr bwMode="auto">
          <a:xfrm>
            <a:off x="3352800" y="2438400"/>
            <a:ext cx="2286000" cy="366713"/>
          </a:xfrm>
          <a:prstGeom prst="rect">
            <a:avLst/>
          </a:prstGeom>
          <a:noFill/>
          <a:ln w="9525">
            <a:noFill/>
            <a:miter lim="800000"/>
            <a:headEnd/>
            <a:tailEnd/>
          </a:ln>
        </p:spPr>
        <p:txBody>
          <a:bodyPr>
            <a:spAutoFit/>
          </a:bodyPr>
          <a:lstStyle/>
          <a:p>
            <a:pPr eaLnBrk="0" hangingPunct="0">
              <a:spcBef>
                <a:spcPct val="50000"/>
              </a:spcBef>
            </a:pPr>
            <a:r>
              <a:rPr lang="en-US" sz="1800">
                <a:latin typeface="Arial" pitchFamily="34" charset="0"/>
              </a:rPr>
              <a:t>Reflected position</a:t>
            </a:r>
          </a:p>
        </p:txBody>
      </p:sp>
      <p:sp>
        <p:nvSpPr>
          <p:cNvPr id="23571" name="Text Box 16"/>
          <p:cNvSpPr txBox="1">
            <a:spLocks noChangeArrowheads="1"/>
          </p:cNvSpPr>
          <p:nvPr/>
        </p:nvSpPr>
        <p:spPr bwMode="auto">
          <a:xfrm>
            <a:off x="5105400" y="2938463"/>
            <a:ext cx="3657600" cy="1328737"/>
          </a:xfrm>
          <a:prstGeom prst="rect">
            <a:avLst/>
          </a:prstGeom>
          <a:noFill/>
          <a:ln w="9525">
            <a:noFill/>
            <a:miter lim="800000"/>
            <a:headEnd/>
            <a:tailEnd/>
          </a:ln>
        </p:spPr>
        <p:txBody>
          <a:bodyPr>
            <a:spAutoFit/>
          </a:bodyPr>
          <a:lstStyle/>
          <a:p>
            <a:pPr algn="just" eaLnBrk="0" hangingPunct="0">
              <a:spcBef>
                <a:spcPct val="50000"/>
              </a:spcBef>
            </a:pPr>
            <a:r>
              <a:rPr lang="en-US" sz="1800" b="0">
                <a:latin typeface="Arial" pitchFamily="34" charset="0"/>
              </a:rPr>
              <a:t>Reflection about the line x=0, the </a:t>
            </a:r>
            <a:r>
              <a:rPr lang="en-US" sz="1800">
                <a:latin typeface="Arial" pitchFamily="34" charset="0"/>
              </a:rPr>
              <a:t>Y- axis</a:t>
            </a:r>
            <a:r>
              <a:rPr lang="en-US" sz="1800" b="0">
                <a:latin typeface="Arial" pitchFamily="34" charset="0"/>
              </a:rPr>
              <a:t> , is accomplished with the transformation matrix</a:t>
            </a:r>
          </a:p>
          <a:p>
            <a:pPr algn="just" eaLnBrk="0" hangingPunct="0">
              <a:spcBef>
                <a:spcPct val="50000"/>
              </a:spcBef>
            </a:pPr>
            <a:endParaRPr lang="en-US" sz="1800" b="0">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iterate type="lt">
                                    <p:tmPct val="5000"/>
                                  </p:iterate>
                                  <p:childTnLst>
                                    <p:set>
                                      <p:cBhvr>
                                        <p:cTn id="6" dur="1" fill="hold">
                                          <p:stCondLst>
                                            <p:cond delay="0"/>
                                          </p:stCondLst>
                                        </p:cTn>
                                        <p:tgtEl>
                                          <p:spTgt spid="100373"/>
                                        </p:tgtEl>
                                        <p:attrNameLst>
                                          <p:attrName>style.visibility</p:attrName>
                                        </p:attrNameLst>
                                      </p:cBhvr>
                                      <p:to>
                                        <p:strVal val="visible"/>
                                      </p:to>
                                    </p:set>
                                    <p:anim calcmode="lin" valueType="num">
                                      <p:cBhvr>
                                        <p:cTn id="7" dur="1000" fill="hold"/>
                                        <p:tgtEl>
                                          <p:spTgt spid="100373"/>
                                        </p:tgtEl>
                                        <p:attrNameLst>
                                          <p:attrName>ppt_w</p:attrName>
                                        </p:attrNameLst>
                                      </p:cBhvr>
                                      <p:tavLst>
                                        <p:tav tm="0">
                                          <p:val>
                                            <p:fltVal val="0"/>
                                          </p:val>
                                        </p:tav>
                                        <p:tav tm="100000">
                                          <p:val>
                                            <p:strVal val="#ppt_w"/>
                                          </p:val>
                                        </p:tav>
                                      </p:tavLst>
                                    </p:anim>
                                    <p:anim calcmode="lin" valueType="num">
                                      <p:cBhvr>
                                        <p:cTn id="8" dur="1000" fill="hold"/>
                                        <p:tgtEl>
                                          <p:spTgt spid="100373"/>
                                        </p:tgtEl>
                                        <p:attrNameLst>
                                          <p:attrName>ppt_h</p:attrName>
                                        </p:attrNameLst>
                                      </p:cBhvr>
                                      <p:tavLst>
                                        <p:tav tm="0">
                                          <p:val>
                                            <p:fltVal val="0"/>
                                          </p:val>
                                        </p:tav>
                                        <p:tav tm="100000">
                                          <p:val>
                                            <p:strVal val="#ppt_h"/>
                                          </p:val>
                                        </p:tav>
                                      </p:tavLst>
                                    </p:anim>
                                    <p:anim calcmode="lin" valueType="num">
                                      <p:cBhvr>
                                        <p:cTn id="9" dur="1000" fill="hold"/>
                                        <p:tgtEl>
                                          <p:spTgt spid="100373"/>
                                        </p:tgtEl>
                                        <p:attrNameLst>
                                          <p:attrName>style.rotation</p:attrName>
                                        </p:attrNameLst>
                                      </p:cBhvr>
                                      <p:tavLst>
                                        <p:tav tm="0">
                                          <p:val>
                                            <p:fltVal val="90"/>
                                          </p:val>
                                        </p:tav>
                                        <p:tav tm="100000">
                                          <p:val>
                                            <p:fltVal val="0"/>
                                          </p:val>
                                        </p:tav>
                                      </p:tavLst>
                                    </p:anim>
                                    <p:animEffect transition="in" filter="fade">
                                      <p:cBhvr>
                                        <p:cTn id="10" dur="1000"/>
                                        <p:tgtEl>
                                          <p:spTgt spid="100373"/>
                                        </p:tgtEl>
                                      </p:cBhvr>
                                    </p:animEffect>
                                  </p:childTnLst>
                                </p:cTn>
                              </p:par>
                              <p:par>
                                <p:cTn id="11" presetID="31" presetClass="entr" presetSubtype="0" fill="hold" grpId="0" nodeType="withEffect">
                                  <p:stCondLst>
                                    <p:cond delay="0"/>
                                  </p:stCondLst>
                                  <p:iterate type="lt">
                                    <p:tmPct val="5000"/>
                                  </p:iterate>
                                  <p:childTnLst>
                                    <p:set>
                                      <p:cBhvr>
                                        <p:cTn id="12" dur="1" fill="hold">
                                          <p:stCondLst>
                                            <p:cond delay="0"/>
                                          </p:stCondLst>
                                        </p:cTn>
                                        <p:tgtEl>
                                          <p:spTgt spid="100376"/>
                                        </p:tgtEl>
                                        <p:attrNameLst>
                                          <p:attrName>style.visibility</p:attrName>
                                        </p:attrNameLst>
                                      </p:cBhvr>
                                      <p:to>
                                        <p:strVal val="visible"/>
                                      </p:to>
                                    </p:set>
                                    <p:anim calcmode="lin" valueType="num">
                                      <p:cBhvr>
                                        <p:cTn id="13" dur="1000" fill="hold"/>
                                        <p:tgtEl>
                                          <p:spTgt spid="100376"/>
                                        </p:tgtEl>
                                        <p:attrNameLst>
                                          <p:attrName>ppt_w</p:attrName>
                                        </p:attrNameLst>
                                      </p:cBhvr>
                                      <p:tavLst>
                                        <p:tav tm="0">
                                          <p:val>
                                            <p:fltVal val="0"/>
                                          </p:val>
                                        </p:tav>
                                        <p:tav tm="100000">
                                          <p:val>
                                            <p:strVal val="#ppt_w"/>
                                          </p:val>
                                        </p:tav>
                                      </p:tavLst>
                                    </p:anim>
                                    <p:anim calcmode="lin" valueType="num">
                                      <p:cBhvr>
                                        <p:cTn id="14" dur="1000" fill="hold"/>
                                        <p:tgtEl>
                                          <p:spTgt spid="100376"/>
                                        </p:tgtEl>
                                        <p:attrNameLst>
                                          <p:attrName>ppt_h</p:attrName>
                                        </p:attrNameLst>
                                      </p:cBhvr>
                                      <p:tavLst>
                                        <p:tav tm="0">
                                          <p:val>
                                            <p:fltVal val="0"/>
                                          </p:val>
                                        </p:tav>
                                        <p:tav tm="100000">
                                          <p:val>
                                            <p:strVal val="#ppt_h"/>
                                          </p:val>
                                        </p:tav>
                                      </p:tavLst>
                                    </p:anim>
                                    <p:anim calcmode="lin" valueType="num">
                                      <p:cBhvr>
                                        <p:cTn id="15" dur="1000" fill="hold"/>
                                        <p:tgtEl>
                                          <p:spTgt spid="100376"/>
                                        </p:tgtEl>
                                        <p:attrNameLst>
                                          <p:attrName>style.rotation</p:attrName>
                                        </p:attrNameLst>
                                      </p:cBhvr>
                                      <p:tavLst>
                                        <p:tav tm="0">
                                          <p:val>
                                            <p:fltVal val="90"/>
                                          </p:val>
                                        </p:tav>
                                        <p:tav tm="100000">
                                          <p:val>
                                            <p:fltVal val="0"/>
                                          </p:val>
                                        </p:tav>
                                      </p:tavLst>
                                    </p:anim>
                                    <p:animEffect transition="in" filter="fade">
                                      <p:cBhvr>
                                        <p:cTn id="16" dur="1000"/>
                                        <p:tgtEl>
                                          <p:spTgt spid="100376"/>
                                        </p:tgtEl>
                                      </p:cBhvr>
                                    </p:animEffect>
                                  </p:childTnLst>
                                </p:cTn>
                              </p:par>
                              <p:par>
                                <p:cTn id="17" presetID="31" presetClass="entr" presetSubtype="0" fill="hold" grpId="0" nodeType="withEffect">
                                  <p:stCondLst>
                                    <p:cond delay="0"/>
                                  </p:stCondLst>
                                  <p:iterate type="lt">
                                    <p:tmPct val="5000"/>
                                  </p:iterate>
                                  <p:childTnLst>
                                    <p:set>
                                      <p:cBhvr>
                                        <p:cTn id="18" dur="1" fill="hold">
                                          <p:stCondLst>
                                            <p:cond delay="0"/>
                                          </p:stCondLst>
                                        </p:cTn>
                                        <p:tgtEl>
                                          <p:spTgt spid="100375"/>
                                        </p:tgtEl>
                                        <p:attrNameLst>
                                          <p:attrName>style.visibility</p:attrName>
                                        </p:attrNameLst>
                                      </p:cBhvr>
                                      <p:to>
                                        <p:strVal val="visible"/>
                                      </p:to>
                                    </p:set>
                                    <p:anim calcmode="lin" valueType="num">
                                      <p:cBhvr>
                                        <p:cTn id="19" dur="1000" fill="hold"/>
                                        <p:tgtEl>
                                          <p:spTgt spid="100375"/>
                                        </p:tgtEl>
                                        <p:attrNameLst>
                                          <p:attrName>ppt_w</p:attrName>
                                        </p:attrNameLst>
                                      </p:cBhvr>
                                      <p:tavLst>
                                        <p:tav tm="0">
                                          <p:val>
                                            <p:fltVal val="0"/>
                                          </p:val>
                                        </p:tav>
                                        <p:tav tm="100000">
                                          <p:val>
                                            <p:strVal val="#ppt_w"/>
                                          </p:val>
                                        </p:tav>
                                      </p:tavLst>
                                    </p:anim>
                                    <p:anim calcmode="lin" valueType="num">
                                      <p:cBhvr>
                                        <p:cTn id="20" dur="1000" fill="hold"/>
                                        <p:tgtEl>
                                          <p:spTgt spid="100375"/>
                                        </p:tgtEl>
                                        <p:attrNameLst>
                                          <p:attrName>ppt_h</p:attrName>
                                        </p:attrNameLst>
                                      </p:cBhvr>
                                      <p:tavLst>
                                        <p:tav tm="0">
                                          <p:val>
                                            <p:fltVal val="0"/>
                                          </p:val>
                                        </p:tav>
                                        <p:tav tm="100000">
                                          <p:val>
                                            <p:strVal val="#ppt_h"/>
                                          </p:val>
                                        </p:tav>
                                      </p:tavLst>
                                    </p:anim>
                                    <p:anim calcmode="lin" valueType="num">
                                      <p:cBhvr>
                                        <p:cTn id="21" dur="1000" fill="hold"/>
                                        <p:tgtEl>
                                          <p:spTgt spid="100375"/>
                                        </p:tgtEl>
                                        <p:attrNameLst>
                                          <p:attrName>style.rotation</p:attrName>
                                        </p:attrNameLst>
                                      </p:cBhvr>
                                      <p:tavLst>
                                        <p:tav tm="0">
                                          <p:val>
                                            <p:fltVal val="90"/>
                                          </p:val>
                                        </p:tav>
                                        <p:tav tm="100000">
                                          <p:val>
                                            <p:fltVal val="0"/>
                                          </p:val>
                                        </p:tav>
                                      </p:tavLst>
                                    </p:anim>
                                    <p:animEffect transition="in" filter="fade">
                                      <p:cBhvr>
                                        <p:cTn id="22" dur="1000"/>
                                        <p:tgtEl>
                                          <p:spTgt spid="100375"/>
                                        </p:tgtEl>
                                      </p:cBhvr>
                                    </p:animEffect>
                                  </p:childTnLst>
                                </p:cTn>
                              </p:par>
                              <p:par>
                                <p:cTn id="23" presetID="31" presetClass="entr" presetSubtype="0" fill="hold" grpId="0" nodeType="withEffect">
                                  <p:stCondLst>
                                    <p:cond delay="0"/>
                                  </p:stCondLst>
                                  <p:iterate type="lt">
                                    <p:tmPct val="5000"/>
                                  </p:iterate>
                                  <p:childTnLst>
                                    <p:set>
                                      <p:cBhvr>
                                        <p:cTn id="24" dur="1" fill="hold">
                                          <p:stCondLst>
                                            <p:cond delay="0"/>
                                          </p:stCondLst>
                                        </p:cTn>
                                        <p:tgtEl>
                                          <p:spTgt spid="100374"/>
                                        </p:tgtEl>
                                        <p:attrNameLst>
                                          <p:attrName>style.visibility</p:attrName>
                                        </p:attrNameLst>
                                      </p:cBhvr>
                                      <p:to>
                                        <p:strVal val="visible"/>
                                      </p:to>
                                    </p:set>
                                    <p:anim calcmode="lin" valueType="num">
                                      <p:cBhvr>
                                        <p:cTn id="25" dur="1000" fill="hold"/>
                                        <p:tgtEl>
                                          <p:spTgt spid="100374"/>
                                        </p:tgtEl>
                                        <p:attrNameLst>
                                          <p:attrName>ppt_w</p:attrName>
                                        </p:attrNameLst>
                                      </p:cBhvr>
                                      <p:tavLst>
                                        <p:tav tm="0">
                                          <p:val>
                                            <p:fltVal val="0"/>
                                          </p:val>
                                        </p:tav>
                                        <p:tav tm="100000">
                                          <p:val>
                                            <p:strVal val="#ppt_w"/>
                                          </p:val>
                                        </p:tav>
                                      </p:tavLst>
                                    </p:anim>
                                    <p:anim calcmode="lin" valueType="num">
                                      <p:cBhvr>
                                        <p:cTn id="26" dur="1000" fill="hold"/>
                                        <p:tgtEl>
                                          <p:spTgt spid="100374"/>
                                        </p:tgtEl>
                                        <p:attrNameLst>
                                          <p:attrName>ppt_h</p:attrName>
                                        </p:attrNameLst>
                                      </p:cBhvr>
                                      <p:tavLst>
                                        <p:tav tm="0">
                                          <p:val>
                                            <p:fltVal val="0"/>
                                          </p:val>
                                        </p:tav>
                                        <p:tav tm="100000">
                                          <p:val>
                                            <p:strVal val="#ppt_h"/>
                                          </p:val>
                                        </p:tav>
                                      </p:tavLst>
                                    </p:anim>
                                    <p:anim calcmode="lin" valueType="num">
                                      <p:cBhvr>
                                        <p:cTn id="27" dur="1000" fill="hold"/>
                                        <p:tgtEl>
                                          <p:spTgt spid="100374"/>
                                        </p:tgtEl>
                                        <p:attrNameLst>
                                          <p:attrName>style.rotation</p:attrName>
                                        </p:attrNameLst>
                                      </p:cBhvr>
                                      <p:tavLst>
                                        <p:tav tm="0">
                                          <p:val>
                                            <p:fltVal val="90"/>
                                          </p:val>
                                        </p:tav>
                                        <p:tav tm="100000">
                                          <p:val>
                                            <p:fltVal val="0"/>
                                          </p:val>
                                        </p:tav>
                                      </p:tavLst>
                                    </p:anim>
                                    <p:animEffect transition="in" filter="fade">
                                      <p:cBhvr>
                                        <p:cTn id="28" dur="1000"/>
                                        <p:tgtEl>
                                          <p:spTgt spid="100374"/>
                                        </p:tgtEl>
                                      </p:cBhvr>
                                    </p:animEffect>
                                  </p:childTnLst>
                                </p:cTn>
                              </p:par>
                              <p:par>
                                <p:cTn id="29" presetID="31" presetClass="entr" presetSubtype="0" fill="hold" grpId="0" nodeType="withEffect">
                                  <p:stCondLst>
                                    <p:cond delay="0"/>
                                  </p:stCondLst>
                                  <p:iterate type="lt">
                                    <p:tmPct val="5000"/>
                                  </p:iterate>
                                  <p:childTnLst>
                                    <p:set>
                                      <p:cBhvr>
                                        <p:cTn id="30" dur="1" fill="hold">
                                          <p:stCondLst>
                                            <p:cond delay="0"/>
                                          </p:stCondLst>
                                        </p:cTn>
                                        <p:tgtEl>
                                          <p:spTgt spid="100355">
                                            <p:txEl>
                                              <p:pRg st="0" end="0"/>
                                            </p:txEl>
                                          </p:spTgt>
                                        </p:tgtEl>
                                        <p:attrNameLst>
                                          <p:attrName>style.visibility</p:attrName>
                                        </p:attrNameLst>
                                      </p:cBhvr>
                                      <p:to>
                                        <p:strVal val="visible"/>
                                      </p:to>
                                    </p:set>
                                    <p:anim calcmode="lin" valueType="num">
                                      <p:cBhvr>
                                        <p:cTn id="31" dur="1000" fill="hold"/>
                                        <p:tgtEl>
                                          <p:spTgt spid="100355">
                                            <p:txEl>
                                              <p:pRg st="0" end="0"/>
                                            </p:txEl>
                                          </p:spTgt>
                                        </p:tgtEl>
                                        <p:attrNameLst>
                                          <p:attrName>ppt_w</p:attrName>
                                        </p:attrNameLst>
                                      </p:cBhvr>
                                      <p:tavLst>
                                        <p:tav tm="0">
                                          <p:val>
                                            <p:fltVal val="0"/>
                                          </p:val>
                                        </p:tav>
                                        <p:tav tm="100000">
                                          <p:val>
                                            <p:strVal val="#ppt_w"/>
                                          </p:val>
                                        </p:tav>
                                      </p:tavLst>
                                    </p:anim>
                                    <p:anim calcmode="lin" valueType="num">
                                      <p:cBhvr>
                                        <p:cTn id="32" dur="1000" fill="hold"/>
                                        <p:tgtEl>
                                          <p:spTgt spid="100355">
                                            <p:txEl>
                                              <p:pRg st="0" end="0"/>
                                            </p:txEl>
                                          </p:spTgt>
                                        </p:tgtEl>
                                        <p:attrNameLst>
                                          <p:attrName>ppt_h</p:attrName>
                                        </p:attrNameLst>
                                      </p:cBhvr>
                                      <p:tavLst>
                                        <p:tav tm="0">
                                          <p:val>
                                            <p:fltVal val="0"/>
                                          </p:val>
                                        </p:tav>
                                        <p:tav tm="100000">
                                          <p:val>
                                            <p:strVal val="#ppt_h"/>
                                          </p:val>
                                        </p:tav>
                                      </p:tavLst>
                                    </p:anim>
                                    <p:anim calcmode="lin" valueType="num">
                                      <p:cBhvr>
                                        <p:cTn id="33" dur="1000" fill="hold"/>
                                        <p:tgtEl>
                                          <p:spTgt spid="100355">
                                            <p:txEl>
                                              <p:pRg st="0" end="0"/>
                                            </p:txEl>
                                          </p:spTgt>
                                        </p:tgtEl>
                                        <p:attrNameLst>
                                          <p:attrName>style.rotation</p:attrName>
                                        </p:attrNameLst>
                                      </p:cBhvr>
                                      <p:tavLst>
                                        <p:tav tm="0">
                                          <p:val>
                                            <p:fltVal val="90"/>
                                          </p:val>
                                        </p:tav>
                                        <p:tav tm="100000">
                                          <p:val>
                                            <p:fltVal val="0"/>
                                          </p:val>
                                        </p:tav>
                                      </p:tavLst>
                                    </p:anim>
                                    <p:animEffect transition="in" filter="fade">
                                      <p:cBhvr>
                                        <p:cTn id="34" dur="1000"/>
                                        <p:tgtEl>
                                          <p:spTgt spid="1003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build="p"/>
      <p:bldP spid="100373" grpId="0" animBg="1"/>
      <p:bldP spid="100374" grpId="0"/>
      <p:bldP spid="100375" grpId="0"/>
      <p:bldP spid="10037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a:xfrm>
            <a:off x="0" y="-381000"/>
            <a:ext cx="7772400" cy="1143000"/>
          </a:xfrm>
        </p:spPr>
        <p:txBody>
          <a:bodyPr anchor="b"/>
          <a:lstStyle/>
          <a:p>
            <a:r>
              <a:rPr lang="en-US" b="1" smtClean="0">
                <a:solidFill>
                  <a:schemeClr val="accent2"/>
                </a:solidFill>
              </a:rPr>
              <a:t>Reflection</a:t>
            </a:r>
          </a:p>
        </p:txBody>
      </p:sp>
      <p:sp>
        <p:nvSpPr>
          <p:cNvPr id="24579" name="Line 4"/>
          <p:cNvSpPr>
            <a:spLocks noChangeShapeType="1"/>
          </p:cNvSpPr>
          <p:nvPr/>
        </p:nvSpPr>
        <p:spPr bwMode="auto">
          <a:xfrm>
            <a:off x="3048000" y="2133600"/>
            <a:ext cx="0" cy="4114800"/>
          </a:xfrm>
          <a:prstGeom prst="line">
            <a:avLst/>
          </a:prstGeom>
          <a:noFill/>
          <a:ln w="9525">
            <a:solidFill>
              <a:schemeClr val="tx1"/>
            </a:solidFill>
            <a:round/>
            <a:headEnd/>
            <a:tailEnd/>
          </a:ln>
        </p:spPr>
        <p:txBody>
          <a:bodyPr/>
          <a:lstStyle/>
          <a:p>
            <a:endParaRPr lang="en-US"/>
          </a:p>
        </p:txBody>
      </p:sp>
      <p:sp>
        <p:nvSpPr>
          <p:cNvPr id="24580" name="Line 5"/>
          <p:cNvSpPr>
            <a:spLocks noChangeShapeType="1"/>
          </p:cNvSpPr>
          <p:nvPr/>
        </p:nvSpPr>
        <p:spPr bwMode="auto">
          <a:xfrm>
            <a:off x="609600" y="4419600"/>
            <a:ext cx="3733800" cy="0"/>
          </a:xfrm>
          <a:prstGeom prst="line">
            <a:avLst/>
          </a:prstGeom>
          <a:noFill/>
          <a:ln w="9525">
            <a:solidFill>
              <a:schemeClr val="tx1"/>
            </a:solidFill>
            <a:round/>
            <a:headEnd/>
            <a:tailEnd/>
          </a:ln>
        </p:spPr>
        <p:txBody>
          <a:bodyPr/>
          <a:lstStyle/>
          <a:p>
            <a:endParaRPr lang="en-US"/>
          </a:p>
        </p:txBody>
      </p:sp>
      <p:sp>
        <p:nvSpPr>
          <p:cNvPr id="24581" name="Line 6"/>
          <p:cNvSpPr>
            <a:spLocks noChangeShapeType="1"/>
          </p:cNvSpPr>
          <p:nvPr/>
        </p:nvSpPr>
        <p:spPr bwMode="auto">
          <a:xfrm>
            <a:off x="5715000" y="2209800"/>
            <a:ext cx="0" cy="1600200"/>
          </a:xfrm>
          <a:prstGeom prst="line">
            <a:avLst/>
          </a:prstGeom>
          <a:noFill/>
          <a:ln w="9525">
            <a:solidFill>
              <a:schemeClr val="tx1"/>
            </a:solidFill>
            <a:round/>
            <a:headEnd/>
            <a:tailEnd/>
          </a:ln>
        </p:spPr>
        <p:txBody>
          <a:bodyPr/>
          <a:lstStyle/>
          <a:p>
            <a:endParaRPr lang="en-US"/>
          </a:p>
        </p:txBody>
      </p:sp>
      <p:sp>
        <p:nvSpPr>
          <p:cNvPr id="24582" name="Line 7"/>
          <p:cNvSpPr>
            <a:spLocks noChangeShapeType="1"/>
          </p:cNvSpPr>
          <p:nvPr/>
        </p:nvSpPr>
        <p:spPr bwMode="auto">
          <a:xfrm>
            <a:off x="7086600" y="2209800"/>
            <a:ext cx="0" cy="1676400"/>
          </a:xfrm>
          <a:prstGeom prst="line">
            <a:avLst/>
          </a:prstGeom>
          <a:noFill/>
          <a:ln w="9525">
            <a:solidFill>
              <a:schemeClr val="tx1"/>
            </a:solidFill>
            <a:round/>
            <a:headEnd/>
            <a:tailEnd/>
          </a:ln>
        </p:spPr>
        <p:txBody>
          <a:bodyPr/>
          <a:lstStyle/>
          <a:p>
            <a:endParaRPr lang="en-US"/>
          </a:p>
        </p:txBody>
      </p:sp>
      <p:sp>
        <p:nvSpPr>
          <p:cNvPr id="24583" name="Text Box 8"/>
          <p:cNvSpPr txBox="1">
            <a:spLocks noChangeArrowheads="1"/>
          </p:cNvSpPr>
          <p:nvPr/>
        </p:nvSpPr>
        <p:spPr bwMode="auto">
          <a:xfrm>
            <a:off x="5867400" y="2312988"/>
            <a:ext cx="1295400" cy="1311275"/>
          </a:xfrm>
          <a:prstGeom prst="rect">
            <a:avLst/>
          </a:prstGeom>
          <a:noFill/>
          <a:ln w="9525">
            <a:noFill/>
            <a:miter lim="800000"/>
            <a:headEnd/>
            <a:tailEnd/>
          </a:ln>
        </p:spPr>
        <p:txBody>
          <a:bodyPr>
            <a:spAutoFit/>
          </a:bodyPr>
          <a:lstStyle/>
          <a:p>
            <a:pPr marL="342900" indent="-342900" eaLnBrk="0" hangingPunct="0">
              <a:spcBef>
                <a:spcPct val="50000"/>
              </a:spcBef>
            </a:pPr>
            <a:r>
              <a:rPr lang="en-US" sz="2000" b="0">
                <a:latin typeface="Arial" pitchFamily="34" charset="0"/>
              </a:rPr>
              <a:t>-1   0    0</a:t>
            </a:r>
          </a:p>
          <a:p>
            <a:pPr marL="342900" indent="-342900" eaLnBrk="0" hangingPunct="0">
              <a:spcBef>
                <a:spcPct val="50000"/>
              </a:spcBef>
            </a:pPr>
            <a:r>
              <a:rPr lang="en-US" sz="2000" b="0">
                <a:latin typeface="Arial" pitchFamily="34" charset="0"/>
              </a:rPr>
              <a:t>0    -1    0</a:t>
            </a:r>
          </a:p>
          <a:p>
            <a:pPr marL="342900" indent="-342900" eaLnBrk="0" hangingPunct="0">
              <a:spcBef>
                <a:spcPct val="50000"/>
              </a:spcBef>
            </a:pPr>
            <a:r>
              <a:rPr lang="en-US" sz="2000" b="0">
                <a:latin typeface="Arial" pitchFamily="34" charset="0"/>
              </a:rPr>
              <a:t>0    0    1</a:t>
            </a:r>
          </a:p>
        </p:txBody>
      </p:sp>
      <p:sp>
        <p:nvSpPr>
          <p:cNvPr id="24584" name="AutoShape 9"/>
          <p:cNvSpPr>
            <a:spLocks noChangeArrowheads="1"/>
          </p:cNvSpPr>
          <p:nvPr/>
        </p:nvSpPr>
        <p:spPr bwMode="auto">
          <a:xfrm rot="3279381">
            <a:off x="2019300" y="4686300"/>
            <a:ext cx="533400" cy="762000"/>
          </a:xfrm>
          <a:prstGeom prst="triangle">
            <a:avLst>
              <a:gd name="adj" fmla="val 50000"/>
            </a:avLst>
          </a:prstGeom>
          <a:solidFill>
            <a:schemeClr val="accent1"/>
          </a:solidFill>
          <a:ln w="9525">
            <a:solidFill>
              <a:schemeClr val="tx1"/>
            </a:solidFill>
            <a:miter lim="800000"/>
            <a:headEnd/>
            <a:tailEnd/>
          </a:ln>
        </p:spPr>
        <p:txBody>
          <a:bodyPr wrap="none" anchor="ctr"/>
          <a:lstStyle/>
          <a:p>
            <a:pPr algn="ctr" eaLnBrk="0" hangingPunct="0"/>
            <a:endParaRPr lang="en-US" sz="1800" b="0">
              <a:latin typeface="Arial" pitchFamily="34" charset="0"/>
            </a:endParaRPr>
          </a:p>
        </p:txBody>
      </p:sp>
      <p:sp>
        <p:nvSpPr>
          <p:cNvPr id="101386" name="AutoShape 10"/>
          <p:cNvSpPr>
            <a:spLocks noChangeArrowheads="1"/>
          </p:cNvSpPr>
          <p:nvPr/>
        </p:nvSpPr>
        <p:spPr bwMode="auto">
          <a:xfrm rot="-8029024">
            <a:off x="3390900" y="3467100"/>
            <a:ext cx="533400" cy="762000"/>
          </a:xfrm>
          <a:prstGeom prst="triangle">
            <a:avLst>
              <a:gd name="adj" fmla="val 50000"/>
            </a:avLst>
          </a:prstGeom>
          <a:solidFill>
            <a:schemeClr val="accent1"/>
          </a:solidFill>
          <a:ln w="9525">
            <a:solidFill>
              <a:schemeClr val="tx1"/>
            </a:solidFill>
            <a:miter lim="800000"/>
            <a:headEnd/>
            <a:tailEnd/>
          </a:ln>
        </p:spPr>
        <p:txBody>
          <a:bodyPr wrap="none" anchor="ctr"/>
          <a:lstStyle/>
          <a:p>
            <a:pPr algn="ctr" eaLnBrk="0" hangingPunct="0"/>
            <a:endParaRPr lang="en-US" sz="1800" b="0">
              <a:latin typeface="Arial" pitchFamily="34" charset="0"/>
            </a:endParaRPr>
          </a:p>
        </p:txBody>
      </p:sp>
      <p:sp>
        <p:nvSpPr>
          <p:cNvPr id="101387" name="Text Box 11"/>
          <p:cNvSpPr txBox="1">
            <a:spLocks noChangeArrowheads="1"/>
          </p:cNvSpPr>
          <p:nvPr/>
        </p:nvSpPr>
        <p:spPr bwMode="auto">
          <a:xfrm>
            <a:off x="3048000" y="4038600"/>
            <a:ext cx="457200" cy="366713"/>
          </a:xfrm>
          <a:prstGeom prst="rect">
            <a:avLst/>
          </a:prstGeom>
          <a:noFill/>
          <a:ln w="9525">
            <a:noFill/>
            <a:miter lim="800000"/>
            <a:headEnd/>
            <a:tailEnd/>
          </a:ln>
        </p:spPr>
        <p:txBody>
          <a:bodyPr>
            <a:spAutoFit/>
          </a:bodyPr>
          <a:lstStyle/>
          <a:p>
            <a:pPr algn="ctr" eaLnBrk="0" hangingPunct="0">
              <a:spcBef>
                <a:spcPct val="50000"/>
              </a:spcBef>
            </a:pPr>
            <a:r>
              <a:rPr lang="en-US" sz="1800" b="0">
                <a:latin typeface="Arial" pitchFamily="34" charset="0"/>
              </a:rPr>
              <a:t>1’</a:t>
            </a:r>
          </a:p>
        </p:txBody>
      </p:sp>
      <p:sp>
        <p:nvSpPr>
          <p:cNvPr id="101388" name="Text Box 12"/>
          <p:cNvSpPr txBox="1">
            <a:spLocks noChangeArrowheads="1"/>
          </p:cNvSpPr>
          <p:nvPr/>
        </p:nvSpPr>
        <p:spPr bwMode="auto">
          <a:xfrm>
            <a:off x="4038600" y="3581400"/>
            <a:ext cx="457200" cy="366713"/>
          </a:xfrm>
          <a:prstGeom prst="rect">
            <a:avLst/>
          </a:prstGeom>
          <a:noFill/>
          <a:ln w="9525">
            <a:noFill/>
            <a:miter lim="800000"/>
            <a:headEnd/>
            <a:tailEnd/>
          </a:ln>
        </p:spPr>
        <p:txBody>
          <a:bodyPr>
            <a:spAutoFit/>
          </a:bodyPr>
          <a:lstStyle/>
          <a:p>
            <a:pPr algn="ctr" eaLnBrk="0" hangingPunct="0">
              <a:spcBef>
                <a:spcPct val="50000"/>
              </a:spcBef>
            </a:pPr>
            <a:r>
              <a:rPr lang="en-US" sz="1800" b="0">
                <a:latin typeface="Arial" pitchFamily="34" charset="0"/>
              </a:rPr>
              <a:t>2’</a:t>
            </a:r>
          </a:p>
        </p:txBody>
      </p:sp>
      <p:sp>
        <p:nvSpPr>
          <p:cNvPr id="101389" name="Text Box 13"/>
          <p:cNvSpPr txBox="1">
            <a:spLocks noChangeArrowheads="1"/>
          </p:cNvSpPr>
          <p:nvPr/>
        </p:nvSpPr>
        <p:spPr bwMode="auto">
          <a:xfrm>
            <a:off x="3581400" y="3062288"/>
            <a:ext cx="457200" cy="366712"/>
          </a:xfrm>
          <a:prstGeom prst="rect">
            <a:avLst/>
          </a:prstGeom>
          <a:noFill/>
          <a:ln w="9525">
            <a:noFill/>
            <a:miter lim="800000"/>
            <a:headEnd/>
            <a:tailEnd/>
          </a:ln>
        </p:spPr>
        <p:txBody>
          <a:bodyPr>
            <a:spAutoFit/>
          </a:bodyPr>
          <a:lstStyle/>
          <a:p>
            <a:pPr algn="ctr" eaLnBrk="0" hangingPunct="0">
              <a:spcBef>
                <a:spcPct val="50000"/>
              </a:spcBef>
            </a:pPr>
            <a:r>
              <a:rPr lang="en-US" sz="1800" b="0">
                <a:latin typeface="Arial" pitchFamily="34" charset="0"/>
              </a:rPr>
              <a:t>3’</a:t>
            </a:r>
          </a:p>
        </p:txBody>
      </p:sp>
      <p:sp>
        <p:nvSpPr>
          <p:cNvPr id="24589" name="Text Box 14"/>
          <p:cNvSpPr txBox="1">
            <a:spLocks noChangeArrowheads="1"/>
          </p:cNvSpPr>
          <p:nvPr/>
        </p:nvSpPr>
        <p:spPr bwMode="auto">
          <a:xfrm>
            <a:off x="1905000" y="5486400"/>
            <a:ext cx="457200" cy="366713"/>
          </a:xfrm>
          <a:prstGeom prst="rect">
            <a:avLst/>
          </a:prstGeom>
          <a:noFill/>
          <a:ln w="9525">
            <a:noFill/>
            <a:miter lim="800000"/>
            <a:headEnd/>
            <a:tailEnd/>
          </a:ln>
        </p:spPr>
        <p:txBody>
          <a:bodyPr>
            <a:spAutoFit/>
          </a:bodyPr>
          <a:lstStyle/>
          <a:p>
            <a:pPr algn="ctr" eaLnBrk="0" hangingPunct="0">
              <a:spcBef>
                <a:spcPct val="50000"/>
              </a:spcBef>
            </a:pPr>
            <a:r>
              <a:rPr lang="en-US" sz="1800" b="0">
                <a:latin typeface="Arial" pitchFamily="34" charset="0"/>
              </a:rPr>
              <a:t>3</a:t>
            </a:r>
          </a:p>
        </p:txBody>
      </p:sp>
      <p:sp>
        <p:nvSpPr>
          <p:cNvPr id="24590" name="Text Box 15"/>
          <p:cNvSpPr txBox="1">
            <a:spLocks noChangeArrowheads="1"/>
          </p:cNvSpPr>
          <p:nvPr/>
        </p:nvSpPr>
        <p:spPr bwMode="auto">
          <a:xfrm>
            <a:off x="1447800" y="4891088"/>
            <a:ext cx="457200" cy="366712"/>
          </a:xfrm>
          <a:prstGeom prst="rect">
            <a:avLst/>
          </a:prstGeom>
          <a:noFill/>
          <a:ln w="9525">
            <a:noFill/>
            <a:miter lim="800000"/>
            <a:headEnd/>
            <a:tailEnd/>
          </a:ln>
        </p:spPr>
        <p:txBody>
          <a:bodyPr>
            <a:spAutoFit/>
          </a:bodyPr>
          <a:lstStyle/>
          <a:p>
            <a:pPr algn="ctr" eaLnBrk="0" hangingPunct="0">
              <a:spcBef>
                <a:spcPct val="50000"/>
              </a:spcBef>
            </a:pPr>
            <a:r>
              <a:rPr lang="en-US" sz="1800" b="0">
                <a:latin typeface="Arial" pitchFamily="34" charset="0"/>
              </a:rPr>
              <a:t>2</a:t>
            </a:r>
          </a:p>
        </p:txBody>
      </p:sp>
      <p:sp>
        <p:nvSpPr>
          <p:cNvPr id="24591" name="Text Box 16"/>
          <p:cNvSpPr txBox="1">
            <a:spLocks noChangeArrowheads="1"/>
          </p:cNvSpPr>
          <p:nvPr/>
        </p:nvSpPr>
        <p:spPr bwMode="auto">
          <a:xfrm>
            <a:off x="2438400" y="4510088"/>
            <a:ext cx="457200" cy="366712"/>
          </a:xfrm>
          <a:prstGeom prst="rect">
            <a:avLst/>
          </a:prstGeom>
          <a:noFill/>
          <a:ln w="9525">
            <a:noFill/>
            <a:miter lim="800000"/>
            <a:headEnd/>
            <a:tailEnd/>
          </a:ln>
        </p:spPr>
        <p:txBody>
          <a:bodyPr>
            <a:spAutoFit/>
          </a:bodyPr>
          <a:lstStyle/>
          <a:p>
            <a:pPr algn="ctr" eaLnBrk="0" hangingPunct="0">
              <a:spcBef>
                <a:spcPct val="50000"/>
              </a:spcBef>
            </a:pPr>
            <a:r>
              <a:rPr lang="en-US" sz="1800" b="0">
                <a:latin typeface="Arial" pitchFamily="34" charset="0"/>
              </a:rPr>
              <a:t>1</a:t>
            </a:r>
          </a:p>
        </p:txBody>
      </p:sp>
      <p:sp>
        <p:nvSpPr>
          <p:cNvPr id="24592" name="Text Box 17"/>
          <p:cNvSpPr txBox="1">
            <a:spLocks noChangeArrowheads="1"/>
          </p:cNvSpPr>
          <p:nvPr/>
        </p:nvSpPr>
        <p:spPr bwMode="auto">
          <a:xfrm>
            <a:off x="685800" y="5881688"/>
            <a:ext cx="2895600" cy="366712"/>
          </a:xfrm>
          <a:prstGeom prst="rect">
            <a:avLst/>
          </a:prstGeom>
          <a:noFill/>
          <a:ln w="9525">
            <a:noFill/>
            <a:miter lim="800000"/>
            <a:headEnd/>
            <a:tailEnd/>
          </a:ln>
        </p:spPr>
        <p:txBody>
          <a:bodyPr>
            <a:spAutoFit/>
          </a:bodyPr>
          <a:lstStyle/>
          <a:p>
            <a:pPr eaLnBrk="0" hangingPunct="0">
              <a:spcBef>
                <a:spcPct val="50000"/>
              </a:spcBef>
            </a:pPr>
            <a:r>
              <a:rPr lang="en-US" sz="1800">
                <a:latin typeface="Arial" pitchFamily="34" charset="0"/>
              </a:rPr>
              <a:t>Original position</a:t>
            </a:r>
          </a:p>
        </p:txBody>
      </p:sp>
      <p:sp>
        <p:nvSpPr>
          <p:cNvPr id="24593" name="Text Box 18"/>
          <p:cNvSpPr txBox="1">
            <a:spLocks noChangeArrowheads="1"/>
          </p:cNvSpPr>
          <p:nvPr/>
        </p:nvSpPr>
        <p:spPr bwMode="auto">
          <a:xfrm>
            <a:off x="3124200" y="2681288"/>
            <a:ext cx="2286000" cy="366712"/>
          </a:xfrm>
          <a:prstGeom prst="rect">
            <a:avLst/>
          </a:prstGeom>
          <a:noFill/>
          <a:ln w="9525">
            <a:noFill/>
            <a:miter lim="800000"/>
            <a:headEnd/>
            <a:tailEnd/>
          </a:ln>
        </p:spPr>
        <p:txBody>
          <a:bodyPr>
            <a:spAutoFit/>
          </a:bodyPr>
          <a:lstStyle/>
          <a:p>
            <a:pPr eaLnBrk="0" hangingPunct="0">
              <a:spcBef>
                <a:spcPct val="50000"/>
              </a:spcBef>
            </a:pPr>
            <a:r>
              <a:rPr lang="en-US" sz="1800">
                <a:latin typeface="Arial" pitchFamily="34" charset="0"/>
              </a:rPr>
              <a:t>Reflected position</a:t>
            </a:r>
          </a:p>
        </p:txBody>
      </p:sp>
      <p:sp>
        <p:nvSpPr>
          <p:cNvPr id="24594" name="Text Box 19"/>
          <p:cNvSpPr txBox="1">
            <a:spLocks noChangeArrowheads="1"/>
          </p:cNvSpPr>
          <p:nvPr/>
        </p:nvSpPr>
        <p:spPr bwMode="auto">
          <a:xfrm>
            <a:off x="533400" y="838200"/>
            <a:ext cx="8610600" cy="830263"/>
          </a:xfrm>
          <a:prstGeom prst="rect">
            <a:avLst/>
          </a:prstGeom>
          <a:noFill/>
          <a:ln w="9525">
            <a:noFill/>
            <a:miter lim="800000"/>
            <a:headEnd/>
            <a:tailEnd/>
          </a:ln>
        </p:spPr>
        <p:txBody>
          <a:bodyPr>
            <a:spAutoFit/>
          </a:bodyPr>
          <a:lstStyle/>
          <a:p>
            <a:pPr algn="just" eaLnBrk="0" hangingPunct="0">
              <a:spcBef>
                <a:spcPct val="50000"/>
              </a:spcBef>
            </a:pPr>
            <a:r>
              <a:rPr lang="en-US">
                <a:latin typeface="Arial" pitchFamily="34" charset="0"/>
              </a:rPr>
              <a:t>Reflection of an object relative to an axis perpendicular to the xy plane and passing through the coordinate origin</a:t>
            </a:r>
          </a:p>
        </p:txBody>
      </p:sp>
      <p:sp>
        <p:nvSpPr>
          <p:cNvPr id="24595" name="Text Box 15"/>
          <p:cNvSpPr txBox="1">
            <a:spLocks noChangeArrowheads="1"/>
          </p:cNvSpPr>
          <p:nvPr/>
        </p:nvSpPr>
        <p:spPr bwMode="auto">
          <a:xfrm>
            <a:off x="4267200" y="4230688"/>
            <a:ext cx="1219200" cy="369887"/>
          </a:xfrm>
          <a:prstGeom prst="rect">
            <a:avLst/>
          </a:prstGeom>
          <a:noFill/>
          <a:ln w="9525">
            <a:noFill/>
            <a:miter lim="800000"/>
            <a:headEnd/>
            <a:tailEnd/>
          </a:ln>
        </p:spPr>
        <p:txBody>
          <a:bodyPr>
            <a:spAutoFit/>
          </a:bodyPr>
          <a:lstStyle/>
          <a:p>
            <a:pPr algn="ctr" eaLnBrk="0" hangingPunct="0">
              <a:spcBef>
                <a:spcPct val="50000"/>
              </a:spcBef>
            </a:pPr>
            <a:r>
              <a:rPr lang="en-US" sz="1800">
                <a:latin typeface="Arial" pitchFamily="34" charset="0"/>
              </a:rPr>
              <a:t>X-axis</a:t>
            </a:r>
          </a:p>
        </p:txBody>
      </p:sp>
      <p:sp>
        <p:nvSpPr>
          <p:cNvPr id="24596" name="Text Box 15"/>
          <p:cNvSpPr txBox="1">
            <a:spLocks noChangeArrowheads="1"/>
          </p:cNvSpPr>
          <p:nvPr/>
        </p:nvSpPr>
        <p:spPr bwMode="auto">
          <a:xfrm>
            <a:off x="2438400" y="1763713"/>
            <a:ext cx="1219200" cy="369887"/>
          </a:xfrm>
          <a:prstGeom prst="rect">
            <a:avLst/>
          </a:prstGeom>
          <a:noFill/>
          <a:ln w="9525">
            <a:noFill/>
            <a:miter lim="800000"/>
            <a:headEnd/>
            <a:tailEnd/>
          </a:ln>
        </p:spPr>
        <p:txBody>
          <a:bodyPr>
            <a:spAutoFit/>
          </a:bodyPr>
          <a:lstStyle/>
          <a:p>
            <a:pPr algn="ctr" eaLnBrk="0" hangingPunct="0">
              <a:spcBef>
                <a:spcPct val="50000"/>
              </a:spcBef>
            </a:pPr>
            <a:r>
              <a:rPr lang="en-US" sz="1800">
                <a:latin typeface="Arial" pitchFamily="34" charset="0"/>
              </a:rPr>
              <a:t>Y-axis</a:t>
            </a:r>
          </a:p>
        </p:txBody>
      </p:sp>
      <p:sp>
        <p:nvSpPr>
          <p:cNvPr id="24597" name="Text Box 15"/>
          <p:cNvSpPr txBox="1">
            <a:spLocks noChangeArrowheads="1"/>
          </p:cNvSpPr>
          <p:nvPr/>
        </p:nvSpPr>
        <p:spPr bwMode="auto">
          <a:xfrm>
            <a:off x="2819400" y="4343400"/>
            <a:ext cx="1219200" cy="646113"/>
          </a:xfrm>
          <a:prstGeom prst="rect">
            <a:avLst/>
          </a:prstGeom>
          <a:noFill/>
          <a:ln w="9525">
            <a:noFill/>
            <a:miter lim="800000"/>
            <a:headEnd/>
            <a:tailEnd/>
          </a:ln>
        </p:spPr>
        <p:txBody>
          <a:bodyPr>
            <a:spAutoFit/>
          </a:bodyPr>
          <a:lstStyle/>
          <a:p>
            <a:pPr algn="ctr" eaLnBrk="0" hangingPunct="0">
              <a:spcBef>
                <a:spcPct val="50000"/>
              </a:spcBef>
            </a:pPr>
            <a:r>
              <a:rPr lang="en-US" sz="1800">
                <a:latin typeface="Arial" pitchFamily="34" charset="0"/>
              </a:rPr>
              <a:t>Origin   O (0,0)</a:t>
            </a:r>
          </a:p>
        </p:txBody>
      </p:sp>
      <p:sp>
        <p:nvSpPr>
          <p:cNvPr id="24598" name="Text Box 19"/>
          <p:cNvSpPr txBox="1">
            <a:spLocks noChangeArrowheads="1"/>
          </p:cNvSpPr>
          <p:nvPr/>
        </p:nvSpPr>
        <p:spPr bwMode="auto">
          <a:xfrm>
            <a:off x="5334000" y="3962400"/>
            <a:ext cx="3505200" cy="2724150"/>
          </a:xfrm>
          <a:prstGeom prst="rect">
            <a:avLst/>
          </a:prstGeom>
          <a:noFill/>
          <a:ln w="9525">
            <a:noFill/>
            <a:miter lim="800000"/>
            <a:headEnd/>
            <a:tailEnd/>
          </a:ln>
        </p:spPr>
        <p:txBody>
          <a:bodyPr>
            <a:spAutoFit/>
          </a:bodyPr>
          <a:lstStyle/>
          <a:p>
            <a:pPr algn="just" eaLnBrk="0" hangingPunct="0">
              <a:spcBef>
                <a:spcPct val="50000"/>
              </a:spcBef>
            </a:pPr>
            <a:r>
              <a:rPr lang="en-US" sz="1800" b="0">
                <a:latin typeface="Arial" pitchFamily="34" charset="0"/>
              </a:rPr>
              <a:t>The above reflection matrix is the rotation matrix with angle=180 degree.</a:t>
            </a:r>
          </a:p>
          <a:p>
            <a:pPr algn="just" eaLnBrk="0" hangingPunct="0">
              <a:spcBef>
                <a:spcPct val="50000"/>
              </a:spcBef>
            </a:pPr>
            <a:r>
              <a:rPr lang="en-US" sz="1800" b="0">
                <a:latin typeface="Arial" pitchFamily="34" charset="0"/>
              </a:rPr>
              <a:t>This can be generalized to any reflection point in the xy plane. This reflection is the same as a 180 degree rotation in the xy plane using the reflection point as the pivot point.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iterate type="lt">
                                    <p:tmPct val="5000"/>
                                  </p:iterate>
                                  <p:childTnLst>
                                    <p:set>
                                      <p:cBhvr>
                                        <p:cTn id="6" dur="1" fill="hold">
                                          <p:stCondLst>
                                            <p:cond delay="0"/>
                                          </p:stCondLst>
                                        </p:cTn>
                                        <p:tgtEl>
                                          <p:spTgt spid="101386"/>
                                        </p:tgtEl>
                                        <p:attrNameLst>
                                          <p:attrName>style.visibility</p:attrName>
                                        </p:attrNameLst>
                                      </p:cBhvr>
                                      <p:to>
                                        <p:strVal val="visible"/>
                                      </p:to>
                                    </p:set>
                                    <p:anim calcmode="lin" valueType="num">
                                      <p:cBhvr>
                                        <p:cTn id="7" dur="1000" fill="hold"/>
                                        <p:tgtEl>
                                          <p:spTgt spid="101386"/>
                                        </p:tgtEl>
                                        <p:attrNameLst>
                                          <p:attrName>ppt_w</p:attrName>
                                        </p:attrNameLst>
                                      </p:cBhvr>
                                      <p:tavLst>
                                        <p:tav tm="0">
                                          <p:val>
                                            <p:fltVal val="0"/>
                                          </p:val>
                                        </p:tav>
                                        <p:tav tm="100000">
                                          <p:val>
                                            <p:strVal val="#ppt_w"/>
                                          </p:val>
                                        </p:tav>
                                      </p:tavLst>
                                    </p:anim>
                                    <p:anim calcmode="lin" valueType="num">
                                      <p:cBhvr>
                                        <p:cTn id="8" dur="1000" fill="hold"/>
                                        <p:tgtEl>
                                          <p:spTgt spid="101386"/>
                                        </p:tgtEl>
                                        <p:attrNameLst>
                                          <p:attrName>ppt_h</p:attrName>
                                        </p:attrNameLst>
                                      </p:cBhvr>
                                      <p:tavLst>
                                        <p:tav tm="0">
                                          <p:val>
                                            <p:fltVal val="0"/>
                                          </p:val>
                                        </p:tav>
                                        <p:tav tm="100000">
                                          <p:val>
                                            <p:strVal val="#ppt_h"/>
                                          </p:val>
                                        </p:tav>
                                      </p:tavLst>
                                    </p:anim>
                                    <p:anim calcmode="lin" valueType="num">
                                      <p:cBhvr>
                                        <p:cTn id="9" dur="1000" fill="hold"/>
                                        <p:tgtEl>
                                          <p:spTgt spid="101386"/>
                                        </p:tgtEl>
                                        <p:attrNameLst>
                                          <p:attrName>style.rotation</p:attrName>
                                        </p:attrNameLst>
                                      </p:cBhvr>
                                      <p:tavLst>
                                        <p:tav tm="0">
                                          <p:val>
                                            <p:fltVal val="90"/>
                                          </p:val>
                                        </p:tav>
                                        <p:tav tm="100000">
                                          <p:val>
                                            <p:fltVal val="0"/>
                                          </p:val>
                                        </p:tav>
                                      </p:tavLst>
                                    </p:anim>
                                    <p:animEffect transition="in" filter="fade">
                                      <p:cBhvr>
                                        <p:cTn id="10" dur="1000"/>
                                        <p:tgtEl>
                                          <p:spTgt spid="101386"/>
                                        </p:tgtEl>
                                      </p:cBhvr>
                                    </p:animEffect>
                                  </p:childTnLst>
                                </p:cTn>
                              </p:par>
                              <p:par>
                                <p:cTn id="11" presetID="31" presetClass="entr" presetSubtype="0" fill="hold" grpId="0" nodeType="withEffect">
                                  <p:stCondLst>
                                    <p:cond delay="0"/>
                                  </p:stCondLst>
                                  <p:iterate type="lt">
                                    <p:tmPct val="5000"/>
                                  </p:iterate>
                                  <p:childTnLst>
                                    <p:set>
                                      <p:cBhvr>
                                        <p:cTn id="12" dur="1" fill="hold">
                                          <p:stCondLst>
                                            <p:cond delay="0"/>
                                          </p:stCondLst>
                                        </p:cTn>
                                        <p:tgtEl>
                                          <p:spTgt spid="101389"/>
                                        </p:tgtEl>
                                        <p:attrNameLst>
                                          <p:attrName>style.visibility</p:attrName>
                                        </p:attrNameLst>
                                      </p:cBhvr>
                                      <p:to>
                                        <p:strVal val="visible"/>
                                      </p:to>
                                    </p:set>
                                    <p:anim calcmode="lin" valueType="num">
                                      <p:cBhvr>
                                        <p:cTn id="13" dur="1000" fill="hold"/>
                                        <p:tgtEl>
                                          <p:spTgt spid="101389"/>
                                        </p:tgtEl>
                                        <p:attrNameLst>
                                          <p:attrName>ppt_w</p:attrName>
                                        </p:attrNameLst>
                                      </p:cBhvr>
                                      <p:tavLst>
                                        <p:tav tm="0">
                                          <p:val>
                                            <p:fltVal val="0"/>
                                          </p:val>
                                        </p:tav>
                                        <p:tav tm="100000">
                                          <p:val>
                                            <p:strVal val="#ppt_w"/>
                                          </p:val>
                                        </p:tav>
                                      </p:tavLst>
                                    </p:anim>
                                    <p:anim calcmode="lin" valueType="num">
                                      <p:cBhvr>
                                        <p:cTn id="14" dur="1000" fill="hold"/>
                                        <p:tgtEl>
                                          <p:spTgt spid="101389"/>
                                        </p:tgtEl>
                                        <p:attrNameLst>
                                          <p:attrName>ppt_h</p:attrName>
                                        </p:attrNameLst>
                                      </p:cBhvr>
                                      <p:tavLst>
                                        <p:tav tm="0">
                                          <p:val>
                                            <p:fltVal val="0"/>
                                          </p:val>
                                        </p:tav>
                                        <p:tav tm="100000">
                                          <p:val>
                                            <p:strVal val="#ppt_h"/>
                                          </p:val>
                                        </p:tav>
                                      </p:tavLst>
                                    </p:anim>
                                    <p:anim calcmode="lin" valueType="num">
                                      <p:cBhvr>
                                        <p:cTn id="15" dur="1000" fill="hold"/>
                                        <p:tgtEl>
                                          <p:spTgt spid="101389"/>
                                        </p:tgtEl>
                                        <p:attrNameLst>
                                          <p:attrName>style.rotation</p:attrName>
                                        </p:attrNameLst>
                                      </p:cBhvr>
                                      <p:tavLst>
                                        <p:tav tm="0">
                                          <p:val>
                                            <p:fltVal val="90"/>
                                          </p:val>
                                        </p:tav>
                                        <p:tav tm="100000">
                                          <p:val>
                                            <p:fltVal val="0"/>
                                          </p:val>
                                        </p:tav>
                                      </p:tavLst>
                                    </p:anim>
                                    <p:animEffect transition="in" filter="fade">
                                      <p:cBhvr>
                                        <p:cTn id="16" dur="1000"/>
                                        <p:tgtEl>
                                          <p:spTgt spid="101389"/>
                                        </p:tgtEl>
                                      </p:cBhvr>
                                    </p:animEffect>
                                  </p:childTnLst>
                                </p:cTn>
                              </p:par>
                              <p:par>
                                <p:cTn id="17" presetID="31" presetClass="entr" presetSubtype="0" fill="hold" grpId="0" nodeType="withEffect">
                                  <p:stCondLst>
                                    <p:cond delay="0"/>
                                  </p:stCondLst>
                                  <p:iterate type="lt">
                                    <p:tmPct val="5000"/>
                                  </p:iterate>
                                  <p:childTnLst>
                                    <p:set>
                                      <p:cBhvr>
                                        <p:cTn id="18" dur="1" fill="hold">
                                          <p:stCondLst>
                                            <p:cond delay="0"/>
                                          </p:stCondLst>
                                        </p:cTn>
                                        <p:tgtEl>
                                          <p:spTgt spid="101388"/>
                                        </p:tgtEl>
                                        <p:attrNameLst>
                                          <p:attrName>style.visibility</p:attrName>
                                        </p:attrNameLst>
                                      </p:cBhvr>
                                      <p:to>
                                        <p:strVal val="visible"/>
                                      </p:to>
                                    </p:set>
                                    <p:anim calcmode="lin" valueType="num">
                                      <p:cBhvr>
                                        <p:cTn id="19" dur="1000" fill="hold"/>
                                        <p:tgtEl>
                                          <p:spTgt spid="101388"/>
                                        </p:tgtEl>
                                        <p:attrNameLst>
                                          <p:attrName>ppt_w</p:attrName>
                                        </p:attrNameLst>
                                      </p:cBhvr>
                                      <p:tavLst>
                                        <p:tav tm="0">
                                          <p:val>
                                            <p:fltVal val="0"/>
                                          </p:val>
                                        </p:tav>
                                        <p:tav tm="100000">
                                          <p:val>
                                            <p:strVal val="#ppt_w"/>
                                          </p:val>
                                        </p:tav>
                                      </p:tavLst>
                                    </p:anim>
                                    <p:anim calcmode="lin" valueType="num">
                                      <p:cBhvr>
                                        <p:cTn id="20" dur="1000" fill="hold"/>
                                        <p:tgtEl>
                                          <p:spTgt spid="101388"/>
                                        </p:tgtEl>
                                        <p:attrNameLst>
                                          <p:attrName>ppt_h</p:attrName>
                                        </p:attrNameLst>
                                      </p:cBhvr>
                                      <p:tavLst>
                                        <p:tav tm="0">
                                          <p:val>
                                            <p:fltVal val="0"/>
                                          </p:val>
                                        </p:tav>
                                        <p:tav tm="100000">
                                          <p:val>
                                            <p:strVal val="#ppt_h"/>
                                          </p:val>
                                        </p:tav>
                                      </p:tavLst>
                                    </p:anim>
                                    <p:anim calcmode="lin" valueType="num">
                                      <p:cBhvr>
                                        <p:cTn id="21" dur="1000" fill="hold"/>
                                        <p:tgtEl>
                                          <p:spTgt spid="101388"/>
                                        </p:tgtEl>
                                        <p:attrNameLst>
                                          <p:attrName>style.rotation</p:attrName>
                                        </p:attrNameLst>
                                      </p:cBhvr>
                                      <p:tavLst>
                                        <p:tav tm="0">
                                          <p:val>
                                            <p:fltVal val="90"/>
                                          </p:val>
                                        </p:tav>
                                        <p:tav tm="100000">
                                          <p:val>
                                            <p:fltVal val="0"/>
                                          </p:val>
                                        </p:tav>
                                      </p:tavLst>
                                    </p:anim>
                                    <p:animEffect transition="in" filter="fade">
                                      <p:cBhvr>
                                        <p:cTn id="22" dur="1000"/>
                                        <p:tgtEl>
                                          <p:spTgt spid="101388"/>
                                        </p:tgtEl>
                                      </p:cBhvr>
                                    </p:animEffect>
                                  </p:childTnLst>
                                </p:cTn>
                              </p:par>
                              <p:par>
                                <p:cTn id="23" presetID="31" presetClass="entr" presetSubtype="0" fill="hold" grpId="0" nodeType="withEffect">
                                  <p:stCondLst>
                                    <p:cond delay="0"/>
                                  </p:stCondLst>
                                  <p:iterate type="lt">
                                    <p:tmPct val="5000"/>
                                  </p:iterate>
                                  <p:childTnLst>
                                    <p:set>
                                      <p:cBhvr>
                                        <p:cTn id="24" dur="1" fill="hold">
                                          <p:stCondLst>
                                            <p:cond delay="0"/>
                                          </p:stCondLst>
                                        </p:cTn>
                                        <p:tgtEl>
                                          <p:spTgt spid="101387"/>
                                        </p:tgtEl>
                                        <p:attrNameLst>
                                          <p:attrName>style.visibility</p:attrName>
                                        </p:attrNameLst>
                                      </p:cBhvr>
                                      <p:to>
                                        <p:strVal val="visible"/>
                                      </p:to>
                                    </p:set>
                                    <p:anim calcmode="lin" valueType="num">
                                      <p:cBhvr>
                                        <p:cTn id="25" dur="1000" fill="hold"/>
                                        <p:tgtEl>
                                          <p:spTgt spid="101387"/>
                                        </p:tgtEl>
                                        <p:attrNameLst>
                                          <p:attrName>ppt_w</p:attrName>
                                        </p:attrNameLst>
                                      </p:cBhvr>
                                      <p:tavLst>
                                        <p:tav tm="0">
                                          <p:val>
                                            <p:fltVal val="0"/>
                                          </p:val>
                                        </p:tav>
                                        <p:tav tm="100000">
                                          <p:val>
                                            <p:strVal val="#ppt_w"/>
                                          </p:val>
                                        </p:tav>
                                      </p:tavLst>
                                    </p:anim>
                                    <p:anim calcmode="lin" valueType="num">
                                      <p:cBhvr>
                                        <p:cTn id="26" dur="1000" fill="hold"/>
                                        <p:tgtEl>
                                          <p:spTgt spid="101387"/>
                                        </p:tgtEl>
                                        <p:attrNameLst>
                                          <p:attrName>ppt_h</p:attrName>
                                        </p:attrNameLst>
                                      </p:cBhvr>
                                      <p:tavLst>
                                        <p:tav tm="0">
                                          <p:val>
                                            <p:fltVal val="0"/>
                                          </p:val>
                                        </p:tav>
                                        <p:tav tm="100000">
                                          <p:val>
                                            <p:strVal val="#ppt_h"/>
                                          </p:val>
                                        </p:tav>
                                      </p:tavLst>
                                    </p:anim>
                                    <p:anim calcmode="lin" valueType="num">
                                      <p:cBhvr>
                                        <p:cTn id="27" dur="1000" fill="hold"/>
                                        <p:tgtEl>
                                          <p:spTgt spid="101387"/>
                                        </p:tgtEl>
                                        <p:attrNameLst>
                                          <p:attrName>style.rotation</p:attrName>
                                        </p:attrNameLst>
                                      </p:cBhvr>
                                      <p:tavLst>
                                        <p:tav tm="0">
                                          <p:val>
                                            <p:fltVal val="90"/>
                                          </p:val>
                                        </p:tav>
                                        <p:tav tm="100000">
                                          <p:val>
                                            <p:fltVal val="0"/>
                                          </p:val>
                                        </p:tav>
                                      </p:tavLst>
                                    </p:anim>
                                    <p:animEffect transition="in" filter="fade">
                                      <p:cBhvr>
                                        <p:cTn id="28" dur="1000"/>
                                        <p:tgtEl>
                                          <p:spTgt spid="1013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86" grpId="0" animBg="1"/>
      <p:bldP spid="101387" grpId="0"/>
      <p:bldP spid="101388" grpId="0"/>
      <p:bldP spid="10138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xfrm>
            <a:off x="0" y="762000"/>
            <a:ext cx="7772400" cy="1143000"/>
          </a:xfrm>
        </p:spPr>
        <p:txBody>
          <a:bodyPr anchor="b"/>
          <a:lstStyle/>
          <a:p>
            <a:r>
              <a:rPr lang="en-US" b="1" smtClean="0">
                <a:solidFill>
                  <a:schemeClr val="accent2"/>
                </a:solidFill>
              </a:rPr>
              <a:t>Shear Transformations</a:t>
            </a:r>
          </a:p>
        </p:txBody>
      </p:sp>
      <p:sp>
        <p:nvSpPr>
          <p:cNvPr id="29699" name="Rectangle 3"/>
          <p:cNvSpPr>
            <a:spLocks noGrp="1" noChangeArrowheads="1"/>
          </p:cNvSpPr>
          <p:nvPr>
            <p:ph type="body" idx="4294967295"/>
          </p:nvPr>
        </p:nvSpPr>
        <p:spPr>
          <a:xfrm>
            <a:off x="762000" y="1981200"/>
            <a:ext cx="7696200" cy="4572000"/>
          </a:xfrm>
        </p:spPr>
        <p:txBody>
          <a:bodyPr/>
          <a:lstStyle/>
          <a:p>
            <a:pPr algn="just"/>
            <a:r>
              <a:rPr lang="en-US" sz="2600" dirty="0" smtClean="0"/>
              <a:t>Shear is a  transformation that distorts the shape of an object such that the transformed shape appears as if the object were composed of internal layers that had been caused to slide over each other</a:t>
            </a:r>
          </a:p>
          <a:p>
            <a:pPr algn="just"/>
            <a:r>
              <a:rPr lang="en-US" sz="2600" dirty="0" smtClean="0"/>
              <a:t>Two common shearing transformations are those that shift coordinate x values and those that shift y values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a:xfrm>
            <a:off x="0" y="457200"/>
            <a:ext cx="2203450" cy="720725"/>
          </a:xfrm>
          <a:noFill/>
        </p:spPr>
        <p:txBody>
          <a:bodyPr lIns="63500" tIns="25400" rIns="63500" bIns="25400" anchor="t">
            <a:spAutoFit/>
          </a:bodyPr>
          <a:lstStyle/>
          <a:p>
            <a:r>
              <a:rPr lang="en-US" b="1" smtClean="0">
                <a:solidFill>
                  <a:schemeClr val="accent2"/>
                </a:solidFill>
              </a:rPr>
              <a:t>Shears</a:t>
            </a:r>
          </a:p>
        </p:txBody>
      </p:sp>
      <p:sp>
        <p:nvSpPr>
          <p:cNvPr id="30723" name="Rectangle 3"/>
          <p:cNvSpPr>
            <a:spLocks noGrp="1" noChangeArrowheads="1"/>
          </p:cNvSpPr>
          <p:nvPr>
            <p:ph type="body" idx="4294967295"/>
          </p:nvPr>
        </p:nvSpPr>
        <p:spPr>
          <a:xfrm>
            <a:off x="2166938" y="3643313"/>
            <a:ext cx="6977062" cy="2605087"/>
          </a:xfrm>
        </p:spPr>
        <p:txBody>
          <a:bodyPr lIns="90488" tIns="44450" rIns="90488" bIns="44450"/>
          <a:lstStyle/>
          <a:p>
            <a:pPr>
              <a:buFontTx/>
              <a:buNone/>
            </a:pPr>
            <a:r>
              <a:rPr lang="en-US" sz="1800" smtClean="0"/>
              <a:t>	</a:t>
            </a:r>
            <a:r>
              <a:rPr lang="en-US" sz="1800" b="1" smtClean="0"/>
              <a:t>Original Data		y Shear		x Shear</a:t>
            </a:r>
          </a:p>
          <a:p>
            <a:pPr>
              <a:buFontTx/>
              <a:buNone/>
            </a:pPr>
            <a:endParaRPr lang="en-US" sz="1800" b="1" smtClean="0"/>
          </a:p>
          <a:p>
            <a:pPr>
              <a:buFontTx/>
              <a:buNone/>
            </a:pPr>
            <a:r>
              <a:rPr lang="en-US" sz="1800" smtClean="0"/>
              <a:t>				1    0    0		1    sh</a:t>
            </a:r>
            <a:r>
              <a:rPr lang="en-US" sz="1800" baseline="-25000" smtClean="0"/>
              <a:t>x</a:t>
            </a:r>
            <a:r>
              <a:rPr lang="en-US" sz="1800" smtClean="0"/>
              <a:t>    0</a:t>
            </a:r>
          </a:p>
          <a:p>
            <a:pPr>
              <a:buFontTx/>
              <a:buNone/>
            </a:pPr>
            <a:r>
              <a:rPr lang="en-US" sz="1800" smtClean="0"/>
              <a:t>				sh</a:t>
            </a:r>
            <a:r>
              <a:rPr lang="en-US" sz="1800" baseline="-25000" smtClean="0"/>
              <a:t>y</a:t>
            </a:r>
            <a:r>
              <a:rPr lang="en-US" sz="1800" smtClean="0"/>
              <a:t>  1    0		0      1      0</a:t>
            </a:r>
          </a:p>
          <a:p>
            <a:pPr>
              <a:buFontTx/>
              <a:buNone/>
            </a:pPr>
            <a:r>
              <a:rPr lang="en-US" sz="1800" smtClean="0"/>
              <a:t>				0   0     1		0      0      1</a:t>
            </a:r>
          </a:p>
          <a:p>
            <a:pPr>
              <a:buFontTx/>
              <a:buNone/>
            </a:pPr>
            <a:r>
              <a:rPr lang="en-US" sz="1800" smtClean="0"/>
              <a:t> </a:t>
            </a:r>
          </a:p>
        </p:txBody>
      </p:sp>
      <p:pic>
        <p:nvPicPr>
          <p:cNvPr id="30724" name="Picture 4"/>
          <p:cNvPicPr>
            <a:picLocks noChangeArrowheads="1"/>
          </p:cNvPicPr>
          <p:nvPr/>
        </p:nvPicPr>
        <p:blipFill>
          <a:blip r:embed="rId2"/>
          <a:srcRect/>
          <a:stretch>
            <a:fillRect/>
          </a:stretch>
        </p:blipFill>
        <p:spPr bwMode="auto">
          <a:xfrm>
            <a:off x="1485900" y="1257300"/>
            <a:ext cx="6007100" cy="1892300"/>
          </a:xfrm>
          <a:prstGeom prst="rect">
            <a:avLst/>
          </a:prstGeom>
          <a:noFill/>
          <a:ln w="12700">
            <a:noFill/>
            <a:miter lim="800000"/>
            <a:headEnd/>
            <a:tailEnd/>
          </a:ln>
        </p:spPr>
      </p:pic>
      <p:sp>
        <p:nvSpPr>
          <p:cNvPr id="30725" name="Line 25"/>
          <p:cNvSpPr>
            <a:spLocks noChangeShapeType="1"/>
          </p:cNvSpPr>
          <p:nvPr/>
        </p:nvSpPr>
        <p:spPr bwMode="auto">
          <a:xfrm>
            <a:off x="8153400" y="4191000"/>
            <a:ext cx="0" cy="1371600"/>
          </a:xfrm>
          <a:prstGeom prst="line">
            <a:avLst/>
          </a:prstGeom>
          <a:noFill/>
          <a:ln w="9525">
            <a:solidFill>
              <a:schemeClr val="tx1"/>
            </a:solidFill>
            <a:round/>
            <a:headEnd/>
            <a:tailEnd/>
          </a:ln>
        </p:spPr>
        <p:txBody>
          <a:bodyPr/>
          <a:lstStyle/>
          <a:p>
            <a:endParaRPr lang="en-US"/>
          </a:p>
        </p:txBody>
      </p:sp>
      <p:sp>
        <p:nvSpPr>
          <p:cNvPr id="30726" name="Line 26"/>
          <p:cNvSpPr>
            <a:spLocks noChangeShapeType="1"/>
          </p:cNvSpPr>
          <p:nvPr/>
        </p:nvSpPr>
        <p:spPr bwMode="auto">
          <a:xfrm>
            <a:off x="4724400" y="4114800"/>
            <a:ext cx="0" cy="1371600"/>
          </a:xfrm>
          <a:prstGeom prst="line">
            <a:avLst/>
          </a:prstGeom>
          <a:noFill/>
          <a:ln w="9525">
            <a:solidFill>
              <a:schemeClr val="tx1"/>
            </a:solidFill>
            <a:round/>
            <a:headEnd/>
            <a:tailEnd/>
          </a:ln>
        </p:spPr>
        <p:txBody>
          <a:bodyPr/>
          <a:lstStyle/>
          <a:p>
            <a:endParaRPr lang="en-US"/>
          </a:p>
        </p:txBody>
      </p:sp>
      <p:sp>
        <p:nvSpPr>
          <p:cNvPr id="30727" name="Line 25"/>
          <p:cNvSpPr>
            <a:spLocks noChangeShapeType="1"/>
          </p:cNvSpPr>
          <p:nvPr/>
        </p:nvSpPr>
        <p:spPr bwMode="auto">
          <a:xfrm>
            <a:off x="6096000" y="4038600"/>
            <a:ext cx="0" cy="1371600"/>
          </a:xfrm>
          <a:prstGeom prst="line">
            <a:avLst/>
          </a:prstGeom>
          <a:noFill/>
          <a:ln w="9525">
            <a:solidFill>
              <a:schemeClr val="tx1"/>
            </a:solidFill>
            <a:round/>
            <a:headEnd/>
            <a:tailEnd/>
          </a:ln>
        </p:spPr>
        <p:txBody>
          <a:bodyPr/>
          <a:lstStyle/>
          <a:p>
            <a:endParaRPr lang="en-US"/>
          </a:p>
        </p:txBody>
      </p:sp>
      <p:sp>
        <p:nvSpPr>
          <p:cNvPr id="30728" name="Line 26"/>
          <p:cNvSpPr>
            <a:spLocks noChangeShapeType="1"/>
          </p:cNvSpPr>
          <p:nvPr/>
        </p:nvSpPr>
        <p:spPr bwMode="auto">
          <a:xfrm>
            <a:off x="6553200" y="4114800"/>
            <a:ext cx="0" cy="1371600"/>
          </a:xfrm>
          <a:prstGeom prst="line">
            <a:avLst/>
          </a:prstGeom>
          <a:noFill/>
          <a:ln w="9525">
            <a:solidFill>
              <a:schemeClr val="tx1"/>
            </a:solidFill>
            <a:round/>
            <a:headEnd/>
            <a:tailEnd/>
          </a:ln>
        </p:spPr>
        <p:txBody>
          <a:bodyPr/>
          <a:lstStyle/>
          <a:p>
            <a:endParaRPr lang="en-US"/>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a:xfrm>
            <a:off x="0" y="457200"/>
            <a:ext cx="6470650" cy="728663"/>
          </a:xfrm>
          <a:noFill/>
        </p:spPr>
        <p:txBody>
          <a:bodyPr lIns="63500" tIns="25400" rIns="63500" bIns="25400" anchor="t">
            <a:spAutoFit/>
          </a:bodyPr>
          <a:lstStyle/>
          <a:p>
            <a:r>
              <a:rPr lang="en-US" b="1" smtClean="0">
                <a:solidFill>
                  <a:schemeClr val="accent2"/>
                </a:solidFill>
              </a:rPr>
              <a:t>An X- direction Shear</a:t>
            </a:r>
          </a:p>
        </p:txBody>
      </p:sp>
      <p:cxnSp>
        <p:nvCxnSpPr>
          <p:cNvPr id="31747" name="Straight Connector 9"/>
          <p:cNvCxnSpPr>
            <a:cxnSpLocks noChangeShapeType="1"/>
          </p:cNvCxnSpPr>
          <p:nvPr/>
        </p:nvCxnSpPr>
        <p:spPr bwMode="auto">
          <a:xfrm rot="5400000">
            <a:off x="419101" y="4000500"/>
            <a:ext cx="2362200" cy="3175"/>
          </a:xfrm>
          <a:prstGeom prst="line">
            <a:avLst/>
          </a:prstGeom>
          <a:noFill/>
          <a:ln w="9525" algn="ctr">
            <a:solidFill>
              <a:schemeClr val="tx1"/>
            </a:solidFill>
            <a:round/>
            <a:headEnd/>
            <a:tailEnd/>
          </a:ln>
        </p:spPr>
      </p:cxnSp>
      <p:cxnSp>
        <p:nvCxnSpPr>
          <p:cNvPr id="31748" name="Straight Connector 11"/>
          <p:cNvCxnSpPr>
            <a:cxnSpLocks noChangeShapeType="1"/>
          </p:cNvCxnSpPr>
          <p:nvPr/>
        </p:nvCxnSpPr>
        <p:spPr bwMode="auto">
          <a:xfrm>
            <a:off x="1066800" y="4953000"/>
            <a:ext cx="2743200" cy="1588"/>
          </a:xfrm>
          <a:prstGeom prst="line">
            <a:avLst/>
          </a:prstGeom>
          <a:noFill/>
          <a:ln w="9525" algn="ctr">
            <a:solidFill>
              <a:schemeClr val="tx1"/>
            </a:solidFill>
            <a:round/>
            <a:headEnd/>
            <a:tailEnd/>
          </a:ln>
        </p:spPr>
      </p:cxnSp>
      <p:sp>
        <p:nvSpPr>
          <p:cNvPr id="31749" name="Rectangle 12"/>
          <p:cNvSpPr>
            <a:spLocks noChangeArrowheads="1"/>
          </p:cNvSpPr>
          <p:nvPr/>
        </p:nvSpPr>
        <p:spPr bwMode="auto">
          <a:xfrm>
            <a:off x="1600200" y="4191000"/>
            <a:ext cx="914400" cy="762000"/>
          </a:xfrm>
          <a:prstGeom prst="rect">
            <a:avLst/>
          </a:prstGeom>
          <a:noFill/>
          <a:ln w="9525" algn="ctr">
            <a:solidFill>
              <a:schemeClr val="tx1"/>
            </a:solidFill>
            <a:round/>
            <a:headEnd/>
            <a:tailEnd/>
          </a:ln>
        </p:spPr>
        <p:txBody>
          <a:bodyPr/>
          <a:lstStyle/>
          <a:p>
            <a:endParaRPr lang="en-US"/>
          </a:p>
        </p:txBody>
      </p:sp>
      <p:cxnSp>
        <p:nvCxnSpPr>
          <p:cNvPr id="31750" name="Straight Connector 13"/>
          <p:cNvCxnSpPr>
            <a:cxnSpLocks noChangeShapeType="1"/>
          </p:cNvCxnSpPr>
          <p:nvPr/>
        </p:nvCxnSpPr>
        <p:spPr bwMode="auto">
          <a:xfrm rot="5400000">
            <a:off x="4229101" y="3998912"/>
            <a:ext cx="2362200" cy="3175"/>
          </a:xfrm>
          <a:prstGeom prst="line">
            <a:avLst/>
          </a:prstGeom>
          <a:noFill/>
          <a:ln w="9525" algn="ctr">
            <a:solidFill>
              <a:schemeClr val="tx1"/>
            </a:solidFill>
            <a:round/>
            <a:headEnd/>
            <a:tailEnd/>
          </a:ln>
        </p:spPr>
      </p:cxnSp>
      <p:cxnSp>
        <p:nvCxnSpPr>
          <p:cNvPr id="31751" name="Straight Connector 14"/>
          <p:cNvCxnSpPr>
            <a:cxnSpLocks noChangeShapeType="1"/>
          </p:cNvCxnSpPr>
          <p:nvPr/>
        </p:nvCxnSpPr>
        <p:spPr bwMode="auto">
          <a:xfrm>
            <a:off x="4876800" y="4951413"/>
            <a:ext cx="2743200" cy="3175"/>
          </a:xfrm>
          <a:prstGeom prst="line">
            <a:avLst/>
          </a:prstGeom>
          <a:noFill/>
          <a:ln w="9525" algn="ctr">
            <a:solidFill>
              <a:schemeClr val="tx1"/>
            </a:solidFill>
            <a:round/>
            <a:headEnd/>
            <a:tailEnd/>
          </a:ln>
        </p:spPr>
      </p:cxnSp>
      <p:cxnSp>
        <p:nvCxnSpPr>
          <p:cNvPr id="31752" name="Straight Connector 8"/>
          <p:cNvCxnSpPr>
            <a:cxnSpLocks noChangeShapeType="1"/>
          </p:cNvCxnSpPr>
          <p:nvPr/>
        </p:nvCxnSpPr>
        <p:spPr bwMode="auto">
          <a:xfrm rot="5400000" flipH="1" flipV="1">
            <a:off x="5410200" y="3733800"/>
            <a:ext cx="1219200" cy="1219200"/>
          </a:xfrm>
          <a:prstGeom prst="line">
            <a:avLst/>
          </a:prstGeom>
          <a:noFill/>
          <a:ln w="9525" algn="ctr">
            <a:solidFill>
              <a:schemeClr val="tx1"/>
            </a:solidFill>
            <a:round/>
            <a:headEnd/>
            <a:tailEnd/>
          </a:ln>
        </p:spPr>
      </p:cxnSp>
      <p:cxnSp>
        <p:nvCxnSpPr>
          <p:cNvPr id="31753" name="Straight Connector 10"/>
          <p:cNvCxnSpPr>
            <a:cxnSpLocks noChangeShapeType="1"/>
          </p:cNvCxnSpPr>
          <p:nvPr/>
        </p:nvCxnSpPr>
        <p:spPr bwMode="auto">
          <a:xfrm rot="5400000" flipH="1" flipV="1">
            <a:off x="6515100" y="3771900"/>
            <a:ext cx="1219200" cy="1143000"/>
          </a:xfrm>
          <a:prstGeom prst="line">
            <a:avLst/>
          </a:prstGeom>
          <a:noFill/>
          <a:ln w="9525" algn="ctr">
            <a:solidFill>
              <a:schemeClr val="tx1"/>
            </a:solidFill>
            <a:round/>
            <a:headEnd/>
            <a:tailEnd/>
          </a:ln>
        </p:spPr>
      </p:cxnSp>
      <p:cxnSp>
        <p:nvCxnSpPr>
          <p:cNvPr id="31754" name="Straight Connector 17"/>
          <p:cNvCxnSpPr>
            <a:cxnSpLocks noChangeShapeType="1"/>
          </p:cNvCxnSpPr>
          <p:nvPr/>
        </p:nvCxnSpPr>
        <p:spPr bwMode="auto">
          <a:xfrm>
            <a:off x="6629400" y="3732213"/>
            <a:ext cx="1066800" cy="1587"/>
          </a:xfrm>
          <a:prstGeom prst="line">
            <a:avLst/>
          </a:prstGeom>
          <a:noFill/>
          <a:ln w="9525" algn="ctr">
            <a:solidFill>
              <a:schemeClr val="tx1"/>
            </a:solidFill>
            <a:round/>
            <a:headEnd/>
            <a:tailEnd/>
          </a:ln>
        </p:spPr>
      </p:cxnSp>
      <p:sp>
        <p:nvSpPr>
          <p:cNvPr id="31755" name="TextBox 22"/>
          <p:cNvSpPr txBox="1">
            <a:spLocks noChangeArrowheads="1"/>
          </p:cNvSpPr>
          <p:nvPr/>
        </p:nvSpPr>
        <p:spPr bwMode="auto">
          <a:xfrm>
            <a:off x="914400" y="3957638"/>
            <a:ext cx="838200" cy="461962"/>
          </a:xfrm>
          <a:prstGeom prst="rect">
            <a:avLst/>
          </a:prstGeom>
          <a:noFill/>
          <a:ln w="9525">
            <a:noFill/>
            <a:miter lim="800000"/>
            <a:headEnd/>
            <a:tailEnd/>
          </a:ln>
        </p:spPr>
        <p:txBody>
          <a:bodyPr>
            <a:spAutoFit/>
          </a:bodyPr>
          <a:lstStyle/>
          <a:p>
            <a:r>
              <a:rPr lang="en-US"/>
              <a:t>(0,1)</a:t>
            </a:r>
          </a:p>
        </p:txBody>
      </p:sp>
      <p:sp>
        <p:nvSpPr>
          <p:cNvPr id="31756" name="TextBox 23"/>
          <p:cNvSpPr txBox="1">
            <a:spLocks noChangeArrowheads="1"/>
          </p:cNvSpPr>
          <p:nvPr/>
        </p:nvSpPr>
        <p:spPr bwMode="auto">
          <a:xfrm>
            <a:off x="2438400" y="3886200"/>
            <a:ext cx="838200" cy="461963"/>
          </a:xfrm>
          <a:prstGeom prst="rect">
            <a:avLst/>
          </a:prstGeom>
          <a:noFill/>
          <a:ln w="9525">
            <a:noFill/>
            <a:miter lim="800000"/>
            <a:headEnd/>
            <a:tailEnd/>
          </a:ln>
        </p:spPr>
        <p:txBody>
          <a:bodyPr>
            <a:spAutoFit/>
          </a:bodyPr>
          <a:lstStyle/>
          <a:p>
            <a:r>
              <a:rPr lang="en-US"/>
              <a:t>(1,1)</a:t>
            </a:r>
          </a:p>
        </p:txBody>
      </p:sp>
      <p:sp>
        <p:nvSpPr>
          <p:cNvPr id="31757" name="TextBox 24"/>
          <p:cNvSpPr txBox="1">
            <a:spLocks noChangeArrowheads="1"/>
          </p:cNvSpPr>
          <p:nvPr/>
        </p:nvSpPr>
        <p:spPr bwMode="auto">
          <a:xfrm>
            <a:off x="2133600" y="4872038"/>
            <a:ext cx="838200" cy="461962"/>
          </a:xfrm>
          <a:prstGeom prst="rect">
            <a:avLst/>
          </a:prstGeom>
          <a:noFill/>
          <a:ln w="9525">
            <a:noFill/>
            <a:miter lim="800000"/>
            <a:headEnd/>
            <a:tailEnd/>
          </a:ln>
        </p:spPr>
        <p:txBody>
          <a:bodyPr>
            <a:spAutoFit/>
          </a:bodyPr>
          <a:lstStyle/>
          <a:p>
            <a:r>
              <a:rPr lang="en-US"/>
              <a:t>(1,0)</a:t>
            </a:r>
          </a:p>
        </p:txBody>
      </p:sp>
      <p:sp>
        <p:nvSpPr>
          <p:cNvPr id="31758" name="TextBox 25"/>
          <p:cNvSpPr txBox="1">
            <a:spLocks noChangeArrowheads="1"/>
          </p:cNvSpPr>
          <p:nvPr/>
        </p:nvSpPr>
        <p:spPr bwMode="auto">
          <a:xfrm>
            <a:off x="914400" y="4876800"/>
            <a:ext cx="838200" cy="461963"/>
          </a:xfrm>
          <a:prstGeom prst="rect">
            <a:avLst/>
          </a:prstGeom>
          <a:noFill/>
          <a:ln w="9525">
            <a:noFill/>
            <a:miter lim="800000"/>
            <a:headEnd/>
            <a:tailEnd/>
          </a:ln>
        </p:spPr>
        <p:txBody>
          <a:bodyPr>
            <a:spAutoFit/>
          </a:bodyPr>
          <a:lstStyle/>
          <a:p>
            <a:r>
              <a:rPr lang="en-US"/>
              <a:t>(0,0)</a:t>
            </a:r>
          </a:p>
        </p:txBody>
      </p:sp>
      <p:sp>
        <p:nvSpPr>
          <p:cNvPr id="31759" name="TextBox 26"/>
          <p:cNvSpPr txBox="1">
            <a:spLocks noChangeArrowheads="1"/>
          </p:cNvSpPr>
          <p:nvPr/>
        </p:nvSpPr>
        <p:spPr bwMode="auto">
          <a:xfrm>
            <a:off x="4724400" y="4872038"/>
            <a:ext cx="838200" cy="461962"/>
          </a:xfrm>
          <a:prstGeom prst="rect">
            <a:avLst/>
          </a:prstGeom>
          <a:noFill/>
          <a:ln w="9525">
            <a:noFill/>
            <a:miter lim="800000"/>
            <a:headEnd/>
            <a:tailEnd/>
          </a:ln>
        </p:spPr>
        <p:txBody>
          <a:bodyPr>
            <a:spAutoFit/>
          </a:bodyPr>
          <a:lstStyle/>
          <a:p>
            <a:r>
              <a:rPr lang="en-US"/>
              <a:t>(0,0)</a:t>
            </a:r>
          </a:p>
        </p:txBody>
      </p:sp>
      <p:sp>
        <p:nvSpPr>
          <p:cNvPr id="31760" name="TextBox 27"/>
          <p:cNvSpPr txBox="1">
            <a:spLocks noChangeArrowheads="1"/>
          </p:cNvSpPr>
          <p:nvPr/>
        </p:nvSpPr>
        <p:spPr bwMode="auto">
          <a:xfrm>
            <a:off x="6172200" y="4872038"/>
            <a:ext cx="838200" cy="461962"/>
          </a:xfrm>
          <a:prstGeom prst="rect">
            <a:avLst/>
          </a:prstGeom>
          <a:noFill/>
          <a:ln w="9525">
            <a:noFill/>
            <a:miter lim="800000"/>
            <a:headEnd/>
            <a:tailEnd/>
          </a:ln>
        </p:spPr>
        <p:txBody>
          <a:bodyPr>
            <a:spAutoFit/>
          </a:bodyPr>
          <a:lstStyle/>
          <a:p>
            <a:r>
              <a:rPr lang="en-US"/>
              <a:t>(1,0)</a:t>
            </a:r>
          </a:p>
        </p:txBody>
      </p:sp>
      <p:sp>
        <p:nvSpPr>
          <p:cNvPr id="31761" name="TextBox 33"/>
          <p:cNvSpPr txBox="1">
            <a:spLocks noChangeArrowheads="1"/>
          </p:cNvSpPr>
          <p:nvPr/>
        </p:nvSpPr>
        <p:spPr bwMode="auto">
          <a:xfrm>
            <a:off x="5867400" y="3424238"/>
            <a:ext cx="838200" cy="461962"/>
          </a:xfrm>
          <a:prstGeom prst="rect">
            <a:avLst/>
          </a:prstGeom>
          <a:noFill/>
          <a:ln w="9525">
            <a:noFill/>
            <a:miter lim="800000"/>
            <a:headEnd/>
            <a:tailEnd/>
          </a:ln>
        </p:spPr>
        <p:txBody>
          <a:bodyPr>
            <a:spAutoFit/>
          </a:bodyPr>
          <a:lstStyle/>
          <a:p>
            <a:r>
              <a:rPr lang="en-US"/>
              <a:t>(2,1)</a:t>
            </a:r>
          </a:p>
        </p:txBody>
      </p:sp>
      <p:sp>
        <p:nvSpPr>
          <p:cNvPr id="31762" name="TextBox 34"/>
          <p:cNvSpPr txBox="1">
            <a:spLocks noChangeArrowheads="1"/>
          </p:cNvSpPr>
          <p:nvPr/>
        </p:nvSpPr>
        <p:spPr bwMode="auto">
          <a:xfrm>
            <a:off x="7696200" y="3429000"/>
            <a:ext cx="838200" cy="461963"/>
          </a:xfrm>
          <a:prstGeom prst="rect">
            <a:avLst/>
          </a:prstGeom>
          <a:noFill/>
          <a:ln w="9525">
            <a:noFill/>
            <a:miter lim="800000"/>
            <a:headEnd/>
            <a:tailEnd/>
          </a:ln>
        </p:spPr>
        <p:txBody>
          <a:bodyPr>
            <a:spAutoFit/>
          </a:bodyPr>
          <a:lstStyle/>
          <a:p>
            <a:r>
              <a:rPr lang="en-US"/>
              <a:t>(3,1)</a:t>
            </a:r>
          </a:p>
        </p:txBody>
      </p:sp>
      <p:sp>
        <p:nvSpPr>
          <p:cNvPr id="31763" name="TextBox 40"/>
          <p:cNvSpPr txBox="1">
            <a:spLocks noChangeArrowheads="1"/>
          </p:cNvSpPr>
          <p:nvPr/>
        </p:nvSpPr>
        <p:spPr bwMode="auto">
          <a:xfrm>
            <a:off x="990600" y="1524000"/>
            <a:ext cx="3429000" cy="461963"/>
          </a:xfrm>
          <a:prstGeom prst="rect">
            <a:avLst/>
          </a:prstGeom>
          <a:noFill/>
          <a:ln w="9525">
            <a:noFill/>
            <a:miter lim="800000"/>
            <a:headEnd/>
            <a:tailEnd/>
          </a:ln>
        </p:spPr>
        <p:txBody>
          <a:bodyPr>
            <a:spAutoFit/>
          </a:bodyPr>
          <a:lstStyle/>
          <a:p>
            <a:r>
              <a:rPr lang="en-US"/>
              <a:t>For example, Sh</a:t>
            </a:r>
            <a:r>
              <a:rPr lang="en-US" baseline="-25000"/>
              <a:t>x</a:t>
            </a:r>
            <a:r>
              <a:rPr lang="en-US"/>
              <a:t>=2</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a:xfrm>
            <a:off x="0" y="457200"/>
            <a:ext cx="6470650" cy="728663"/>
          </a:xfrm>
          <a:noFill/>
        </p:spPr>
        <p:txBody>
          <a:bodyPr lIns="63500" tIns="25400" rIns="63500" bIns="25400" anchor="t">
            <a:spAutoFit/>
          </a:bodyPr>
          <a:lstStyle/>
          <a:p>
            <a:r>
              <a:rPr lang="en-US" b="1" smtClean="0">
                <a:solidFill>
                  <a:schemeClr val="accent2"/>
                </a:solidFill>
              </a:rPr>
              <a:t>An Y- direction Shear</a:t>
            </a:r>
          </a:p>
        </p:txBody>
      </p:sp>
      <p:cxnSp>
        <p:nvCxnSpPr>
          <p:cNvPr id="32771" name="Straight Connector 9"/>
          <p:cNvCxnSpPr>
            <a:cxnSpLocks noChangeShapeType="1"/>
          </p:cNvCxnSpPr>
          <p:nvPr/>
        </p:nvCxnSpPr>
        <p:spPr bwMode="auto">
          <a:xfrm rot="5400000">
            <a:off x="419101" y="4000500"/>
            <a:ext cx="2362200" cy="3175"/>
          </a:xfrm>
          <a:prstGeom prst="line">
            <a:avLst/>
          </a:prstGeom>
          <a:noFill/>
          <a:ln w="9525" algn="ctr">
            <a:solidFill>
              <a:schemeClr val="tx1"/>
            </a:solidFill>
            <a:round/>
            <a:headEnd/>
            <a:tailEnd/>
          </a:ln>
        </p:spPr>
      </p:cxnSp>
      <p:cxnSp>
        <p:nvCxnSpPr>
          <p:cNvPr id="32772" name="Straight Connector 11"/>
          <p:cNvCxnSpPr>
            <a:cxnSpLocks noChangeShapeType="1"/>
          </p:cNvCxnSpPr>
          <p:nvPr/>
        </p:nvCxnSpPr>
        <p:spPr bwMode="auto">
          <a:xfrm>
            <a:off x="1066800" y="4953000"/>
            <a:ext cx="2743200" cy="1588"/>
          </a:xfrm>
          <a:prstGeom prst="line">
            <a:avLst/>
          </a:prstGeom>
          <a:noFill/>
          <a:ln w="9525" algn="ctr">
            <a:solidFill>
              <a:schemeClr val="tx1"/>
            </a:solidFill>
            <a:round/>
            <a:headEnd/>
            <a:tailEnd/>
          </a:ln>
        </p:spPr>
      </p:cxnSp>
      <p:sp>
        <p:nvSpPr>
          <p:cNvPr id="32773" name="Rectangle 12"/>
          <p:cNvSpPr>
            <a:spLocks noChangeArrowheads="1"/>
          </p:cNvSpPr>
          <p:nvPr/>
        </p:nvSpPr>
        <p:spPr bwMode="auto">
          <a:xfrm>
            <a:off x="1600200" y="4191000"/>
            <a:ext cx="914400" cy="762000"/>
          </a:xfrm>
          <a:prstGeom prst="rect">
            <a:avLst/>
          </a:prstGeom>
          <a:noFill/>
          <a:ln w="9525" algn="ctr">
            <a:solidFill>
              <a:schemeClr val="tx1"/>
            </a:solidFill>
            <a:round/>
            <a:headEnd/>
            <a:tailEnd/>
          </a:ln>
        </p:spPr>
        <p:txBody>
          <a:bodyPr/>
          <a:lstStyle/>
          <a:p>
            <a:endParaRPr lang="en-US"/>
          </a:p>
        </p:txBody>
      </p:sp>
      <p:cxnSp>
        <p:nvCxnSpPr>
          <p:cNvPr id="32774" name="Straight Connector 13"/>
          <p:cNvCxnSpPr>
            <a:cxnSpLocks noChangeShapeType="1"/>
          </p:cNvCxnSpPr>
          <p:nvPr/>
        </p:nvCxnSpPr>
        <p:spPr bwMode="auto">
          <a:xfrm rot="5400000">
            <a:off x="4229101" y="3998912"/>
            <a:ext cx="2362200" cy="3175"/>
          </a:xfrm>
          <a:prstGeom prst="line">
            <a:avLst/>
          </a:prstGeom>
          <a:noFill/>
          <a:ln w="9525" algn="ctr">
            <a:solidFill>
              <a:schemeClr val="tx1"/>
            </a:solidFill>
            <a:round/>
            <a:headEnd/>
            <a:tailEnd/>
          </a:ln>
        </p:spPr>
      </p:cxnSp>
      <p:cxnSp>
        <p:nvCxnSpPr>
          <p:cNvPr id="32775" name="Straight Connector 14"/>
          <p:cNvCxnSpPr>
            <a:cxnSpLocks noChangeShapeType="1"/>
          </p:cNvCxnSpPr>
          <p:nvPr/>
        </p:nvCxnSpPr>
        <p:spPr bwMode="auto">
          <a:xfrm>
            <a:off x="4876800" y="4951413"/>
            <a:ext cx="2743200" cy="3175"/>
          </a:xfrm>
          <a:prstGeom prst="line">
            <a:avLst/>
          </a:prstGeom>
          <a:noFill/>
          <a:ln w="9525" algn="ctr">
            <a:solidFill>
              <a:schemeClr val="tx1"/>
            </a:solidFill>
            <a:round/>
            <a:headEnd/>
            <a:tailEnd/>
          </a:ln>
        </p:spPr>
      </p:cxnSp>
      <p:cxnSp>
        <p:nvCxnSpPr>
          <p:cNvPr id="32776" name="Straight Connector 8"/>
          <p:cNvCxnSpPr>
            <a:cxnSpLocks noChangeShapeType="1"/>
          </p:cNvCxnSpPr>
          <p:nvPr/>
        </p:nvCxnSpPr>
        <p:spPr bwMode="auto">
          <a:xfrm rot="5400000" flipH="1" flipV="1">
            <a:off x="5410200" y="2819400"/>
            <a:ext cx="1219200" cy="1219200"/>
          </a:xfrm>
          <a:prstGeom prst="line">
            <a:avLst/>
          </a:prstGeom>
          <a:noFill/>
          <a:ln w="9525" algn="ctr">
            <a:solidFill>
              <a:schemeClr val="tx1"/>
            </a:solidFill>
            <a:round/>
            <a:headEnd/>
            <a:tailEnd/>
          </a:ln>
        </p:spPr>
      </p:cxnSp>
      <p:cxnSp>
        <p:nvCxnSpPr>
          <p:cNvPr id="32777" name="Straight Connector 10"/>
          <p:cNvCxnSpPr>
            <a:cxnSpLocks noChangeShapeType="1"/>
          </p:cNvCxnSpPr>
          <p:nvPr/>
        </p:nvCxnSpPr>
        <p:spPr bwMode="auto">
          <a:xfrm flipV="1">
            <a:off x="5410200" y="3352800"/>
            <a:ext cx="1676400" cy="1600200"/>
          </a:xfrm>
          <a:prstGeom prst="line">
            <a:avLst/>
          </a:prstGeom>
          <a:noFill/>
          <a:ln w="9525" algn="ctr">
            <a:solidFill>
              <a:schemeClr val="tx1"/>
            </a:solidFill>
            <a:round/>
            <a:headEnd/>
            <a:tailEnd/>
          </a:ln>
        </p:spPr>
      </p:cxnSp>
      <p:sp>
        <p:nvSpPr>
          <p:cNvPr id="32778" name="TextBox 22"/>
          <p:cNvSpPr txBox="1">
            <a:spLocks noChangeArrowheads="1"/>
          </p:cNvSpPr>
          <p:nvPr/>
        </p:nvSpPr>
        <p:spPr bwMode="auto">
          <a:xfrm>
            <a:off x="914400" y="3957638"/>
            <a:ext cx="838200" cy="461962"/>
          </a:xfrm>
          <a:prstGeom prst="rect">
            <a:avLst/>
          </a:prstGeom>
          <a:noFill/>
          <a:ln w="9525">
            <a:noFill/>
            <a:miter lim="800000"/>
            <a:headEnd/>
            <a:tailEnd/>
          </a:ln>
        </p:spPr>
        <p:txBody>
          <a:bodyPr>
            <a:spAutoFit/>
          </a:bodyPr>
          <a:lstStyle/>
          <a:p>
            <a:r>
              <a:rPr lang="en-US" dirty="0"/>
              <a:t>(0,1)</a:t>
            </a:r>
          </a:p>
        </p:txBody>
      </p:sp>
      <p:sp>
        <p:nvSpPr>
          <p:cNvPr id="32779" name="TextBox 23"/>
          <p:cNvSpPr txBox="1">
            <a:spLocks noChangeArrowheads="1"/>
          </p:cNvSpPr>
          <p:nvPr/>
        </p:nvSpPr>
        <p:spPr bwMode="auto">
          <a:xfrm>
            <a:off x="2438400" y="3886200"/>
            <a:ext cx="838200" cy="461963"/>
          </a:xfrm>
          <a:prstGeom prst="rect">
            <a:avLst/>
          </a:prstGeom>
          <a:noFill/>
          <a:ln w="9525">
            <a:noFill/>
            <a:miter lim="800000"/>
            <a:headEnd/>
            <a:tailEnd/>
          </a:ln>
        </p:spPr>
        <p:txBody>
          <a:bodyPr>
            <a:spAutoFit/>
          </a:bodyPr>
          <a:lstStyle/>
          <a:p>
            <a:r>
              <a:rPr lang="en-US" dirty="0"/>
              <a:t>(1,1)</a:t>
            </a:r>
          </a:p>
        </p:txBody>
      </p:sp>
      <p:sp>
        <p:nvSpPr>
          <p:cNvPr id="32780" name="TextBox 24"/>
          <p:cNvSpPr txBox="1">
            <a:spLocks noChangeArrowheads="1"/>
          </p:cNvSpPr>
          <p:nvPr/>
        </p:nvSpPr>
        <p:spPr bwMode="auto">
          <a:xfrm>
            <a:off x="2133600" y="4872038"/>
            <a:ext cx="838200" cy="461962"/>
          </a:xfrm>
          <a:prstGeom prst="rect">
            <a:avLst/>
          </a:prstGeom>
          <a:noFill/>
          <a:ln w="9525">
            <a:noFill/>
            <a:miter lim="800000"/>
            <a:headEnd/>
            <a:tailEnd/>
          </a:ln>
        </p:spPr>
        <p:txBody>
          <a:bodyPr>
            <a:spAutoFit/>
          </a:bodyPr>
          <a:lstStyle/>
          <a:p>
            <a:r>
              <a:rPr lang="en-US" dirty="0"/>
              <a:t>(1,0)</a:t>
            </a:r>
          </a:p>
        </p:txBody>
      </p:sp>
      <p:sp>
        <p:nvSpPr>
          <p:cNvPr id="32781" name="TextBox 25"/>
          <p:cNvSpPr txBox="1">
            <a:spLocks noChangeArrowheads="1"/>
          </p:cNvSpPr>
          <p:nvPr/>
        </p:nvSpPr>
        <p:spPr bwMode="auto">
          <a:xfrm>
            <a:off x="914400" y="4876800"/>
            <a:ext cx="838200" cy="461963"/>
          </a:xfrm>
          <a:prstGeom prst="rect">
            <a:avLst/>
          </a:prstGeom>
          <a:noFill/>
          <a:ln w="9525">
            <a:noFill/>
            <a:miter lim="800000"/>
            <a:headEnd/>
            <a:tailEnd/>
          </a:ln>
        </p:spPr>
        <p:txBody>
          <a:bodyPr>
            <a:spAutoFit/>
          </a:bodyPr>
          <a:lstStyle/>
          <a:p>
            <a:r>
              <a:rPr lang="en-US" dirty="0"/>
              <a:t>(0,0)</a:t>
            </a:r>
          </a:p>
        </p:txBody>
      </p:sp>
      <p:sp>
        <p:nvSpPr>
          <p:cNvPr id="32782" name="TextBox 26"/>
          <p:cNvSpPr txBox="1">
            <a:spLocks noChangeArrowheads="1"/>
          </p:cNvSpPr>
          <p:nvPr/>
        </p:nvSpPr>
        <p:spPr bwMode="auto">
          <a:xfrm>
            <a:off x="4724400" y="4872038"/>
            <a:ext cx="838200" cy="461962"/>
          </a:xfrm>
          <a:prstGeom prst="rect">
            <a:avLst/>
          </a:prstGeom>
          <a:noFill/>
          <a:ln w="9525">
            <a:noFill/>
            <a:miter lim="800000"/>
            <a:headEnd/>
            <a:tailEnd/>
          </a:ln>
        </p:spPr>
        <p:txBody>
          <a:bodyPr>
            <a:spAutoFit/>
          </a:bodyPr>
          <a:lstStyle/>
          <a:p>
            <a:r>
              <a:rPr lang="en-US" dirty="0"/>
              <a:t>(0,0)</a:t>
            </a:r>
          </a:p>
        </p:txBody>
      </p:sp>
      <p:sp>
        <p:nvSpPr>
          <p:cNvPr id="32783" name="TextBox 27"/>
          <p:cNvSpPr txBox="1">
            <a:spLocks noChangeArrowheads="1"/>
          </p:cNvSpPr>
          <p:nvPr/>
        </p:nvSpPr>
        <p:spPr bwMode="auto">
          <a:xfrm>
            <a:off x="4572000" y="3886200"/>
            <a:ext cx="838200" cy="461963"/>
          </a:xfrm>
          <a:prstGeom prst="rect">
            <a:avLst/>
          </a:prstGeom>
          <a:noFill/>
          <a:ln w="9525">
            <a:noFill/>
            <a:miter lim="800000"/>
            <a:headEnd/>
            <a:tailEnd/>
          </a:ln>
        </p:spPr>
        <p:txBody>
          <a:bodyPr>
            <a:spAutoFit/>
          </a:bodyPr>
          <a:lstStyle/>
          <a:p>
            <a:r>
              <a:rPr lang="en-US" dirty="0"/>
              <a:t>(0,1)</a:t>
            </a:r>
          </a:p>
        </p:txBody>
      </p:sp>
      <p:sp>
        <p:nvSpPr>
          <p:cNvPr id="32784" name="TextBox 33"/>
          <p:cNvSpPr txBox="1">
            <a:spLocks noChangeArrowheads="1"/>
          </p:cNvSpPr>
          <p:nvPr/>
        </p:nvSpPr>
        <p:spPr bwMode="auto">
          <a:xfrm>
            <a:off x="6248400" y="2362200"/>
            <a:ext cx="838200" cy="461963"/>
          </a:xfrm>
          <a:prstGeom prst="rect">
            <a:avLst/>
          </a:prstGeom>
          <a:noFill/>
          <a:ln w="9525">
            <a:noFill/>
            <a:miter lim="800000"/>
            <a:headEnd/>
            <a:tailEnd/>
          </a:ln>
        </p:spPr>
        <p:txBody>
          <a:bodyPr>
            <a:spAutoFit/>
          </a:bodyPr>
          <a:lstStyle/>
          <a:p>
            <a:r>
              <a:rPr lang="en-US"/>
              <a:t>(1,3)</a:t>
            </a:r>
          </a:p>
        </p:txBody>
      </p:sp>
      <p:sp>
        <p:nvSpPr>
          <p:cNvPr id="32785" name="TextBox 34"/>
          <p:cNvSpPr txBox="1">
            <a:spLocks noChangeArrowheads="1"/>
          </p:cNvSpPr>
          <p:nvPr/>
        </p:nvSpPr>
        <p:spPr bwMode="auto">
          <a:xfrm>
            <a:off x="7086600" y="3124200"/>
            <a:ext cx="838200" cy="461963"/>
          </a:xfrm>
          <a:prstGeom prst="rect">
            <a:avLst/>
          </a:prstGeom>
          <a:noFill/>
          <a:ln w="9525">
            <a:noFill/>
            <a:miter lim="800000"/>
            <a:headEnd/>
            <a:tailEnd/>
          </a:ln>
        </p:spPr>
        <p:txBody>
          <a:bodyPr>
            <a:spAutoFit/>
          </a:bodyPr>
          <a:lstStyle/>
          <a:p>
            <a:r>
              <a:rPr lang="en-US" dirty="0"/>
              <a:t>(1,2)</a:t>
            </a:r>
          </a:p>
        </p:txBody>
      </p:sp>
      <p:sp>
        <p:nvSpPr>
          <p:cNvPr id="32786" name="TextBox 40"/>
          <p:cNvSpPr txBox="1">
            <a:spLocks noChangeArrowheads="1"/>
          </p:cNvSpPr>
          <p:nvPr/>
        </p:nvSpPr>
        <p:spPr bwMode="auto">
          <a:xfrm>
            <a:off x="990600" y="1524000"/>
            <a:ext cx="3429000" cy="461963"/>
          </a:xfrm>
          <a:prstGeom prst="rect">
            <a:avLst/>
          </a:prstGeom>
          <a:noFill/>
          <a:ln w="9525">
            <a:noFill/>
            <a:miter lim="800000"/>
            <a:headEnd/>
            <a:tailEnd/>
          </a:ln>
        </p:spPr>
        <p:txBody>
          <a:bodyPr>
            <a:spAutoFit/>
          </a:bodyPr>
          <a:lstStyle/>
          <a:p>
            <a:r>
              <a:rPr lang="en-US"/>
              <a:t>For example, Sh</a:t>
            </a:r>
            <a:r>
              <a:rPr lang="en-US" baseline="-25000"/>
              <a:t>y</a:t>
            </a:r>
            <a:r>
              <a:rPr lang="en-US"/>
              <a:t>=2</a:t>
            </a:r>
          </a:p>
        </p:txBody>
      </p:sp>
      <p:cxnSp>
        <p:nvCxnSpPr>
          <p:cNvPr id="32787" name="Straight Connector 20"/>
          <p:cNvCxnSpPr>
            <a:cxnSpLocks noChangeShapeType="1"/>
          </p:cNvCxnSpPr>
          <p:nvPr/>
        </p:nvCxnSpPr>
        <p:spPr bwMode="auto">
          <a:xfrm rot="16200000" flipH="1">
            <a:off x="6591300" y="2857500"/>
            <a:ext cx="533400" cy="457200"/>
          </a:xfrm>
          <a:prstGeom prst="line">
            <a:avLst/>
          </a:prstGeom>
          <a:noFill/>
          <a:ln w="9525" algn="ctr">
            <a:solidFill>
              <a:schemeClr val="tx1"/>
            </a:solidFill>
            <a:round/>
            <a:headEnd/>
            <a:tailEnd/>
          </a:ln>
        </p:spPr>
      </p:cxnSp>
      <p:sp>
        <p:nvSpPr>
          <p:cNvPr id="32788" name="TextBox 28"/>
          <p:cNvSpPr txBox="1">
            <a:spLocks noChangeArrowheads="1"/>
          </p:cNvSpPr>
          <p:nvPr/>
        </p:nvSpPr>
        <p:spPr bwMode="auto">
          <a:xfrm>
            <a:off x="3810000" y="4719638"/>
            <a:ext cx="457200" cy="461962"/>
          </a:xfrm>
          <a:prstGeom prst="rect">
            <a:avLst/>
          </a:prstGeom>
          <a:noFill/>
          <a:ln w="9525">
            <a:noFill/>
            <a:miter lim="800000"/>
            <a:headEnd/>
            <a:tailEnd/>
          </a:ln>
        </p:spPr>
        <p:txBody>
          <a:bodyPr>
            <a:spAutoFit/>
          </a:bodyPr>
          <a:lstStyle/>
          <a:p>
            <a:r>
              <a:rPr lang="en-US"/>
              <a:t>X</a:t>
            </a:r>
          </a:p>
        </p:txBody>
      </p:sp>
      <p:sp>
        <p:nvSpPr>
          <p:cNvPr id="32789" name="TextBox 29"/>
          <p:cNvSpPr txBox="1">
            <a:spLocks noChangeArrowheads="1"/>
          </p:cNvSpPr>
          <p:nvPr/>
        </p:nvSpPr>
        <p:spPr bwMode="auto">
          <a:xfrm>
            <a:off x="7620000" y="4724400"/>
            <a:ext cx="457200" cy="461963"/>
          </a:xfrm>
          <a:prstGeom prst="rect">
            <a:avLst/>
          </a:prstGeom>
          <a:noFill/>
          <a:ln w="9525">
            <a:noFill/>
            <a:miter lim="800000"/>
            <a:headEnd/>
            <a:tailEnd/>
          </a:ln>
        </p:spPr>
        <p:txBody>
          <a:bodyPr>
            <a:spAutoFit/>
          </a:bodyPr>
          <a:lstStyle/>
          <a:p>
            <a:r>
              <a:rPr lang="en-US"/>
              <a:t>X</a:t>
            </a:r>
          </a:p>
        </p:txBody>
      </p:sp>
      <p:sp>
        <p:nvSpPr>
          <p:cNvPr id="32790" name="TextBox 30"/>
          <p:cNvSpPr txBox="1">
            <a:spLocks noChangeArrowheads="1"/>
          </p:cNvSpPr>
          <p:nvPr/>
        </p:nvSpPr>
        <p:spPr bwMode="auto">
          <a:xfrm>
            <a:off x="1371600" y="2286000"/>
            <a:ext cx="457200" cy="461963"/>
          </a:xfrm>
          <a:prstGeom prst="rect">
            <a:avLst/>
          </a:prstGeom>
          <a:noFill/>
          <a:ln w="9525">
            <a:noFill/>
            <a:miter lim="800000"/>
            <a:headEnd/>
            <a:tailEnd/>
          </a:ln>
        </p:spPr>
        <p:txBody>
          <a:bodyPr>
            <a:spAutoFit/>
          </a:bodyPr>
          <a:lstStyle/>
          <a:p>
            <a:r>
              <a:rPr lang="en-US"/>
              <a:t>Y</a:t>
            </a:r>
          </a:p>
        </p:txBody>
      </p:sp>
      <p:sp>
        <p:nvSpPr>
          <p:cNvPr id="32791" name="TextBox 31"/>
          <p:cNvSpPr txBox="1">
            <a:spLocks noChangeArrowheads="1"/>
          </p:cNvSpPr>
          <p:nvPr/>
        </p:nvSpPr>
        <p:spPr bwMode="auto">
          <a:xfrm>
            <a:off x="5181600" y="2286000"/>
            <a:ext cx="457200" cy="461963"/>
          </a:xfrm>
          <a:prstGeom prst="rect">
            <a:avLst/>
          </a:prstGeom>
          <a:noFill/>
          <a:ln w="9525">
            <a:noFill/>
            <a:miter lim="800000"/>
            <a:headEnd/>
            <a:tailEnd/>
          </a:ln>
        </p:spPr>
        <p:txBody>
          <a:bodyPr>
            <a:spAutoFit/>
          </a:bodyPr>
          <a:lstStyle/>
          <a:p>
            <a:r>
              <a:rPr lang="en-US"/>
              <a:t>Y</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95400" y="838200"/>
            <a:ext cx="6096000" cy="769938"/>
          </a:xfrm>
          <a:prstGeom prst="rect">
            <a:avLst/>
          </a:prstGeom>
          <a:noFill/>
        </p:spPr>
        <p:txBody>
          <a:bodyPr>
            <a:spAutoFit/>
          </a:bodyPr>
          <a:lstStyle/>
          <a:p>
            <a:pPr algn="ctr">
              <a:defRPr/>
            </a:pPr>
            <a:r>
              <a:rPr lang="en-US" sz="4400" dirty="0">
                <a:solidFill>
                  <a:schemeClr val="accent2"/>
                </a:solidFill>
                <a:latin typeface="+mj-lt"/>
                <a:ea typeface="+mj-ea"/>
                <a:cs typeface="+mj-cs"/>
              </a:rPr>
              <a:t>CONCLUSION</a:t>
            </a:r>
          </a:p>
        </p:txBody>
      </p:sp>
      <p:sp>
        <p:nvSpPr>
          <p:cNvPr id="33795" name="TextBox 3"/>
          <p:cNvSpPr txBox="1">
            <a:spLocks noChangeArrowheads="1"/>
          </p:cNvSpPr>
          <p:nvPr/>
        </p:nvSpPr>
        <p:spPr bwMode="auto">
          <a:xfrm>
            <a:off x="609600" y="2514600"/>
            <a:ext cx="7543800" cy="1200150"/>
          </a:xfrm>
          <a:prstGeom prst="rect">
            <a:avLst/>
          </a:prstGeom>
          <a:noFill/>
          <a:ln w="9525">
            <a:noFill/>
            <a:miter lim="800000"/>
            <a:headEnd/>
            <a:tailEnd/>
          </a:ln>
        </p:spPr>
        <p:txBody>
          <a:bodyPr>
            <a:spAutoFit/>
          </a:bodyPr>
          <a:lstStyle/>
          <a:p>
            <a:pPr algn="just"/>
            <a:r>
              <a:rPr lang="en-US"/>
              <a:t>To manipulate  the initially created object and to display the modified object without having to redraw it, we use Transformations.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ko-KR" smtClean="0">
                <a:ea typeface="굴림"/>
                <a:cs typeface="굴림"/>
              </a:rPr>
              <a:t>Textbook</a:t>
            </a:r>
          </a:p>
        </p:txBody>
      </p:sp>
      <p:sp>
        <p:nvSpPr>
          <p:cNvPr id="34819" name="Rectangle 3"/>
          <p:cNvSpPr>
            <a:spLocks noGrp="1" noChangeArrowheads="1"/>
          </p:cNvSpPr>
          <p:nvPr>
            <p:ph idx="1"/>
          </p:nvPr>
        </p:nvSpPr>
        <p:spPr/>
        <p:txBody>
          <a:bodyPr/>
          <a:lstStyle/>
          <a:p>
            <a:r>
              <a:rPr lang="en-US" altLang="ko-KR" smtClean="0">
                <a:ea typeface="굴림"/>
                <a:cs typeface="굴림"/>
              </a:rPr>
              <a:t>Computer Graphics</a:t>
            </a:r>
          </a:p>
          <a:p>
            <a:pPr>
              <a:buFontTx/>
              <a:buNone/>
            </a:pPr>
            <a:r>
              <a:rPr lang="en-US" altLang="ko-KR" smtClean="0">
                <a:ea typeface="굴림"/>
                <a:cs typeface="굴림"/>
              </a:rPr>
              <a:t>	C Version</a:t>
            </a:r>
          </a:p>
          <a:p>
            <a:pPr>
              <a:buFontTx/>
              <a:buNone/>
            </a:pPr>
            <a:endParaRPr lang="en-US" altLang="ko-KR" smtClean="0">
              <a:ea typeface="굴림"/>
              <a:cs typeface="굴림"/>
            </a:endParaRPr>
          </a:p>
          <a:p>
            <a:pPr lvl="1"/>
            <a:r>
              <a:rPr lang="en-US" altLang="ko-KR" smtClean="0">
                <a:ea typeface="굴림"/>
                <a:cs typeface="굴림"/>
              </a:rPr>
              <a:t>D. Hearn and M. P. Baker</a:t>
            </a:r>
          </a:p>
          <a:p>
            <a:pPr lvl="1"/>
            <a:r>
              <a:rPr lang="en-US" altLang="ko-KR" smtClean="0">
                <a:ea typeface="굴림"/>
                <a:cs typeface="굴림"/>
              </a:rPr>
              <a:t>2</a:t>
            </a:r>
            <a:r>
              <a:rPr lang="en-US" altLang="ko-KR" baseline="30000" smtClean="0">
                <a:ea typeface="굴림"/>
                <a:cs typeface="굴림"/>
              </a:rPr>
              <a:t>nd</a:t>
            </a:r>
            <a:r>
              <a:rPr lang="en-US" altLang="ko-KR" smtClean="0">
                <a:ea typeface="굴림"/>
                <a:cs typeface="굴림"/>
              </a:rPr>
              <a:t> Edition</a:t>
            </a:r>
          </a:p>
          <a:p>
            <a:pPr lvl="1"/>
            <a:r>
              <a:rPr lang="en-US" altLang="ko-KR" smtClean="0">
                <a:ea typeface="굴림"/>
                <a:cs typeface="굴림"/>
              </a:rPr>
              <a:t>PRENTICE HALL</a:t>
            </a:r>
          </a:p>
        </p:txBody>
      </p:sp>
      <p:pic>
        <p:nvPicPr>
          <p:cNvPr id="34820" name="Picture 4" descr="text"/>
          <p:cNvPicPr>
            <a:picLocks noChangeAspect="1" noChangeArrowheads="1"/>
          </p:cNvPicPr>
          <p:nvPr/>
        </p:nvPicPr>
        <p:blipFill>
          <a:blip r:embed="rId2"/>
          <a:srcRect/>
          <a:stretch>
            <a:fillRect/>
          </a:stretch>
        </p:blipFill>
        <p:spPr bwMode="auto">
          <a:xfrm>
            <a:off x="5448300" y="1647825"/>
            <a:ext cx="3389313" cy="4752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idx="1"/>
          </p:nvPr>
        </p:nvSpPr>
        <p:spPr>
          <a:xfrm>
            <a:off x="152400" y="2590800"/>
            <a:ext cx="8763000" cy="2667000"/>
          </a:xfrm>
        </p:spPr>
        <p:txBody>
          <a:bodyPr/>
          <a:lstStyle/>
          <a:p>
            <a:pPr algn="just">
              <a:buFontTx/>
              <a:buNone/>
            </a:pPr>
            <a:r>
              <a:rPr lang="en-US" smtClean="0"/>
              <a:t>“Transformations are the operations applied to geometrical description of an object to change </a:t>
            </a:r>
            <a:r>
              <a:rPr lang="en-US" altLang="zh-CN" smtClean="0"/>
              <a:t>its position, orientation, or size are called geometric transformations”.</a:t>
            </a:r>
          </a:p>
          <a:p>
            <a:pPr algn="just">
              <a:buFontTx/>
              <a:buNone/>
            </a:pPr>
            <a:endParaRPr lang="en-US" smtClean="0"/>
          </a:p>
        </p:txBody>
      </p:sp>
      <p:sp>
        <p:nvSpPr>
          <p:cNvPr id="6147" name="Rectangle 2"/>
          <p:cNvSpPr>
            <a:spLocks noChangeArrowheads="1"/>
          </p:cNvSpPr>
          <p:nvPr/>
        </p:nvSpPr>
        <p:spPr bwMode="auto">
          <a:xfrm>
            <a:off x="609600" y="914400"/>
            <a:ext cx="7772400" cy="1143000"/>
          </a:xfrm>
          <a:prstGeom prst="rect">
            <a:avLst/>
          </a:prstGeom>
          <a:noFill/>
          <a:ln w="9525">
            <a:noFill/>
            <a:miter lim="800000"/>
            <a:headEnd/>
            <a:tailEnd/>
          </a:ln>
        </p:spPr>
        <p:txBody>
          <a:bodyPr anchor="ctr"/>
          <a:lstStyle/>
          <a:p>
            <a:pPr algn="ctr"/>
            <a:r>
              <a:rPr lang="en-US" sz="4400">
                <a:solidFill>
                  <a:schemeClr val="accent2"/>
                </a:solidFill>
              </a:rPr>
              <a:t>2D Transformations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85800" y="762000"/>
            <a:ext cx="7772400" cy="1143000"/>
          </a:xfrm>
        </p:spPr>
        <p:txBody>
          <a:bodyPr/>
          <a:lstStyle/>
          <a:p>
            <a:r>
              <a:rPr lang="en-US" b="1" smtClean="0">
                <a:solidFill>
                  <a:schemeClr val="accent2"/>
                </a:solidFill>
              </a:rPr>
              <a:t>Why Transformations ?</a:t>
            </a:r>
          </a:p>
        </p:txBody>
      </p:sp>
      <p:sp>
        <p:nvSpPr>
          <p:cNvPr id="7171" name="Rectangle 3"/>
          <p:cNvSpPr>
            <a:spLocks noGrp="1" noChangeArrowheads="1"/>
          </p:cNvSpPr>
          <p:nvPr>
            <p:ph idx="1"/>
          </p:nvPr>
        </p:nvSpPr>
        <p:spPr>
          <a:xfrm>
            <a:off x="685800" y="2514600"/>
            <a:ext cx="7772400" cy="4114800"/>
          </a:xfrm>
        </p:spPr>
        <p:txBody>
          <a:bodyPr/>
          <a:lstStyle/>
          <a:p>
            <a:pPr algn="just">
              <a:buFontTx/>
              <a:buNone/>
            </a:pPr>
            <a:r>
              <a:rPr lang="en-US" smtClean="0"/>
              <a:t>“</a:t>
            </a:r>
            <a:r>
              <a:rPr lang="en-US" u="sng" smtClean="0"/>
              <a:t>Transformations are needed to manipulate</a:t>
            </a:r>
          </a:p>
          <a:p>
            <a:pPr algn="just">
              <a:buFontTx/>
              <a:buNone/>
            </a:pPr>
            <a:r>
              <a:rPr lang="en-US" u="sng" smtClean="0"/>
              <a:t> the initially created object and to display the</a:t>
            </a:r>
          </a:p>
          <a:p>
            <a:pPr algn="just">
              <a:buFontTx/>
              <a:buNone/>
            </a:pPr>
            <a:r>
              <a:rPr lang="en-US" u="sng" smtClean="0"/>
              <a:t> modified object without having to redraw it</a:t>
            </a:r>
            <a:r>
              <a:rPr lang="en-US" smtClean="0"/>
              <a: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type="body" idx="4294967295"/>
          </p:nvPr>
        </p:nvSpPr>
        <p:spPr>
          <a:xfrm>
            <a:off x="0" y="0"/>
            <a:ext cx="9144000" cy="6858000"/>
          </a:xfrm>
        </p:spPr>
        <p:txBody>
          <a:bodyPr/>
          <a:lstStyle/>
          <a:p>
            <a:r>
              <a:rPr lang="en-US" altLang="zh-CN" smtClean="0"/>
              <a:t> Translation</a:t>
            </a:r>
          </a:p>
          <a:p>
            <a:endParaRPr lang="en-US" altLang="zh-CN" smtClean="0"/>
          </a:p>
          <a:p>
            <a:endParaRPr lang="en-US" altLang="zh-CN" smtClean="0"/>
          </a:p>
          <a:p>
            <a:endParaRPr lang="en-US" altLang="zh-CN" smtClean="0"/>
          </a:p>
          <a:p>
            <a:endParaRPr lang="en-US" altLang="zh-CN" smtClean="0"/>
          </a:p>
          <a:p>
            <a:endParaRPr lang="en-US" altLang="zh-CN" smtClean="0"/>
          </a:p>
          <a:p>
            <a:r>
              <a:rPr lang="en-US" altLang="zh-CN" smtClean="0"/>
              <a:t>Rotation                           </a:t>
            </a:r>
          </a:p>
        </p:txBody>
      </p:sp>
      <p:pic>
        <p:nvPicPr>
          <p:cNvPr id="23556" name="Picture 4"/>
          <p:cNvPicPr>
            <a:picLocks noChangeAspect="1" noChangeArrowheads="1"/>
          </p:cNvPicPr>
          <p:nvPr/>
        </p:nvPicPr>
        <p:blipFill>
          <a:blip r:embed="rId2"/>
          <a:srcRect/>
          <a:stretch>
            <a:fillRect/>
          </a:stretch>
        </p:blipFill>
        <p:spPr bwMode="auto">
          <a:xfrm>
            <a:off x="1752600" y="838200"/>
            <a:ext cx="5715000" cy="2552700"/>
          </a:xfrm>
          <a:prstGeom prst="rect">
            <a:avLst/>
          </a:prstGeom>
          <a:noFill/>
          <a:ln w="9525">
            <a:noFill/>
            <a:miter lim="800000"/>
            <a:headEnd/>
            <a:tailEnd/>
          </a:ln>
        </p:spPr>
      </p:pic>
      <p:pic>
        <p:nvPicPr>
          <p:cNvPr id="23557" name="Picture 5"/>
          <p:cNvPicPr>
            <a:picLocks noChangeAspect="1" noChangeArrowheads="1"/>
          </p:cNvPicPr>
          <p:nvPr/>
        </p:nvPicPr>
        <p:blipFill>
          <a:blip r:embed="rId3"/>
          <a:srcRect/>
          <a:stretch>
            <a:fillRect/>
          </a:stretch>
        </p:blipFill>
        <p:spPr bwMode="auto">
          <a:xfrm>
            <a:off x="1828800" y="4114800"/>
            <a:ext cx="5943600" cy="27432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nodeType="clickEffect">
                                  <p:stCondLst>
                                    <p:cond delay="0"/>
                                  </p:stCondLst>
                                  <p:childTnLst>
                                    <p:set>
                                      <p:cBhvr>
                                        <p:cTn id="6" dur="1" fill="hold">
                                          <p:stCondLst>
                                            <p:cond delay="0"/>
                                          </p:stCondLst>
                                        </p:cTn>
                                        <p:tgtEl>
                                          <p:spTgt spid="23556"/>
                                        </p:tgtEl>
                                        <p:attrNameLst>
                                          <p:attrName>style.visibility</p:attrName>
                                        </p:attrNameLst>
                                      </p:cBhvr>
                                      <p:to>
                                        <p:strVal val="visible"/>
                                      </p:to>
                                    </p:set>
                                    <p:animEffect transition="in" filter="wheel(4)">
                                      <p:cBhvr>
                                        <p:cTn id="7" dur="2000"/>
                                        <p:tgtEl>
                                          <p:spTgt spid="2355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3555">
                                            <p:txEl>
                                              <p:pRg st="6" end="6"/>
                                            </p:txEl>
                                          </p:spTgt>
                                        </p:tgtEl>
                                        <p:attrNameLst>
                                          <p:attrName>style.visibility</p:attrName>
                                        </p:attrNameLst>
                                      </p:cBhvr>
                                      <p:to>
                                        <p:strVal val="visible"/>
                                      </p:to>
                                    </p:set>
                                    <p:anim calcmode="lin" valueType="num">
                                      <p:cBhvr additive="base">
                                        <p:cTn id="12" dur="500" fill="hold"/>
                                        <p:tgtEl>
                                          <p:spTgt spid="23555">
                                            <p:txEl>
                                              <p:pRg st="6" end="6"/>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355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23557"/>
                                        </p:tgtEl>
                                        <p:attrNameLst>
                                          <p:attrName>style.visibility</p:attrName>
                                        </p:attrNameLst>
                                      </p:cBhvr>
                                      <p:to>
                                        <p:strVal val="visible"/>
                                      </p:to>
                                    </p:set>
                                    <p:animEffect transition="in" filter="checkerboard(across)">
                                      <p:cBhvr>
                                        <p:cTn id="18" dur="500"/>
                                        <p:tgtEl>
                                          <p:spTgt spid="235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body" idx="4294967295"/>
          </p:nvPr>
        </p:nvSpPr>
        <p:spPr>
          <a:xfrm>
            <a:off x="0" y="0"/>
            <a:ext cx="9144000" cy="6858000"/>
          </a:xfrm>
        </p:spPr>
        <p:txBody>
          <a:bodyPr/>
          <a:lstStyle/>
          <a:p>
            <a:r>
              <a:rPr lang="en-US" altLang="zh-CN" smtClean="0"/>
              <a:t>Scaling      </a:t>
            </a:r>
          </a:p>
          <a:p>
            <a:r>
              <a:rPr lang="en-US" altLang="zh-CN" smtClean="0"/>
              <a:t>Uniform Scaling</a:t>
            </a:r>
          </a:p>
          <a:p>
            <a:endParaRPr lang="en-US" altLang="zh-CN" smtClean="0"/>
          </a:p>
          <a:p>
            <a:endParaRPr lang="en-US" altLang="zh-CN" smtClean="0"/>
          </a:p>
          <a:p>
            <a:endParaRPr lang="en-US" altLang="zh-CN" smtClean="0"/>
          </a:p>
          <a:p>
            <a:endParaRPr lang="en-US" altLang="zh-CN" smtClean="0"/>
          </a:p>
          <a:p>
            <a:r>
              <a:rPr lang="en-US" altLang="zh-CN" smtClean="0"/>
              <a:t>Un-uniform Scaling</a:t>
            </a:r>
          </a:p>
          <a:p>
            <a:endParaRPr lang="en-US" altLang="zh-CN" smtClean="0"/>
          </a:p>
          <a:p>
            <a:pPr>
              <a:buFontTx/>
              <a:buNone/>
            </a:pPr>
            <a:r>
              <a:rPr lang="en-US" altLang="zh-CN" smtClean="0"/>
              <a:t>                     </a:t>
            </a:r>
          </a:p>
        </p:txBody>
      </p:sp>
      <p:pic>
        <p:nvPicPr>
          <p:cNvPr id="24580" name="Picture 4"/>
          <p:cNvPicPr>
            <a:picLocks noChangeAspect="1" noChangeArrowheads="1"/>
          </p:cNvPicPr>
          <p:nvPr/>
        </p:nvPicPr>
        <p:blipFill>
          <a:blip r:embed="rId2"/>
          <a:srcRect/>
          <a:stretch>
            <a:fillRect/>
          </a:stretch>
        </p:blipFill>
        <p:spPr bwMode="auto">
          <a:xfrm>
            <a:off x="1600200" y="1219200"/>
            <a:ext cx="5334000" cy="2209800"/>
          </a:xfrm>
          <a:prstGeom prst="rect">
            <a:avLst/>
          </a:prstGeom>
          <a:noFill/>
          <a:ln w="9525">
            <a:noFill/>
            <a:miter lim="800000"/>
            <a:headEnd/>
            <a:tailEnd/>
          </a:ln>
        </p:spPr>
      </p:pic>
      <p:pic>
        <p:nvPicPr>
          <p:cNvPr id="24581" name="Picture 5"/>
          <p:cNvPicPr>
            <a:picLocks noChangeAspect="1" noChangeArrowheads="1"/>
          </p:cNvPicPr>
          <p:nvPr/>
        </p:nvPicPr>
        <p:blipFill>
          <a:blip r:embed="rId3"/>
          <a:srcRect/>
          <a:stretch>
            <a:fillRect/>
          </a:stretch>
        </p:blipFill>
        <p:spPr bwMode="auto">
          <a:xfrm>
            <a:off x="1752600" y="4191000"/>
            <a:ext cx="5181600" cy="25336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 calcmode="lin" valueType="num">
                                      <p:cBhvr additive="base">
                                        <p:cTn id="7" dur="500" fill="hold"/>
                                        <p:tgtEl>
                                          <p:spTgt spid="2457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457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4579">
                                            <p:txEl>
                                              <p:pRg st="1" end="1"/>
                                            </p:txEl>
                                          </p:spTgt>
                                        </p:tgtEl>
                                        <p:attrNameLst>
                                          <p:attrName>style.visibility</p:attrName>
                                        </p:attrNameLst>
                                      </p:cBhvr>
                                      <p:to>
                                        <p:strVal val="visible"/>
                                      </p:to>
                                    </p:set>
                                    <p:anim calcmode="lin" valueType="num">
                                      <p:cBhvr additive="base">
                                        <p:cTn id="13" dur="500" fill="hold"/>
                                        <p:tgtEl>
                                          <p:spTgt spid="2457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457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8" presetClass="entr" presetSubtype="16" fill="hold" nodeType="clickEffect">
                                  <p:stCondLst>
                                    <p:cond delay="0"/>
                                  </p:stCondLst>
                                  <p:childTnLst>
                                    <p:set>
                                      <p:cBhvr>
                                        <p:cTn id="18" dur="1" fill="hold">
                                          <p:stCondLst>
                                            <p:cond delay="0"/>
                                          </p:stCondLst>
                                        </p:cTn>
                                        <p:tgtEl>
                                          <p:spTgt spid="24580"/>
                                        </p:tgtEl>
                                        <p:attrNameLst>
                                          <p:attrName>style.visibility</p:attrName>
                                        </p:attrNameLst>
                                      </p:cBhvr>
                                      <p:to>
                                        <p:strVal val="visible"/>
                                      </p:to>
                                    </p:set>
                                    <p:animEffect transition="in" filter="diamond(in)">
                                      <p:cBhvr>
                                        <p:cTn id="19" dur="1000"/>
                                        <p:tgtEl>
                                          <p:spTgt spid="24580"/>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24579">
                                            <p:txEl>
                                              <p:pRg st="6" end="6"/>
                                            </p:txEl>
                                          </p:spTgt>
                                        </p:tgtEl>
                                        <p:attrNameLst>
                                          <p:attrName>style.visibility</p:attrName>
                                        </p:attrNameLst>
                                      </p:cBhvr>
                                      <p:to>
                                        <p:strVal val="visible"/>
                                      </p:to>
                                    </p:set>
                                    <p:anim calcmode="lin" valueType="num">
                                      <p:cBhvr additive="base">
                                        <p:cTn id="24" dur="500" fill="hold"/>
                                        <p:tgtEl>
                                          <p:spTgt spid="24579">
                                            <p:txEl>
                                              <p:pRg st="6" end="6"/>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2457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nodeType="clickEffect">
                                  <p:stCondLst>
                                    <p:cond delay="0"/>
                                  </p:stCondLst>
                                  <p:childTnLst>
                                    <p:set>
                                      <p:cBhvr>
                                        <p:cTn id="29" dur="1" fill="hold">
                                          <p:stCondLst>
                                            <p:cond delay="0"/>
                                          </p:stCondLst>
                                        </p:cTn>
                                        <p:tgtEl>
                                          <p:spTgt spid="24581"/>
                                        </p:tgtEl>
                                        <p:attrNameLst>
                                          <p:attrName>style.visibility</p:attrName>
                                        </p:attrNameLst>
                                      </p:cBhvr>
                                      <p:to>
                                        <p:strVal val="visible"/>
                                      </p:to>
                                    </p:set>
                                    <p:animEffect transition="in" filter="checkerboard(across)">
                                      <p:cBhvr>
                                        <p:cTn id="30" dur="500"/>
                                        <p:tgtEl>
                                          <p:spTgt spid="245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body" idx="4294967295"/>
          </p:nvPr>
        </p:nvSpPr>
        <p:spPr>
          <a:xfrm>
            <a:off x="0" y="0"/>
            <a:ext cx="9144000" cy="6858000"/>
          </a:xfrm>
        </p:spPr>
        <p:txBody>
          <a:bodyPr/>
          <a:lstStyle/>
          <a:p>
            <a:r>
              <a:rPr lang="en-US" altLang="zh-CN" smtClean="0"/>
              <a:t>Reflection</a:t>
            </a:r>
          </a:p>
          <a:p>
            <a:endParaRPr lang="en-US" altLang="zh-CN" smtClean="0"/>
          </a:p>
          <a:p>
            <a:endParaRPr lang="en-US" altLang="zh-CN" smtClean="0"/>
          </a:p>
          <a:p>
            <a:endParaRPr lang="en-US" altLang="zh-CN" smtClean="0"/>
          </a:p>
          <a:p>
            <a:endParaRPr lang="en-US" altLang="zh-CN" smtClean="0"/>
          </a:p>
          <a:p>
            <a:r>
              <a:rPr lang="en-US" altLang="zh-CN" smtClean="0"/>
              <a:t>Shear </a:t>
            </a:r>
          </a:p>
          <a:p>
            <a:endParaRPr lang="en-US" altLang="zh-CN" smtClean="0"/>
          </a:p>
          <a:p>
            <a:endParaRPr lang="en-US" altLang="zh-CN" smtClean="0"/>
          </a:p>
        </p:txBody>
      </p:sp>
      <p:pic>
        <p:nvPicPr>
          <p:cNvPr id="25604" name="Picture 4"/>
          <p:cNvPicPr>
            <a:picLocks noChangeAspect="1" noChangeArrowheads="1"/>
          </p:cNvPicPr>
          <p:nvPr/>
        </p:nvPicPr>
        <p:blipFill>
          <a:blip r:embed="rId2"/>
          <a:srcRect/>
          <a:stretch>
            <a:fillRect/>
          </a:stretch>
        </p:blipFill>
        <p:spPr bwMode="auto">
          <a:xfrm>
            <a:off x="1371600" y="609600"/>
            <a:ext cx="6096000" cy="2362200"/>
          </a:xfrm>
          <a:prstGeom prst="rect">
            <a:avLst/>
          </a:prstGeom>
          <a:noFill/>
          <a:ln w="9525">
            <a:noFill/>
            <a:miter lim="800000"/>
            <a:headEnd/>
            <a:tailEnd/>
          </a:ln>
        </p:spPr>
      </p:pic>
      <p:pic>
        <p:nvPicPr>
          <p:cNvPr id="25605" name="Picture 5"/>
          <p:cNvPicPr>
            <a:picLocks noChangeAspect="1" noChangeArrowheads="1"/>
          </p:cNvPicPr>
          <p:nvPr/>
        </p:nvPicPr>
        <p:blipFill>
          <a:blip r:embed="rId3"/>
          <a:srcRect/>
          <a:stretch>
            <a:fillRect/>
          </a:stretch>
        </p:blipFill>
        <p:spPr bwMode="auto">
          <a:xfrm>
            <a:off x="1600200" y="4191000"/>
            <a:ext cx="5867400" cy="24955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 calcmode="lin" valueType="num">
                                      <p:cBhvr additive="base">
                                        <p:cTn id="7" dur="500" fill="hold"/>
                                        <p:tgtEl>
                                          <p:spTgt spid="2560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560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nodeType="clickEffect">
                                  <p:stCondLst>
                                    <p:cond delay="0"/>
                                  </p:stCondLst>
                                  <p:childTnLst>
                                    <p:set>
                                      <p:cBhvr>
                                        <p:cTn id="12" dur="1" fill="hold">
                                          <p:stCondLst>
                                            <p:cond delay="0"/>
                                          </p:stCondLst>
                                        </p:cTn>
                                        <p:tgtEl>
                                          <p:spTgt spid="25604"/>
                                        </p:tgtEl>
                                        <p:attrNameLst>
                                          <p:attrName>style.visibility</p:attrName>
                                        </p:attrNameLst>
                                      </p:cBhvr>
                                      <p:to>
                                        <p:strVal val="visible"/>
                                      </p:to>
                                    </p:set>
                                    <p:animEffect transition="in" filter="checkerboard(across)">
                                      <p:cBhvr>
                                        <p:cTn id="13" dur="500"/>
                                        <p:tgtEl>
                                          <p:spTgt spid="25604"/>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5603">
                                            <p:txEl>
                                              <p:pRg st="5" end="5"/>
                                            </p:txEl>
                                          </p:spTgt>
                                        </p:tgtEl>
                                        <p:attrNameLst>
                                          <p:attrName>style.visibility</p:attrName>
                                        </p:attrNameLst>
                                      </p:cBhvr>
                                      <p:to>
                                        <p:strVal val="visible"/>
                                      </p:to>
                                    </p:set>
                                    <p:anim calcmode="lin" valueType="num">
                                      <p:cBhvr additive="base">
                                        <p:cTn id="18" dur="500" fill="hold"/>
                                        <p:tgtEl>
                                          <p:spTgt spid="25603">
                                            <p:txEl>
                                              <p:pRg st="5" end="5"/>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560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nodeType="clickEffect">
                                  <p:stCondLst>
                                    <p:cond delay="0"/>
                                  </p:stCondLst>
                                  <p:childTnLst>
                                    <p:set>
                                      <p:cBhvr>
                                        <p:cTn id="23" dur="1" fill="hold">
                                          <p:stCondLst>
                                            <p:cond delay="0"/>
                                          </p:stCondLst>
                                        </p:cTn>
                                        <p:tgtEl>
                                          <p:spTgt spid="25605"/>
                                        </p:tgtEl>
                                        <p:attrNameLst>
                                          <p:attrName>style.visibility</p:attrName>
                                        </p:attrNameLst>
                                      </p:cBhvr>
                                      <p:to>
                                        <p:strVal val="visible"/>
                                      </p:to>
                                    </p:set>
                                    <p:animEffect transition="in" filter="box(in)">
                                      <p:cBhvr>
                                        <p:cTn id="24" dur="1000"/>
                                        <p:tgtEl>
                                          <p:spTgt spid="256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85800" y="76200"/>
            <a:ext cx="7772400" cy="1143000"/>
          </a:xfrm>
        </p:spPr>
        <p:txBody>
          <a:bodyPr/>
          <a:lstStyle/>
          <a:p>
            <a:r>
              <a:rPr lang="en-US" b="1" smtClean="0">
                <a:solidFill>
                  <a:schemeClr val="accent2"/>
                </a:solidFill>
              </a:rPr>
              <a:t>Translation</a:t>
            </a:r>
          </a:p>
        </p:txBody>
      </p:sp>
      <p:sp>
        <p:nvSpPr>
          <p:cNvPr id="11267" name="Rectangle 6"/>
          <p:cNvSpPr>
            <a:spLocks noGrp="1" noChangeArrowheads="1"/>
          </p:cNvSpPr>
          <p:nvPr>
            <p:ph idx="1"/>
          </p:nvPr>
        </p:nvSpPr>
        <p:spPr>
          <a:xfrm>
            <a:off x="381000" y="1143000"/>
            <a:ext cx="4419600" cy="4953000"/>
          </a:xfrm>
        </p:spPr>
        <p:txBody>
          <a:bodyPr/>
          <a:lstStyle/>
          <a:p>
            <a:pPr algn="just"/>
            <a:r>
              <a:rPr lang="en-US" sz="2000" b="1" smtClean="0">
                <a:latin typeface="Arial" pitchFamily="34" charset="0"/>
              </a:rPr>
              <a:t>A translation moves all points in an object along the same straight-line path to new positions.</a:t>
            </a:r>
          </a:p>
          <a:p>
            <a:r>
              <a:rPr lang="en-US" sz="2000" b="1" smtClean="0">
                <a:latin typeface="Arial" pitchFamily="34" charset="0"/>
              </a:rPr>
              <a:t>The path is represented by a vector, called the translation or shift vector.</a:t>
            </a:r>
          </a:p>
          <a:p>
            <a:r>
              <a:rPr lang="en-US" sz="2000" b="1" smtClean="0">
                <a:latin typeface="Arial" pitchFamily="34" charset="0"/>
              </a:rPr>
              <a:t>We can write the components:</a:t>
            </a:r>
          </a:p>
          <a:p>
            <a:pPr algn="ctr">
              <a:buFontTx/>
              <a:buNone/>
            </a:pPr>
            <a:r>
              <a:rPr lang="en-US" sz="2000" b="1" smtClean="0">
                <a:latin typeface="Arial" pitchFamily="34" charset="0"/>
              </a:rPr>
              <a:t>p</a:t>
            </a:r>
            <a:r>
              <a:rPr lang="en-US" sz="2000" b="1" smtClean="0">
                <a:latin typeface="Arial" pitchFamily="34" charset="0"/>
                <a:cs typeface="Arial" pitchFamily="34" charset="0"/>
              </a:rPr>
              <a:t>'</a:t>
            </a:r>
            <a:r>
              <a:rPr lang="en-US" sz="2000" b="1" baseline="-25000" smtClean="0">
                <a:latin typeface="Arial" pitchFamily="34" charset="0"/>
              </a:rPr>
              <a:t>x</a:t>
            </a:r>
            <a:r>
              <a:rPr lang="en-US" sz="2000" b="1" smtClean="0">
                <a:latin typeface="Arial" pitchFamily="34" charset="0"/>
              </a:rPr>
              <a:t> = p</a:t>
            </a:r>
            <a:r>
              <a:rPr lang="en-US" sz="2000" b="1" baseline="-25000" smtClean="0">
                <a:latin typeface="Arial" pitchFamily="34" charset="0"/>
              </a:rPr>
              <a:t>x</a:t>
            </a:r>
            <a:r>
              <a:rPr lang="en-US" sz="2000" b="1" smtClean="0">
                <a:latin typeface="Arial" pitchFamily="34" charset="0"/>
              </a:rPr>
              <a:t> + t</a:t>
            </a:r>
            <a:r>
              <a:rPr lang="en-US" sz="2000" b="1" baseline="-25000" smtClean="0">
                <a:latin typeface="Arial" pitchFamily="34" charset="0"/>
              </a:rPr>
              <a:t>x</a:t>
            </a:r>
          </a:p>
          <a:p>
            <a:pPr algn="ctr">
              <a:buFontTx/>
              <a:buNone/>
            </a:pPr>
            <a:r>
              <a:rPr lang="en-US" sz="2000" b="1" smtClean="0">
                <a:latin typeface="Arial" pitchFamily="34" charset="0"/>
              </a:rPr>
              <a:t>p</a:t>
            </a:r>
            <a:r>
              <a:rPr lang="en-US" sz="2000" b="1" smtClean="0">
                <a:latin typeface="Arial" pitchFamily="34" charset="0"/>
                <a:cs typeface="Arial" pitchFamily="34" charset="0"/>
              </a:rPr>
              <a:t>'</a:t>
            </a:r>
            <a:r>
              <a:rPr lang="en-US" sz="2000" b="1" baseline="-25000" smtClean="0">
                <a:latin typeface="Arial" pitchFamily="34" charset="0"/>
              </a:rPr>
              <a:t>y</a:t>
            </a:r>
            <a:r>
              <a:rPr lang="en-US" sz="2000" b="1" smtClean="0">
                <a:latin typeface="Arial" pitchFamily="34" charset="0"/>
              </a:rPr>
              <a:t> = p</a:t>
            </a:r>
            <a:r>
              <a:rPr lang="en-US" sz="2000" b="1" baseline="-25000" smtClean="0">
                <a:latin typeface="Arial" pitchFamily="34" charset="0"/>
              </a:rPr>
              <a:t>y</a:t>
            </a:r>
            <a:r>
              <a:rPr lang="en-US" sz="2000" b="1" smtClean="0">
                <a:latin typeface="Arial" pitchFamily="34" charset="0"/>
              </a:rPr>
              <a:t> + t</a:t>
            </a:r>
            <a:r>
              <a:rPr lang="en-US" sz="2000" b="1" baseline="-25000" smtClean="0">
                <a:latin typeface="Arial" pitchFamily="34" charset="0"/>
              </a:rPr>
              <a:t>y</a:t>
            </a:r>
            <a:r>
              <a:rPr lang="en-US" sz="2000" b="1" smtClean="0">
                <a:latin typeface="Arial" pitchFamily="34" charset="0"/>
              </a:rPr>
              <a:t> </a:t>
            </a:r>
          </a:p>
          <a:p>
            <a:r>
              <a:rPr lang="en-US" sz="2000" b="1" smtClean="0">
                <a:latin typeface="Arial" pitchFamily="34" charset="0"/>
              </a:rPr>
              <a:t>or in matrix form:</a:t>
            </a:r>
          </a:p>
          <a:p>
            <a:pPr algn="ctr">
              <a:buFontTx/>
              <a:buNone/>
            </a:pPr>
            <a:r>
              <a:rPr lang="en-US" sz="2000" b="1" smtClean="0">
                <a:latin typeface="Arial" pitchFamily="34" charset="0"/>
              </a:rPr>
              <a:t>P</a:t>
            </a:r>
            <a:r>
              <a:rPr lang="en-US" sz="2000" b="1" smtClean="0">
                <a:latin typeface="Arial" pitchFamily="34" charset="0"/>
                <a:cs typeface="Arial" pitchFamily="34" charset="0"/>
              </a:rPr>
              <a:t>' </a:t>
            </a:r>
            <a:r>
              <a:rPr lang="en-US" sz="2000" b="1" smtClean="0">
                <a:latin typeface="Arial" pitchFamily="34" charset="0"/>
              </a:rPr>
              <a:t>= P + T</a:t>
            </a:r>
          </a:p>
        </p:txBody>
      </p:sp>
      <p:grpSp>
        <p:nvGrpSpPr>
          <p:cNvPr id="11268" name="Group 13"/>
          <p:cNvGrpSpPr>
            <a:grpSpLocks/>
          </p:cNvGrpSpPr>
          <p:nvPr/>
        </p:nvGrpSpPr>
        <p:grpSpPr bwMode="auto">
          <a:xfrm>
            <a:off x="4953000" y="1905000"/>
            <a:ext cx="3276600" cy="3048000"/>
            <a:chOff x="3120" y="1200"/>
            <a:chExt cx="2064" cy="1920"/>
          </a:xfrm>
        </p:grpSpPr>
        <p:sp>
          <p:nvSpPr>
            <p:cNvPr id="11309" name="Line 14"/>
            <p:cNvSpPr>
              <a:spLocks noChangeShapeType="1"/>
            </p:cNvSpPr>
            <p:nvPr/>
          </p:nvSpPr>
          <p:spPr bwMode="auto">
            <a:xfrm>
              <a:off x="3120" y="1200"/>
              <a:ext cx="0" cy="1920"/>
            </a:xfrm>
            <a:prstGeom prst="line">
              <a:avLst/>
            </a:prstGeom>
            <a:noFill/>
            <a:ln w="38100">
              <a:solidFill>
                <a:schemeClr val="tx1"/>
              </a:solidFill>
              <a:round/>
              <a:headEnd/>
              <a:tailEnd/>
            </a:ln>
          </p:spPr>
          <p:txBody>
            <a:bodyPr/>
            <a:lstStyle/>
            <a:p>
              <a:endParaRPr lang="en-US"/>
            </a:p>
          </p:txBody>
        </p:sp>
        <p:sp>
          <p:nvSpPr>
            <p:cNvPr id="11310" name="Line 15"/>
            <p:cNvSpPr>
              <a:spLocks noChangeShapeType="1"/>
            </p:cNvSpPr>
            <p:nvPr/>
          </p:nvSpPr>
          <p:spPr bwMode="auto">
            <a:xfrm>
              <a:off x="3120" y="3120"/>
              <a:ext cx="2064" cy="0"/>
            </a:xfrm>
            <a:prstGeom prst="line">
              <a:avLst/>
            </a:prstGeom>
            <a:noFill/>
            <a:ln w="38100">
              <a:solidFill>
                <a:schemeClr val="tx1"/>
              </a:solidFill>
              <a:round/>
              <a:headEnd/>
              <a:tailEnd/>
            </a:ln>
          </p:spPr>
          <p:txBody>
            <a:bodyPr/>
            <a:lstStyle/>
            <a:p>
              <a:endParaRPr lang="en-US"/>
            </a:p>
          </p:txBody>
        </p:sp>
      </p:grpSp>
      <p:sp>
        <p:nvSpPr>
          <p:cNvPr id="11269" name="Line 16"/>
          <p:cNvSpPr>
            <a:spLocks noChangeShapeType="1"/>
          </p:cNvSpPr>
          <p:nvPr/>
        </p:nvSpPr>
        <p:spPr bwMode="auto">
          <a:xfrm>
            <a:off x="5257800" y="1905000"/>
            <a:ext cx="0" cy="3048000"/>
          </a:xfrm>
          <a:prstGeom prst="line">
            <a:avLst/>
          </a:prstGeom>
          <a:noFill/>
          <a:ln w="9525">
            <a:solidFill>
              <a:schemeClr val="tx1"/>
            </a:solidFill>
            <a:round/>
            <a:headEnd/>
            <a:tailEnd/>
          </a:ln>
        </p:spPr>
        <p:txBody>
          <a:bodyPr/>
          <a:lstStyle/>
          <a:p>
            <a:endParaRPr lang="en-US"/>
          </a:p>
        </p:txBody>
      </p:sp>
      <p:sp>
        <p:nvSpPr>
          <p:cNvPr id="11270" name="Line 17"/>
          <p:cNvSpPr>
            <a:spLocks noChangeShapeType="1"/>
          </p:cNvSpPr>
          <p:nvPr/>
        </p:nvSpPr>
        <p:spPr bwMode="auto">
          <a:xfrm>
            <a:off x="5562600" y="1905000"/>
            <a:ext cx="0" cy="3048000"/>
          </a:xfrm>
          <a:prstGeom prst="line">
            <a:avLst/>
          </a:prstGeom>
          <a:noFill/>
          <a:ln w="9525">
            <a:solidFill>
              <a:schemeClr val="tx1"/>
            </a:solidFill>
            <a:round/>
            <a:headEnd/>
            <a:tailEnd/>
          </a:ln>
        </p:spPr>
        <p:txBody>
          <a:bodyPr/>
          <a:lstStyle/>
          <a:p>
            <a:endParaRPr lang="en-US"/>
          </a:p>
        </p:txBody>
      </p:sp>
      <p:sp>
        <p:nvSpPr>
          <p:cNvPr id="11271" name="Line 18"/>
          <p:cNvSpPr>
            <a:spLocks noChangeShapeType="1"/>
          </p:cNvSpPr>
          <p:nvPr/>
        </p:nvSpPr>
        <p:spPr bwMode="auto">
          <a:xfrm>
            <a:off x="5867400" y="1905000"/>
            <a:ext cx="0" cy="3048000"/>
          </a:xfrm>
          <a:prstGeom prst="line">
            <a:avLst/>
          </a:prstGeom>
          <a:noFill/>
          <a:ln w="9525">
            <a:solidFill>
              <a:schemeClr val="tx1"/>
            </a:solidFill>
            <a:round/>
            <a:headEnd/>
            <a:tailEnd/>
          </a:ln>
        </p:spPr>
        <p:txBody>
          <a:bodyPr/>
          <a:lstStyle/>
          <a:p>
            <a:endParaRPr lang="en-US"/>
          </a:p>
        </p:txBody>
      </p:sp>
      <p:sp>
        <p:nvSpPr>
          <p:cNvPr id="11272" name="Line 19"/>
          <p:cNvSpPr>
            <a:spLocks noChangeShapeType="1"/>
          </p:cNvSpPr>
          <p:nvPr/>
        </p:nvSpPr>
        <p:spPr bwMode="auto">
          <a:xfrm>
            <a:off x="6172200" y="1905000"/>
            <a:ext cx="0" cy="3048000"/>
          </a:xfrm>
          <a:prstGeom prst="line">
            <a:avLst/>
          </a:prstGeom>
          <a:noFill/>
          <a:ln w="9525">
            <a:solidFill>
              <a:schemeClr val="tx1"/>
            </a:solidFill>
            <a:round/>
            <a:headEnd/>
            <a:tailEnd/>
          </a:ln>
        </p:spPr>
        <p:txBody>
          <a:bodyPr/>
          <a:lstStyle/>
          <a:p>
            <a:endParaRPr lang="en-US"/>
          </a:p>
        </p:txBody>
      </p:sp>
      <p:sp>
        <p:nvSpPr>
          <p:cNvPr id="11273" name="Line 20"/>
          <p:cNvSpPr>
            <a:spLocks noChangeShapeType="1"/>
          </p:cNvSpPr>
          <p:nvPr/>
        </p:nvSpPr>
        <p:spPr bwMode="auto">
          <a:xfrm>
            <a:off x="6477000" y="1905000"/>
            <a:ext cx="0" cy="3048000"/>
          </a:xfrm>
          <a:prstGeom prst="line">
            <a:avLst/>
          </a:prstGeom>
          <a:noFill/>
          <a:ln w="9525">
            <a:solidFill>
              <a:schemeClr val="tx1"/>
            </a:solidFill>
            <a:round/>
            <a:headEnd/>
            <a:tailEnd/>
          </a:ln>
        </p:spPr>
        <p:txBody>
          <a:bodyPr/>
          <a:lstStyle/>
          <a:p>
            <a:endParaRPr lang="en-US"/>
          </a:p>
        </p:txBody>
      </p:sp>
      <p:sp>
        <p:nvSpPr>
          <p:cNvPr id="11274" name="Line 21"/>
          <p:cNvSpPr>
            <a:spLocks noChangeShapeType="1"/>
          </p:cNvSpPr>
          <p:nvPr/>
        </p:nvSpPr>
        <p:spPr bwMode="auto">
          <a:xfrm>
            <a:off x="6781800" y="1905000"/>
            <a:ext cx="0" cy="3048000"/>
          </a:xfrm>
          <a:prstGeom prst="line">
            <a:avLst/>
          </a:prstGeom>
          <a:noFill/>
          <a:ln w="9525">
            <a:solidFill>
              <a:schemeClr val="tx1"/>
            </a:solidFill>
            <a:round/>
            <a:headEnd/>
            <a:tailEnd/>
          </a:ln>
        </p:spPr>
        <p:txBody>
          <a:bodyPr/>
          <a:lstStyle/>
          <a:p>
            <a:endParaRPr lang="en-US"/>
          </a:p>
        </p:txBody>
      </p:sp>
      <p:sp>
        <p:nvSpPr>
          <p:cNvPr id="11275" name="Line 22"/>
          <p:cNvSpPr>
            <a:spLocks noChangeShapeType="1"/>
          </p:cNvSpPr>
          <p:nvPr/>
        </p:nvSpPr>
        <p:spPr bwMode="auto">
          <a:xfrm>
            <a:off x="7086600" y="1905000"/>
            <a:ext cx="0" cy="3048000"/>
          </a:xfrm>
          <a:prstGeom prst="line">
            <a:avLst/>
          </a:prstGeom>
          <a:noFill/>
          <a:ln w="9525">
            <a:solidFill>
              <a:schemeClr val="tx1"/>
            </a:solidFill>
            <a:round/>
            <a:headEnd/>
            <a:tailEnd/>
          </a:ln>
        </p:spPr>
        <p:txBody>
          <a:bodyPr/>
          <a:lstStyle/>
          <a:p>
            <a:endParaRPr lang="en-US"/>
          </a:p>
        </p:txBody>
      </p:sp>
      <p:sp>
        <p:nvSpPr>
          <p:cNvPr id="11276" name="Line 23"/>
          <p:cNvSpPr>
            <a:spLocks noChangeShapeType="1"/>
          </p:cNvSpPr>
          <p:nvPr/>
        </p:nvSpPr>
        <p:spPr bwMode="auto">
          <a:xfrm>
            <a:off x="7391400" y="1905000"/>
            <a:ext cx="0" cy="3048000"/>
          </a:xfrm>
          <a:prstGeom prst="line">
            <a:avLst/>
          </a:prstGeom>
          <a:noFill/>
          <a:ln w="9525">
            <a:solidFill>
              <a:schemeClr val="tx1"/>
            </a:solidFill>
            <a:round/>
            <a:headEnd/>
            <a:tailEnd/>
          </a:ln>
        </p:spPr>
        <p:txBody>
          <a:bodyPr/>
          <a:lstStyle/>
          <a:p>
            <a:endParaRPr lang="en-US"/>
          </a:p>
        </p:txBody>
      </p:sp>
      <p:sp>
        <p:nvSpPr>
          <p:cNvPr id="11277" name="Line 24"/>
          <p:cNvSpPr>
            <a:spLocks noChangeShapeType="1"/>
          </p:cNvSpPr>
          <p:nvPr/>
        </p:nvSpPr>
        <p:spPr bwMode="auto">
          <a:xfrm>
            <a:off x="7696200" y="1905000"/>
            <a:ext cx="0" cy="3048000"/>
          </a:xfrm>
          <a:prstGeom prst="line">
            <a:avLst/>
          </a:prstGeom>
          <a:noFill/>
          <a:ln w="9525">
            <a:solidFill>
              <a:schemeClr val="tx1"/>
            </a:solidFill>
            <a:round/>
            <a:headEnd/>
            <a:tailEnd/>
          </a:ln>
        </p:spPr>
        <p:txBody>
          <a:bodyPr/>
          <a:lstStyle/>
          <a:p>
            <a:endParaRPr lang="en-US"/>
          </a:p>
        </p:txBody>
      </p:sp>
      <p:sp>
        <p:nvSpPr>
          <p:cNvPr id="11278" name="Line 25"/>
          <p:cNvSpPr>
            <a:spLocks noChangeShapeType="1"/>
          </p:cNvSpPr>
          <p:nvPr/>
        </p:nvSpPr>
        <p:spPr bwMode="auto">
          <a:xfrm>
            <a:off x="8001000" y="1905000"/>
            <a:ext cx="0" cy="3048000"/>
          </a:xfrm>
          <a:prstGeom prst="line">
            <a:avLst/>
          </a:prstGeom>
          <a:noFill/>
          <a:ln w="9525">
            <a:solidFill>
              <a:schemeClr val="tx1"/>
            </a:solidFill>
            <a:round/>
            <a:headEnd/>
            <a:tailEnd/>
          </a:ln>
        </p:spPr>
        <p:txBody>
          <a:bodyPr/>
          <a:lstStyle/>
          <a:p>
            <a:endParaRPr lang="en-US"/>
          </a:p>
        </p:txBody>
      </p:sp>
      <p:sp>
        <p:nvSpPr>
          <p:cNvPr id="11279" name="Line 26"/>
          <p:cNvSpPr>
            <a:spLocks noChangeShapeType="1"/>
          </p:cNvSpPr>
          <p:nvPr/>
        </p:nvSpPr>
        <p:spPr bwMode="auto">
          <a:xfrm>
            <a:off x="4953000" y="4648200"/>
            <a:ext cx="3276600" cy="0"/>
          </a:xfrm>
          <a:prstGeom prst="line">
            <a:avLst/>
          </a:prstGeom>
          <a:noFill/>
          <a:ln w="9525">
            <a:solidFill>
              <a:schemeClr val="tx1"/>
            </a:solidFill>
            <a:round/>
            <a:headEnd/>
            <a:tailEnd/>
          </a:ln>
        </p:spPr>
        <p:txBody>
          <a:bodyPr/>
          <a:lstStyle/>
          <a:p>
            <a:endParaRPr lang="en-US"/>
          </a:p>
        </p:txBody>
      </p:sp>
      <p:sp>
        <p:nvSpPr>
          <p:cNvPr id="11280" name="Line 27"/>
          <p:cNvSpPr>
            <a:spLocks noChangeShapeType="1"/>
          </p:cNvSpPr>
          <p:nvPr/>
        </p:nvSpPr>
        <p:spPr bwMode="auto">
          <a:xfrm>
            <a:off x="4953000" y="4343400"/>
            <a:ext cx="3276600" cy="0"/>
          </a:xfrm>
          <a:prstGeom prst="line">
            <a:avLst/>
          </a:prstGeom>
          <a:noFill/>
          <a:ln w="9525">
            <a:solidFill>
              <a:schemeClr val="tx1"/>
            </a:solidFill>
            <a:round/>
            <a:headEnd/>
            <a:tailEnd/>
          </a:ln>
        </p:spPr>
        <p:txBody>
          <a:bodyPr/>
          <a:lstStyle/>
          <a:p>
            <a:endParaRPr lang="en-US"/>
          </a:p>
        </p:txBody>
      </p:sp>
      <p:sp>
        <p:nvSpPr>
          <p:cNvPr id="11281" name="Line 28"/>
          <p:cNvSpPr>
            <a:spLocks noChangeShapeType="1"/>
          </p:cNvSpPr>
          <p:nvPr/>
        </p:nvSpPr>
        <p:spPr bwMode="auto">
          <a:xfrm>
            <a:off x="4953000" y="4038600"/>
            <a:ext cx="3276600" cy="0"/>
          </a:xfrm>
          <a:prstGeom prst="line">
            <a:avLst/>
          </a:prstGeom>
          <a:noFill/>
          <a:ln w="9525">
            <a:solidFill>
              <a:schemeClr val="tx1"/>
            </a:solidFill>
            <a:round/>
            <a:headEnd/>
            <a:tailEnd/>
          </a:ln>
        </p:spPr>
        <p:txBody>
          <a:bodyPr/>
          <a:lstStyle/>
          <a:p>
            <a:endParaRPr lang="en-US"/>
          </a:p>
        </p:txBody>
      </p:sp>
      <p:sp>
        <p:nvSpPr>
          <p:cNvPr id="11282" name="Line 29"/>
          <p:cNvSpPr>
            <a:spLocks noChangeShapeType="1"/>
          </p:cNvSpPr>
          <p:nvPr/>
        </p:nvSpPr>
        <p:spPr bwMode="auto">
          <a:xfrm>
            <a:off x="4953000" y="3733800"/>
            <a:ext cx="3276600" cy="0"/>
          </a:xfrm>
          <a:prstGeom prst="line">
            <a:avLst/>
          </a:prstGeom>
          <a:noFill/>
          <a:ln w="9525">
            <a:solidFill>
              <a:schemeClr val="tx1"/>
            </a:solidFill>
            <a:round/>
            <a:headEnd/>
            <a:tailEnd/>
          </a:ln>
        </p:spPr>
        <p:txBody>
          <a:bodyPr/>
          <a:lstStyle/>
          <a:p>
            <a:endParaRPr lang="en-US"/>
          </a:p>
        </p:txBody>
      </p:sp>
      <p:sp>
        <p:nvSpPr>
          <p:cNvPr id="11283" name="Line 30"/>
          <p:cNvSpPr>
            <a:spLocks noChangeShapeType="1"/>
          </p:cNvSpPr>
          <p:nvPr/>
        </p:nvSpPr>
        <p:spPr bwMode="auto">
          <a:xfrm>
            <a:off x="4953000" y="3429000"/>
            <a:ext cx="3276600" cy="0"/>
          </a:xfrm>
          <a:prstGeom prst="line">
            <a:avLst/>
          </a:prstGeom>
          <a:noFill/>
          <a:ln w="9525">
            <a:solidFill>
              <a:schemeClr val="tx1"/>
            </a:solidFill>
            <a:round/>
            <a:headEnd/>
            <a:tailEnd/>
          </a:ln>
        </p:spPr>
        <p:txBody>
          <a:bodyPr/>
          <a:lstStyle/>
          <a:p>
            <a:endParaRPr lang="en-US"/>
          </a:p>
        </p:txBody>
      </p:sp>
      <p:sp>
        <p:nvSpPr>
          <p:cNvPr id="11284" name="Line 31"/>
          <p:cNvSpPr>
            <a:spLocks noChangeShapeType="1"/>
          </p:cNvSpPr>
          <p:nvPr/>
        </p:nvSpPr>
        <p:spPr bwMode="auto">
          <a:xfrm>
            <a:off x="4953000" y="3124200"/>
            <a:ext cx="3276600" cy="0"/>
          </a:xfrm>
          <a:prstGeom prst="line">
            <a:avLst/>
          </a:prstGeom>
          <a:noFill/>
          <a:ln w="9525">
            <a:solidFill>
              <a:schemeClr val="tx1"/>
            </a:solidFill>
            <a:round/>
            <a:headEnd/>
            <a:tailEnd/>
          </a:ln>
        </p:spPr>
        <p:txBody>
          <a:bodyPr/>
          <a:lstStyle/>
          <a:p>
            <a:endParaRPr lang="en-US"/>
          </a:p>
        </p:txBody>
      </p:sp>
      <p:sp>
        <p:nvSpPr>
          <p:cNvPr id="11285" name="Line 32"/>
          <p:cNvSpPr>
            <a:spLocks noChangeShapeType="1"/>
          </p:cNvSpPr>
          <p:nvPr/>
        </p:nvSpPr>
        <p:spPr bwMode="auto">
          <a:xfrm>
            <a:off x="4953000" y="2819400"/>
            <a:ext cx="3276600" cy="0"/>
          </a:xfrm>
          <a:prstGeom prst="line">
            <a:avLst/>
          </a:prstGeom>
          <a:noFill/>
          <a:ln w="9525">
            <a:solidFill>
              <a:schemeClr val="tx1"/>
            </a:solidFill>
            <a:round/>
            <a:headEnd/>
            <a:tailEnd/>
          </a:ln>
        </p:spPr>
        <p:txBody>
          <a:bodyPr/>
          <a:lstStyle/>
          <a:p>
            <a:endParaRPr lang="en-US"/>
          </a:p>
        </p:txBody>
      </p:sp>
      <p:sp>
        <p:nvSpPr>
          <p:cNvPr id="11286" name="Line 33"/>
          <p:cNvSpPr>
            <a:spLocks noChangeShapeType="1"/>
          </p:cNvSpPr>
          <p:nvPr/>
        </p:nvSpPr>
        <p:spPr bwMode="auto">
          <a:xfrm>
            <a:off x="4953000" y="2514600"/>
            <a:ext cx="3276600" cy="0"/>
          </a:xfrm>
          <a:prstGeom prst="line">
            <a:avLst/>
          </a:prstGeom>
          <a:noFill/>
          <a:ln w="9525">
            <a:solidFill>
              <a:schemeClr val="tx1"/>
            </a:solidFill>
            <a:round/>
            <a:headEnd/>
            <a:tailEnd/>
          </a:ln>
        </p:spPr>
        <p:txBody>
          <a:bodyPr/>
          <a:lstStyle/>
          <a:p>
            <a:endParaRPr lang="en-US"/>
          </a:p>
        </p:txBody>
      </p:sp>
      <p:sp>
        <p:nvSpPr>
          <p:cNvPr id="11287" name="Line 34"/>
          <p:cNvSpPr>
            <a:spLocks noChangeShapeType="1"/>
          </p:cNvSpPr>
          <p:nvPr/>
        </p:nvSpPr>
        <p:spPr bwMode="auto">
          <a:xfrm>
            <a:off x="4953000" y="2209800"/>
            <a:ext cx="3276600" cy="0"/>
          </a:xfrm>
          <a:prstGeom prst="line">
            <a:avLst/>
          </a:prstGeom>
          <a:noFill/>
          <a:ln w="9525">
            <a:solidFill>
              <a:schemeClr val="tx1"/>
            </a:solidFill>
            <a:round/>
            <a:headEnd/>
            <a:tailEnd/>
          </a:ln>
        </p:spPr>
        <p:txBody>
          <a:bodyPr/>
          <a:lstStyle/>
          <a:p>
            <a:endParaRPr lang="en-US"/>
          </a:p>
        </p:txBody>
      </p:sp>
      <p:sp>
        <p:nvSpPr>
          <p:cNvPr id="11299" name="Oval 35"/>
          <p:cNvSpPr>
            <a:spLocks noChangeAspect="1" noChangeArrowheads="1"/>
          </p:cNvSpPr>
          <p:nvPr/>
        </p:nvSpPr>
        <p:spPr bwMode="auto">
          <a:xfrm>
            <a:off x="5594350" y="4071938"/>
            <a:ext cx="228600" cy="228600"/>
          </a:xfrm>
          <a:prstGeom prst="ellipse">
            <a:avLst/>
          </a:prstGeom>
          <a:solidFill>
            <a:srgbClr val="3366FF"/>
          </a:solidFill>
          <a:ln w="9525">
            <a:noFill/>
            <a:round/>
            <a:headEnd/>
            <a:tailEnd/>
          </a:ln>
        </p:spPr>
        <p:txBody>
          <a:bodyPr wrap="none" anchor="ctr"/>
          <a:lstStyle/>
          <a:p>
            <a:endParaRPr lang="en-US"/>
          </a:p>
        </p:txBody>
      </p:sp>
      <p:sp>
        <p:nvSpPr>
          <p:cNvPr id="11300" name="Oval 36"/>
          <p:cNvSpPr>
            <a:spLocks noChangeAspect="1" noChangeArrowheads="1"/>
          </p:cNvSpPr>
          <p:nvPr/>
        </p:nvSpPr>
        <p:spPr bwMode="auto">
          <a:xfrm>
            <a:off x="7424738" y="2852738"/>
            <a:ext cx="228600" cy="228600"/>
          </a:xfrm>
          <a:prstGeom prst="ellipse">
            <a:avLst/>
          </a:prstGeom>
          <a:solidFill>
            <a:srgbClr val="FF3300"/>
          </a:solidFill>
          <a:ln w="9525">
            <a:noFill/>
            <a:round/>
            <a:headEnd/>
            <a:tailEnd/>
          </a:ln>
        </p:spPr>
        <p:txBody>
          <a:bodyPr wrap="none" anchor="ctr"/>
          <a:lstStyle/>
          <a:p>
            <a:endParaRPr lang="en-US"/>
          </a:p>
        </p:txBody>
      </p:sp>
      <p:sp>
        <p:nvSpPr>
          <p:cNvPr id="11301" name="Line 37"/>
          <p:cNvSpPr>
            <a:spLocks noChangeShapeType="1"/>
          </p:cNvSpPr>
          <p:nvPr/>
        </p:nvSpPr>
        <p:spPr bwMode="auto">
          <a:xfrm flipV="1">
            <a:off x="5715000" y="2971800"/>
            <a:ext cx="1828800" cy="1219200"/>
          </a:xfrm>
          <a:prstGeom prst="line">
            <a:avLst/>
          </a:prstGeom>
          <a:noFill/>
          <a:ln w="25400">
            <a:solidFill>
              <a:schemeClr val="tx1"/>
            </a:solidFill>
            <a:round/>
            <a:headEnd/>
            <a:tailEnd type="triangle" w="med" len="med"/>
          </a:ln>
        </p:spPr>
        <p:txBody>
          <a:bodyPr/>
          <a:lstStyle/>
          <a:p>
            <a:endParaRPr lang="en-US"/>
          </a:p>
        </p:txBody>
      </p:sp>
      <p:grpSp>
        <p:nvGrpSpPr>
          <p:cNvPr id="4" name="Group 49"/>
          <p:cNvGrpSpPr>
            <a:grpSpLocks/>
          </p:cNvGrpSpPr>
          <p:nvPr/>
        </p:nvGrpSpPr>
        <p:grpSpPr bwMode="auto">
          <a:xfrm>
            <a:off x="5867400" y="4125913"/>
            <a:ext cx="1676400" cy="396875"/>
            <a:chOff x="3696" y="2599"/>
            <a:chExt cx="1056" cy="250"/>
          </a:xfrm>
        </p:grpSpPr>
        <p:sp>
          <p:nvSpPr>
            <p:cNvPr id="11307" name="Line 38"/>
            <p:cNvSpPr>
              <a:spLocks noChangeShapeType="1"/>
            </p:cNvSpPr>
            <p:nvPr/>
          </p:nvSpPr>
          <p:spPr bwMode="auto">
            <a:xfrm>
              <a:off x="3696" y="2640"/>
              <a:ext cx="1056" cy="0"/>
            </a:xfrm>
            <a:prstGeom prst="line">
              <a:avLst/>
            </a:prstGeom>
            <a:noFill/>
            <a:ln w="9525">
              <a:solidFill>
                <a:schemeClr val="tx1"/>
              </a:solidFill>
              <a:round/>
              <a:headEnd type="triangle" w="med" len="med"/>
              <a:tailEnd type="triangle" w="med" len="med"/>
            </a:ln>
          </p:spPr>
          <p:txBody>
            <a:bodyPr/>
            <a:lstStyle/>
            <a:p>
              <a:endParaRPr lang="en-US"/>
            </a:p>
          </p:txBody>
        </p:sp>
        <p:sp>
          <p:nvSpPr>
            <p:cNvPr id="11308" name="Text Box 40"/>
            <p:cNvSpPr txBox="1">
              <a:spLocks noChangeArrowheads="1"/>
            </p:cNvSpPr>
            <p:nvPr/>
          </p:nvSpPr>
          <p:spPr bwMode="auto">
            <a:xfrm>
              <a:off x="4070" y="2599"/>
              <a:ext cx="271" cy="250"/>
            </a:xfrm>
            <a:prstGeom prst="rect">
              <a:avLst/>
            </a:prstGeom>
            <a:noFill/>
            <a:ln w="9525">
              <a:noFill/>
              <a:miter lim="800000"/>
              <a:headEnd/>
              <a:tailEnd/>
            </a:ln>
          </p:spPr>
          <p:txBody>
            <a:bodyPr wrap="none">
              <a:spAutoFit/>
            </a:bodyPr>
            <a:lstStyle/>
            <a:p>
              <a:r>
                <a:rPr lang="en-US" sz="2000">
                  <a:latin typeface="Arial" pitchFamily="34" charset="0"/>
                </a:rPr>
                <a:t> </a:t>
              </a:r>
              <a:r>
                <a:rPr lang="en-US" sz="2000" i="1">
                  <a:latin typeface="Arial" pitchFamily="34" charset="0"/>
                </a:rPr>
                <a:t>t</a:t>
              </a:r>
              <a:r>
                <a:rPr lang="en-US" sz="2000" i="1" baseline="-25000">
                  <a:latin typeface="Arial" pitchFamily="34" charset="0"/>
                </a:rPr>
                <a:t>x</a:t>
              </a:r>
            </a:p>
          </p:txBody>
        </p:sp>
      </p:grpSp>
      <p:grpSp>
        <p:nvGrpSpPr>
          <p:cNvPr id="5" name="Group 50"/>
          <p:cNvGrpSpPr>
            <a:grpSpLocks/>
          </p:cNvGrpSpPr>
          <p:nvPr/>
        </p:nvGrpSpPr>
        <p:grpSpPr bwMode="auto">
          <a:xfrm>
            <a:off x="7527925" y="3124200"/>
            <a:ext cx="546100" cy="990600"/>
            <a:chOff x="4742" y="1968"/>
            <a:chExt cx="344" cy="624"/>
          </a:xfrm>
        </p:grpSpPr>
        <p:sp>
          <p:nvSpPr>
            <p:cNvPr id="11305" name="Line 39"/>
            <p:cNvSpPr>
              <a:spLocks noChangeShapeType="1"/>
            </p:cNvSpPr>
            <p:nvPr/>
          </p:nvSpPr>
          <p:spPr bwMode="auto">
            <a:xfrm flipV="1">
              <a:off x="4752" y="1968"/>
              <a:ext cx="0" cy="624"/>
            </a:xfrm>
            <a:prstGeom prst="line">
              <a:avLst/>
            </a:prstGeom>
            <a:noFill/>
            <a:ln w="9525">
              <a:solidFill>
                <a:schemeClr val="tx1"/>
              </a:solidFill>
              <a:round/>
              <a:headEnd type="triangle" w="med" len="med"/>
              <a:tailEnd type="triangle" w="med" len="med"/>
            </a:ln>
          </p:spPr>
          <p:txBody>
            <a:bodyPr/>
            <a:lstStyle/>
            <a:p>
              <a:endParaRPr lang="en-US"/>
            </a:p>
          </p:txBody>
        </p:sp>
        <p:sp>
          <p:nvSpPr>
            <p:cNvPr id="11306" name="Text Box 41"/>
            <p:cNvSpPr txBox="1">
              <a:spLocks noChangeArrowheads="1"/>
            </p:cNvSpPr>
            <p:nvPr/>
          </p:nvSpPr>
          <p:spPr bwMode="auto">
            <a:xfrm>
              <a:off x="4742" y="2167"/>
              <a:ext cx="344" cy="250"/>
            </a:xfrm>
            <a:prstGeom prst="rect">
              <a:avLst/>
            </a:prstGeom>
            <a:noFill/>
            <a:ln w="9525">
              <a:noFill/>
              <a:miter lim="800000"/>
              <a:headEnd/>
              <a:tailEnd/>
            </a:ln>
          </p:spPr>
          <p:txBody>
            <a:bodyPr wrap="none">
              <a:spAutoFit/>
            </a:bodyPr>
            <a:lstStyle/>
            <a:p>
              <a:r>
                <a:rPr lang="en-US" sz="2000">
                  <a:latin typeface="Arial" pitchFamily="34" charset="0"/>
                </a:rPr>
                <a:t> </a:t>
              </a:r>
              <a:r>
                <a:rPr lang="en-US" sz="2000" i="1">
                  <a:latin typeface="Arial" pitchFamily="34" charset="0"/>
                </a:rPr>
                <a:t>t</a:t>
              </a:r>
              <a:r>
                <a:rPr lang="en-US" sz="2000" i="1" baseline="-25000">
                  <a:latin typeface="Arial" pitchFamily="34" charset="0"/>
                </a:rPr>
                <a:t>y </a:t>
              </a:r>
              <a:r>
                <a:rPr lang="en-US" sz="2000">
                  <a:latin typeface="Arial" pitchFamily="34" charset="0"/>
                </a:rPr>
                <a:t> </a:t>
              </a:r>
            </a:p>
          </p:txBody>
        </p:sp>
      </p:grpSp>
      <p:sp>
        <p:nvSpPr>
          <p:cNvPr id="11293" name="AutoShape 42"/>
          <p:cNvSpPr>
            <a:spLocks noChangeArrowheads="1"/>
          </p:cNvSpPr>
          <p:nvPr/>
        </p:nvSpPr>
        <p:spPr bwMode="auto">
          <a:xfrm>
            <a:off x="1600200" y="5292725"/>
            <a:ext cx="457200" cy="914400"/>
          </a:xfrm>
          <a:prstGeom prst="bracketPair">
            <a:avLst>
              <a:gd name="adj" fmla="val 16667"/>
            </a:avLst>
          </a:prstGeom>
          <a:noFill/>
          <a:ln w="9525">
            <a:solidFill>
              <a:srgbClr val="000000"/>
            </a:solidFill>
            <a:round/>
            <a:headEnd/>
            <a:tailEnd/>
          </a:ln>
        </p:spPr>
        <p:txBody>
          <a:bodyPr/>
          <a:lstStyle/>
          <a:p>
            <a:endParaRPr lang="en-US"/>
          </a:p>
        </p:txBody>
      </p:sp>
      <p:sp>
        <p:nvSpPr>
          <p:cNvPr id="11294" name="Text Box 43"/>
          <p:cNvSpPr txBox="1">
            <a:spLocks noChangeArrowheads="1"/>
          </p:cNvSpPr>
          <p:nvPr/>
        </p:nvSpPr>
        <p:spPr bwMode="auto">
          <a:xfrm>
            <a:off x="1676400" y="5257800"/>
            <a:ext cx="420688" cy="822325"/>
          </a:xfrm>
          <a:prstGeom prst="rect">
            <a:avLst/>
          </a:prstGeom>
          <a:noFill/>
          <a:ln w="9525">
            <a:noFill/>
            <a:miter lim="800000"/>
            <a:headEnd/>
            <a:tailEnd/>
          </a:ln>
        </p:spPr>
        <p:txBody>
          <a:bodyPr wrap="none">
            <a:spAutoFit/>
          </a:bodyPr>
          <a:lstStyle/>
          <a:p>
            <a:r>
              <a:rPr lang="en-US"/>
              <a:t>x'</a:t>
            </a:r>
          </a:p>
          <a:p>
            <a:r>
              <a:rPr lang="en-US"/>
              <a:t>y'</a:t>
            </a:r>
          </a:p>
        </p:txBody>
      </p:sp>
      <p:sp>
        <p:nvSpPr>
          <p:cNvPr id="11295" name="AutoShape 44"/>
          <p:cNvSpPr>
            <a:spLocks noChangeArrowheads="1"/>
          </p:cNvSpPr>
          <p:nvPr/>
        </p:nvSpPr>
        <p:spPr bwMode="auto">
          <a:xfrm>
            <a:off x="2514600" y="5292725"/>
            <a:ext cx="457200" cy="914400"/>
          </a:xfrm>
          <a:prstGeom prst="bracketPair">
            <a:avLst>
              <a:gd name="adj" fmla="val 16667"/>
            </a:avLst>
          </a:prstGeom>
          <a:noFill/>
          <a:ln w="9525">
            <a:solidFill>
              <a:srgbClr val="000000"/>
            </a:solidFill>
            <a:round/>
            <a:headEnd/>
            <a:tailEnd/>
          </a:ln>
        </p:spPr>
        <p:txBody>
          <a:bodyPr/>
          <a:lstStyle/>
          <a:p>
            <a:endParaRPr lang="en-US"/>
          </a:p>
        </p:txBody>
      </p:sp>
      <p:sp>
        <p:nvSpPr>
          <p:cNvPr id="11296" name="Text Box 45"/>
          <p:cNvSpPr txBox="1">
            <a:spLocks noChangeArrowheads="1"/>
          </p:cNvSpPr>
          <p:nvPr/>
        </p:nvSpPr>
        <p:spPr bwMode="auto">
          <a:xfrm>
            <a:off x="2590800" y="5257800"/>
            <a:ext cx="336550" cy="822325"/>
          </a:xfrm>
          <a:prstGeom prst="rect">
            <a:avLst/>
          </a:prstGeom>
          <a:noFill/>
          <a:ln w="9525">
            <a:noFill/>
            <a:miter lim="800000"/>
            <a:headEnd/>
            <a:tailEnd/>
          </a:ln>
        </p:spPr>
        <p:txBody>
          <a:bodyPr wrap="none">
            <a:spAutoFit/>
          </a:bodyPr>
          <a:lstStyle/>
          <a:p>
            <a:r>
              <a:rPr lang="en-US"/>
              <a:t>x</a:t>
            </a:r>
          </a:p>
          <a:p>
            <a:r>
              <a:rPr lang="en-US"/>
              <a:t>y</a:t>
            </a:r>
          </a:p>
        </p:txBody>
      </p:sp>
      <p:sp>
        <p:nvSpPr>
          <p:cNvPr id="11297" name="AutoShape 46"/>
          <p:cNvSpPr>
            <a:spLocks noChangeArrowheads="1"/>
          </p:cNvSpPr>
          <p:nvPr/>
        </p:nvSpPr>
        <p:spPr bwMode="auto">
          <a:xfrm>
            <a:off x="3352800" y="5292725"/>
            <a:ext cx="457200" cy="914400"/>
          </a:xfrm>
          <a:prstGeom prst="bracketPair">
            <a:avLst>
              <a:gd name="adj" fmla="val 16667"/>
            </a:avLst>
          </a:prstGeom>
          <a:noFill/>
          <a:ln w="9525">
            <a:solidFill>
              <a:srgbClr val="000000"/>
            </a:solidFill>
            <a:round/>
            <a:headEnd/>
            <a:tailEnd/>
          </a:ln>
        </p:spPr>
        <p:txBody>
          <a:bodyPr/>
          <a:lstStyle/>
          <a:p>
            <a:endParaRPr lang="en-US" sz="2000">
              <a:latin typeface="Arial" pitchFamily="34" charset="0"/>
            </a:endParaRPr>
          </a:p>
        </p:txBody>
      </p:sp>
      <p:sp>
        <p:nvSpPr>
          <p:cNvPr id="11298" name="Text Box 47"/>
          <p:cNvSpPr txBox="1">
            <a:spLocks noChangeArrowheads="1"/>
          </p:cNvSpPr>
          <p:nvPr/>
        </p:nvSpPr>
        <p:spPr bwMode="auto">
          <a:xfrm>
            <a:off x="3429000" y="5303838"/>
            <a:ext cx="406400" cy="762000"/>
          </a:xfrm>
          <a:prstGeom prst="rect">
            <a:avLst/>
          </a:prstGeom>
          <a:noFill/>
          <a:ln w="9525">
            <a:noFill/>
            <a:miter lim="800000"/>
            <a:headEnd/>
            <a:tailEnd/>
          </a:ln>
        </p:spPr>
        <p:txBody>
          <a:bodyPr wrap="none">
            <a:spAutoFit/>
          </a:bodyPr>
          <a:lstStyle/>
          <a:p>
            <a:pPr>
              <a:spcBef>
                <a:spcPct val="20000"/>
              </a:spcBef>
            </a:pPr>
            <a:r>
              <a:rPr lang="en-US" sz="2000" i="1">
                <a:latin typeface="Arial" pitchFamily="34" charset="0"/>
              </a:rPr>
              <a:t>t</a:t>
            </a:r>
            <a:r>
              <a:rPr lang="en-US" sz="2000" i="1" baseline="-25000">
                <a:latin typeface="Arial" pitchFamily="34" charset="0"/>
              </a:rPr>
              <a:t>x</a:t>
            </a:r>
          </a:p>
          <a:p>
            <a:pPr>
              <a:spcBef>
                <a:spcPct val="20000"/>
              </a:spcBef>
            </a:pPr>
            <a:r>
              <a:rPr lang="en-US" sz="2000" i="1">
                <a:latin typeface="Arial" pitchFamily="34" charset="0"/>
              </a:rPr>
              <a:t>t</a:t>
            </a:r>
            <a:r>
              <a:rPr lang="en-US" sz="2000" i="1" baseline="-25000">
                <a:latin typeface="Arial" pitchFamily="34" charset="0"/>
              </a:rPr>
              <a:t>y </a:t>
            </a:r>
            <a:endParaRPr lang="en-US"/>
          </a:p>
        </p:txBody>
      </p:sp>
      <p:sp>
        <p:nvSpPr>
          <p:cNvPr id="2" name="Text Box 48"/>
          <p:cNvSpPr txBox="1">
            <a:spLocks noChangeArrowheads="1"/>
          </p:cNvSpPr>
          <p:nvPr/>
        </p:nvSpPr>
        <p:spPr bwMode="auto">
          <a:xfrm>
            <a:off x="2133600" y="5562600"/>
            <a:ext cx="1295400" cy="457200"/>
          </a:xfrm>
          <a:prstGeom prst="rect">
            <a:avLst/>
          </a:prstGeom>
          <a:noFill/>
          <a:ln w="9525">
            <a:noFill/>
            <a:miter lim="800000"/>
            <a:headEnd/>
            <a:tailEnd/>
          </a:ln>
        </p:spPr>
        <p:txBody>
          <a:bodyPr>
            <a:spAutoFit/>
          </a:bodyPr>
          <a:lstStyle/>
          <a:p>
            <a:pPr>
              <a:spcBef>
                <a:spcPct val="50000"/>
              </a:spcBef>
            </a:pPr>
            <a:r>
              <a:rPr lang="en-US"/>
              <a:t>=         +</a:t>
            </a:r>
          </a:p>
        </p:txBody>
      </p:sp>
      <p:grpSp>
        <p:nvGrpSpPr>
          <p:cNvPr id="3" name="Group 54"/>
          <p:cNvGrpSpPr>
            <a:grpSpLocks/>
          </p:cNvGrpSpPr>
          <p:nvPr/>
        </p:nvGrpSpPr>
        <p:grpSpPr bwMode="auto">
          <a:xfrm>
            <a:off x="5318125" y="3414713"/>
            <a:ext cx="2835275" cy="1174750"/>
            <a:chOff x="3350" y="2151"/>
            <a:chExt cx="1786" cy="740"/>
          </a:xfrm>
        </p:grpSpPr>
        <p:sp>
          <p:nvSpPr>
            <p:cNvPr id="11302" name="Text Box 51"/>
            <p:cNvSpPr txBox="1">
              <a:spLocks noChangeArrowheads="1"/>
            </p:cNvSpPr>
            <p:nvPr/>
          </p:nvSpPr>
          <p:spPr bwMode="auto">
            <a:xfrm>
              <a:off x="3350" y="2679"/>
              <a:ext cx="472" cy="212"/>
            </a:xfrm>
            <a:prstGeom prst="rect">
              <a:avLst/>
            </a:prstGeom>
            <a:noFill/>
            <a:ln w="9525">
              <a:noFill/>
              <a:miter lim="800000"/>
              <a:headEnd/>
              <a:tailEnd/>
            </a:ln>
          </p:spPr>
          <p:txBody>
            <a:bodyPr wrap="none">
              <a:spAutoFit/>
            </a:bodyPr>
            <a:lstStyle/>
            <a:p>
              <a:r>
                <a:rPr lang="en-US" sz="1600"/>
                <a:t>P(2, 2)</a:t>
              </a:r>
            </a:p>
          </p:txBody>
        </p:sp>
        <p:sp>
          <p:nvSpPr>
            <p:cNvPr id="11303" name="Text Box 52"/>
            <p:cNvSpPr txBox="1">
              <a:spLocks noChangeArrowheads="1"/>
            </p:cNvSpPr>
            <p:nvPr/>
          </p:nvSpPr>
          <p:spPr bwMode="auto">
            <a:xfrm>
              <a:off x="4224" y="2592"/>
              <a:ext cx="285" cy="212"/>
            </a:xfrm>
            <a:prstGeom prst="rect">
              <a:avLst/>
            </a:prstGeom>
            <a:noFill/>
            <a:ln w="9525">
              <a:noFill/>
              <a:miter lim="800000"/>
              <a:headEnd/>
              <a:tailEnd/>
            </a:ln>
          </p:spPr>
          <p:txBody>
            <a:bodyPr wrap="none">
              <a:spAutoFit/>
            </a:bodyPr>
            <a:lstStyle/>
            <a:p>
              <a:r>
                <a:rPr lang="en-US" sz="1600"/>
                <a:t>= 6</a:t>
              </a:r>
            </a:p>
          </p:txBody>
        </p:sp>
        <p:sp>
          <p:nvSpPr>
            <p:cNvPr id="11304" name="Text Box 53"/>
            <p:cNvSpPr txBox="1">
              <a:spLocks noChangeArrowheads="1"/>
            </p:cNvSpPr>
            <p:nvPr/>
          </p:nvSpPr>
          <p:spPr bwMode="auto">
            <a:xfrm>
              <a:off x="4883" y="2151"/>
              <a:ext cx="253" cy="212"/>
            </a:xfrm>
            <a:prstGeom prst="rect">
              <a:avLst/>
            </a:prstGeom>
            <a:noFill/>
            <a:ln w="9525">
              <a:noFill/>
              <a:miter lim="800000"/>
              <a:headEnd/>
              <a:tailEnd/>
            </a:ln>
          </p:spPr>
          <p:txBody>
            <a:bodyPr wrap="none">
              <a:spAutoFit/>
            </a:bodyPr>
            <a:lstStyle/>
            <a:p>
              <a:r>
                <a:rPr lang="en-US" sz="1600"/>
                <a:t>=4</a:t>
              </a:r>
            </a:p>
          </p:txBody>
        </p:sp>
      </p:grpSp>
      <p:sp>
        <p:nvSpPr>
          <p:cNvPr id="6" name="Text Box 55"/>
          <p:cNvSpPr txBox="1">
            <a:spLocks noChangeArrowheads="1"/>
          </p:cNvSpPr>
          <p:nvPr/>
        </p:nvSpPr>
        <p:spPr bwMode="auto">
          <a:xfrm>
            <a:off x="7467600" y="2438400"/>
            <a:ext cx="1066800" cy="457200"/>
          </a:xfrm>
          <a:prstGeom prst="rect">
            <a:avLst/>
          </a:prstGeom>
          <a:noFill/>
          <a:ln w="9525">
            <a:noFill/>
            <a:miter lim="800000"/>
            <a:headEnd/>
            <a:tailEnd/>
          </a:ln>
        </p:spPr>
        <p:txBody>
          <a:bodyPr>
            <a:spAutoFit/>
          </a:bodyPr>
          <a:lstStyle/>
          <a:p>
            <a:pPr>
              <a:spcBef>
                <a:spcPct val="50000"/>
              </a:spcBef>
            </a:pPr>
            <a:r>
              <a:rPr lang="en-US" sz="1800"/>
              <a:t>P</a:t>
            </a:r>
            <a:r>
              <a:rPr lang="en-US"/>
              <a:t>'</a:t>
            </a:r>
            <a:r>
              <a:rPr lang="en-US" sz="1800"/>
              <a:t>(8,6)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2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11301"/>
                                        </p:tgtEl>
                                        <p:attrNameLst>
                                          <p:attrName>style.visibility</p:attrName>
                                        </p:attrNameLst>
                                      </p:cBhvr>
                                      <p:to>
                                        <p:strVal val="visible"/>
                                      </p:to>
                                    </p:set>
                                    <p:animEffect transition="in" filter="wipe(left)">
                                      <p:cBhvr>
                                        <p:cTn id="11" dur="500"/>
                                        <p:tgtEl>
                                          <p:spTgt spid="11301"/>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1130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left)">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down)">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99" grpId="0" animBg="1"/>
      <p:bldP spid="11300" grpId="0" animBg="1"/>
      <p:bldP spid="1130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28" name="Oval 40"/>
          <p:cNvSpPr>
            <a:spLocks noChangeAspect="1" noChangeArrowheads="1"/>
          </p:cNvSpPr>
          <p:nvPr/>
        </p:nvSpPr>
        <p:spPr bwMode="auto">
          <a:xfrm>
            <a:off x="6477000" y="3048000"/>
            <a:ext cx="228600" cy="228600"/>
          </a:xfrm>
          <a:prstGeom prst="ellipse">
            <a:avLst/>
          </a:prstGeom>
          <a:solidFill>
            <a:schemeClr val="accent2"/>
          </a:solidFill>
          <a:ln w="9525">
            <a:noFill/>
            <a:round/>
            <a:headEnd/>
            <a:tailEnd/>
          </a:ln>
        </p:spPr>
        <p:txBody>
          <a:bodyPr wrap="none" anchor="ctr"/>
          <a:lstStyle/>
          <a:p>
            <a:endParaRPr lang="en-US"/>
          </a:p>
        </p:txBody>
      </p:sp>
      <p:sp>
        <p:nvSpPr>
          <p:cNvPr id="12327" name="Oval 39"/>
          <p:cNvSpPr>
            <a:spLocks noChangeAspect="1" noChangeArrowheads="1"/>
          </p:cNvSpPr>
          <p:nvPr/>
        </p:nvSpPr>
        <p:spPr bwMode="auto">
          <a:xfrm>
            <a:off x="6096000" y="2743200"/>
            <a:ext cx="228600" cy="228600"/>
          </a:xfrm>
          <a:prstGeom prst="ellipse">
            <a:avLst/>
          </a:prstGeom>
          <a:solidFill>
            <a:schemeClr val="accent2"/>
          </a:solidFill>
          <a:ln w="9525">
            <a:noFill/>
            <a:round/>
            <a:headEnd/>
            <a:tailEnd/>
          </a:ln>
        </p:spPr>
        <p:txBody>
          <a:bodyPr wrap="none" anchor="ctr"/>
          <a:lstStyle/>
          <a:p>
            <a:endParaRPr lang="en-US"/>
          </a:p>
        </p:txBody>
      </p:sp>
      <p:sp>
        <p:nvSpPr>
          <p:cNvPr id="12326" name="Oval 38"/>
          <p:cNvSpPr>
            <a:spLocks noChangeAspect="1" noChangeArrowheads="1"/>
          </p:cNvSpPr>
          <p:nvPr/>
        </p:nvSpPr>
        <p:spPr bwMode="auto">
          <a:xfrm>
            <a:off x="6858000" y="3505200"/>
            <a:ext cx="228600" cy="228600"/>
          </a:xfrm>
          <a:prstGeom prst="ellipse">
            <a:avLst/>
          </a:prstGeom>
          <a:solidFill>
            <a:schemeClr val="accent2"/>
          </a:solidFill>
          <a:ln w="9525">
            <a:noFill/>
            <a:round/>
            <a:headEnd/>
            <a:tailEnd/>
          </a:ln>
        </p:spPr>
        <p:txBody>
          <a:bodyPr wrap="none" anchor="ctr"/>
          <a:lstStyle/>
          <a:p>
            <a:endParaRPr lang="en-US"/>
          </a:p>
        </p:txBody>
      </p:sp>
      <p:sp>
        <p:nvSpPr>
          <p:cNvPr id="12293" name="Rectangle 2"/>
          <p:cNvSpPr>
            <a:spLocks noGrp="1" noChangeArrowheads="1"/>
          </p:cNvSpPr>
          <p:nvPr>
            <p:ph type="title"/>
          </p:nvPr>
        </p:nvSpPr>
        <p:spPr>
          <a:xfrm>
            <a:off x="609600" y="0"/>
            <a:ext cx="7772400" cy="1143000"/>
          </a:xfrm>
        </p:spPr>
        <p:txBody>
          <a:bodyPr/>
          <a:lstStyle/>
          <a:p>
            <a:r>
              <a:rPr lang="en-US" b="1" smtClean="0">
                <a:solidFill>
                  <a:schemeClr val="accent2"/>
                </a:solidFill>
              </a:rPr>
              <a:t>Rotation</a:t>
            </a:r>
          </a:p>
        </p:txBody>
      </p:sp>
      <p:sp>
        <p:nvSpPr>
          <p:cNvPr id="12294" name="Rectangle 4"/>
          <p:cNvSpPr>
            <a:spLocks noGrp="1" noChangeArrowheads="1"/>
          </p:cNvSpPr>
          <p:nvPr>
            <p:ph idx="1"/>
          </p:nvPr>
        </p:nvSpPr>
        <p:spPr>
          <a:xfrm>
            <a:off x="685800" y="1066800"/>
            <a:ext cx="3886200" cy="4953000"/>
          </a:xfrm>
        </p:spPr>
        <p:txBody>
          <a:bodyPr/>
          <a:lstStyle/>
          <a:p>
            <a:pPr algn="just"/>
            <a:r>
              <a:rPr lang="en-US" sz="2800" smtClean="0"/>
              <a:t>A rotation repositions all points in an object along a circular path in the plane centered at the pivot point.</a:t>
            </a:r>
          </a:p>
          <a:p>
            <a:pPr>
              <a:buFontTx/>
              <a:buNone/>
            </a:pPr>
            <a:endParaRPr lang="en-US" sz="2800" smtClean="0"/>
          </a:p>
          <a:p>
            <a:pPr algn="just"/>
            <a:r>
              <a:rPr lang="en-US" sz="2800" smtClean="0"/>
              <a:t>First, we’ll assume the pivot is at the origin.</a:t>
            </a:r>
          </a:p>
          <a:p>
            <a:pPr>
              <a:buFontTx/>
              <a:buNone/>
            </a:pPr>
            <a:endParaRPr lang="en-US" sz="2800" smtClean="0"/>
          </a:p>
        </p:txBody>
      </p:sp>
      <p:grpSp>
        <p:nvGrpSpPr>
          <p:cNvPr id="12295" name="Group 5"/>
          <p:cNvGrpSpPr>
            <a:grpSpLocks/>
          </p:cNvGrpSpPr>
          <p:nvPr/>
        </p:nvGrpSpPr>
        <p:grpSpPr bwMode="auto">
          <a:xfrm>
            <a:off x="4953000" y="1905000"/>
            <a:ext cx="3276600" cy="3048000"/>
            <a:chOff x="3120" y="1200"/>
            <a:chExt cx="2064" cy="1920"/>
          </a:xfrm>
        </p:grpSpPr>
        <p:grpSp>
          <p:nvGrpSpPr>
            <p:cNvPr id="12304" name="Group 6"/>
            <p:cNvGrpSpPr>
              <a:grpSpLocks/>
            </p:cNvGrpSpPr>
            <p:nvPr/>
          </p:nvGrpSpPr>
          <p:grpSpPr bwMode="auto">
            <a:xfrm>
              <a:off x="3120" y="1200"/>
              <a:ext cx="2064" cy="1920"/>
              <a:chOff x="3120" y="1200"/>
              <a:chExt cx="2064" cy="1920"/>
            </a:xfrm>
          </p:grpSpPr>
          <p:sp>
            <p:nvSpPr>
              <p:cNvPr id="12324" name="Line 7"/>
              <p:cNvSpPr>
                <a:spLocks noChangeShapeType="1"/>
              </p:cNvSpPr>
              <p:nvPr/>
            </p:nvSpPr>
            <p:spPr bwMode="auto">
              <a:xfrm>
                <a:off x="3120" y="1200"/>
                <a:ext cx="0" cy="1920"/>
              </a:xfrm>
              <a:prstGeom prst="line">
                <a:avLst/>
              </a:prstGeom>
              <a:noFill/>
              <a:ln w="38100">
                <a:solidFill>
                  <a:schemeClr val="tx1"/>
                </a:solidFill>
                <a:round/>
                <a:headEnd/>
                <a:tailEnd/>
              </a:ln>
            </p:spPr>
            <p:txBody>
              <a:bodyPr/>
              <a:lstStyle/>
              <a:p>
                <a:endParaRPr lang="en-US"/>
              </a:p>
            </p:txBody>
          </p:sp>
          <p:sp>
            <p:nvSpPr>
              <p:cNvPr id="12325" name="Line 8"/>
              <p:cNvSpPr>
                <a:spLocks noChangeShapeType="1"/>
              </p:cNvSpPr>
              <p:nvPr/>
            </p:nvSpPr>
            <p:spPr bwMode="auto">
              <a:xfrm>
                <a:off x="3120" y="3120"/>
                <a:ext cx="2064" cy="0"/>
              </a:xfrm>
              <a:prstGeom prst="line">
                <a:avLst/>
              </a:prstGeom>
              <a:noFill/>
              <a:ln w="38100">
                <a:solidFill>
                  <a:schemeClr val="tx1"/>
                </a:solidFill>
                <a:round/>
                <a:headEnd/>
                <a:tailEnd/>
              </a:ln>
            </p:spPr>
            <p:txBody>
              <a:bodyPr/>
              <a:lstStyle/>
              <a:p>
                <a:endParaRPr lang="en-US"/>
              </a:p>
            </p:txBody>
          </p:sp>
        </p:grpSp>
        <p:sp>
          <p:nvSpPr>
            <p:cNvPr id="12305" name="Line 9"/>
            <p:cNvSpPr>
              <a:spLocks noChangeShapeType="1"/>
            </p:cNvSpPr>
            <p:nvPr/>
          </p:nvSpPr>
          <p:spPr bwMode="auto">
            <a:xfrm>
              <a:off x="3312" y="1200"/>
              <a:ext cx="0" cy="1920"/>
            </a:xfrm>
            <a:prstGeom prst="line">
              <a:avLst/>
            </a:prstGeom>
            <a:noFill/>
            <a:ln w="9525">
              <a:solidFill>
                <a:schemeClr val="tx1"/>
              </a:solidFill>
              <a:round/>
              <a:headEnd/>
              <a:tailEnd/>
            </a:ln>
          </p:spPr>
          <p:txBody>
            <a:bodyPr/>
            <a:lstStyle/>
            <a:p>
              <a:endParaRPr lang="en-US"/>
            </a:p>
          </p:txBody>
        </p:sp>
        <p:sp>
          <p:nvSpPr>
            <p:cNvPr id="12306" name="Line 10"/>
            <p:cNvSpPr>
              <a:spLocks noChangeShapeType="1"/>
            </p:cNvSpPr>
            <p:nvPr/>
          </p:nvSpPr>
          <p:spPr bwMode="auto">
            <a:xfrm>
              <a:off x="3504" y="1200"/>
              <a:ext cx="0" cy="1920"/>
            </a:xfrm>
            <a:prstGeom prst="line">
              <a:avLst/>
            </a:prstGeom>
            <a:noFill/>
            <a:ln w="9525">
              <a:solidFill>
                <a:schemeClr val="tx1"/>
              </a:solidFill>
              <a:round/>
              <a:headEnd/>
              <a:tailEnd/>
            </a:ln>
          </p:spPr>
          <p:txBody>
            <a:bodyPr/>
            <a:lstStyle/>
            <a:p>
              <a:endParaRPr lang="en-US"/>
            </a:p>
          </p:txBody>
        </p:sp>
        <p:sp>
          <p:nvSpPr>
            <p:cNvPr id="12307" name="Line 11"/>
            <p:cNvSpPr>
              <a:spLocks noChangeShapeType="1"/>
            </p:cNvSpPr>
            <p:nvPr/>
          </p:nvSpPr>
          <p:spPr bwMode="auto">
            <a:xfrm>
              <a:off x="3696" y="1200"/>
              <a:ext cx="0" cy="1920"/>
            </a:xfrm>
            <a:prstGeom prst="line">
              <a:avLst/>
            </a:prstGeom>
            <a:noFill/>
            <a:ln w="9525">
              <a:solidFill>
                <a:schemeClr val="tx1"/>
              </a:solidFill>
              <a:round/>
              <a:headEnd/>
              <a:tailEnd/>
            </a:ln>
          </p:spPr>
          <p:txBody>
            <a:bodyPr/>
            <a:lstStyle/>
            <a:p>
              <a:endParaRPr lang="en-US"/>
            </a:p>
          </p:txBody>
        </p:sp>
        <p:sp>
          <p:nvSpPr>
            <p:cNvPr id="12308" name="Line 12"/>
            <p:cNvSpPr>
              <a:spLocks noChangeShapeType="1"/>
            </p:cNvSpPr>
            <p:nvPr/>
          </p:nvSpPr>
          <p:spPr bwMode="auto">
            <a:xfrm>
              <a:off x="3888" y="1200"/>
              <a:ext cx="0" cy="1920"/>
            </a:xfrm>
            <a:prstGeom prst="line">
              <a:avLst/>
            </a:prstGeom>
            <a:noFill/>
            <a:ln w="9525">
              <a:solidFill>
                <a:schemeClr val="tx1"/>
              </a:solidFill>
              <a:round/>
              <a:headEnd/>
              <a:tailEnd/>
            </a:ln>
          </p:spPr>
          <p:txBody>
            <a:bodyPr/>
            <a:lstStyle/>
            <a:p>
              <a:endParaRPr lang="en-US"/>
            </a:p>
          </p:txBody>
        </p:sp>
        <p:sp>
          <p:nvSpPr>
            <p:cNvPr id="12309" name="Line 13"/>
            <p:cNvSpPr>
              <a:spLocks noChangeShapeType="1"/>
            </p:cNvSpPr>
            <p:nvPr/>
          </p:nvSpPr>
          <p:spPr bwMode="auto">
            <a:xfrm>
              <a:off x="4080" y="1200"/>
              <a:ext cx="0" cy="1920"/>
            </a:xfrm>
            <a:prstGeom prst="line">
              <a:avLst/>
            </a:prstGeom>
            <a:noFill/>
            <a:ln w="9525">
              <a:solidFill>
                <a:schemeClr val="tx1"/>
              </a:solidFill>
              <a:round/>
              <a:headEnd/>
              <a:tailEnd/>
            </a:ln>
          </p:spPr>
          <p:txBody>
            <a:bodyPr/>
            <a:lstStyle/>
            <a:p>
              <a:endParaRPr lang="en-US"/>
            </a:p>
          </p:txBody>
        </p:sp>
        <p:sp>
          <p:nvSpPr>
            <p:cNvPr id="12310" name="Line 14"/>
            <p:cNvSpPr>
              <a:spLocks noChangeShapeType="1"/>
            </p:cNvSpPr>
            <p:nvPr/>
          </p:nvSpPr>
          <p:spPr bwMode="auto">
            <a:xfrm>
              <a:off x="4272" y="1200"/>
              <a:ext cx="0" cy="1920"/>
            </a:xfrm>
            <a:prstGeom prst="line">
              <a:avLst/>
            </a:prstGeom>
            <a:noFill/>
            <a:ln w="9525">
              <a:solidFill>
                <a:schemeClr val="tx1"/>
              </a:solidFill>
              <a:round/>
              <a:headEnd/>
              <a:tailEnd/>
            </a:ln>
          </p:spPr>
          <p:txBody>
            <a:bodyPr/>
            <a:lstStyle/>
            <a:p>
              <a:endParaRPr lang="en-US"/>
            </a:p>
          </p:txBody>
        </p:sp>
        <p:sp>
          <p:nvSpPr>
            <p:cNvPr id="12311" name="Line 15"/>
            <p:cNvSpPr>
              <a:spLocks noChangeShapeType="1"/>
            </p:cNvSpPr>
            <p:nvPr/>
          </p:nvSpPr>
          <p:spPr bwMode="auto">
            <a:xfrm>
              <a:off x="4464" y="1200"/>
              <a:ext cx="0" cy="1920"/>
            </a:xfrm>
            <a:prstGeom prst="line">
              <a:avLst/>
            </a:prstGeom>
            <a:noFill/>
            <a:ln w="9525">
              <a:solidFill>
                <a:schemeClr val="tx1"/>
              </a:solidFill>
              <a:round/>
              <a:headEnd/>
              <a:tailEnd/>
            </a:ln>
          </p:spPr>
          <p:txBody>
            <a:bodyPr/>
            <a:lstStyle/>
            <a:p>
              <a:endParaRPr lang="en-US"/>
            </a:p>
          </p:txBody>
        </p:sp>
        <p:sp>
          <p:nvSpPr>
            <p:cNvPr id="12312" name="Line 16"/>
            <p:cNvSpPr>
              <a:spLocks noChangeShapeType="1"/>
            </p:cNvSpPr>
            <p:nvPr/>
          </p:nvSpPr>
          <p:spPr bwMode="auto">
            <a:xfrm>
              <a:off x="4656" y="1200"/>
              <a:ext cx="0" cy="1920"/>
            </a:xfrm>
            <a:prstGeom prst="line">
              <a:avLst/>
            </a:prstGeom>
            <a:noFill/>
            <a:ln w="9525">
              <a:solidFill>
                <a:schemeClr val="tx1"/>
              </a:solidFill>
              <a:round/>
              <a:headEnd/>
              <a:tailEnd/>
            </a:ln>
          </p:spPr>
          <p:txBody>
            <a:bodyPr/>
            <a:lstStyle/>
            <a:p>
              <a:endParaRPr lang="en-US"/>
            </a:p>
          </p:txBody>
        </p:sp>
        <p:sp>
          <p:nvSpPr>
            <p:cNvPr id="12313" name="Line 17"/>
            <p:cNvSpPr>
              <a:spLocks noChangeShapeType="1"/>
            </p:cNvSpPr>
            <p:nvPr/>
          </p:nvSpPr>
          <p:spPr bwMode="auto">
            <a:xfrm>
              <a:off x="4848" y="1200"/>
              <a:ext cx="0" cy="1920"/>
            </a:xfrm>
            <a:prstGeom prst="line">
              <a:avLst/>
            </a:prstGeom>
            <a:noFill/>
            <a:ln w="9525">
              <a:solidFill>
                <a:schemeClr val="tx1"/>
              </a:solidFill>
              <a:round/>
              <a:headEnd/>
              <a:tailEnd/>
            </a:ln>
          </p:spPr>
          <p:txBody>
            <a:bodyPr/>
            <a:lstStyle/>
            <a:p>
              <a:endParaRPr lang="en-US"/>
            </a:p>
          </p:txBody>
        </p:sp>
        <p:sp>
          <p:nvSpPr>
            <p:cNvPr id="12314" name="Line 18"/>
            <p:cNvSpPr>
              <a:spLocks noChangeShapeType="1"/>
            </p:cNvSpPr>
            <p:nvPr/>
          </p:nvSpPr>
          <p:spPr bwMode="auto">
            <a:xfrm>
              <a:off x="5040" y="1200"/>
              <a:ext cx="0" cy="1920"/>
            </a:xfrm>
            <a:prstGeom prst="line">
              <a:avLst/>
            </a:prstGeom>
            <a:noFill/>
            <a:ln w="9525">
              <a:solidFill>
                <a:schemeClr val="tx1"/>
              </a:solidFill>
              <a:round/>
              <a:headEnd/>
              <a:tailEnd/>
            </a:ln>
          </p:spPr>
          <p:txBody>
            <a:bodyPr/>
            <a:lstStyle/>
            <a:p>
              <a:endParaRPr lang="en-US"/>
            </a:p>
          </p:txBody>
        </p:sp>
        <p:sp>
          <p:nvSpPr>
            <p:cNvPr id="12315" name="Line 19"/>
            <p:cNvSpPr>
              <a:spLocks noChangeShapeType="1"/>
            </p:cNvSpPr>
            <p:nvPr/>
          </p:nvSpPr>
          <p:spPr bwMode="auto">
            <a:xfrm>
              <a:off x="3120" y="2928"/>
              <a:ext cx="2064" cy="0"/>
            </a:xfrm>
            <a:prstGeom prst="line">
              <a:avLst/>
            </a:prstGeom>
            <a:noFill/>
            <a:ln w="9525">
              <a:solidFill>
                <a:schemeClr val="tx1"/>
              </a:solidFill>
              <a:round/>
              <a:headEnd/>
              <a:tailEnd/>
            </a:ln>
          </p:spPr>
          <p:txBody>
            <a:bodyPr/>
            <a:lstStyle/>
            <a:p>
              <a:endParaRPr lang="en-US"/>
            </a:p>
          </p:txBody>
        </p:sp>
        <p:sp>
          <p:nvSpPr>
            <p:cNvPr id="2" name="Line 20"/>
            <p:cNvSpPr>
              <a:spLocks noChangeShapeType="1"/>
            </p:cNvSpPr>
            <p:nvPr/>
          </p:nvSpPr>
          <p:spPr bwMode="auto">
            <a:xfrm>
              <a:off x="3120" y="2736"/>
              <a:ext cx="2064" cy="0"/>
            </a:xfrm>
            <a:prstGeom prst="line">
              <a:avLst/>
            </a:prstGeom>
            <a:noFill/>
            <a:ln w="9525">
              <a:solidFill>
                <a:schemeClr val="tx1"/>
              </a:solidFill>
              <a:round/>
              <a:headEnd/>
              <a:tailEnd/>
            </a:ln>
          </p:spPr>
          <p:txBody>
            <a:bodyPr/>
            <a:lstStyle/>
            <a:p>
              <a:endParaRPr lang="en-US"/>
            </a:p>
          </p:txBody>
        </p:sp>
        <p:sp>
          <p:nvSpPr>
            <p:cNvPr id="3" name="Line 21"/>
            <p:cNvSpPr>
              <a:spLocks noChangeShapeType="1"/>
            </p:cNvSpPr>
            <p:nvPr/>
          </p:nvSpPr>
          <p:spPr bwMode="auto">
            <a:xfrm>
              <a:off x="3120" y="2544"/>
              <a:ext cx="2064" cy="0"/>
            </a:xfrm>
            <a:prstGeom prst="line">
              <a:avLst/>
            </a:prstGeom>
            <a:noFill/>
            <a:ln w="9525">
              <a:solidFill>
                <a:schemeClr val="tx1"/>
              </a:solidFill>
              <a:round/>
              <a:headEnd/>
              <a:tailEnd/>
            </a:ln>
          </p:spPr>
          <p:txBody>
            <a:bodyPr/>
            <a:lstStyle/>
            <a:p>
              <a:endParaRPr lang="en-US"/>
            </a:p>
          </p:txBody>
        </p:sp>
        <p:sp>
          <p:nvSpPr>
            <p:cNvPr id="12318" name="Line 22"/>
            <p:cNvSpPr>
              <a:spLocks noChangeShapeType="1"/>
            </p:cNvSpPr>
            <p:nvPr/>
          </p:nvSpPr>
          <p:spPr bwMode="auto">
            <a:xfrm>
              <a:off x="3120" y="2352"/>
              <a:ext cx="2064" cy="0"/>
            </a:xfrm>
            <a:prstGeom prst="line">
              <a:avLst/>
            </a:prstGeom>
            <a:noFill/>
            <a:ln w="9525">
              <a:solidFill>
                <a:schemeClr val="tx1"/>
              </a:solidFill>
              <a:round/>
              <a:headEnd/>
              <a:tailEnd/>
            </a:ln>
          </p:spPr>
          <p:txBody>
            <a:bodyPr/>
            <a:lstStyle/>
            <a:p>
              <a:endParaRPr lang="en-US"/>
            </a:p>
          </p:txBody>
        </p:sp>
        <p:sp>
          <p:nvSpPr>
            <p:cNvPr id="4" name="Line 23"/>
            <p:cNvSpPr>
              <a:spLocks noChangeShapeType="1"/>
            </p:cNvSpPr>
            <p:nvPr/>
          </p:nvSpPr>
          <p:spPr bwMode="auto">
            <a:xfrm>
              <a:off x="3120" y="2160"/>
              <a:ext cx="2064" cy="0"/>
            </a:xfrm>
            <a:prstGeom prst="line">
              <a:avLst/>
            </a:prstGeom>
            <a:noFill/>
            <a:ln w="9525">
              <a:solidFill>
                <a:schemeClr val="tx1"/>
              </a:solidFill>
              <a:round/>
              <a:headEnd/>
              <a:tailEnd/>
            </a:ln>
          </p:spPr>
          <p:txBody>
            <a:bodyPr/>
            <a:lstStyle/>
            <a:p>
              <a:endParaRPr lang="en-US"/>
            </a:p>
          </p:txBody>
        </p:sp>
        <p:sp>
          <p:nvSpPr>
            <p:cNvPr id="12320" name="Line 24"/>
            <p:cNvSpPr>
              <a:spLocks noChangeShapeType="1"/>
            </p:cNvSpPr>
            <p:nvPr/>
          </p:nvSpPr>
          <p:spPr bwMode="auto">
            <a:xfrm>
              <a:off x="3120" y="1968"/>
              <a:ext cx="2064" cy="0"/>
            </a:xfrm>
            <a:prstGeom prst="line">
              <a:avLst/>
            </a:prstGeom>
            <a:noFill/>
            <a:ln w="9525">
              <a:solidFill>
                <a:schemeClr val="tx1"/>
              </a:solidFill>
              <a:round/>
              <a:headEnd/>
              <a:tailEnd/>
            </a:ln>
          </p:spPr>
          <p:txBody>
            <a:bodyPr/>
            <a:lstStyle/>
            <a:p>
              <a:endParaRPr lang="en-US"/>
            </a:p>
          </p:txBody>
        </p:sp>
        <p:sp>
          <p:nvSpPr>
            <p:cNvPr id="12321" name="Line 25"/>
            <p:cNvSpPr>
              <a:spLocks noChangeShapeType="1"/>
            </p:cNvSpPr>
            <p:nvPr/>
          </p:nvSpPr>
          <p:spPr bwMode="auto">
            <a:xfrm>
              <a:off x="3120" y="1776"/>
              <a:ext cx="2064" cy="0"/>
            </a:xfrm>
            <a:prstGeom prst="line">
              <a:avLst/>
            </a:prstGeom>
            <a:noFill/>
            <a:ln w="9525">
              <a:solidFill>
                <a:schemeClr val="tx1"/>
              </a:solidFill>
              <a:round/>
              <a:headEnd/>
              <a:tailEnd/>
            </a:ln>
          </p:spPr>
          <p:txBody>
            <a:bodyPr/>
            <a:lstStyle/>
            <a:p>
              <a:endParaRPr lang="en-US"/>
            </a:p>
          </p:txBody>
        </p:sp>
        <p:sp>
          <p:nvSpPr>
            <p:cNvPr id="12322" name="Line 26"/>
            <p:cNvSpPr>
              <a:spLocks noChangeShapeType="1"/>
            </p:cNvSpPr>
            <p:nvPr/>
          </p:nvSpPr>
          <p:spPr bwMode="auto">
            <a:xfrm>
              <a:off x="3120" y="1584"/>
              <a:ext cx="2064" cy="0"/>
            </a:xfrm>
            <a:prstGeom prst="line">
              <a:avLst/>
            </a:prstGeom>
            <a:noFill/>
            <a:ln w="9525">
              <a:solidFill>
                <a:schemeClr val="tx1"/>
              </a:solidFill>
              <a:round/>
              <a:headEnd/>
              <a:tailEnd/>
            </a:ln>
          </p:spPr>
          <p:txBody>
            <a:bodyPr/>
            <a:lstStyle/>
            <a:p>
              <a:endParaRPr lang="en-US"/>
            </a:p>
          </p:txBody>
        </p:sp>
        <p:sp>
          <p:nvSpPr>
            <p:cNvPr id="12323" name="Line 27"/>
            <p:cNvSpPr>
              <a:spLocks noChangeShapeType="1"/>
            </p:cNvSpPr>
            <p:nvPr/>
          </p:nvSpPr>
          <p:spPr bwMode="auto">
            <a:xfrm>
              <a:off x="3120" y="1392"/>
              <a:ext cx="2064" cy="0"/>
            </a:xfrm>
            <a:prstGeom prst="line">
              <a:avLst/>
            </a:prstGeom>
            <a:noFill/>
            <a:ln w="9525">
              <a:solidFill>
                <a:schemeClr val="tx1"/>
              </a:solidFill>
              <a:round/>
              <a:headEnd/>
              <a:tailEnd/>
            </a:ln>
          </p:spPr>
          <p:txBody>
            <a:bodyPr/>
            <a:lstStyle/>
            <a:p>
              <a:endParaRPr lang="en-US"/>
            </a:p>
          </p:txBody>
        </p:sp>
      </p:grpSp>
      <p:sp>
        <p:nvSpPr>
          <p:cNvPr id="12316" name="Oval 28"/>
          <p:cNvSpPr>
            <a:spLocks noChangeAspect="1" noChangeArrowheads="1"/>
          </p:cNvSpPr>
          <p:nvPr/>
        </p:nvSpPr>
        <p:spPr bwMode="auto">
          <a:xfrm>
            <a:off x="7118350" y="4071938"/>
            <a:ext cx="228600" cy="228600"/>
          </a:xfrm>
          <a:prstGeom prst="ellipse">
            <a:avLst/>
          </a:prstGeom>
          <a:solidFill>
            <a:schemeClr val="accent2"/>
          </a:solidFill>
          <a:ln w="9525">
            <a:noFill/>
            <a:round/>
            <a:headEnd/>
            <a:tailEnd/>
          </a:ln>
        </p:spPr>
        <p:txBody>
          <a:bodyPr wrap="none" anchor="ctr"/>
          <a:lstStyle/>
          <a:p>
            <a:endParaRPr lang="en-US"/>
          </a:p>
        </p:txBody>
      </p:sp>
      <p:sp>
        <p:nvSpPr>
          <p:cNvPr id="12317" name="Oval 29"/>
          <p:cNvSpPr>
            <a:spLocks noChangeAspect="1" noChangeArrowheads="1"/>
          </p:cNvSpPr>
          <p:nvPr/>
        </p:nvSpPr>
        <p:spPr bwMode="auto">
          <a:xfrm>
            <a:off x="5595938" y="2547938"/>
            <a:ext cx="228600" cy="228600"/>
          </a:xfrm>
          <a:prstGeom prst="ellipse">
            <a:avLst/>
          </a:prstGeom>
          <a:solidFill>
            <a:srgbClr val="FF3300"/>
          </a:solidFill>
          <a:ln w="9525">
            <a:noFill/>
            <a:round/>
            <a:headEnd/>
            <a:tailEnd/>
          </a:ln>
        </p:spPr>
        <p:txBody>
          <a:bodyPr wrap="none" anchor="ctr"/>
          <a:lstStyle/>
          <a:p>
            <a:endParaRPr lang="en-US"/>
          </a:p>
        </p:txBody>
      </p:sp>
      <p:sp>
        <p:nvSpPr>
          <p:cNvPr id="12319" name="Text Box 31"/>
          <p:cNvSpPr txBox="1">
            <a:spLocks noChangeArrowheads="1"/>
          </p:cNvSpPr>
          <p:nvPr/>
        </p:nvSpPr>
        <p:spPr bwMode="auto">
          <a:xfrm>
            <a:off x="6707188" y="3062288"/>
            <a:ext cx="303212" cy="366712"/>
          </a:xfrm>
          <a:prstGeom prst="rect">
            <a:avLst/>
          </a:prstGeom>
          <a:noFill/>
          <a:ln w="9525">
            <a:noFill/>
            <a:miter lim="800000"/>
            <a:headEnd/>
            <a:tailEnd/>
          </a:ln>
        </p:spPr>
        <p:txBody>
          <a:bodyPr wrap="none">
            <a:spAutoFit/>
          </a:bodyPr>
          <a:lstStyle/>
          <a:p>
            <a:pPr>
              <a:defRPr/>
            </a:pPr>
            <a:r>
              <a:rPr lang="en-US" sz="1800">
                <a:effectLst>
                  <a:outerShdw blurRad="38100" dist="38100" dir="2700000" algn="tl">
                    <a:srgbClr val="FFFFFF"/>
                  </a:outerShdw>
                </a:effectLst>
                <a:sym typeface="Symbol" pitchFamily="18" charset="2"/>
              </a:rPr>
              <a:t></a:t>
            </a:r>
            <a:endParaRPr lang="en-US" sz="1800">
              <a:effectLst>
                <a:outerShdw blurRad="38100" dist="38100" dir="2700000" algn="tl">
                  <a:srgbClr val="FFFFFF"/>
                </a:outerShdw>
              </a:effectLst>
            </a:endParaRPr>
          </a:p>
        </p:txBody>
      </p:sp>
      <p:sp>
        <p:nvSpPr>
          <p:cNvPr id="12299" name="Freeform 33"/>
          <p:cNvSpPr>
            <a:spLocks/>
          </p:cNvSpPr>
          <p:nvPr/>
        </p:nvSpPr>
        <p:spPr bwMode="auto">
          <a:xfrm>
            <a:off x="5721350" y="2660650"/>
            <a:ext cx="1524000" cy="1547813"/>
          </a:xfrm>
          <a:custGeom>
            <a:avLst/>
            <a:gdLst>
              <a:gd name="T0" fmla="*/ 2147483647 w 960"/>
              <a:gd name="T1" fmla="*/ 2147483647 h 975"/>
              <a:gd name="T2" fmla="*/ 2147483647 w 960"/>
              <a:gd name="T3" fmla="*/ 2147483647 h 975"/>
              <a:gd name="T4" fmla="*/ 0 w 960"/>
              <a:gd name="T5" fmla="*/ 0 h 975"/>
              <a:gd name="T6" fmla="*/ 0 60000 65536"/>
              <a:gd name="T7" fmla="*/ 0 60000 65536"/>
              <a:gd name="T8" fmla="*/ 0 60000 65536"/>
              <a:gd name="T9" fmla="*/ 0 w 960"/>
              <a:gd name="T10" fmla="*/ 0 h 975"/>
              <a:gd name="T11" fmla="*/ 960 w 960"/>
              <a:gd name="T12" fmla="*/ 975 h 975"/>
            </a:gdLst>
            <a:ahLst/>
            <a:cxnLst>
              <a:cxn ang="T6">
                <a:pos x="T0" y="T1"/>
              </a:cxn>
              <a:cxn ang="T7">
                <a:pos x="T2" y="T3"/>
              </a:cxn>
              <a:cxn ang="T8">
                <a:pos x="T4" y="T5"/>
              </a:cxn>
            </a:cxnLst>
            <a:rect l="T9" t="T10" r="T11" b="T12"/>
            <a:pathLst>
              <a:path w="960" h="975">
                <a:moveTo>
                  <a:pt x="960" y="975"/>
                </a:moveTo>
                <a:cubicBezTo>
                  <a:pt x="938" y="805"/>
                  <a:pt x="775" y="525"/>
                  <a:pt x="572" y="340"/>
                </a:cubicBezTo>
                <a:cubicBezTo>
                  <a:pt x="369" y="155"/>
                  <a:pt x="184" y="45"/>
                  <a:pt x="0" y="0"/>
                </a:cubicBezTo>
              </a:path>
            </a:pathLst>
          </a:custGeom>
          <a:noFill/>
          <a:ln w="25400">
            <a:solidFill>
              <a:schemeClr val="tx1"/>
            </a:solidFill>
            <a:round/>
            <a:headEnd/>
            <a:tailEnd type="triangle" w="med" len="med"/>
          </a:ln>
        </p:spPr>
        <p:txBody>
          <a:bodyPr/>
          <a:lstStyle/>
          <a:p>
            <a:endParaRPr lang="en-US"/>
          </a:p>
        </p:txBody>
      </p:sp>
      <p:sp>
        <p:nvSpPr>
          <p:cNvPr id="12300" name="Line 34"/>
          <p:cNvSpPr>
            <a:spLocks noChangeShapeType="1"/>
          </p:cNvSpPr>
          <p:nvPr/>
        </p:nvSpPr>
        <p:spPr bwMode="auto">
          <a:xfrm flipV="1">
            <a:off x="4953000" y="4191000"/>
            <a:ext cx="2286000" cy="762000"/>
          </a:xfrm>
          <a:prstGeom prst="line">
            <a:avLst/>
          </a:prstGeom>
          <a:noFill/>
          <a:ln w="25400">
            <a:solidFill>
              <a:schemeClr val="tx1"/>
            </a:solidFill>
            <a:round/>
            <a:headEnd/>
            <a:tailEnd/>
          </a:ln>
        </p:spPr>
        <p:txBody>
          <a:bodyPr/>
          <a:lstStyle/>
          <a:p>
            <a:endParaRPr lang="en-US"/>
          </a:p>
        </p:txBody>
      </p:sp>
      <p:sp>
        <p:nvSpPr>
          <p:cNvPr id="12301" name="Line 35"/>
          <p:cNvSpPr>
            <a:spLocks noChangeShapeType="1"/>
          </p:cNvSpPr>
          <p:nvPr/>
        </p:nvSpPr>
        <p:spPr bwMode="auto">
          <a:xfrm flipV="1">
            <a:off x="4953000" y="2667000"/>
            <a:ext cx="762000" cy="2286000"/>
          </a:xfrm>
          <a:prstGeom prst="line">
            <a:avLst/>
          </a:prstGeom>
          <a:noFill/>
          <a:ln w="25400">
            <a:solidFill>
              <a:schemeClr val="tx1"/>
            </a:solidFill>
            <a:round/>
            <a:headEnd/>
            <a:tailEnd/>
          </a:ln>
        </p:spPr>
        <p:txBody>
          <a:bodyPr/>
          <a:lstStyle/>
          <a:p>
            <a:endParaRPr lang="en-US"/>
          </a:p>
        </p:txBody>
      </p:sp>
      <p:sp>
        <p:nvSpPr>
          <p:cNvPr id="12302" name="Text Box 36"/>
          <p:cNvSpPr txBox="1">
            <a:spLocks noChangeArrowheads="1"/>
          </p:cNvSpPr>
          <p:nvPr/>
        </p:nvSpPr>
        <p:spPr bwMode="auto">
          <a:xfrm>
            <a:off x="7086600" y="3698875"/>
            <a:ext cx="369888" cy="457200"/>
          </a:xfrm>
          <a:prstGeom prst="rect">
            <a:avLst/>
          </a:prstGeom>
          <a:noFill/>
          <a:ln w="9525">
            <a:noFill/>
            <a:miter lim="800000"/>
            <a:headEnd/>
            <a:tailEnd/>
          </a:ln>
        </p:spPr>
        <p:txBody>
          <a:bodyPr wrap="none">
            <a:spAutoFit/>
          </a:bodyPr>
          <a:lstStyle/>
          <a:p>
            <a:r>
              <a:rPr lang="en-US">
                <a:solidFill>
                  <a:schemeClr val="accent2"/>
                </a:solidFill>
              </a:rPr>
              <a:t>P</a:t>
            </a:r>
          </a:p>
        </p:txBody>
      </p:sp>
      <p:sp>
        <p:nvSpPr>
          <p:cNvPr id="12303" name="Text Box 37"/>
          <p:cNvSpPr txBox="1">
            <a:spLocks noChangeArrowheads="1"/>
          </p:cNvSpPr>
          <p:nvPr/>
        </p:nvSpPr>
        <p:spPr bwMode="auto">
          <a:xfrm>
            <a:off x="5486400" y="2133600"/>
            <a:ext cx="369888" cy="457200"/>
          </a:xfrm>
          <a:prstGeom prst="rect">
            <a:avLst/>
          </a:prstGeom>
          <a:noFill/>
          <a:ln w="9525">
            <a:noFill/>
            <a:miter lim="800000"/>
            <a:headEnd/>
            <a:tailEnd/>
          </a:ln>
        </p:spPr>
        <p:txBody>
          <a:bodyPr wrap="none">
            <a:spAutoFit/>
          </a:bodyPr>
          <a:lstStyle/>
          <a:p>
            <a:r>
              <a:rPr lang="en-US">
                <a:solidFill>
                  <a:srgbClr val="FF3300"/>
                </a:solidFill>
              </a:rPr>
              <a:t>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3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1" presetClass="entr" presetSubtype="0" fill="hold" grpId="0" nodeType="clickEffect">
                                  <p:stCondLst>
                                    <p:cond delay="0"/>
                                  </p:stCondLst>
                                  <p:childTnLst>
                                    <p:set>
                                      <p:cBhvr>
                                        <p:cTn id="10" dur="500">
                                          <p:stCondLst>
                                            <p:cond delay="0"/>
                                          </p:stCondLst>
                                        </p:cTn>
                                        <p:tgtEl>
                                          <p:spTgt spid="123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1" presetClass="entr" presetSubtype="0" fill="hold" grpId="0" nodeType="clickEffect">
                                  <p:stCondLst>
                                    <p:cond delay="0"/>
                                  </p:stCondLst>
                                  <p:childTnLst>
                                    <p:set>
                                      <p:cBhvr>
                                        <p:cTn id="14" dur="500">
                                          <p:stCondLst>
                                            <p:cond delay="0"/>
                                          </p:stCondLst>
                                        </p:cTn>
                                        <p:tgtEl>
                                          <p:spTgt spid="123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1" presetClass="entr" presetSubtype="0" fill="hold" grpId="0" nodeType="clickEffect">
                                  <p:stCondLst>
                                    <p:cond delay="0"/>
                                  </p:stCondLst>
                                  <p:childTnLst>
                                    <p:set>
                                      <p:cBhvr>
                                        <p:cTn id="18" dur="500">
                                          <p:stCondLst>
                                            <p:cond delay="0"/>
                                          </p:stCondLst>
                                        </p:cTn>
                                        <p:tgtEl>
                                          <p:spTgt spid="123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23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28" grpId="0" animBg="1"/>
      <p:bldP spid="12327" grpId="0" animBg="1"/>
      <p:bldP spid="12326" grpId="0" animBg="1"/>
      <p:bldP spid="12316" grpId="0" animBg="1"/>
      <p:bldP spid="12317"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3452</TotalTime>
  <Words>1364</Words>
  <Application>Microsoft PowerPoint</Application>
  <PresentationFormat>On-screen Show (4:3)</PresentationFormat>
  <Paragraphs>298</Paragraphs>
  <Slides>29</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1" baseType="lpstr">
      <vt:lpstr>Office Theme</vt:lpstr>
      <vt:lpstr>Equation</vt:lpstr>
      <vt:lpstr>2D TRANSFORMATIONS</vt:lpstr>
      <vt:lpstr>Slide 2</vt:lpstr>
      <vt:lpstr>Slide 3</vt:lpstr>
      <vt:lpstr>Why Transformations ?</vt:lpstr>
      <vt:lpstr>Slide 5</vt:lpstr>
      <vt:lpstr>Slide 6</vt:lpstr>
      <vt:lpstr>Slide 7</vt:lpstr>
      <vt:lpstr>Translation</vt:lpstr>
      <vt:lpstr>Rotation</vt:lpstr>
      <vt:lpstr>Slide 10</vt:lpstr>
      <vt:lpstr>Slide 11</vt:lpstr>
      <vt:lpstr>Slide 12</vt:lpstr>
      <vt:lpstr>Slide 13</vt:lpstr>
      <vt:lpstr>Slide 14</vt:lpstr>
      <vt:lpstr>Slide 15</vt:lpstr>
      <vt:lpstr>General pivot point rotation</vt:lpstr>
      <vt:lpstr>General fixed point scaling</vt:lpstr>
      <vt:lpstr>Composite Transformations</vt:lpstr>
      <vt:lpstr>Slide 19</vt:lpstr>
      <vt:lpstr>Slide 20</vt:lpstr>
      <vt:lpstr>Other transformations</vt:lpstr>
      <vt:lpstr>Reflection</vt:lpstr>
      <vt:lpstr>Reflection</vt:lpstr>
      <vt:lpstr>Shear Transformations</vt:lpstr>
      <vt:lpstr>Shears</vt:lpstr>
      <vt:lpstr>An X- direction Shear</vt:lpstr>
      <vt:lpstr>An Y- direction Shear</vt:lpstr>
      <vt:lpstr>Slide 28</vt:lpstr>
      <vt:lpstr>Textbook</vt:lpstr>
    </vt:vector>
  </TitlesOfParts>
  <Company>utm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2D TRANSFORMATIONS</dc:title>
  <dc:creator>fsksm</dc:creator>
  <cp:lastModifiedBy>.</cp:lastModifiedBy>
  <cp:revision>122</cp:revision>
  <dcterms:created xsi:type="dcterms:W3CDTF">2003-06-25T09:51:04Z</dcterms:created>
  <dcterms:modified xsi:type="dcterms:W3CDTF">2014-03-20T05:39:39Z</dcterms:modified>
</cp:coreProperties>
</file>