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4" r:id="rId6"/>
    <p:sldId id="260" r:id="rId7"/>
    <p:sldId id="261" r:id="rId8"/>
    <p:sldId id="262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00B-CDE0-4B2A-AE30-1ED7EFCD69CF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8036-0C4B-421B-9A41-E97A95F6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9000" y="2971800"/>
            <a:ext cx="332052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Welcome</a:t>
            </a:r>
            <a:endParaRPr lang="en-US" sz="5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0" cy="6858000"/>
          </a:xfrm>
          <a:prstGeom prst="rect">
            <a:avLst/>
          </a:prstGeom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 rot="19545154">
            <a:off x="-286341" y="868198"/>
            <a:ext cx="4495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 Data Model: Example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5" name="Group 1062"/>
          <p:cNvGrpSpPr>
            <a:grpSpLocks/>
          </p:cNvGrpSpPr>
          <p:nvPr/>
        </p:nvGrpSpPr>
        <p:grpSpPr bwMode="auto">
          <a:xfrm>
            <a:off x="5791199" y="1752600"/>
            <a:ext cx="3674347" cy="4192588"/>
            <a:chOff x="2676" y="1072"/>
            <a:chExt cx="3097" cy="2641"/>
          </a:xfrm>
        </p:grpSpPr>
        <p:sp>
          <p:nvSpPr>
            <p:cNvPr id="66" name="Text Box 1044"/>
            <p:cNvSpPr txBox="1">
              <a:spLocks noChangeArrowheads="1"/>
            </p:cNvSpPr>
            <p:nvPr/>
          </p:nvSpPr>
          <p:spPr bwMode="auto">
            <a:xfrm>
              <a:off x="4924" y="3280"/>
              <a:ext cx="8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Purdue</a:t>
              </a:r>
            </a:p>
          </p:txBody>
        </p:sp>
        <p:grpSp>
          <p:nvGrpSpPr>
            <p:cNvPr id="67" name="Group 1061"/>
            <p:cNvGrpSpPr>
              <a:grpSpLocks/>
            </p:cNvGrpSpPr>
            <p:nvPr/>
          </p:nvGrpSpPr>
          <p:grpSpPr bwMode="auto">
            <a:xfrm>
              <a:off x="2676" y="1072"/>
              <a:ext cx="3019" cy="2641"/>
              <a:chOff x="2676" y="1072"/>
              <a:chExt cx="3019" cy="2641"/>
            </a:xfrm>
          </p:grpSpPr>
          <p:grpSp>
            <p:nvGrpSpPr>
              <p:cNvPr id="68" name="Group 1060"/>
              <p:cNvGrpSpPr>
                <a:grpSpLocks/>
              </p:cNvGrpSpPr>
              <p:nvPr/>
            </p:nvGrpSpPr>
            <p:grpSpPr bwMode="auto">
              <a:xfrm>
                <a:off x="2958" y="1072"/>
                <a:ext cx="2737" cy="2641"/>
                <a:chOff x="2958" y="1072"/>
                <a:chExt cx="2737" cy="2641"/>
              </a:xfrm>
            </p:grpSpPr>
            <p:sp>
              <p:nvSpPr>
                <p:cNvPr id="70" name="Oval 1029"/>
                <p:cNvSpPr>
                  <a:spLocks noChangeAspect="1" noChangeArrowheads="1"/>
                </p:cNvSpPr>
                <p:nvPr/>
              </p:nvSpPr>
              <p:spPr bwMode="auto">
                <a:xfrm>
                  <a:off x="4119" y="1072"/>
                  <a:ext cx="755" cy="59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1030"/>
                <p:cNvSpPr>
                  <a:spLocks noChangeAspect="1" noChangeArrowheads="1"/>
                </p:cNvSpPr>
                <p:nvPr/>
              </p:nvSpPr>
              <p:spPr bwMode="auto">
                <a:xfrm>
                  <a:off x="4764" y="1796"/>
                  <a:ext cx="451" cy="46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1031"/>
                <p:cNvSpPr>
                  <a:spLocks noChangeAspect="1" noChangeArrowheads="1"/>
                </p:cNvSpPr>
                <p:nvPr/>
              </p:nvSpPr>
              <p:spPr bwMode="auto">
                <a:xfrm>
                  <a:off x="3151" y="1796"/>
                  <a:ext cx="452" cy="46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032"/>
                <p:cNvSpPr>
                  <a:spLocks noChangeShapeType="1"/>
                </p:cNvSpPr>
                <p:nvPr/>
              </p:nvSpPr>
              <p:spPr bwMode="auto">
                <a:xfrm flipH="1">
                  <a:off x="3648" y="1401"/>
                  <a:ext cx="471" cy="5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033"/>
                <p:cNvSpPr>
                  <a:spLocks noChangeShapeType="1"/>
                </p:cNvSpPr>
                <p:nvPr/>
              </p:nvSpPr>
              <p:spPr bwMode="auto">
                <a:xfrm>
                  <a:off x="4635" y="1533"/>
                  <a:ext cx="322" cy="2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034"/>
                <p:cNvSpPr>
                  <a:spLocks noChangeShapeType="1"/>
                </p:cNvSpPr>
                <p:nvPr/>
              </p:nvSpPr>
              <p:spPr bwMode="auto">
                <a:xfrm flipH="1">
                  <a:off x="3022" y="2192"/>
                  <a:ext cx="194" cy="9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035"/>
                <p:cNvSpPr>
                  <a:spLocks noChangeShapeType="1"/>
                </p:cNvSpPr>
                <p:nvPr/>
              </p:nvSpPr>
              <p:spPr bwMode="auto">
                <a:xfrm flipH="1">
                  <a:off x="4377" y="2192"/>
                  <a:ext cx="451" cy="9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036"/>
                <p:cNvSpPr>
                  <a:spLocks noChangeShapeType="1"/>
                </p:cNvSpPr>
                <p:nvPr/>
              </p:nvSpPr>
              <p:spPr bwMode="auto">
                <a:xfrm>
                  <a:off x="5151" y="2192"/>
                  <a:ext cx="321" cy="10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037"/>
                <p:cNvSpPr>
                  <a:spLocks noChangeShapeType="1"/>
                </p:cNvSpPr>
                <p:nvPr/>
              </p:nvSpPr>
              <p:spPr bwMode="auto">
                <a:xfrm>
                  <a:off x="3538" y="2192"/>
                  <a:ext cx="387" cy="10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4128" y="1248"/>
                  <a:ext cx="62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 b="1" dirty="0">
                      <a:latin typeface="Times New Roman" pitchFamily="18" charset="0"/>
                    </a:rPr>
                    <a:t>BOOKS</a:t>
                  </a:r>
                </a:p>
              </p:txBody>
            </p:sp>
            <p:sp>
              <p:nvSpPr>
                <p:cNvPr id="80" name="Text Box 1039"/>
                <p:cNvSpPr txBox="1">
                  <a:spLocks noChangeArrowheads="1"/>
                </p:cNvSpPr>
                <p:nvPr/>
              </p:nvSpPr>
              <p:spPr bwMode="auto">
                <a:xfrm>
                  <a:off x="3168" y="1920"/>
                  <a:ext cx="3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 b="1" dirty="0">
                      <a:latin typeface="Times New Roman" pitchFamily="18" charset="0"/>
                    </a:rPr>
                    <a:t>123</a:t>
                  </a:r>
                </a:p>
              </p:txBody>
            </p:sp>
            <p:sp>
              <p:nvSpPr>
                <p:cNvPr id="81" name="Text Box 1040"/>
                <p:cNvSpPr txBox="1">
                  <a:spLocks noChangeArrowheads="1"/>
                </p:cNvSpPr>
                <p:nvPr/>
              </p:nvSpPr>
              <p:spPr bwMode="auto">
                <a:xfrm>
                  <a:off x="4800" y="1920"/>
                  <a:ext cx="3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 b="1" dirty="0">
                      <a:latin typeface="Times New Roman" pitchFamily="18" charset="0"/>
                    </a:rPr>
                    <a:t>555</a:t>
                  </a:r>
                </a:p>
              </p:txBody>
            </p:sp>
            <p:sp>
              <p:nvSpPr>
                <p:cNvPr id="82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3216" y="3463"/>
                  <a:ext cx="81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 dirty="0">
                      <a:latin typeface="Times New Roman" pitchFamily="18" charset="0"/>
                    </a:rPr>
                    <a:t>California</a:t>
                  </a:r>
                </a:p>
              </p:txBody>
            </p:sp>
            <p:sp>
              <p:nvSpPr>
                <p:cNvPr id="83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4272" y="3168"/>
                  <a:ext cx="294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 dirty="0">
                      <a:latin typeface="Times New Roman" pitchFamily="18" charset="0"/>
                    </a:rPr>
                    <a:t>Su</a:t>
                  </a:r>
                </a:p>
              </p:txBody>
            </p:sp>
            <p:sp>
              <p:nvSpPr>
                <p:cNvPr id="84" name="Text Box 1045"/>
                <p:cNvSpPr txBox="1">
                  <a:spLocks noChangeArrowheads="1"/>
                </p:cNvSpPr>
                <p:nvPr/>
              </p:nvSpPr>
              <p:spPr bwMode="auto">
                <a:xfrm>
                  <a:off x="5120" y="2656"/>
                  <a:ext cx="57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2000" b="1" dirty="0">
                      <a:latin typeface="Times New Roman" pitchFamily="18" charset="0"/>
                    </a:rPr>
                    <a:t>title</a:t>
                  </a:r>
                </a:p>
              </p:txBody>
            </p:sp>
            <p:sp>
              <p:nvSpPr>
                <p:cNvPr id="85" name="Text Box 1046"/>
                <p:cNvSpPr txBox="1">
                  <a:spLocks noChangeArrowheads="1"/>
                </p:cNvSpPr>
                <p:nvPr/>
              </p:nvSpPr>
              <p:spPr bwMode="auto">
                <a:xfrm>
                  <a:off x="4377" y="2476"/>
                  <a:ext cx="57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 dirty="0">
                      <a:latin typeface="Times New Roman" pitchFamily="18" charset="0"/>
                    </a:rPr>
                    <a:t>author</a:t>
                  </a:r>
                </a:p>
              </p:txBody>
            </p:sp>
            <p:sp>
              <p:nvSpPr>
                <p:cNvPr id="86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3216" y="2738"/>
                  <a:ext cx="381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title</a:t>
                  </a:r>
                </a:p>
              </p:txBody>
            </p:sp>
            <p:sp>
              <p:nvSpPr>
                <p:cNvPr id="87" name="Text Box 1048"/>
                <p:cNvSpPr txBox="1">
                  <a:spLocks noChangeArrowheads="1"/>
                </p:cNvSpPr>
                <p:nvPr/>
              </p:nvSpPr>
              <p:spPr bwMode="auto">
                <a:xfrm>
                  <a:off x="2958" y="2410"/>
                  <a:ext cx="57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author</a:t>
                  </a:r>
                </a:p>
              </p:txBody>
            </p:sp>
            <p:sp>
              <p:nvSpPr>
                <p:cNvPr id="88" name="Text Box 1049"/>
                <p:cNvSpPr txBox="1">
                  <a:spLocks noChangeArrowheads="1"/>
                </p:cNvSpPr>
                <p:nvPr/>
              </p:nvSpPr>
              <p:spPr bwMode="auto">
                <a:xfrm>
                  <a:off x="4656" y="1536"/>
                  <a:ext cx="5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article</a:t>
                  </a:r>
                </a:p>
              </p:txBody>
            </p:sp>
            <p:sp>
              <p:nvSpPr>
                <p:cNvPr id="89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3744" y="1392"/>
                  <a:ext cx="454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 dirty="0">
                      <a:latin typeface="Times New Roman" pitchFamily="18" charset="0"/>
                    </a:rPr>
                    <a:t>book</a:t>
                  </a:r>
                </a:p>
              </p:txBody>
            </p:sp>
            <p:sp>
              <p:nvSpPr>
                <p:cNvPr id="90" name="Line 1051"/>
                <p:cNvSpPr>
                  <a:spLocks noChangeShapeType="1"/>
                </p:cNvSpPr>
                <p:nvPr/>
              </p:nvSpPr>
              <p:spPr bwMode="auto">
                <a:xfrm>
                  <a:off x="3409" y="2257"/>
                  <a:ext cx="65" cy="1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Text Box 1052"/>
                <p:cNvSpPr txBox="1">
                  <a:spLocks noChangeArrowheads="1"/>
                </p:cNvSpPr>
                <p:nvPr/>
              </p:nvSpPr>
              <p:spPr bwMode="auto">
                <a:xfrm>
                  <a:off x="3667" y="2410"/>
                  <a:ext cx="418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year</a:t>
                  </a:r>
                </a:p>
              </p:txBody>
            </p:sp>
            <p:sp>
              <p:nvSpPr>
                <p:cNvPr id="92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3783" y="3209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 dirty="0">
                      <a:latin typeface="Times New Roman" pitchFamily="18" charset="0"/>
                    </a:rPr>
                    <a:t>1995</a:t>
                  </a:r>
                </a:p>
              </p:txBody>
            </p:sp>
            <p:sp>
              <p:nvSpPr>
                <p:cNvPr id="93" name="Freeform 1054"/>
                <p:cNvSpPr>
                  <a:spLocks/>
                </p:cNvSpPr>
                <p:nvPr/>
              </p:nvSpPr>
              <p:spPr bwMode="auto">
                <a:xfrm>
                  <a:off x="3603" y="1851"/>
                  <a:ext cx="1161" cy="351"/>
                </a:xfrm>
                <a:custGeom>
                  <a:avLst/>
                  <a:gdLst/>
                  <a:ahLst/>
                  <a:cxnLst>
                    <a:cxn ang="0">
                      <a:pos x="0" y="152"/>
                    </a:cxn>
                    <a:cxn ang="0">
                      <a:pos x="144" y="248"/>
                    </a:cxn>
                    <a:cxn ang="0">
                      <a:pos x="384" y="104"/>
                    </a:cxn>
                    <a:cxn ang="0">
                      <a:pos x="672" y="8"/>
                    </a:cxn>
                    <a:cxn ang="0">
                      <a:pos x="864" y="56"/>
                    </a:cxn>
                  </a:cxnLst>
                  <a:rect l="0" t="0" r="r" b="b"/>
                  <a:pathLst>
                    <a:path w="864" h="256">
                      <a:moveTo>
                        <a:pt x="0" y="152"/>
                      </a:moveTo>
                      <a:cubicBezTo>
                        <a:pt x="40" y="204"/>
                        <a:pt x="80" y="256"/>
                        <a:pt x="144" y="248"/>
                      </a:cubicBezTo>
                      <a:cubicBezTo>
                        <a:pt x="208" y="240"/>
                        <a:pt x="296" y="144"/>
                        <a:pt x="384" y="104"/>
                      </a:cubicBezTo>
                      <a:cubicBezTo>
                        <a:pt x="472" y="64"/>
                        <a:pt x="592" y="16"/>
                        <a:pt x="672" y="8"/>
                      </a:cubicBezTo>
                      <a:cubicBezTo>
                        <a:pt x="752" y="0"/>
                        <a:pt x="808" y="28"/>
                        <a:pt x="864" y="5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Text Box 1055"/>
                <p:cNvSpPr txBox="1">
                  <a:spLocks noChangeArrowheads="1"/>
                </p:cNvSpPr>
                <p:nvPr/>
              </p:nvSpPr>
              <p:spPr bwMode="auto">
                <a:xfrm>
                  <a:off x="3990" y="1816"/>
                  <a:ext cx="311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 dirty="0">
                      <a:latin typeface="Times New Roman" pitchFamily="18" charset="0"/>
                    </a:rPr>
                    <a:t>ref</a:t>
                  </a:r>
                </a:p>
              </p:txBody>
            </p:sp>
          </p:grpSp>
          <p:sp>
            <p:nvSpPr>
              <p:cNvPr id="69" name="Text Box 1056"/>
              <p:cNvSpPr txBox="1">
                <a:spLocks noChangeArrowheads="1"/>
              </p:cNvSpPr>
              <p:nvPr/>
            </p:nvSpPr>
            <p:spPr bwMode="auto">
              <a:xfrm>
                <a:off x="2676" y="1552"/>
                <a:ext cx="15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000" b="1" dirty="0">
                    <a:latin typeface="Times New Roman" pitchFamily="18" charset="0"/>
                  </a:rPr>
                  <a:t>loc=“library”</a:t>
                </a:r>
              </a:p>
            </p:txBody>
          </p:sp>
        </p:grpSp>
      </p:grpSp>
      <p:sp>
        <p:nvSpPr>
          <p:cNvPr id="95" name="Text Box 1041"/>
          <p:cNvSpPr txBox="1">
            <a:spLocks noChangeArrowheads="1"/>
          </p:cNvSpPr>
          <p:nvPr/>
        </p:nvSpPr>
        <p:spPr bwMode="auto">
          <a:xfrm>
            <a:off x="5791200" y="5105400"/>
            <a:ext cx="6619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Times New Roman" pitchFamily="18" charset="0"/>
              </a:rPr>
              <a:t>Hull</a:t>
            </a:r>
          </a:p>
        </p:txBody>
      </p:sp>
      <p:sp>
        <p:nvSpPr>
          <p:cNvPr id="36" name="Rectangle 1027"/>
          <p:cNvSpPr txBox="1">
            <a:spLocks noChangeArrowheads="1"/>
          </p:cNvSpPr>
          <p:nvPr/>
        </p:nvSpPr>
        <p:spPr>
          <a:xfrm>
            <a:off x="2286000" y="1981200"/>
            <a:ext cx="37338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&lt;BOOKS&gt;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&lt;book id=“123” loc=“library”&gt;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&lt;author&gt;Hull&lt;/author&gt;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&lt;title&gt;California&lt;/title&gt;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&lt;year&gt; 1995 &lt;/year&gt;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&lt;/book&gt;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&lt;article id=“555” ref=“123”&gt;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&lt;author&gt;Su&lt;/author&gt;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&lt;title&gt; Purdue&lt;/title&gt;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&lt;/article&gt;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&lt;/BOOKS&gt;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 rot="19309037">
            <a:off x="-323661" y="944501"/>
            <a:ext cx="4191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Authoring XML Documents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3600" y="2133600"/>
            <a:ext cx="6781800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Authoring guidelines: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elements must have an end tag.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elements must be cleanly nested (overlapping elements are not allowed).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attribute values must be enclosed in quotation marks.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document must have a unique first element, the root node.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 rot="19170852">
            <a:off x="-428348" y="942983"/>
            <a:ext cx="41148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Authoring XML Data Islands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62200" y="1981200"/>
            <a:ext cx="6781800" cy="3581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data island is an XML document that exists within an HTML page.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element marks the beginning of the data island, and its ID attribute provides a name that you can use to reference the data island.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 rot="19225584">
            <a:off x="-151050" y="700110"/>
            <a:ext cx="3814014" cy="1447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Authoring XML Data Islands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4600" y="1828800"/>
            <a:ext cx="62484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 ID=“XMLID”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Mark Hanson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&lt;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custID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29085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custID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/customer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/XML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 rot="19344772">
            <a:off x="-410905" y="793768"/>
            <a:ext cx="4318665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 Type Definitions (DTD)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981200"/>
            <a:ext cx="6934200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XML document may have an optional DTD.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DTD serves as grammar for the underlying XML document, and it is part of XML language.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DTDs are somewhat unsatisfactory, but no consensus exists so far beyond the basic DTDs.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DTD has the form: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&lt;!DOCTYPE name [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markupdeclaration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 rot="19337514">
            <a:off x="738473" y="883067"/>
            <a:ext cx="2362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DTD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4600" y="1905000"/>
            <a:ext cx="6629400" cy="426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an XML document: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&gt;Alan&lt;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&gt;42&lt;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&gt;agb@usa.net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/email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/person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&gt;………&lt;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/person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……….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/db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0" y="2057400"/>
            <a:ext cx="64008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DTD for it might be: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&lt;!DOCTYPE db [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&lt;!ELEMENT db (person*)&gt;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&lt;!ELEMENT person (name, age, email)&gt;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&lt;!ELEMENT name (#PCDATA)&gt;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&lt;!ELEMENT age (#PCDATA)&gt;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&lt;!ELEMENT email (#PCDATA)&gt;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]&gt;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 rot="19128196">
            <a:off x="740796" y="1044382"/>
            <a:ext cx="1981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DTD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828800"/>
            <a:ext cx="77724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Occurrence Indicator: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Group 52"/>
          <p:cNvGraphicFramePr>
            <a:graphicFrameLocks/>
          </p:cNvGraphicFramePr>
          <p:nvPr/>
        </p:nvGraphicFramePr>
        <p:xfrm>
          <a:off x="2133600" y="2362200"/>
          <a:ext cx="6629400" cy="428235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 indicator)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and only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or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None, one,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 rot="19281944">
            <a:off x="848349" y="953626"/>
            <a:ext cx="1828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DTD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81200" y="1752600"/>
            <a:ext cx="35052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SAX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(Simple API for XML)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event based approach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by each action, such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“found new tag” needs to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handled.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triggerable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include: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tag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tag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tag’s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486400" y="1828800"/>
            <a:ext cx="36576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(Document Object Model)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Loads the entire document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into memory, creating 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“tree” representing the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 data. The tree can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be traversed 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multitude of ways.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9137044">
            <a:off x="-255730" y="952035"/>
            <a:ext cx="3733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/>
              <a:t>XML Parsing Methodologies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990600" y="838200"/>
            <a:ext cx="3886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447800" y="1828800"/>
            <a:ext cx="36576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little memory.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work to        starts immediately.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 well with remote XML data source.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parsing API in PHP 4 and 5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5029200" y="1752600"/>
            <a:ext cx="41148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those handler calls are slow.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Sequential data access.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Can’t easily retrieve a particular document segment.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lot’s of PHP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Read-only.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81000"/>
            <a:ext cx="34437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 smtClean="0"/>
              <a:t>Simple API for XML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67400" y="4876800"/>
            <a:ext cx="32766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onotype Corsiva" pitchFamily="66" charset="0"/>
              </a:rPr>
              <a:t>By: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onotype Corsiva" pitchFamily="66" charset="0"/>
              </a:rPr>
              <a:t>	</a:t>
            </a:r>
            <a:r>
              <a:rPr lang="en-US" sz="2400" b="1" smtClean="0">
                <a:solidFill>
                  <a:srgbClr val="7030A0"/>
                </a:solidFill>
                <a:latin typeface="Monotype Corsiva" pitchFamily="66" charset="0"/>
              </a:rPr>
              <a:t>ANANTHAKRISHNA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onotype Corsiva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200400"/>
            <a:ext cx="91460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X</a:t>
            </a:r>
            <a:r>
              <a:rPr kumimoji="0" lang="en-US" sz="4000" b="1" i="1" u="none" strike="noStrike" kern="1200" spc="0" normalizeH="0" baseline="0" noProof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tensible</a:t>
            </a:r>
            <a:r>
              <a:rPr kumimoji="0" lang="en-US" sz="4000" b="1" i="0" u="none" strike="noStrike" kern="1200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M</a:t>
            </a:r>
            <a:r>
              <a:rPr kumimoji="0" lang="en-US" sz="4000" b="1" i="1" u="none" strike="noStrike" kern="1200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arkup</a:t>
            </a:r>
            <a:r>
              <a:rPr kumimoji="0" lang="en-US" sz="4000" b="1" i="0" u="none" strike="noStrike" kern="1200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L</a:t>
            </a:r>
            <a:r>
              <a:rPr kumimoji="0" lang="en-US" sz="4000" b="1" i="1" u="none" strike="noStrike" kern="1200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anguage</a:t>
            </a:r>
            <a:r>
              <a:rPr kumimoji="0" lang="en-US" sz="4000" b="1" i="0" u="none" strike="noStrike" kern="1200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(XML) </a:t>
            </a:r>
            <a:endParaRPr lang="en-US" sz="4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1905000"/>
            <a:ext cx="4038600" cy="5715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fast for small documents.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anything anytime.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Simpler PHP interface.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CC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Underlying XML parsing library, libXML2  is better suited for DOM.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105400" y="19050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“All your memory are belong to DOM”.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only usable after the complete document is retrieved parsed.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You’ll need PHP 5+.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5037" y="684084"/>
            <a:ext cx="43695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 smtClean="0"/>
              <a:t>Document Object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46500" y="2967335"/>
            <a:ext cx="4675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YOU……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 rot="19028887">
            <a:off x="-5936" y="1481438"/>
            <a:ext cx="35052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XML?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05000" y="2209800"/>
            <a:ext cx="7010400" cy="3810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tensible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arkup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Markup language for documents containing structured information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by four specifications: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XML, the Extensible Markup Language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XLL, the Extensible Linking Language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XSL, the Extensible Style Language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XUA, the XML User Agent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 rot="19357759">
            <a:off x="-333779" y="914570"/>
            <a:ext cx="4404456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XML….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362200" y="2057400"/>
            <a:ext cx="67818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Based on Standard Generalized Markup Language (SGML)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Version 1.0 introduced by World Wide Web Consortium (W3C) in 1998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Bridge for data exchange on the Web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 and HTML have a similar syntax … both derived from SGML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800600"/>
            <a:ext cx="2286000" cy="1430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205592">
            <a:off x="-528563" y="88426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List of constructs which appear in XML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2514600"/>
            <a:ext cx="472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Character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Processor and Application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Markup and Content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Tag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XML Declaration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9080458">
            <a:off x="-240163" y="1364080"/>
            <a:ext cx="3657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43200" y="1371600"/>
            <a:ext cx="1631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charset="0"/>
              </a:rPr>
              <a:t>XML</a:t>
            </a:r>
            <a:endParaRPr lang="en-US" sz="3600" i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77000" y="1295400"/>
            <a:ext cx="2089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charset="0"/>
              </a:rPr>
              <a:t>HTML</a:t>
            </a:r>
            <a:endParaRPr lang="en-US" sz="3600" i="1" dirty="0">
              <a:latin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600200" y="2438400"/>
            <a:ext cx="3962400" cy="38100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Extensible set of tags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orientated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Data infrastructure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multiple output 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5410200" y="2362200"/>
            <a:ext cx="3733800" cy="3962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Fixed set of tags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oriented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data validation capabilities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9305833">
            <a:off x="-279344" y="834711"/>
            <a:ext cx="3937770" cy="14472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Authoring XML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2209800"/>
            <a:ext cx="68580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An XML element is made up of a start tag, an end tag, and data in between.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Example: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        &lt;director&gt; Matthew Dunn  &lt;/director&gt;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Example of another element with the same value: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  	     &lt;actor&gt;  Matthew Dunn &lt;/actor&gt;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XML tags are case-sensitive: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         &lt;CITY&gt;  &lt;City&gt;  &lt;city&gt;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XML can abbreviate empty elements, for example: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    &lt;married&gt; &lt;/married&gt; can be abbreviated to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FF56F"/>
              </a:buClr>
              <a:defRPr/>
            </a:pPr>
            <a:r>
              <a:rPr lang="en-US" sz="2400" dirty="0" smtClean="0"/>
              <a:t>    &lt;married/&gt;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9368068">
            <a:off x="-161021" y="723820"/>
            <a:ext cx="3637888" cy="1447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Authoring XML Elements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2286000"/>
            <a:ext cx="6934200" cy="3276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F56F"/>
              </a:buClr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attribute is a name-value pair separated by an equal sign (=).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F56F"/>
              </a:buClr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F56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  ZIP=“94608”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Emeryville &lt;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/City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F56F"/>
              </a:buClr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 are used to attach additional, secondary information to an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 rot="19214897">
            <a:off x="-338771" y="878712"/>
            <a:ext cx="4114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Authoring XML Documents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62200" y="1981200"/>
            <a:ext cx="64008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basic XML document is an XML element that can, but might not, include nested XML elements.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books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book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=“123”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Second Chance 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/title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Matthew Dunn 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/author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/book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&lt;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97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/books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905</Words>
  <Application>Microsoft Office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Monotype Corsiva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INTELCOREi3</dc:creator>
  <cp:lastModifiedBy>Anantha Krishna</cp:lastModifiedBy>
  <cp:revision>45</cp:revision>
  <dcterms:created xsi:type="dcterms:W3CDTF">2012-03-05T03:49:27Z</dcterms:created>
  <dcterms:modified xsi:type="dcterms:W3CDTF">2018-01-30T15:17:35Z</dcterms:modified>
</cp:coreProperties>
</file>