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Public-Key D</a:t>
            </a:r>
            <a:r>
              <a:rPr lang="en-AU" dirty="0" err="1" smtClean="0"/>
              <a:t>istribution</a:t>
            </a:r>
            <a:r>
              <a:rPr lang="en-AU" dirty="0" smtClean="0"/>
              <a:t> of Secret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secret key distribution</a:t>
            </a:r>
          </a:p>
          <a:p>
            <a:r>
              <a:rPr lang="en-US" dirty="0" smtClean="0"/>
              <a:t>Secret key distribution with confidentiality and authentication</a:t>
            </a:r>
          </a:p>
          <a:p>
            <a:r>
              <a:rPr lang="en-US" dirty="0" smtClean="0"/>
              <a:t>Hybrid scheme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Secret Key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proposed by </a:t>
            </a:r>
            <a:r>
              <a:rPr lang="en-US" dirty="0" err="1" smtClean="0"/>
              <a:t>Merkle</a:t>
            </a:r>
            <a:r>
              <a:rPr lang="en-US" dirty="0" smtClean="0"/>
              <a:t> in 1979</a:t>
            </a:r>
          </a:p>
          <a:p>
            <a:pPr lvl="1">
              <a:defRPr/>
            </a:pPr>
            <a:r>
              <a:rPr lang="en-US" dirty="0" smtClean="0"/>
              <a:t>A generates a new temporary public key pair</a:t>
            </a:r>
          </a:p>
          <a:p>
            <a:pPr lvl="1">
              <a:defRPr/>
            </a:pPr>
            <a:r>
              <a:rPr lang="en-US" dirty="0" smtClean="0"/>
              <a:t>A sends B the public key and its identity</a:t>
            </a:r>
          </a:p>
          <a:p>
            <a:pPr lvl="1">
              <a:defRPr/>
            </a:pPr>
            <a:r>
              <a:rPr lang="en-US" dirty="0" smtClean="0"/>
              <a:t>B generates a session key K sends it to A encrypted using the supplied public key</a:t>
            </a:r>
          </a:p>
          <a:p>
            <a:pPr lvl="1">
              <a:defRPr/>
            </a:pPr>
            <a:r>
              <a:rPr lang="en-US" dirty="0" smtClean="0"/>
              <a:t>A decrypts the session key </a:t>
            </a:r>
          </a:p>
          <a:p>
            <a:pPr>
              <a:defRPr/>
            </a:pPr>
            <a:r>
              <a:rPr lang="en-US" dirty="0" smtClean="0"/>
              <a:t>problem is that an opponent can intercept and impersonate both halves of protocol</a:t>
            </a:r>
            <a:endParaRPr lang="en-AU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Secret key distribution with confidentiality and authentication</a:t>
            </a:r>
            <a:br>
              <a:rPr lang="en-US" sz="3600" dirty="0" smtClean="0"/>
            </a:br>
            <a:endParaRPr lang="en-IN" sz="3600" dirty="0"/>
          </a:p>
        </p:txBody>
      </p:sp>
      <p:pic>
        <p:nvPicPr>
          <p:cNvPr id="4" name="Picture 5" descr="Key_Distribution6.pdf                                          00156198  Mnementh                      BEAE7A2F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265" b="27794"/>
          <a:stretch>
            <a:fillRect/>
          </a:stretch>
        </p:blipFill>
        <p:spPr bwMode="auto">
          <a:xfrm>
            <a:off x="457200" y="1861898"/>
            <a:ext cx="8229600" cy="400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Three </a:t>
            </a:r>
            <a:r>
              <a:rPr lang="en-AU" smtClean="0"/>
              <a:t>level scheme</a:t>
            </a:r>
          </a:p>
          <a:p>
            <a:pPr>
              <a:defRPr/>
            </a:pPr>
            <a:r>
              <a:rPr lang="en-AU" dirty="0" smtClean="0"/>
              <a:t>retain use of private-key KDC</a:t>
            </a:r>
          </a:p>
          <a:p>
            <a:pPr>
              <a:defRPr/>
            </a:pPr>
            <a:r>
              <a:rPr lang="en-AU" dirty="0" smtClean="0"/>
              <a:t>shares secret master key with each user</a:t>
            </a:r>
          </a:p>
          <a:p>
            <a:pPr>
              <a:defRPr/>
            </a:pPr>
            <a:r>
              <a:rPr lang="en-AU" dirty="0" smtClean="0"/>
              <a:t>distributes session key using master key</a:t>
            </a:r>
          </a:p>
          <a:p>
            <a:pPr>
              <a:defRPr/>
            </a:pPr>
            <a:r>
              <a:rPr lang="en-AU" dirty="0" smtClean="0"/>
              <a:t>public-key used to distribute master keys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MESSAGE AUTHENTICATION AND HASH FUNCTIONS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Message authentication is a mechanism or service used to verify the integrity of a message. Message authentication assures that data received are exactly as sent by (i.e., contain no modification, insertion, deletion, or replay) and that the purported identity of the sender is valid.</a:t>
            </a:r>
            <a:endParaRPr lang="en-IN" dirty="0" smtClean="0"/>
          </a:p>
          <a:p>
            <a:pPr algn="just"/>
            <a:r>
              <a:rPr lang="en-US" dirty="0" smtClean="0"/>
              <a:t>Symmetric encryption provides authentication among those who share the secret key</a:t>
            </a:r>
            <a:r>
              <a:rPr lang="en-US" dirty="0" smtClean="0"/>
              <a:t>. Encryption </a:t>
            </a:r>
            <a:r>
              <a:rPr lang="en-US" dirty="0" smtClean="0"/>
              <a:t>of a message by sender’s private key also provides a form of authentication.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 two most common technique for message authentication are message authentication code (MAC) and hash </a:t>
            </a:r>
            <a:r>
              <a:rPr lang="en-US" dirty="0" smtClean="0"/>
              <a:t>function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AUTHENTICATION</a:t>
            </a:r>
            <a:r>
              <a:rPr lang="en-IN" b="1" dirty="0" smtClean="0"/>
              <a:t> </a:t>
            </a:r>
            <a:r>
              <a:rPr lang="en-IN" dirty="0" smtClean="0"/>
              <a:t>REQUIREMENTS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disclosure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traffic analysis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masquerade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content modification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sequence modification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timing modification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source repudiation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destination repudiation</a:t>
            </a:r>
            <a:endParaRPr lang="en-AU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/>
              <a:t>AUTHENTICATION 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 smtClean="0"/>
              <a:t>The </a:t>
            </a:r>
            <a:r>
              <a:rPr lang="en-IN" dirty="0" smtClean="0"/>
              <a:t>different types of functions that may be used </a:t>
            </a:r>
            <a:r>
              <a:rPr lang="en-IN" dirty="0" smtClean="0"/>
              <a:t>to produce </a:t>
            </a:r>
            <a:r>
              <a:rPr lang="en-IN" dirty="0" smtClean="0"/>
              <a:t>an authenticator are as follows: </a:t>
            </a:r>
          </a:p>
          <a:p>
            <a:pPr algn="just"/>
            <a:r>
              <a:rPr lang="en-IN" dirty="0" smtClean="0"/>
              <a:t>Message encryption – the cipher text of the entire message serves as its authenticator. </a:t>
            </a:r>
          </a:p>
          <a:p>
            <a:pPr algn="just"/>
            <a:r>
              <a:rPr lang="en-IN" dirty="0" smtClean="0"/>
              <a:t>Message authentication code (MAC) – a public function of the message and a secret key that produces a fixed length value serves as the authenticator. </a:t>
            </a:r>
          </a:p>
          <a:p>
            <a:pPr algn="just"/>
            <a:r>
              <a:rPr lang="en-IN" dirty="0" smtClean="0"/>
              <a:t>Hash function – a public function that maps a message of any length into a fixed length hash value, which serves as the authenticator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public-key encryption helps address </a:t>
            </a:r>
            <a:r>
              <a:rPr lang="en-AU" sz="2800" dirty="0" smtClean="0"/>
              <a:t>key distribution problems</a:t>
            </a:r>
          </a:p>
          <a:p>
            <a:r>
              <a:rPr lang="en-AU" sz="2800" dirty="0" smtClean="0"/>
              <a:t>have two aspects of this:</a:t>
            </a:r>
          </a:p>
          <a:p>
            <a:pPr lvl="1"/>
            <a:r>
              <a:rPr lang="en-US" dirty="0" smtClean="0"/>
              <a:t>distribution of public keys</a:t>
            </a:r>
          </a:p>
          <a:p>
            <a:pPr lvl="1"/>
            <a:r>
              <a:rPr lang="en-US" dirty="0" smtClean="0"/>
              <a:t>use of public-key encryption to </a:t>
            </a:r>
            <a:r>
              <a:rPr lang="en-AU" dirty="0" smtClean="0"/>
              <a:t>distribute secret keys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encryption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encryption by itself can provide a measure of </a:t>
            </a:r>
            <a:r>
              <a:rPr lang="en-US" dirty="0" smtClean="0"/>
              <a:t>authentication</a:t>
            </a:r>
          </a:p>
          <a:p>
            <a:endParaRPr lang="en-US" dirty="0" smtClean="0"/>
          </a:p>
          <a:p>
            <a:r>
              <a:rPr lang="en-US" dirty="0" smtClean="0"/>
              <a:t>The analysis differs from symmetric and public key encryption schemes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 encryption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2017"/>
            <a:ext cx="8229600" cy="230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Public-key encryption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7696200" cy="1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</a:t>
            </a:r>
            <a:r>
              <a:rPr lang="en-IN" dirty="0" smtClean="0"/>
              <a:t>Authentication Code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An alternative authentication technique involves the use of secret key to generate a small fixed size block of data, known as cryptographic checksum or MAC that is appended to the message.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 smtClean="0"/>
              <a:t>technique assumes that two communication parties say A and B, share a common secret key ‘k’. When A has to send a message to B, it calculates the MAC as a function of the message and the key.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= C(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) where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M= input message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C = MAC function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K= shared secret key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MAC = message authentication code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message plus MAC are transmitted to the intended </a:t>
            </a:r>
            <a:r>
              <a:rPr lang="en-US" dirty="0" err="1" smtClean="0"/>
              <a:t>recipient.The</a:t>
            </a:r>
            <a:r>
              <a:rPr lang="en-US" dirty="0" smtClean="0"/>
              <a:t> recipient performs the same calculation on the received message, using the same secret key, to </a:t>
            </a:r>
            <a:r>
              <a:rPr lang="en-US" dirty="0" err="1" smtClean="0"/>
              <a:t>to</a:t>
            </a:r>
            <a:r>
              <a:rPr lang="en-US" dirty="0" smtClean="0"/>
              <a:t> generate a new MAC. The received MAC is compared to the calculated MAC. If it is equal, then the message is considered authentic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MAC function is similar to encryption. One difference is that MAC algorithm need not be reversible, as it must for decryption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uses of MAC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8000999" cy="227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4675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AU" dirty="0" smtClean="0"/>
              <a:t>Several techniques for the distribution of public keys</a:t>
            </a:r>
          </a:p>
          <a:p>
            <a:pPr lvl="1"/>
            <a:r>
              <a:rPr lang="en-AU" dirty="0" smtClean="0"/>
              <a:t>public announcement</a:t>
            </a:r>
          </a:p>
          <a:p>
            <a:pPr lvl="1"/>
            <a:r>
              <a:rPr lang="en-AU" dirty="0" smtClean="0"/>
              <a:t>publicly available directory</a:t>
            </a:r>
          </a:p>
          <a:p>
            <a:pPr lvl="1"/>
            <a:r>
              <a:rPr lang="en-AU" dirty="0" smtClean="0"/>
              <a:t>public-key authority</a:t>
            </a:r>
          </a:p>
          <a:p>
            <a:pPr lvl="1"/>
            <a:r>
              <a:rPr lang="en-AU" dirty="0" smtClean="0"/>
              <a:t>public-key certificates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Requirements for MAC: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/>
              <a:t>MAC function should have the following properties: </a:t>
            </a:r>
          </a:p>
          <a:p>
            <a:r>
              <a:rPr lang="en-IN" dirty="0" smtClean="0"/>
              <a:t>If an opponent observes M and C(K,M), it should be computationally infeasible for the opponent to construct a message M’ such that C(K,M’) = C(K,M) </a:t>
            </a:r>
          </a:p>
          <a:p>
            <a:r>
              <a:rPr lang="en-IN" dirty="0" smtClean="0"/>
              <a:t>C(K,M) should be uniformly distributed in the sense that for randomly chosen messages, M and M’, the probability that C(K,M) = CK(,M’) is 2</a:t>
            </a:r>
            <a:r>
              <a:rPr lang="en-IN" b="1" baseline="30000" dirty="0" smtClean="0"/>
              <a:t>-n</a:t>
            </a:r>
            <a:r>
              <a:rPr lang="en-IN" dirty="0" smtClean="0"/>
              <a:t> where n is the number of bits in the MAC. </a:t>
            </a:r>
          </a:p>
          <a:p>
            <a:r>
              <a:rPr lang="en-IN" dirty="0" smtClean="0"/>
              <a:t>Let M’ be equal to some known transformation on M. i.e., M’ = f(M).,</a:t>
            </a:r>
            <a:r>
              <a:rPr lang="en-IN" dirty="0" smtClean="0"/>
              <a:t>Then Pr </a:t>
            </a:r>
            <a:r>
              <a:rPr lang="en-IN" dirty="0" smtClean="0"/>
              <a:t>[MAC(K, M) = MAC(K, M’)] = 2</a:t>
            </a:r>
            <a:r>
              <a:rPr lang="en-IN" b="1" baseline="30000" dirty="0" smtClean="0"/>
              <a:t>-n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 based on DES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most widely used MACs, referred to as </a:t>
            </a:r>
            <a:r>
              <a:rPr lang="en-US" b="1" dirty="0" smtClean="0"/>
              <a:t>Data Authentication Algorithm (DAA)</a:t>
            </a:r>
            <a:r>
              <a:rPr lang="en-US" dirty="0" smtClean="0"/>
              <a:t> is based on 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algorithm can be defined as using cipher block chaining (CBC) mode of operation of DES with an initialization vector of zero.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 to be authenticated are grouped into contiguous 64-bit blocks: D1, D2 … Dn. if necessary, the final block is padded on the right with zeros to form a full 64-bit block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DES encryption algorithm and a secret key, a data authentication code (DAC) is calculated as </a:t>
            </a:r>
            <a:r>
              <a:rPr lang="en-US" dirty="0" smtClean="0"/>
              <a:t>follows: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r>
              <a:rPr lang="en-US" dirty="0" smtClean="0"/>
              <a:t> = E(K,D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IN" dirty="0" smtClean="0"/>
          </a:p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E(K,D</a:t>
            </a:r>
            <a:r>
              <a:rPr lang="en-US" baseline="-25000" dirty="0" smtClean="0"/>
              <a:t>2 </a:t>
            </a:r>
            <a:r>
              <a:rPr lang="en-US" dirty="0" smtClean="0"/>
              <a:t> XOR </a:t>
            </a:r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 O</a:t>
            </a:r>
            <a:r>
              <a:rPr lang="en-US" baseline="-25000" dirty="0" smtClean="0"/>
              <a:t>3 </a:t>
            </a:r>
            <a:r>
              <a:rPr lang="en-US" dirty="0" smtClean="0"/>
              <a:t>= E(K,[D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XOR 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]) </a:t>
            </a:r>
            <a:r>
              <a:rPr lang="en-US" dirty="0" smtClean="0"/>
              <a:t>… </a:t>
            </a:r>
            <a:endParaRPr lang="en-IN" dirty="0" smtClean="0"/>
          </a:p>
          <a:p>
            <a:r>
              <a:rPr lang="en-US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 = E(K,[D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XOR O</a:t>
            </a:r>
            <a:r>
              <a:rPr lang="en-US" baseline="-25000" dirty="0" smtClean="0"/>
              <a:t>N-1</a:t>
            </a:r>
            <a:r>
              <a:rPr lang="en-US" dirty="0" smtClean="0"/>
              <a:t>])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Authentication Algorithm (DAA)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00200"/>
            <a:ext cx="765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 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users distribute public keys to recipients or broadcast to community at large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major weakness is forgery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anyone can create a key claiming to be someone else and broadcast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until forgery is discovered forger can masquerade as claimed user</a:t>
            </a: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Publicly Available Directory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can obtain greater security by registering keys with a public directory</a:t>
            </a:r>
          </a:p>
          <a:p>
            <a:pPr>
              <a:lnSpc>
                <a:spcPct val="90000"/>
              </a:lnSpc>
            </a:pPr>
            <a:r>
              <a:rPr lang="en-US" dirty="0"/>
              <a:t>directory must be trusted with properties: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contains {</a:t>
            </a:r>
            <a:r>
              <a:rPr lang="en-US" dirty="0" err="1"/>
              <a:t>name,public</a:t>
            </a:r>
            <a:r>
              <a:rPr lang="en-US" dirty="0"/>
              <a:t>-key}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participants register securely with directory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participants can replace key at any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directory is periodically published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directory can be accessed electronically</a:t>
            </a:r>
          </a:p>
          <a:p>
            <a:pPr>
              <a:lnSpc>
                <a:spcPct val="90000"/>
              </a:lnSpc>
            </a:pPr>
            <a:r>
              <a:rPr lang="en-US" dirty="0"/>
              <a:t>still vulnerable to tampering or forgery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Public-Key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improve security by tightening control over distribution of keys from directory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A central authority has properties of directory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requires users to know public key for the authority and the corresponding private key is known only to the authority.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then users interact with authority to obtain any desired public key securely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require real-time access to directory when keys are needed</a:t>
            </a: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Key_Distribution3.pdf                                          00156198  Mnementh                      BEAE7A2F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633" b="18529"/>
          <a:stretch>
            <a:fillRect/>
          </a:stretch>
        </p:blipFill>
        <p:spPr bwMode="auto">
          <a:xfrm>
            <a:off x="760651" y="1600200"/>
            <a:ext cx="762269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Public-Key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certificates allow key exchange without real-time access to </a:t>
            </a:r>
            <a:r>
              <a:rPr lang="en-AU" sz="2800" dirty="0" smtClean="0"/>
              <a:t>public-key authority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a certificate </a:t>
            </a:r>
            <a:r>
              <a:rPr lang="en-AU" sz="2800" dirty="0" smtClean="0"/>
              <a:t>binds </a:t>
            </a:r>
            <a:r>
              <a:rPr lang="en-AU" sz="2800" b="1" dirty="0" smtClean="0"/>
              <a:t>identity</a:t>
            </a:r>
            <a:r>
              <a:rPr lang="en-AU" sz="2800" dirty="0" smtClean="0"/>
              <a:t> to </a:t>
            </a:r>
            <a:r>
              <a:rPr lang="en-AU" sz="2800" b="1" dirty="0" smtClean="0"/>
              <a:t>public key</a:t>
            </a:r>
            <a:r>
              <a:rPr lang="en-AU" sz="2800" dirty="0" smtClean="0"/>
              <a:t> </a:t>
            </a:r>
          </a:p>
          <a:p>
            <a:pPr algn="just">
              <a:lnSpc>
                <a:spcPct val="90000"/>
              </a:lnSpc>
            </a:pPr>
            <a:r>
              <a:rPr lang="en-AU" sz="2800" dirty="0" smtClean="0"/>
              <a:t>with all contents </a:t>
            </a:r>
            <a:r>
              <a:rPr lang="en-AU" sz="2800" b="1" dirty="0" smtClean="0"/>
              <a:t>signed</a:t>
            </a:r>
            <a:r>
              <a:rPr lang="en-AU" sz="2800" dirty="0" smtClean="0"/>
              <a:t> by a trusted Public-Key or Certificate Authority (CA)</a:t>
            </a:r>
          </a:p>
          <a:p>
            <a:pPr algn="just">
              <a:lnSpc>
                <a:spcPct val="90000"/>
              </a:lnSpc>
            </a:pPr>
            <a:r>
              <a:rPr lang="en-AU" sz="2800" dirty="0" smtClean="0"/>
              <a:t>can be verified by anyone who knows the public-key authorities public-key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Key_Distribution4.pdf                                          00156198  Mnementh                      BEAE7A2F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633" b="18529"/>
          <a:stretch>
            <a:fillRect/>
          </a:stretch>
        </p:blipFill>
        <p:spPr bwMode="auto">
          <a:xfrm>
            <a:off x="760651" y="1600200"/>
            <a:ext cx="762269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1028</Words>
  <Application>Microsoft Office PowerPoint</Application>
  <PresentationFormat>On-screen Show (4:3)</PresentationFormat>
  <Paragraphs>106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COMPUTER SECURITY</vt:lpstr>
      <vt:lpstr>Key Management</vt:lpstr>
      <vt:lpstr>Distribution of Public Keys</vt:lpstr>
      <vt:lpstr>Public Announcement</vt:lpstr>
      <vt:lpstr>Publicly Available Directory</vt:lpstr>
      <vt:lpstr>Public-Key Authority</vt:lpstr>
      <vt:lpstr>Slide 7</vt:lpstr>
      <vt:lpstr>Public-Key Certificates</vt:lpstr>
      <vt:lpstr>Slide 9</vt:lpstr>
      <vt:lpstr>Public-Key Distribution of Secret Keys</vt:lpstr>
      <vt:lpstr>Simple Secret Key Distribution</vt:lpstr>
      <vt:lpstr>Slide 12</vt:lpstr>
      <vt:lpstr>Secret key distribution with confidentiality and authentication </vt:lpstr>
      <vt:lpstr>Hybrid scheme</vt:lpstr>
      <vt:lpstr>Slide 15</vt:lpstr>
      <vt:lpstr>Message Authentication</vt:lpstr>
      <vt:lpstr>Slide 17</vt:lpstr>
      <vt:lpstr>  AUTHENTICATION REQUIREMENTS </vt:lpstr>
      <vt:lpstr>  AUTHENTICATION FUNCTIONS </vt:lpstr>
      <vt:lpstr>Message encryption </vt:lpstr>
      <vt:lpstr>Symmetric encryption</vt:lpstr>
      <vt:lpstr>Public-key encryption</vt:lpstr>
      <vt:lpstr>Slide 23</vt:lpstr>
      <vt:lpstr>Slide 24</vt:lpstr>
      <vt:lpstr>Message Authentication Code </vt:lpstr>
      <vt:lpstr>Slide 26</vt:lpstr>
      <vt:lpstr>Slide 27</vt:lpstr>
      <vt:lpstr>Basic uses of MAC</vt:lpstr>
      <vt:lpstr>Slide 29</vt:lpstr>
      <vt:lpstr>Requirements for MAC: </vt:lpstr>
      <vt:lpstr>MAC based on DES </vt:lpstr>
      <vt:lpstr>Slide 32</vt:lpstr>
      <vt:lpstr>Data Authentication Algorithm (DAA)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Deepa</dc:creator>
  <cp:lastModifiedBy>lenovo</cp:lastModifiedBy>
  <cp:revision>31</cp:revision>
  <dcterms:created xsi:type="dcterms:W3CDTF">2006-08-16T00:00:00Z</dcterms:created>
  <dcterms:modified xsi:type="dcterms:W3CDTF">2015-04-01T01:34:49Z</dcterms:modified>
</cp:coreProperties>
</file>