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2" d="100"/>
          <a:sy n="82" d="100"/>
        </p:scale>
        <p:origin x="-102" y="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480A-DB16-447E-A4BF-F803C1D67A7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630D-C3C5-4175-9632-A39D607B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480A-DB16-447E-A4BF-F803C1D67A7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630D-C3C5-4175-9632-A39D607B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480A-DB16-447E-A4BF-F803C1D67A7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630D-C3C5-4175-9632-A39D607B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480A-DB16-447E-A4BF-F803C1D67A7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630D-C3C5-4175-9632-A39D607B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480A-DB16-447E-A4BF-F803C1D67A7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630D-C3C5-4175-9632-A39D607B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480A-DB16-447E-A4BF-F803C1D67A7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630D-C3C5-4175-9632-A39D607B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480A-DB16-447E-A4BF-F803C1D67A7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630D-C3C5-4175-9632-A39D607B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480A-DB16-447E-A4BF-F803C1D67A7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630D-C3C5-4175-9632-A39D607B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480A-DB16-447E-A4BF-F803C1D67A7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630D-C3C5-4175-9632-A39D607B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480A-DB16-447E-A4BF-F803C1D67A7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630D-C3C5-4175-9632-A39D607B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480A-DB16-447E-A4BF-F803C1D67A7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630D-C3C5-4175-9632-A39D607B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480A-DB16-447E-A4BF-F803C1D67A7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630D-C3C5-4175-9632-A39D607B29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Packages and interfaces are two of the basic components of a Java program. </a:t>
            </a:r>
            <a:r>
              <a:rPr lang="en-US" dirty="0" smtClean="0"/>
              <a:t>Java </a:t>
            </a:r>
            <a:r>
              <a:rPr lang="en-US" dirty="0"/>
              <a:t>source file can contain any (or all) of the following four internal parts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■ A single package statement (optional)</a:t>
            </a:r>
          </a:p>
          <a:p>
            <a:r>
              <a:rPr lang="en-US" dirty="0"/>
              <a:t>■ Any number of import statements (optional)</a:t>
            </a:r>
          </a:p>
          <a:p>
            <a:r>
              <a:rPr lang="en-US" dirty="0"/>
              <a:t>■ A single public class declaration (required)</a:t>
            </a:r>
          </a:p>
          <a:p>
            <a:r>
              <a:rPr lang="en-US" dirty="0"/>
              <a:t>■ Any number of classes private to the package (optional)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2667000"/>
            <a:ext cx="114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/>
              <a:t>Packages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124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define </a:t>
            </a:r>
            <a:r>
              <a:rPr lang="en-US" dirty="0" smtClean="0"/>
              <a:t>classes inside </a:t>
            </a:r>
            <a:r>
              <a:rPr lang="en-US" dirty="0"/>
              <a:t>a package that are not accessible by code outside that package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also define </a:t>
            </a:r>
            <a:r>
              <a:rPr lang="en-US" dirty="0"/>
              <a:t>class members that are only exposed to other members of the same package.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Interfaces</a:t>
            </a:r>
          </a:p>
          <a:p>
            <a:pPr algn="just"/>
            <a:r>
              <a:rPr lang="en-US" dirty="0" smtClean="0"/>
              <a:t>Interfaces </a:t>
            </a:r>
            <a:r>
              <a:rPr lang="en-US" dirty="0"/>
              <a:t>are syntactically similar to classes, but they lack instance variables</a:t>
            </a:r>
            <a:r>
              <a:rPr lang="en-US" dirty="0" smtClean="0"/>
              <a:t>, and </a:t>
            </a:r>
            <a:r>
              <a:rPr lang="en-US" dirty="0"/>
              <a:t>their methods are declared without any body. In practice, this means that you </a:t>
            </a:r>
            <a:r>
              <a:rPr lang="en-US" dirty="0" smtClean="0"/>
              <a:t>can define </a:t>
            </a:r>
            <a:r>
              <a:rPr lang="en-US" dirty="0"/>
              <a:t>interfaces which don’t make assumptions about how they are implemented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r>
              <a:rPr lang="en-US" dirty="0"/>
              <a:t>Once it is defined, any number of classes can implement an </a:t>
            </a:r>
            <a:r>
              <a:rPr lang="en-US" b="1" dirty="0"/>
              <a:t>interface. </a:t>
            </a:r>
            <a:r>
              <a:rPr lang="en-US" dirty="0"/>
              <a:t>Also, one </a:t>
            </a:r>
            <a:r>
              <a:rPr lang="en-US" dirty="0" smtClean="0"/>
              <a:t>class can </a:t>
            </a:r>
            <a:r>
              <a:rPr lang="en-US" dirty="0"/>
              <a:t>implement any number of interfaces.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33600"/>
            <a:ext cx="8991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Defining an Interface</a:t>
            </a:r>
          </a:p>
          <a:p>
            <a:r>
              <a:rPr lang="en-US" dirty="0"/>
              <a:t>An interface is defined much like a class. </a:t>
            </a:r>
            <a:r>
              <a:rPr lang="en-US" dirty="0" smtClean="0"/>
              <a:t>The </a:t>
            </a:r>
            <a:r>
              <a:rPr lang="en-US" dirty="0"/>
              <a:t>general form of an interface:</a:t>
            </a:r>
          </a:p>
          <a:p>
            <a:endParaRPr lang="en-US" i="1" dirty="0" smtClean="0"/>
          </a:p>
          <a:p>
            <a:r>
              <a:rPr lang="en-US" i="1" dirty="0" smtClean="0"/>
              <a:t>access </a:t>
            </a:r>
            <a:r>
              <a:rPr lang="en-US" i="1" dirty="0"/>
              <a:t>interface </a:t>
            </a:r>
            <a:r>
              <a:rPr lang="en-US" i="1" dirty="0" smtClean="0"/>
              <a:t>name</a:t>
            </a:r>
          </a:p>
          <a:p>
            <a:r>
              <a:rPr lang="en-US" i="1" dirty="0" smtClean="0"/>
              <a:t> </a:t>
            </a:r>
            <a:r>
              <a:rPr lang="en-US" i="1" dirty="0"/>
              <a:t>{</a:t>
            </a:r>
          </a:p>
          <a:p>
            <a:r>
              <a:rPr lang="en-US" i="1" dirty="0" smtClean="0"/>
              <a:t>	return-type </a:t>
            </a:r>
            <a:r>
              <a:rPr lang="en-US" i="1" dirty="0"/>
              <a:t>method-name1(parameter-list);</a:t>
            </a:r>
          </a:p>
          <a:p>
            <a:r>
              <a:rPr lang="en-US" i="1" dirty="0" smtClean="0"/>
              <a:t>	return-type </a:t>
            </a:r>
            <a:r>
              <a:rPr lang="en-US" i="1" dirty="0"/>
              <a:t>method-name2(parameter-list);</a:t>
            </a:r>
          </a:p>
          <a:p>
            <a:r>
              <a:rPr lang="en-US" i="1" dirty="0" smtClean="0"/>
              <a:t>	type </a:t>
            </a:r>
            <a:r>
              <a:rPr lang="en-US" i="1" dirty="0"/>
              <a:t>final-varname1 = value;</a:t>
            </a:r>
          </a:p>
          <a:p>
            <a:r>
              <a:rPr lang="en-US" i="1" dirty="0" smtClean="0"/>
              <a:t>	type </a:t>
            </a:r>
            <a:r>
              <a:rPr lang="en-US" i="1" dirty="0"/>
              <a:t>final-varname2 = value;</a:t>
            </a:r>
          </a:p>
          <a:p>
            <a:r>
              <a:rPr lang="en-US" i="1" dirty="0" smtClean="0"/>
              <a:t>	// </a:t>
            </a:r>
            <a:r>
              <a:rPr lang="en-US" i="1" dirty="0"/>
              <a:t>...</a:t>
            </a:r>
          </a:p>
          <a:p>
            <a:r>
              <a:rPr lang="en-US" i="1" dirty="0" smtClean="0"/>
              <a:t>	return-type </a:t>
            </a:r>
            <a:r>
              <a:rPr lang="en-US" i="1" dirty="0"/>
              <a:t>method-</a:t>
            </a:r>
            <a:r>
              <a:rPr lang="en-US" i="1" dirty="0" err="1"/>
              <a:t>nameN</a:t>
            </a:r>
            <a:r>
              <a:rPr lang="en-US" i="1" dirty="0"/>
              <a:t>(parameter-list);</a:t>
            </a:r>
          </a:p>
          <a:p>
            <a:r>
              <a:rPr lang="en-US" i="1" dirty="0" smtClean="0"/>
              <a:t>	type </a:t>
            </a:r>
            <a:r>
              <a:rPr lang="en-US" i="1" dirty="0"/>
              <a:t>final-</a:t>
            </a:r>
            <a:r>
              <a:rPr lang="en-US" i="1" dirty="0" err="1"/>
              <a:t>varnameN</a:t>
            </a:r>
            <a:r>
              <a:rPr lang="en-US" i="1" dirty="0"/>
              <a:t> = value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}</a:t>
            </a:r>
          </a:p>
          <a:p>
            <a:endParaRPr lang="en-US" i="1" dirty="0"/>
          </a:p>
          <a:p>
            <a:r>
              <a:rPr lang="en-US" i="1" dirty="0" smtClean="0"/>
              <a:t>where access </a:t>
            </a:r>
            <a:r>
              <a:rPr lang="en-US" i="1" dirty="0"/>
              <a:t>is either </a:t>
            </a:r>
            <a:r>
              <a:rPr lang="en-US" b="1" i="1" dirty="0"/>
              <a:t>public </a:t>
            </a:r>
            <a:r>
              <a:rPr lang="en-US" dirty="0"/>
              <a:t>or</a:t>
            </a:r>
            <a:r>
              <a:rPr lang="en-US" b="1" i="1" dirty="0"/>
              <a:t> not used.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Variables can be declared inside of interface declarations. They are implicitly </a:t>
            </a:r>
            <a:r>
              <a:rPr lang="en-US" b="1" dirty="0" smtClean="0"/>
              <a:t>final </a:t>
            </a:r>
            <a:r>
              <a:rPr lang="en-US" dirty="0" smtClean="0"/>
              <a:t>and </a:t>
            </a:r>
            <a:r>
              <a:rPr lang="en-US" b="1" dirty="0"/>
              <a:t>static, </a:t>
            </a:r>
            <a:r>
              <a:rPr lang="en-US" dirty="0" smtClean="0"/>
              <a:t>which means they </a:t>
            </a:r>
            <a:r>
              <a:rPr lang="en-US" dirty="0"/>
              <a:t>cannot be changed by the implementing class</a:t>
            </a:r>
            <a:r>
              <a:rPr lang="en-US" b="1" dirty="0"/>
              <a:t>. </a:t>
            </a:r>
            <a:r>
              <a:rPr lang="en-US" dirty="0"/>
              <a:t>They must </a:t>
            </a:r>
            <a:r>
              <a:rPr lang="en-US" dirty="0" smtClean="0"/>
              <a:t>also be </a:t>
            </a:r>
            <a:r>
              <a:rPr lang="en-US" dirty="0"/>
              <a:t>initialized with a constant value. All methods and variables are implicitly </a:t>
            </a:r>
            <a:r>
              <a:rPr lang="en-US" b="1" dirty="0"/>
              <a:t>public </a:t>
            </a:r>
            <a:r>
              <a:rPr lang="en-US" dirty="0" smtClean="0"/>
              <a:t>if</a:t>
            </a:r>
            <a:r>
              <a:rPr lang="en-US" b="1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interface, itself, is declared as </a:t>
            </a:r>
            <a:r>
              <a:rPr lang="en-US" b="1" dirty="0"/>
              <a:t>public.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8991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Implementing </a:t>
            </a:r>
            <a:r>
              <a:rPr lang="en-US" b="1" u="sng" dirty="0" smtClean="0"/>
              <a:t>Interfaces</a:t>
            </a:r>
          </a:p>
          <a:p>
            <a:r>
              <a:rPr lang="en-US" dirty="0" smtClean="0"/>
              <a:t>To </a:t>
            </a:r>
            <a:r>
              <a:rPr lang="en-US" dirty="0"/>
              <a:t>implement an interface, include the </a:t>
            </a:r>
            <a:r>
              <a:rPr lang="en-US" b="1" dirty="0"/>
              <a:t>implements </a:t>
            </a:r>
            <a:r>
              <a:rPr lang="en-US" dirty="0"/>
              <a:t>clause in a class definition, </a:t>
            </a:r>
            <a:r>
              <a:rPr lang="en-US" dirty="0" smtClean="0"/>
              <a:t>and then </a:t>
            </a:r>
            <a:r>
              <a:rPr lang="en-US" dirty="0"/>
              <a:t>create the methods defined by the interface.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general form of a class </a:t>
            </a:r>
            <a:r>
              <a:rPr lang="en-US" dirty="0" smtClean="0"/>
              <a:t>that includes the interface using </a:t>
            </a:r>
            <a:r>
              <a:rPr lang="en-US" b="1" dirty="0" smtClean="0"/>
              <a:t>implements </a:t>
            </a:r>
            <a:r>
              <a:rPr lang="en-US" dirty="0"/>
              <a:t>clause looks like this</a:t>
            </a:r>
            <a:r>
              <a:rPr lang="en-US" b="1" dirty="0"/>
              <a:t>:</a:t>
            </a:r>
          </a:p>
          <a:p>
            <a:endParaRPr lang="en-US" i="1" dirty="0" smtClean="0"/>
          </a:p>
          <a:p>
            <a:r>
              <a:rPr lang="en-US" i="1" dirty="0" smtClean="0"/>
              <a:t>access </a:t>
            </a:r>
            <a:r>
              <a:rPr lang="en-US" i="1" dirty="0"/>
              <a:t>class </a:t>
            </a:r>
            <a:r>
              <a:rPr lang="en-US" i="1" dirty="0" err="1"/>
              <a:t>classname</a:t>
            </a:r>
            <a:r>
              <a:rPr lang="en-US" i="1" dirty="0"/>
              <a:t> [extends </a:t>
            </a:r>
            <a:r>
              <a:rPr lang="en-US" i="1" dirty="0" err="1"/>
              <a:t>superclass</a:t>
            </a:r>
            <a:r>
              <a:rPr lang="en-US" i="1" dirty="0" smtClean="0"/>
              <a:t>] </a:t>
            </a:r>
            <a:r>
              <a:rPr lang="en-US" dirty="0" smtClean="0"/>
              <a:t>[</a:t>
            </a:r>
            <a:r>
              <a:rPr lang="en-US" dirty="0"/>
              <a:t>implements </a:t>
            </a:r>
            <a:r>
              <a:rPr lang="en-US" i="1" dirty="0"/>
              <a:t>interface [,interface...]] </a:t>
            </a:r>
            <a:endParaRPr lang="en-US" i="1" dirty="0" smtClean="0"/>
          </a:p>
          <a:p>
            <a:r>
              <a:rPr lang="en-US" i="1" dirty="0" smtClean="0"/>
              <a:t>{</a:t>
            </a:r>
            <a:endParaRPr lang="en-US" i="1" dirty="0"/>
          </a:p>
          <a:p>
            <a:r>
              <a:rPr lang="en-US" dirty="0" smtClean="0"/>
              <a:t>	// </a:t>
            </a:r>
            <a:r>
              <a:rPr lang="en-US" dirty="0"/>
              <a:t>class-body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If a class implements </a:t>
            </a:r>
            <a:r>
              <a:rPr lang="en-US" dirty="0"/>
              <a:t>more than one interface</a:t>
            </a:r>
            <a:r>
              <a:rPr lang="en-US" dirty="0" smtClean="0"/>
              <a:t>, the </a:t>
            </a:r>
            <a:r>
              <a:rPr lang="en-US" dirty="0"/>
              <a:t>interfaces are separated with a comma. If a class implements two interfaces </a:t>
            </a:r>
            <a:r>
              <a:rPr lang="en-US" dirty="0" smtClean="0"/>
              <a:t>that declare </a:t>
            </a:r>
            <a:r>
              <a:rPr lang="en-US" dirty="0"/>
              <a:t>the same method, then the same method will be used by clients of </a:t>
            </a:r>
            <a:r>
              <a:rPr lang="en-US" dirty="0" smtClean="0"/>
              <a:t>either interface</a:t>
            </a:r>
            <a:r>
              <a:rPr lang="en-US" dirty="0"/>
              <a:t>. The methods that implement an interface must be declared </a:t>
            </a:r>
            <a:r>
              <a:rPr lang="en-US" b="1" dirty="0"/>
              <a:t>public. </a:t>
            </a:r>
            <a:r>
              <a:rPr lang="en-US" dirty="0"/>
              <a:t>Also, </a:t>
            </a:r>
            <a:r>
              <a:rPr lang="en-US" dirty="0" smtClean="0"/>
              <a:t>the type </a:t>
            </a:r>
            <a:r>
              <a:rPr lang="en-US" dirty="0"/>
              <a:t>signature of the implementing method must match exactly the type </a:t>
            </a:r>
            <a:r>
              <a:rPr lang="en-US" dirty="0" smtClean="0"/>
              <a:t>signature </a:t>
            </a:r>
            <a:r>
              <a:rPr lang="en-US" dirty="0"/>
              <a:t>specified in the </a:t>
            </a:r>
            <a:r>
              <a:rPr lang="en-US" b="1" dirty="0"/>
              <a:t>interface </a:t>
            </a:r>
            <a:r>
              <a:rPr lang="en-US" b="1" dirty="0" smtClean="0"/>
              <a:t>definition</a:t>
            </a:r>
          </a:p>
          <a:p>
            <a:endParaRPr lang="en-US" b="1" dirty="0"/>
          </a:p>
          <a:p>
            <a:r>
              <a:rPr lang="en-US" i="1" dirty="0" smtClean="0"/>
              <a:t>Note:- When </a:t>
            </a:r>
            <a:r>
              <a:rPr lang="en-US" i="1" dirty="0"/>
              <a:t>you implement an interface method, it must be declared as </a:t>
            </a:r>
            <a:r>
              <a:rPr lang="en-US" b="1" i="1" dirty="0"/>
              <a:t>public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interface </a:t>
            </a:r>
            <a:r>
              <a:rPr lang="en-US" dirty="0" smtClean="0"/>
              <a:t>Display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void display(String s);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smtClean="0"/>
              <a:t>Master </a:t>
            </a:r>
            <a:r>
              <a:rPr lang="en-US" dirty="0"/>
              <a:t>implements </a:t>
            </a:r>
            <a:r>
              <a:rPr lang="en-US" dirty="0" smtClean="0"/>
              <a:t>Display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public</a:t>
            </a:r>
            <a:r>
              <a:rPr lang="en-US" dirty="0"/>
              <a:t> void </a:t>
            </a:r>
            <a:r>
              <a:rPr lang="en-US" dirty="0" smtClean="0"/>
              <a:t>display (String s)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048000"/>
            <a:ext cx="8991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Master m =new Master();</a:t>
            </a:r>
          </a:p>
          <a:p>
            <a:r>
              <a:rPr lang="en-US" dirty="0"/>
              <a:t>	</a:t>
            </a:r>
            <a:r>
              <a:rPr lang="en-US" dirty="0" err="1" smtClean="0"/>
              <a:t>m.display</a:t>
            </a:r>
            <a:r>
              <a:rPr lang="en-US" dirty="0" smtClean="0"/>
              <a:t>(“MCA”);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Display d= </a:t>
            </a:r>
            <a:r>
              <a:rPr lang="en-US" dirty="0"/>
              <a:t>new </a:t>
            </a:r>
            <a:r>
              <a:rPr lang="en-US" dirty="0" smtClean="0"/>
              <a:t>Master(); //referencing to Interface variable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d.display</a:t>
            </a:r>
            <a:r>
              <a:rPr lang="en-US" dirty="0" smtClean="0"/>
              <a:t>(“BCA”);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Note:- </a:t>
            </a:r>
            <a:r>
              <a:rPr lang="en-US" dirty="0"/>
              <a:t>An interface </a:t>
            </a:r>
            <a:r>
              <a:rPr lang="en-US" dirty="0" smtClean="0"/>
              <a:t>reference variable </a:t>
            </a:r>
            <a:r>
              <a:rPr lang="en-US" dirty="0"/>
              <a:t>only has knowledge of the methods declared by its </a:t>
            </a:r>
            <a:r>
              <a:rPr lang="en-US" b="1" dirty="0"/>
              <a:t>interface </a:t>
            </a:r>
            <a:r>
              <a:rPr lang="en-US" dirty="0"/>
              <a:t>declaration.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Partial </a:t>
            </a:r>
            <a:r>
              <a:rPr lang="en-US" b="1" u="sng" dirty="0" smtClean="0"/>
              <a:t>Implementations</a:t>
            </a:r>
          </a:p>
          <a:p>
            <a:endParaRPr lang="en-US" b="1" u="sng" dirty="0"/>
          </a:p>
          <a:p>
            <a:r>
              <a:rPr lang="en-US" dirty="0"/>
              <a:t>If a class includes an interface but does not fully implement the methods defined </a:t>
            </a:r>
            <a:r>
              <a:rPr lang="en-US" dirty="0" smtClean="0"/>
              <a:t>by that </a:t>
            </a:r>
            <a:r>
              <a:rPr lang="en-US" dirty="0"/>
              <a:t>interface, then that class must be declared as </a:t>
            </a:r>
            <a:r>
              <a:rPr lang="en-US" b="1" dirty="0"/>
              <a:t>abstract.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Variables in </a:t>
            </a:r>
            <a:r>
              <a:rPr lang="en-US" b="1" u="sng" dirty="0" smtClean="0"/>
              <a:t>Interfaces</a:t>
            </a:r>
          </a:p>
          <a:p>
            <a:endParaRPr lang="en-US" b="1" u="sng" dirty="0"/>
          </a:p>
          <a:p>
            <a:r>
              <a:rPr lang="en-US" dirty="0"/>
              <a:t>You can use interfaces to import shared constants into multiple classes by </a:t>
            </a:r>
            <a:r>
              <a:rPr lang="en-US" dirty="0" smtClean="0"/>
              <a:t>simply declaring </a:t>
            </a:r>
            <a:r>
              <a:rPr lang="en-US" dirty="0"/>
              <a:t>an interface that contains variables which are initialized to the </a:t>
            </a:r>
            <a:r>
              <a:rPr lang="en-US" dirty="0" smtClean="0"/>
              <a:t>desired values</a:t>
            </a:r>
            <a:r>
              <a:rPr lang="en-US" dirty="0"/>
              <a:t>. When you include that interface in a class </a:t>
            </a:r>
            <a:r>
              <a:rPr lang="en-US" dirty="0" smtClean="0"/>
              <a:t>all </a:t>
            </a:r>
            <a:r>
              <a:rPr lang="en-US" dirty="0"/>
              <a:t>of those variable names will be in scope as constants. This is similar </a:t>
            </a:r>
            <a:r>
              <a:rPr lang="en-US" dirty="0" smtClean="0"/>
              <a:t>to using </a:t>
            </a:r>
            <a:r>
              <a:rPr lang="en-US" dirty="0"/>
              <a:t>a header file in C/C++ to create a large number of </a:t>
            </a:r>
            <a:r>
              <a:rPr lang="en-US" b="1" dirty="0"/>
              <a:t>#defined </a:t>
            </a:r>
            <a:r>
              <a:rPr lang="en-US" dirty="0"/>
              <a:t>constants or </a:t>
            </a:r>
            <a:r>
              <a:rPr lang="en-US" b="1" dirty="0"/>
              <a:t>const</a:t>
            </a:r>
          </a:p>
          <a:p>
            <a:r>
              <a:rPr lang="en-US" dirty="0"/>
              <a:t>declarations.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429000"/>
            <a:ext cx="8991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Interfaces Can Be </a:t>
            </a:r>
            <a:r>
              <a:rPr lang="en-US" sz="2000" b="1" u="sng" dirty="0" smtClean="0"/>
              <a:t>Extended</a:t>
            </a:r>
          </a:p>
          <a:p>
            <a:endParaRPr lang="en-US" sz="2000" b="1" u="sng" dirty="0"/>
          </a:p>
          <a:p>
            <a:pPr algn="just"/>
            <a:r>
              <a:rPr lang="en-US" dirty="0"/>
              <a:t>One interface can inherit another by use of the keyword </a:t>
            </a:r>
            <a:r>
              <a:rPr lang="en-US" b="1" dirty="0"/>
              <a:t>extends</a:t>
            </a:r>
            <a:r>
              <a:rPr lang="en-US" b="1"/>
              <a:t>. </a:t>
            </a:r>
            <a:r>
              <a:rPr lang="en-US" smtClean="0"/>
              <a:t>When </a:t>
            </a:r>
            <a:r>
              <a:rPr lang="en-US" dirty="0"/>
              <a:t>a class implements an interface that </a:t>
            </a:r>
            <a:r>
              <a:rPr lang="en-US" dirty="0" smtClean="0"/>
              <a:t>inherits another </a:t>
            </a:r>
            <a:r>
              <a:rPr lang="en-US" dirty="0"/>
              <a:t>interface, it must provide implementations for all methods defined </a:t>
            </a:r>
            <a:r>
              <a:rPr lang="en-US" dirty="0" smtClean="0"/>
              <a:t>within the </a:t>
            </a:r>
            <a:r>
              <a:rPr lang="en-US" dirty="0"/>
              <a:t>interface inheritance chain.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include a </a:t>
            </a:r>
            <a:r>
              <a:rPr lang="en-US" b="1" dirty="0"/>
              <a:t>package </a:t>
            </a:r>
            <a:r>
              <a:rPr lang="en-US" dirty="0"/>
              <a:t>command as the </a:t>
            </a:r>
            <a:r>
              <a:rPr lang="en-US" dirty="0" smtClean="0"/>
              <a:t>first statement </a:t>
            </a:r>
            <a:r>
              <a:rPr lang="en-US" dirty="0"/>
              <a:t>in a Java source file.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28600"/>
            <a:ext cx="1941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Defining a Package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9144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general form of the </a:t>
            </a:r>
            <a:r>
              <a:rPr lang="en-US" b="1" dirty="0"/>
              <a:t>package statement:</a:t>
            </a:r>
          </a:p>
          <a:p>
            <a:pPr lvl="1"/>
            <a:r>
              <a:rPr lang="en-US" b="1" dirty="0"/>
              <a:t>package </a:t>
            </a:r>
            <a:r>
              <a:rPr lang="en-US" b="1" i="1" dirty="0" err="1"/>
              <a:t>pkg</a:t>
            </a:r>
            <a:r>
              <a:rPr lang="en-US" b="1" i="1" dirty="0"/>
              <a:t>;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95400" y="1600200"/>
            <a:ext cx="385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</a:t>
            </a:r>
            <a:r>
              <a:rPr lang="en-US" dirty="0"/>
              <a:t>, </a:t>
            </a:r>
            <a:r>
              <a:rPr lang="en-US" i="1" dirty="0" err="1"/>
              <a:t>pkg</a:t>
            </a:r>
            <a:r>
              <a:rPr lang="en-US" i="1" dirty="0"/>
              <a:t> is the name of the package.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0574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general form of a </a:t>
            </a:r>
            <a:r>
              <a:rPr lang="en-US" dirty="0" smtClean="0"/>
              <a:t>multileveled package </a:t>
            </a:r>
            <a:r>
              <a:rPr lang="en-US" dirty="0"/>
              <a:t>statement is shown here:</a:t>
            </a:r>
          </a:p>
          <a:p>
            <a:pPr lvl="1"/>
            <a:r>
              <a:rPr lang="en-US" b="1" dirty="0" smtClean="0"/>
              <a:t>package </a:t>
            </a:r>
            <a:r>
              <a:rPr lang="en-US" b="1" i="1" dirty="0"/>
              <a:t>pkg1[.pkg2[.pkg3]];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MyPack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smtClean="0"/>
              <a:t>Bank 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String </a:t>
            </a:r>
            <a:r>
              <a:rPr lang="en-US" dirty="0"/>
              <a:t>name;</a:t>
            </a:r>
          </a:p>
          <a:p>
            <a:r>
              <a:rPr lang="en-US" dirty="0" smtClean="0"/>
              <a:t>	double </a:t>
            </a:r>
            <a:r>
              <a:rPr lang="en-US" dirty="0"/>
              <a:t>bal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account No;</a:t>
            </a:r>
            <a:endParaRPr lang="en-US" dirty="0"/>
          </a:p>
          <a:p>
            <a:r>
              <a:rPr lang="en-US" dirty="0" smtClean="0"/>
              <a:t>Bank(String </a:t>
            </a:r>
            <a:r>
              <a:rPr lang="en-US" dirty="0"/>
              <a:t>n, double </a:t>
            </a:r>
            <a:r>
              <a:rPr lang="en-US" dirty="0" err="1" smtClean="0"/>
              <a:t>b,int</a:t>
            </a:r>
            <a:r>
              <a:rPr lang="en-US" dirty="0" smtClean="0"/>
              <a:t> a)</a:t>
            </a:r>
          </a:p>
          <a:p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 smtClean="0"/>
              <a:t>	name </a:t>
            </a:r>
            <a:r>
              <a:rPr lang="en-US" dirty="0"/>
              <a:t>= n;</a:t>
            </a:r>
          </a:p>
          <a:p>
            <a:r>
              <a:rPr lang="en-US" dirty="0" smtClean="0"/>
              <a:t>	bal </a:t>
            </a:r>
            <a:r>
              <a:rPr lang="en-US" dirty="0"/>
              <a:t>= b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 account No=a;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void show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 smtClean="0"/>
              <a:t>	if(bal&lt;0</a:t>
            </a:r>
            <a:r>
              <a:rPr lang="en-US" dirty="0"/>
              <a:t>)</a:t>
            </a:r>
          </a:p>
          <a:p>
            <a:r>
              <a:rPr lang="en-US" dirty="0" err="1"/>
              <a:t>System.out.print</a:t>
            </a:r>
            <a:r>
              <a:rPr lang="en-US" dirty="0"/>
              <a:t>("--&gt; ");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(name + account No+ </a:t>
            </a:r>
            <a:r>
              <a:rPr lang="en-US" dirty="0"/>
              <a:t>": $" + bal);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68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Bank</a:t>
            </a:r>
            <a:r>
              <a:rPr lang="en-US" dirty="0" err="1" smtClean="0"/>
              <a:t>Balance</a:t>
            </a:r>
            <a:endParaRPr lang="en-US" dirty="0" smtClean="0"/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Bank customer[] = new Bank[3];</a:t>
            </a:r>
          </a:p>
          <a:p>
            <a:r>
              <a:rPr lang="en-US" dirty="0" smtClean="0"/>
              <a:t>	customer[0] = new Bank(“Rahul",570123, 123.23);</a:t>
            </a:r>
          </a:p>
          <a:p>
            <a:r>
              <a:rPr lang="en-US" dirty="0" smtClean="0"/>
              <a:t>	customer[1] = new Bank(“Arun",570456, 157.02);</a:t>
            </a:r>
          </a:p>
          <a:p>
            <a:r>
              <a:rPr lang="en-US" dirty="0" smtClean="0"/>
              <a:t>	customer[2] = new Bank(“Aman",570782,-12.33);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&lt;3; </a:t>
            </a:r>
            <a:r>
              <a:rPr lang="en-US" dirty="0" err="1" smtClean="0"/>
              <a:t>i</a:t>
            </a:r>
            <a:r>
              <a:rPr lang="en-US" dirty="0" smtClean="0"/>
              <a:t>++) current[</a:t>
            </a:r>
            <a:r>
              <a:rPr lang="en-US" dirty="0" err="1" smtClean="0"/>
              <a:t>i</a:t>
            </a:r>
            <a:r>
              <a:rPr lang="en-US" dirty="0" smtClean="0"/>
              <a:t>].show();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183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Access Protection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6858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Packages act as containers for classes </a:t>
            </a:r>
            <a:r>
              <a:rPr lang="en-US" dirty="0" smtClean="0"/>
              <a:t>and </a:t>
            </a:r>
            <a:r>
              <a:rPr lang="pt-BR" dirty="0" smtClean="0"/>
              <a:t> </a:t>
            </a:r>
            <a:r>
              <a:rPr lang="en-US" dirty="0" err="1" smtClean="0"/>
              <a:t>ther</a:t>
            </a:r>
            <a:r>
              <a:rPr lang="en-US" dirty="0" smtClean="0"/>
              <a:t> </a:t>
            </a:r>
            <a:r>
              <a:rPr lang="en-US" dirty="0"/>
              <a:t>subordinate packages. Classes act as containers for data and code.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 addresses four categories of visibility for class members:</a:t>
            </a:r>
          </a:p>
          <a:p>
            <a:pPr lvl="1"/>
            <a:r>
              <a:rPr lang="en-US" dirty="0"/>
              <a:t>■ Subclasses in the same package</a:t>
            </a:r>
          </a:p>
          <a:p>
            <a:pPr lvl="1"/>
            <a:r>
              <a:rPr lang="en-US" dirty="0"/>
              <a:t>■ Non-subclasses in the same package</a:t>
            </a:r>
          </a:p>
          <a:p>
            <a:pPr lvl="1"/>
            <a:r>
              <a:rPr lang="en-US" dirty="0"/>
              <a:t>■ Subclasses in different packages</a:t>
            </a:r>
          </a:p>
          <a:p>
            <a:pPr lvl="1"/>
            <a:r>
              <a:rPr lang="en-US" dirty="0"/>
              <a:t>■ Classes that are neither in the same package nor subclasses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		Private 	No </a:t>
            </a:r>
            <a:r>
              <a:rPr lang="en-US" dirty="0"/>
              <a:t>modifier </a:t>
            </a:r>
            <a:r>
              <a:rPr lang="en-US" dirty="0" smtClean="0"/>
              <a:t>	Protected 	Public</a:t>
            </a:r>
            <a:endParaRPr lang="en-US" dirty="0"/>
          </a:p>
          <a:p>
            <a:r>
              <a:rPr lang="en-US" dirty="0"/>
              <a:t>Same class </a:t>
            </a:r>
            <a:r>
              <a:rPr lang="en-US" dirty="0" smtClean="0"/>
              <a:t>		Yes 	</a:t>
            </a:r>
            <a:r>
              <a:rPr lang="en-US" dirty="0" err="1" smtClean="0"/>
              <a:t>Yes</a:t>
            </a:r>
            <a:r>
              <a:rPr lang="en-US" dirty="0" smtClean="0"/>
              <a:t> 		</a:t>
            </a:r>
            <a:r>
              <a:rPr lang="en-US" dirty="0" err="1" smtClean="0"/>
              <a:t>Yes</a:t>
            </a:r>
            <a:r>
              <a:rPr lang="en-US" dirty="0" smtClean="0"/>
              <a:t> 		</a:t>
            </a:r>
            <a:r>
              <a:rPr lang="en-US" dirty="0" err="1" smtClean="0"/>
              <a:t>Yes</a:t>
            </a:r>
            <a:endParaRPr lang="en-US" dirty="0"/>
          </a:p>
          <a:p>
            <a:r>
              <a:rPr lang="en-US" dirty="0"/>
              <a:t>Same </a:t>
            </a:r>
            <a:r>
              <a:rPr lang="en-US" dirty="0" smtClean="0"/>
              <a:t>package subclass	No 	Yes 		</a:t>
            </a:r>
            <a:r>
              <a:rPr lang="en-US" dirty="0" err="1" smtClean="0"/>
              <a:t>Yes</a:t>
            </a:r>
            <a:r>
              <a:rPr lang="en-US" dirty="0" smtClean="0"/>
              <a:t> 		</a:t>
            </a:r>
            <a:r>
              <a:rPr lang="en-US" dirty="0" err="1" smtClean="0"/>
              <a:t>Yes</a:t>
            </a:r>
            <a:endParaRPr lang="en-US" dirty="0"/>
          </a:p>
          <a:p>
            <a:r>
              <a:rPr lang="en-US" dirty="0"/>
              <a:t>Same </a:t>
            </a:r>
            <a:r>
              <a:rPr lang="en-US" dirty="0" err="1" smtClean="0"/>
              <a:t>packagenon</a:t>
            </a:r>
            <a:r>
              <a:rPr lang="en-US" dirty="0" smtClean="0"/>
              <a:t>-subclass	No 	Yes 		</a:t>
            </a:r>
            <a:r>
              <a:rPr lang="en-US" dirty="0" err="1" smtClean="0"/>
              <a:t>Yes</a:t>
            </a:r>
            <a:r>
              <a:rPr lang="en-US" dirty="0" smtClean="0"/>
              <a:t> 		</a:t>
            </a:r>
            <a:r>
              <a:rPr lang="en-US" dirty="0" err="1" smtClean="0"/>
              <a:t>Yes</a:t>
            </a:r>
            <a:endParaRPr lang="en-US" dirty="0"/>
          </a:p>
          <a:p>
            <a:r>
              <a:rPr lang="en-US" dirty="0" smtClean="0"/>
              <a:t>Different package subclass	No 	</a:t>
            </a:r>
            <a:r>
              <a:rPr lang="en-US" dirty="0" err="1" smtClean="0"/>
              <a:t>No</a:t>
            </a:r>
            <a:r>
              <a:rPr lang="en-US" dirty="0" smtClean="0"/>
              <a:t> 		Yes 		</a:t>
            </a:r>
            <a:r>
              <a:rPr lang="en-US" dirty="0" err="1" smtClean="0"/>
              <a:t>Yes</a:t>
            </a:r>
            <a:endParaRPr lang="en-US" dirty="0"/>
          </a:p>
          <a:p>
            <a:r>
              <a:rPr lang="en-US" dirty="0" err="1" smtClean="0"/>
              <a:t>Differentpackage</a:t>
            </a:r>
            <a:r>
              <a:rPr lang="en-US" dirty="0" smtClean="0"/>
              <a:t> 		</a:t>
            </a:r>
          </a:p>
          <a:p>
            <a:r>
              <a:rPr lang="en-US" dirty="0" smtClean="0"/>
              <a:t>non-subclass		No 	</a:t>
            </a:r>
            <a:r>
              <a:rPr lang="en-US" dirty="0" err="1" smtClean="0"/>
              <a:t>No</a:t>
            </a:r>
            <a:r>
              <a:rPr lang="en-US" dirty="0" smtClean="0"/>
              <a:t> 		</a:t>
            </a:r>
            <a:r>
              <a:rPr lang="en-US" dirty="0" err="1" smtClean="0"/>
              <a:t>No</a:t>
            </a:r>
            <a:r>
              <a:rPr lang="en-US" dirty="0" smtClean="0"/>
              <a:t> 		Yes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457200"/>
            <a:ext cx="891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876300" y="12573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" y="152400"/>
            <a:ext cx="891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" y="2362200"/>
            <a:ext cx="891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715294" y="1256506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628900" y="12573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153694" y="1256506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058694" y="1256506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009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Importing Packages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304800"/>
            <a:ext cx="8991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general form of </a:t>
            </a:r>
            <a:r>
              <a:rPr lang="en-US" dirty="0" smtClean="0"/>
              <a:t>the import </a:t>
            </a:r>
            <a:r>
              <a:rPr lang="en-US" dirty="0"/>
              <a:t>statement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	import </a:t>
            </a:r>
            <a:r>
              <a:rPr lang="en-US" i="1" dirty="0"/>
              <a:t>pkg1[.pkg2].(</a:t>
            </a:r>
            <a:r>
              <a:rPr lang="en-US" i="1" dirty="0" err="1"/>
              <a:t>classname</a:t>
            </a:r>
            <a:r>
              <a:rPr lang="en-US" i="1" dirty="0"/>
              <a:t>|*);</a:t>
            </a:r>
          </a:p>
          <a:p>
            <a:r>
              <a:rPr lang="en-US" dirty="0" smtClean="0"/>
              <a:t>where</a:t>
            </a:r>
            <a:r>
              <a:rPr lang="en-US" dirty="0"/>
              <a:t>, </a:t>
            </a:r>
            <a:r>
              <a:rPr lang="en-US" i="1" dirty="0"/>
              <a:t>pkg1 is the name of a top-level package, and pkg2 is the name of a subordinate</a:t>
            </a:r>
          </a:p>
          <a:p>
            <a:r>
              <a:rPr lang="en-US" dirty="0"/>
              <a:t>package inside the outer package separated by a dot </a:t>
            </a:r>
            <a:r>
              <a:rPr lang="en-US" dirty="0" smtClean="0"/>
              <a:t>(.).</a:t>
            </a:r>
          </a:p>
          <a:p>
            <a:r>
              <a:rPr lang="en-US" dirty="0" smtClean="0"/>
              <a:t>There </a:t>
            </a:r>
            <a:r>
              <a:rPr lang="en-US" dirty="0"/>
              <a:t>is no practical limit </a:t>
            </a:r>
            <a:r>
              <a:rPr lang="en-US" dirty="0" smtClean="0"/>
              <a:t>on the </a:t>
            </a:r>
            <a:r>
              <a:rPr lang="en-US" dirty="0"/>
              <a:t>depth of a package hierarchy, except that imposed by the file system. </a:t>
            </a:r>
            <a:endParaRPr lang="en-US" dirty="0" smtClean="0"/>
          </a:p>
          <a:p>
            <a:r>
              <a:rPr lang="en-US" dirty="0" smtClean="0"/>
              <a:t>You specify </a:t>
            </a:r>
            <a:r>
              <a:rPr lang="en-US" dirty="0"/>
              <a:t>either an explicit </a:t>
            </a:r>
            <a:r>
              <a:rPr lang="en-US" i="1" dirty="0" err="1"/>
              <a:t>classname</a:t>
            </a:r>
            <a:r>
              <a:rPr lang="en-US" i="1" dirty="0"/>
              <a:t> or a star </a:t>
            </a:r>
            <a:r>
              <a:rPr lang="en-US" i="1" dirty="0" smtClean="0"/>
              <a:t>(</a:t>
            </a:r>
            <a:r>
              <a:rPr lang="en-US" b="1" i="1" dirty="0" smtClean="0"/>
              <a:t>*</a:t>
            </a:r>
            <a:r>
              <a:rPr lang="en-US" i="1" dirty="0" smtClean="0"/>
              <a:t>),</a:t>
            </a:r>
            <a:r>
              <a:rPr lang="en-US" dirty="0"/>
              <a:t> which indicates that the Java compiler</a:t>
            </a:r>
          </a:p>
          <a:p>
            <a:r>
              <a:rPr lang="en-US" dirty="0"/>
              <a:t>should import the entire package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package HDFC;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ublic class Bank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String name;</a:t>
            </a:r>
          </a:p>
          <a:p>
            <a:r>
              <a:rPr lang="en-US" dirty="0" smtClean="0"/>
              <a:t>	double bal;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account No;</a:t>
            </a:r>
          </a:p>
          <a:p>
            <a:r>
              <a:rPr lang="en-US" dirty="0"/>
              <a:t>p</a:t>
            </a:r>
            <a:r>
              <a:rPr lang="en-US" dirty="0" smtClean="0"/>
              <a:t>ublic Bank(String n, double b, 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	name = n;</a:t>
            </a:r>
          </a:p>
          <a:p>
            <a:r>
              <a:rPr lang="en-US" dirty="0" smtClean="0"/>
              <a:t>	bal = b;</a:t>
            </a:r>
          </a:p>
          <a:p>
            <a:r>
              <a:rPr lang="en-US" dirty="0" smtClean="0"/>
              <a:t>	 account No=a;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p</a:t>
            </a:r>
            <a:r>
              <a:rPr lang="en-US" dirty="0" smtClean="0"/>
              <a:t>ublic void show()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	if(bal&lt;0)</a:t>
            </a:r>
          </a:p>
          <a:p>
            <a:r>
              <a:rPr lang="en-US" dirty="0" err="1" smtClean="0"/>
              <a:t>System.out.print</a:t>
            </a:r>
            <a:r>
              <a:rPr lang="en-US" dirty="0" smtClean="0"/>
              <a:t>("--&gt; ");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(name + account No+ ": $" + bal);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HDFC.*;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Bank</a:t>
            </a:r>
            <a:r>
              <a:rPr lang="en-US" dirty="0" err="1" smtClean="0"/>
              <a:t>Balance</a:t>
            </a:r>
            <a:endParaRPr lang="en-US" dirty="0" smtClean="0"/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Bank customer[] = new Bank[3];</a:t>
            </a:r>
          </a:p>
          <a:p>
            <a:r>
              <a:rPr lang="en-US" dirty="0" smtClean="0"/>
              <a:t>	customer[0] = new Bank(“Rahul",570123, 123.23);</a:t>
            </a:r>
          </a:p>
          <a:p>
            <a:r>
              <a:rPr lang="en-US" dirty="0" smtClean="0"/>
              <a:t>	customer[1] = new Bank(“Arun",570456, 157.02);</a:t>
            </a:r>
          </a:p>
          <a:p>
            <a:r>
              <a:rPr lang="en-US" dirty="0" smtClean="0"/>
              <a:t>	customer[2] = new Bank(“Aman",570782,-12.33);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&lt;3; </a:t>
            </a:r>
            <a:r>
              <a:rPr lang="en-US" dirty="0" err="1" smtClean="0"/>
              <a:t>i</a:t>
            </a:r>
            <a:r>
              <a:rPr lang="en-US" dirty="0" smtClean="0"/>
              <a:t>++) current[</a:t>
            </a:r>
            <a:r>
              <a:rPr lang="en-US" dirty="0" err="1" smtClean="0"/>
              <a:t>i</a:t>
            </a:r>
            <a:r>
              <a:rPr lang="en-US" dirty="0" smtClean="0"/>
              <a:t>].show();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644</Words>
  <Application>Microsoft Office PowerPoint</Application>
  <PresentationFormat>On-screen Show (4:3)</PresentationFormat>
  <Paragraphs>168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.</cp:lastModifiedBy>
  <cp:revision>18</cp:revision>
  <dcterms:created xsi:type="dcterms:W3CDTF">2014-03-14T16:50:05Z</dcterms:created>
  <dcterms:modified xsi:type="dcterms:W3CDTF">2014-03-14T18:42:02Z</dcterms:modified>
</cp:coreProperties>
</file>