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32" y="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48FF5-7262-473B-BA9E-55C545A1EB48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AE19F-9E5C-4AE6-A77F-8CFD3409DE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AE19F-9E5C-4AE6-A77F-8CFD3409DE9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66D1-4CC5-4D42-8069-6FE1D398E1BA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2896-E717-4FF9-AE11-D7E64112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66D1-4CC5-4D42-8069-6FE1D398E1BA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2896-E717-4FF9-AE11-D7E64112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66D1-4CC5-4D42-8069-6FE1D398E1BA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2896-E717-4FF9-AE11-D7E64112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66D1-4CC5-4D42-8069-6FE1D398E1BA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2896-E717-4FF9-AE11-D7E64112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66D1-4CC5-4D42-8069-6FE1D398E1BA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2896-E717-4FF9-AE11-D7E64112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66D1-4CC5-4D42-8069-6FE1D398E1BA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2896-E717-4FF9-AE11-D7E64112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66D1-4CC5-4D42-8069-6FE1D398E1BA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2896-E717-4FF9-AE11-D7E64112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66D1-4CC5-4D42-8069-6FE1D398E1BA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2896-E717-4FF9-AE11-D7E64112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66D1-4CC5-4D42-8069-6FE1D398E1BA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2896-E717-4FF9-AE11-D7E64112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66D1-4CC5-4D42-8069-6FE1D398E1BA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2896-E717-4FF9-AE11-D7E64112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66D1-4CC5-4D42-8069-6FE1D398E1BA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2896-E717-4FF9-AE11-D7E64112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D66D1-4CC5-4D42-8069-6FE1D398E1BA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92896-E717-4FF9-AE11-D7E64112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6629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general form of a </a:t>
            </a:r>
            <a:r>
              <a:rPr lang="en-US" b="1" dirty="0"/>
              <a:t>class </a:t>
            </a:r>
            <a:r>
              <a:rPr lang="en-US" dirty="0" smtClean="0"/>
              <a:t>that </a:t>
            </a:r>
            <a:r>
              <a:rPr lang="en-US" dirty="0"/>
              <a:t>inherits a </a:t>
            </a:r>
            <a:r>
              <a:rPr lang="en-US" dirty="0" err="1"/>
              <a:t>superclass</a:t>
            </a:r>
            <a:r>
              <a:rPr lang="en-US" dirty="0"/>
              <a:t> </a:t>
            </a:r>
            <a:r>
              <a:rPr lang="en-US" dirty="0" smtClean="0"/>
              <a:t>is:</a:t>
            </a:r>
            <a:endParaRPr lang="en-US" dirty="0"/>
          </a:p>
          <a:p>
            <a:r>
              <a:rPr lang="en-US" dirty="0"/>
              <a:t>class </a:t>
            </a:r>
            <a:r>
              <a:rPr lang="en-US" i="1" dirty="0"/>
              <a:t>subclass-name extends </a:t>
            </a:r>
            <a:r>
              <a:rPr lang="en-US" i="1" dirty="0" err="1" smtClean="0"/>
              <a:t>superclass</a:t>
            </a:r>
            <a:r>
              <a:rPr lang="en-US" i="1" dirty="0" smtClean="0"/>
              <a:t>-name</a:t>
            </a:r>
          </a:p>
          <a:p>
            <a:r>
              <a:rPr lang="en-US" i="1" dirty="0" smtClean="0"/>
              <a:t> </a:t>
            </a:r>
            <a:r>
              <a:rPr lang="en-US" i="1" dirty="0"/>
              <a:t>{</a:t>
            </a:r>
          </a:p>
          <a:p>
            <a:r>
              <a:rPr lang="en-US" dirty="0" smtClean="0"/>
              <a:t>	// </a:t>
            </a:r>
            <a:r>
              <a:rPr lang="en-US" dirty="0"/>
              <a:t>body of class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0"/>
            <a:ext cx="16419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/>
              <a:t>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8288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A </a:t>
            </a:r>
            <a:endParaRPr lang="en-US" dirty="0" smtClean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/>
              <a:t>	</a:t>
            </a:r>
            <a:r>
              <a:rPr lang="nb-NO" dirty="0" smtClean="0"/>
              <a:t>int </a:t>
            </a:r>
            <a:r>
              <a:rPr lang="nb-NO" dirty="0"/>
              <a:t>j; </a:t>
            </a:r>
          </a:p>
          <a:p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 smtClean="0"/>
              <a:t>setvalue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/>
              <a:t>x, </a:t>
            </a:r>
            <a:r>
              <a:rPr lang="fr-FR" dirty="0" err="1"/>
              <a:t>int</a:t>
            </a:r>
            <a:r>
              <a:rPr lang="fr-FR" dirty="0"/>
              <a:t> y) </a:t>
            </a:r>
            <a:endParaRPr lang="fr-FR" dirty="0" smtClean="0"/>
          </a:p>
          <a:p>
            <a:r>
              <a:rPr lang="fr-FR" dirty="0" smtClean="0"/>
              <a:t>{</a:t>
            </a:r>
            <a:endParaRPr lang="fr-FR" dirty="0"/>
          </a:p>
          <a:p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x;</a:t>
            </a:r>
          </a:p>
          <a:p>
            <a:r>
              <a:rPr lang="en-US" dirty="0" smtClean="0"/>
              <a:t>	j </a:t>
            </a:r>
            <a:r>
              <a:rPr lang="en-US" dirty="0"/>
              <a:t>= y;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class </a:t>
            </a:r>
            <a:r>
              <a:rPr lang="en-US" dirty="0"/>
              <a:t>B extends A </a:t>
            </a:r>
            <a:endParaRPr lang="en-US" dirty="0" smtClean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total;</a:t>
            </a:r>
          </a:p>
          <a:p>
            <a:r>
              <a:rPr lang="en-US" dirty="0" smtClean="0"/>
              <a:t>void </a:t>
            </a:r>
            <a:r>
              <a:rPr lang="en-US" dirty="0"/>
              <a:t>sum() </a:t>
            </a:r>
            <a:endParaRPr lang="en-US" dirty="0" smtClean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	total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+ j; 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30000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/>
              <a:t>Dynamic Method Dispatch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533400"/>
            <a:ext cx="876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Method </a:t>
            </a:r>
            <a:r>
              <a:rPr lang="en-US" dirty="0" smtClean="0"/>
              <a:t>overriding forms </a:t>
            </a:r>
            <a:r>
              <a:rPr lang="en-US" dirty="0"/>
              <a:t>the basis for one of Java’s most powerful concepts: </a:t>
            </a:r>
            <a:r>
              <a:rPr lang="en-US" b="1" i="1" dirty="0"/>
              <a:t>dynamic method dispatch</a:t>
            </a:r>
            <a:r>
              <a:rPr lang="en-US" i="1" dirty="0" smtClean="0"/>
              <a:t>. </a:t>
            </a:r>
            <a:r>
              <a:rPr lang="en-US" dirty="0" smtClean="0"/>
              <a:t>Dynamic </a:t>
            </a:r>
            <a:r>
              <a:rPr lang="en-US" dirty="0"/>
              <a:t>method dispatch is the mechanism by which a call to an overridden </a:t>
            </a:r>
            <a:r>
              <a:rPr lang="en-US" dirty="0" smtClean="0"/>
              <a:t>method is </a:t>
            </a:r>
            <a:r>
              <a:rPr lang="en-US" dirty="0"/>
              <a:t>resolved at </a:t>
            </a:r>
            <a:r>
              <a:rPr lang="en-US" b="1" i="1" dirty="0"/>
              <a:t>run time, rather than compile time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r>
              <a:rPr lang="en-US" dirty="0" smtClean="0"/>
              <a:t>Note:- </a:t>
            </a:r>
            <a:r>
              <a:rPr lang="en-US" dirty="0"/>
              <a:t>a </a:t>
            </a:r>
            <a:r>
              <a:rPr lang="en-US" dirty="0" err="1" smtClean="0"/>
              <a:t>superclass</a:t>
            </a:r>
            <a:r>
              <a:rPr lang="en-US" dirty="0" smtClean="0"/>
              <a:t> </a:t>
            </a:r>
            <a:r>
              <a:rPr lang="en-US" dirty="0"/>
              <a:t>reference variable </a:t>
            </a:r>
            <a:r>
              <a:rPr lang="en-US" dirty="0" smtClean="0"/>
              <a:t>can refer </a:t>
            </a:r>
            <a:r>
              <a:rPr lang="en-US" dirty="0"/>
              <a:t>to a subclass object.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1716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Abstract Classes</a:t>
            </a:r>
            <a:endParaRPr lang="en-US" b="1" u="sng" dirty="0"/>
          </a:p>
        </p:txBody>
      </p:sp>
      <p:sp>
        <p:nvSpPr>
          <p:cNvPr id="3" name="Rectangle 2"/>
          <p:cNvSpPr/>
          <p:nvPr/>
        </p:nvSpPr>
        <p:spPr>
          <a:xfrm>
            <a:off x="228600" y="609600"/>
            <a:ext cx="8763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abstract method.</a:t>
            </a:r>
          </a:p>
          <a:p>
            <a:r>
              <a:rPr lang="en-US" dirty="0" smtClean="0"/>
              <a:t>certain </a:t>
            </a:r>
            <a:r>
              <a:rPr lang="en-US" dirty="0" smtClean="0"/>
              <a:t>methods be overridden by subclasses by </a:t>
            </a:r>
            <a:r>
              <a:rPr lang="en-US" dirty="0" smtClean="0"/>
              <a:t>specifying the </a:t>
            </a:r>
            <a:r>
              <a:rPr lang="en-US" b="1" dirty="0" smtClean="0"/>
              <a:t>abstract type modifier. </a:t>
            </a:r>
            <a:r>
              <a:rPr lang="en-US" dirty="0" smtClean="0"/>
              <a:t>These methods are sometimes referred to as </a:t>
            </a:r>
            <a:r>
              <a:rPr lang="en-US" i="1" dirty="0" err="1" smtClean="0"/>
              <a:t>subclasser</a:t>
            </a:r>
            <a:r>
              <a:rPr lang="en-US" i="1" dirty="0" smtClean="0"/>
              <a:t> responsibility </a:t>
            </a:r>
            <a:r>
              <a:rPr lang="en-US" i="1" dirty="0" smtClean="0"/>
              <a:t>because they have no implementation specified in the </a:t>
            </a:r>
            <a:r>
              <a:rPr lang="en-US" i="1" dirty="0" err="1" smtClean="0"/>
              <a:t>superclass</a:t>
            </a:r>
            <a:endParaRPr lang="en-US" i="1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general form: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abstract </a:t>
            </a:r>
            <a:r>
              <a:rPr lang="en-US" b="1" i="1" dirty="0" smtClean="0">
                <a:solidFill>
                  <a:srgbClr val="FF0000"/>
                </a:solidFill>
              </a:rPr>
              <a:t>type name(parameter-list);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667000"/>
            <a:ext cx="2232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final with Inheritance</a:t>
            </a:r>
            <a:endParaRPr lang="en-US" b="1" u="sng" dirty="0"/>
          </a:p>
        </p:txBody>
      </p:sp>
      <p:sp>
        <p:nvSpPr>
          <p:cNvPr id="5" name="Rectangle 4"/>
          <p:cNvSpPr/>
          <p:nvPr/>
        </p:nvSpPr>
        <p:spPr>
          <a:xfrm>
            <a:off x="914400" y="3124200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final to Prevent Overriding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3429000"/>
            <a:ext cx="282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final to Prevent Inheritance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81000"/>
            <a:ext cx="6781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Add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B sub = new B();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sub.setvalue</a:t>
            </a:r>
            <a:r>
              <a:rPr lang="en-US" dirty="0" smtClean="0"/>
              <a:t>(5, 14);</a:t>
            </a:r>
          </a:p>
          <a:p>
            <a:r>
              <a:rPr lang="en-US" dirty="0" smtClean="0"/>
              <a:t>		sub.sum();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("Total is " + </a:t>
            </a:r>
            <a:r>
              <a:rPr lang="en-US" dirty="0" err="1" smtClean="0"/>
              <a:t>sub.total</a:t>
            </a:r>
            <a:r>
              <a:rPr lang="en-US" dirty="0" smtClean="0"/>
              <a:t>);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A </a:t>
            </a:r>
            <a:endParaRPr lang="en-US" dirty="0" smtClean="0"/>
          </a:p>
          <a:p>
            <a:r>
              <a:rPr lang="en-US" dirty="0" smtClean="0"/>
              <a:t>{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/>
              <a:t>	</a:t>
            </a:r>
            <a:r>
              <a:rPr lang="nb-NO" dirty="0" smtClean="0"/>
              <a:t>int </a:t>
            </a:r>
            <a:r>
              <a:rPr lang="nb-NO" dirty="0"/>
              <a:t>j; </a:t>
            </a:r>
          </a:p>
          <a:p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 smtClean="0"/>
              <a:t>setvalue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/>
              <a:t>x, </a:t>
            </a:r>
            <a:r>
              <a:rPr lang="fr-FR" dirty="0" err="1"/>
              <a:t>int</a:t>
            </a:r>
            <a:r>
              <a:rPr lang="fr-FR" dirty="0"/>
              <a:t> y) </a:t>
            </a:r>
            <a:endParaRPr lang="fr-FR" dirty="0" smtClean="0"/>
          </a:p>
          <a:p>
            <a:r>
              <a:rPr lang="fr-FR" dirty="0" smtClean="0"/>
              <a:t>{	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x;</a:t>
            </a:r>
          </a:p>
          <a:p>
            <a:r>
              <a:rPr lang="en-US" dirty="0" smtClean="0"/>
              <a:t>	j </a:t>
            </a:r>
            <a:r>
              <a:rPr lang="en-US" dirty="0"/>
              <a:t>= y;</a:t>
            </a:r>
          </a:p>
          <a:p>
            <a:r>
              <a:rPr lang="en-US" dirty="0" smtClean="0"/>
              <a:t>}}</a:t>
            </a:r>
            <a:endParaRPr lang="en-US" dirty="0"/>
          </a:p>
          <a:p>
            <a:r>
              <a:rPr lang="en-US" dirty="0" smtClean="0"/>
              <a:t>class </a:t>
            </a:r>
            <a:r>
              <a:rPr lang="en-US" dirty="0"/>
              <a:t>B extends A </a:t>
            </a:r>
            <a:endParaRPr lang="en-US" dirty="0" smtClean="0"/>
          </a:p>
          <a:p>
            <a:r>
              <a:rPr lang="en-US" dirty="0" smtClean="0"/>
              <a:t>{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total;</a:t>
            </a:r>
          </a:p>
          <a:p>
            <a:r>
              <a:rPr lang="en-US" dirty="0" smtClean="0"/>
              <a:t>void </a:t>
            </a:r>
            <a:r>
              <a:rPr lang="en-US" dirty="0"/>
              <a:t>sum() </a:t>
            </a:r>
            <a:endParaRPr lang="en-US" dirty="0" smtClean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	total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+ j; </a:t>
            </a:r>
            <a:endParaRPr lang="en-US" dirty="0" smtClean="0"/>
          </a:p>
          <a:p>
            <a:r>
              <a:rPr lang="en-US" dirty="0" smtClean="0"/>
              <a:t>}}</a:t>
            </a:r>
          </a:p>
          <a:p>
            <a:r>
              <a:rPr lang="en-US" dirty="0" smtClean="0"/>
              <a:t>class Add</a:t>
            </a:r>
          </a:p>
          <a:p>
            <a:r>
              <a:rPr lang="en-US" dirty="0" smtClean="0"/>
              <a:t>{	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</a:p>
          <a:p>
            <a:r>
              <a:rPr lang="en-US" dirty="0" smtClean="0"/>
              <a:t>	{	B sub = new B();</a:t>
            </a:r>
          </a:p>
          <a:p>
            <a:r>
              <a:rPr lang="en-US" dirty="0"/>
              <a:t>	</a:t>
            </a:r>
            <a:r>
              <a:rPr lang="en-US" dirty="0" smtClean="0"/>
              <a:t>	A base=new A(); //base class object is created</a:t>
            </a:r>
          </a:p>
          <a:p>
            <a:r>
              <a:rPr lang="en-US" dirty="0"/>
              <a:t>	</a:t>
            </a:r>
            <a:r>
              <a:rPr lang="en-US" dirty="0" smtClean="0"/>
              <a:t>	base= sub;</a:t>
            </a:r>
          </a:p>
          <a:p>
            <a:r>
              <a:rPr lang="en-US" dirty="0" smtClean="0"/>
              <a:t>		</a:t>
            </a:r>
            <a:r>
              <a:rPr lang="en-US" b="1" dirty="0" err="1" smtClean="0">
                <a:solidFill>
                  <a:srgbClr val="FF0000"/>
                </a:solidFill>
              </a:rPr>
              <a:t>base.setvalue</a:t>
            </a:r>
            <a:r>
              <a:rPr lang="en-US" b="1" dirty="0" smtClean="0">
                <a:solidFill>
                  <a:srgbClr val="FF0000"/>
                </a:solidFill>
              </a:rPr>
              <a:t>(5, 14);</a:t>
            </a:r>
          </a:p>
          <a:p>
            <a:r>
              <a:rPr lang="en-US" dirty="0" smtClean="0"/>
              <a:t>		sub.sum();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base.sum();</a:t>
            </a:r>
            <a:r>
              <a:rPr lang="en-US" dirty="0" smtClean="0"/>
              <a:t>	// sum is not accessible by base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("Total is " + </a:t>
            </a:r>
            <a:r>
              <a:rPr lang="en-US" dirty="0" err="1" smtClean="0"/>
              <a:t>sub.total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7841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/>
              <a:t>super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609600"/>
            <a:ext cx="8458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super</a:t>
            </a:r>
            <a:r>
              <a:rPr lang="en-US" dirty="0"/>
              <a:t> to </a:t>
            </a:r>
            <a:r>
              <a:rPr lang="en-US" dirty="0" smtClean="0"/>
              <a:t>call </a:t>
            </a:r>
            <a:r>
              <a:rPr lang="en-US" dirty="0" err="1"/>
              <a:t>Superclass</a:t>
            </a:r>
            <a:r>
              <a:rPr lang="en-US" dirty="0"/>
              <a:t> </a:t>
            </a:r>
            <a:r>
              <a:rPr lang="en-US" dirty="0" smtClean="0"/>
              <a:t>Constructors</a:t>
            </a:r>
          </a:p>
          <a:p>
            <a:r>
              <a:rPr lang="en-US" dirty="0" smtClean="0"/>
              <a:t>	A </a:t>
            </a:r>
            <a:r>
              <a:rPr lang="en-US" dirty="0"/>
              <a:t>subclass can call a constructor method defined by its </a:t>
            </a:r>
            <a:r>
              <a:rPr lang="en-US" dirty="0" err="1"/>
              <a:t>superclass</a:t>
            </a:r>
            <a:r>
              <a:rPr lang="en-US" dirty="0"/>
              <a:t> by use of the</a:t>
            </a:r>
          </a:p>
          <a:p>
            <a:r>
              <a:rPr lang="en-US" dirty="0"/>
              <a:t>following form of </a:t>
            </a:r>
            <a:r>
              <a:rPr lang="en-US" b="1" dirty="0"/>
              <a:t>super:</a:t>
            </a:r>
          </a:p>
          <a:p>
            <a:r>
              <a:rPr lang="en-US" dirty="0" smtClean="0"/>
              <a:t>	super(</a:t>
            </a:r>
            <a:r>
              <a:rPr lang="en-US" i="1" dirty="0" smtClean="0"/>
              <a:t>parameter-list</a:t>
            </a:r>
            <a:r>
              <a:rPr lang="en-US" i="1" dirty="0"/>
              <a:t>);</a:t>
            </a:r>
          </a:p>
          <a:p>
            <a:r>
              <a:rPr lang="en-US" dirty="0" smtClean="0"/>
              <a:t>where the </a:t>
            </a:r>
            <a:r>
              <a:rPr lang="en-US" i="1" dirty="0" smtClean="0"/>
              <a:t>parameter-list </a:t>
            </a:r>
            <a:r>
              <a:rPr lang="en-US" i="1" dirty="0"/>
              <a:t>specifies any parameters needed by the constructor </a:t>
            </a:r>
            <a:r>
              <a:rPr lang="en-US" i="1" dirty="0" smtClean="0"/>
              <a:t>in </a:t>
            </a:r>
            <a:r>
              <a:rPr lang="en-US" dirty="0" smtClean="0"/>
              <a:t>the </a:t>
            </a:r>
            <a:r>
              <a:rPr lang="en-US" dirty="0" err="1"/>
              <a:t>superclass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14600"/>
            <a:ext cx="8458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The next </a:t>
            </a:r>
            <a:r>
              <a:rPr lang="en-US" dirty="0"/>
              <a:t>usage </a:t>
            </a:r>
            <a:r>
              <a:rPr lang="en-US" dirty="0" smtClean="0"/>
              <a:t>of super is to accessing the member variable or instance of the base class. The general </a:t>
            </a:r>
            <a:r>
              <a:rPr lang="en-US" dirty="0"/>
              <a:t>form:</a:t>
            </a:r>
          </a:p>
          <a:p>
            <a:r>
              <a:rPr lang="en-US" dirty="0" smtClean="0"/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super.</a:t>
            </a:r>
            <a:r>
              <a:rPr lang="en-US" b="1" i="1" dirty="0" err="1" smtClean="0">
                <a:solidFill>
                  <a:srgbClr val="FF0000"/>
                </a:solidFill>
              </a:rPr>
              <a:t>member</a:t>
            </a:r>
            <a:endParaRPr lang="en-US" b="1" i="1" dirty="0" smtClean="0">
              <a:solidFill>
                <a:srgbClr val="FF0000"/>
              </a:solidFill>
            </a:endParaRP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dirty="0" smtClean="0"/>
              <a:t>	where </a:t>
            </a:r>
            <a:r>
              <a:rPr lang="en-US" i="1" dirty="0"/>
              <a:t>member can be either a method or an instance variable.</a:t>
            </a:r>
          </a:p>
          <a:p>
            <a:r>
              <a:rPr lang="en-US" dirty="0"/>
              <a:t>This second form of </a:t>
            </a:r>
            <a:r>
              <a:rPr lang="en-US" b="1" dirty="0"/>
              <a:t>super </a:t>
            </a:r>
            <a:r>
              <a:rPr lang="en-US" dirty="0"/>
              <a:t>is most applicable to situations in which member names</a:t>
            </a:r>
          </a:p>
          <a:p>
            <a:r>
              <a:rPr lang="en-US" dirty="0"/>
              <a:t>of a subclass hide members by the same name in the </a:t>
            </a:r>
            <a:r>
              <a:rPr lang="en-US" dirty="0" err="1"/>
              <a:t>superclass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A </a:t>
            </a:r>
            <a:endParaRPr lang="en-US" dirty="0" smtClean="0"/>
          </a:p>
          <a:p>
            <a:r>
              <a:rPr lang="en-US" dirty="0" smtClean="0"/>
              <a:t>{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/>
              <a:t>	</a:t>
            </a:r>
            <a:r>
              <a:rPr lang="nb-NO" dirty="0" smtClean="0"/>
              <a:t>int </a:t>
            </a:r>
            <a:r>
              <a:rPr lang="nb-NO" dirty="0"/>
              <a:t>j; </a:t>
            </a:r>
          </a:p>
          <a:p>
            <a:r>
              <a:rPr lang="fr-FR" dirty="0" smtClean="0"/>
              <a:t>A(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/>
              <a:t>x, </a:t>
            </a:r>
            <a:r>
              <a:rPr lang="fr-FR" dirty="0" err="1"/>
              <a:t>int</a:t>
            </a:r>
            <a:r>
              <a:rPr lang="fr-FR" dirty="0"/>
              <a:t> y) </a:t>
            </a:r>
            <a:endParaRPr lang="fr-FR" dirty="0" smtClean="0"/>
          </a:p>
          <a:p>
            <a:r>
              <a:rPr lang="fr-FR" dirty="0" smtClean="0"/>
              <a:t>{	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x;</a:t>
            </a:r>
          </a:p>
          <a:p>
            <a:r>
              <a:rPr lang="en-US" dirty="0" smtClean="0"/>
              <a:t>	j </a:t>
            </a:r>
            <a:r>
              <a:rPr lang="en-US" dirty="0"/>
              <a:t>= y;</a:t>
            </a:r>
          </a:p>
          <a:p>
            <a:r>
              <a:rPr lang="en-US" dirty="0" smtClean="0"/>
              <a:t>}}</a:t>
            </a:r>
            <a:endParaRPr lang="en-US" dirty="0"/>
          </a:p>
          <a:p>
            <a:r>
              <a:rPr lang="en-US" dirty="0" smtClean="0"/>
              <a:t>class </a:t>
            </a:r>
            <a:r>
              <a:rPr lang="en-US" dirty="0"/>
              <a:t>B extends A </a:t>
            </a:r>
            <a:endParaRPr lang="en-US" dirty="0" smtClean="0"/>
          </a:p>
          <a:p>
            <a:r>
              <a:rPr lang="en-US" dirty="0" smtClean="0"/>
              <a:t>{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total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k;</a:t>
            </a:r>
          </a:p>
          <a:p>
            <a:r>
              <a:rPr lang="en-US" dirty="0" smtClean="0"/>
              <a:t>B(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y, </a:t>
            </a:r>
            <a:r>
              <a:rPr lang="en-US" dirty="0" err="1" smtClean="0"/>
              <a:t>int</a:t>
            </a:r>
            <a:r>
              <a:rPr lang="en-US" dirty="0" smtClean="0"/>
              <a:t> z)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super(</a:t>
            </a:r>
            <a:r>
              <a:rPr lang="en-US" dirty="0" err="1" smtClean="0"/>
              <a:t>x,y</a:t>
            </a:r>
            <a:r>
              <a:rPr lang="en-US" dirty="0" smtClean="0"/>
              <a:t>);</a:t>
            </a:r>
          </a:p>
          <a:p>
            <a:r>
              <a:rPr lang="en-US" dirty="0"/>
              <a:t>	</a:t>
            </a:r>
            <a:r>
              <a:rPr lang="en-US" dirty="0" smtClean="0"/>
              <a:t>k=z;</a:t>
            </a:r>
            <a:endParaRPr lang="en-US" dirty="0"/>
          </a:p>
          <a:p>
            <a:r>
              <a:rPr lang="en-US" dirty="0" smtClean="0"/>
              <a:t>void </a:t>
            </a:r>
            <a:r>
              <a:rPr lang="en-US" dirty="0"/>
              <a:t>sum() </a:t>
            </a:r>
            <a:endParaRPr lang="en-US" dirty="0" smtClean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	total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+ </a:t>
            </a:r>
            <a:r>
              <a:rPr lang="en-US" dirty="0" smtClean="0"/>
              <a:t>j  +k; </a:t>
            </a:r>
          </a:p>
          <a:p>
            <a:r>
              <a:rPr lang="en-US" dirty="0" smtClean="0"/>
              <a:t>}}</a:t>
            </a:r>
          </a:p>
          <a:p>
            <a:r>
              <a:rPr lang="en-US" dirty="0" smtClean="0"/>
              <a:t>class Add</a:t>
            </a:r>
          </a:p>
          <a:p>
            <a:r>
              <a:rPr lang="en-US" dirty="0" smtClean="0"/>
              <a:t>{	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</a:p>
          <a:p>
            <a:r>
              <a:rPr lang="en-US" dirty="0" smtClean="0"/>
              <a:t>	{	B sub = new B(5,10,20);</a:t>
            </a:r>
          </a:p>
          <a:p>
            <a:r>
              <a:rPr lang="en-US" dirty="0"/>
              <a:t>	</a:t>
            </a:r>
            <a:r>
              <a:rPr lang="en-US" dirty="0" smtClean="0"/>
              <a:t>	sub</a:t>
            </a:r>
            <a:r>
              <a:rPr lang="en-US" b="1" dirty="0" smtClean="0">
                <a:solidFill>
                  <a:srgbClr val="FF0000"/>
                </a:solidFill>
              </a:rPr>
              <a:t>.sum();</a:t>
            </a:r>
            <a:r>
              <a:rPr lang="en-US" dirty="0" smtClean="0"/>
              <a:t>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("Total is " + </a:t>
            </a:r>
            <a:r>
              <a:rPr lang="en-US" dirty="0" err="1" smtClean="0"/>
              <a:t>sub.total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A </a:t>
            </a:r>
            <a:endParaRPr lang="en-US" dirty="0" smtClean="0"/>
          </a:p>
          <a:p>
            <a:r>
              <a:rPr lang="en-US" dirty="0" smtClean="0"/>
              <a:t>{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/>
              <a:t>	</a:t>
            </a:r>
            <a:endParaRPr lang="nb-NO" dirty="0"/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class </a:t>
            </a:r>
            <a:r>
              <a:rPr lang="en-US" dirty="0"/>
              <a:t>B extends A </a:t>
            </a:r>
            <a:endParaRPr lang="en-US" dirty="0" smtClean="0"/>
          </a:p>
          <a:p>
            <a:r>
              <a:rPr lang="en-US" dirty="0" smtClean="0"/>
              <a:t>{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total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k;</a:t>
            </a:r>
          </a:p>
          <a:p>
            <a:r>
              <a:rPr lang="en-US" dirty="0" smtClean="0"/>
              <a:t>B(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y, </a:t>
            </a:r>
            <a:r>
              <a:rPr lang="en-US" dirty="0" err="1" smtClean="0"/>
              <a:t>int</a:t>
            </a:r>
            <a:r>
              <a:rPr lang="en-US" dirty="0" smtClean="0"/>
              <a:t> z)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super.i</a:t>
            </a:r>
            <a:r>
              <a:rPr lang="en-US" dirty="0" smtClean="0"/>
              <a:t>=x;</a:t>
            </a:r>
          </a:p>
          <a:p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=y</a:t>
            </a:r>
          </a:p>
          <a:p>
            <a:r>
              <a:rPr lang="en-US" dirty="0"/>
              <a:t>	</a:t>
            </a:r>
            <a:r>
              <a:rPr lang="en-US" dirty="0" smtClean="0"/>
              <a:t>k=z;</a:t>
            </a:r>
            <a:endParaRPr lang="en-US" dirty="0"/>
          </a:p>
          <a:p>
            <a:r>
              <a:rPr lang="en-US" dirty="0" smtClean="0"/>
              <a:t>void </a:t>
            </a:r>
            <a:r>
              <a:rPr lang="en-US" dirty="0"/>
              <a:t>sum() </a:t>
            </a:r>
            <a:endParaRPr lang="en-US" dirty="0" smtClean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	total =super. </a:t>
            </a:r>
            <a:r>
              <a:rPr lang="en-US" dirty="0" err="1"/>
              <a:t>i</a:t>
            </a:r>
            <a:r>
              <a:rPr lang="en-US" dirty="0"/>
              <a:t> + i</a:t>
            </a:r>
            <a:r>
              <a:rPr lang="en-US" dirty="0" smtClean="0"/>
              <a:t>  +k; </a:t>
            </a:r>
          </a:p>
          <a:p>
            <a:r>
              <a:rPr lang="en-US" dirty="0" smtClean="0"/>
              <a:t>}}</a:t>
            </a:r>
          </a:p>
          <a:p>
            <a:r>
              <a:rPr lang="en-US" dirty="0" smtClean="0"/>
              <a:t>class Add</a:t>
            </a:r>
          </a:p>
          <a:p>
            <a:r>
              <a:rPr lang="en-US" dirty="0" smtClean="0"/>
              <a:t>{	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</a:p>
          <a:p>
            <a:r>
              <a:rPr lang="en-US" dirty="0" smtClean="0"/>
              <a:t>	{	B sub = new B(5,10,20);</a:t>
            </a:r>
          </a:p>
          <a:p>
            <a:r>
              <a:rPr lang="en-US" dirty="0"/>
              <a:t>	</a:t>
            </a:r>
            <a:r>
              <a:rPr lang="en-US" dirty="0" smtClean="0"/>
              <a:t>	sub</a:t>
            </a:r>
            <a:r>
              <a:rPr lang="en-US" b="1" dirty="0" smtClean="0">
                <a:solidFill>
                  <a:srgbClr val="FF0000"/>
                </a:solidFill>
              </a:rPr>
              <a:t>.sum();</a:t>
            </a:r>
            <a:r>
              <a:rPr lang="en-US" dirty="0" smtClean="0"/>
              <a:t>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("Total is " + </a:t>
            </a:r>
            <a:r>
              <a:rPr lang="en-US" dirty="0" err="1" smtClean="0"/>
              <a:t>sub.total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2071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Multilevel Hierarchy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09600"/>
            <a:ext cx="3826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Order in which Constructors </a:t>
            </a:r>
            <a:r>
              <a:rPr lang="en-US" dirty="0"/>
              <a:t>Are Called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143000"/>
            <a:ext cx="20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Method Overriding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5240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When </a:t>
            </a:r>
            <a:r>
              <a:rPr lang="en-US" dirty="0"/>
              <a:t>a method in a subclass has the </a:t>
            </a:r>
            <a:r>
              <a:rPr lang="en-US" i="1" dirty="0">
                <a:solidFill>
                  <a:srgbClr val="FF0000"/>
                </a:solidFill>
              </a:rPr>
              <a:t>same name </a:t>
            </a:r>
            <a:r>
              <a:rPr lang="en-US" dirty="0"/>
              <a:t>and </a:t>
            </a:r>
            <a:r>
              <a:rPr lang="en-US" i="1" dirty="0" smtClean="0">
                <a:solidFill>
                  <a:srgbClr val="FF0000"/>
                </a:solidFill>
              </a:rPr>
              <a:t>type signature </a:t>
            </a:r>
            <a:r>
              <a:rPr lang="en-US" dirty="0"/>
              <a:t>as a method in its </a:t>
            </a:r>
            <a:r>
              <a:rPr lang="en-US" dirty="0" err="1"/>
              <a:t>superclass</a:t>
            </a:r>
            <a:r>
              <a:rPr lang="en-US" dirty="0"/>
              <a:t>, then the method in the subclass is said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FF0000"/>
                </a:solidFill>
              </a:rPr>
              <a:t>override</a:t>
            </a:r>
            <a:r>
              <a:rPr lang="en-US" i="1" dirty="0" smtClean="0"/>
              <a:t> </a:t>
            </a:r>
            <a:r>
              <a:rPr lang="en-US" i="1" dirty="0"/>
              <a:t>the method in the </a:t>
            </a:r>
            <a:r>
              <a:rPr lang="en-US" i="1" dirty="0" err="1"/>
              <a:t>superclass</a:t>
            </a:r>
            <a:r>
              <a:rPr lang="en-US" i="1" dirty="0"/>
              <a:t>. When an overridden method is called </a:t>
            </a:r>
            <a:r>
              <a:rPr lang="en-US" i="1" dirty="0" smtClean="0"/>
              <a:t>from </a:t>
            </a:r>
            <a:r>
              <a:rPr lang="en-US" dirty="0" smtClean="0"/>
              <a:t>within </a:t>
            </a:r>
            <a:r>
              <a:rPr lang="en-US" dirty="0"/>
              <a:t>a subclass, it will always refer to the version of that method defined by </a:t>
            </a:r>
            <a:r>
              <a:rPr lang="en-US" dirty="0" smtClean="0"/>
              <a:t>the subclass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A </a:t>
            </a:r>
            <a:endParaRPr lang="en-US" dirty="0" smtClean="0"/>
          </a:p>
          <a:p>
            <a:r>
              <a:rPr lang="en-US" dirty="0" smtClean="0"/>
              <a:t>{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/>
              <a:t>	</a:t>
            </a:r>
            <a:r>
              <a:rPr lang="nb-NO" dirty="0" smtClean="0"/>
              <a:t>int </a:t>
            </a:r>
            <a:r>
              <a:rPr lang="nb-NO" dirty="0"/>
              <a:t>j; </a:t>
            </a:r>
          </a:p>
          <a:p>
            <a:r>
              <a:rPr lang="fr-FR" dirty="0" smtClean="0"/>
              <a:t>A(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/>
              <a:t>x, </a:t>
            </a:r>
            <a:r>
              <a:rPr lang="fr-FR" dirty="0" err="1"/>
              <a:t>int</a:t>
            </a:r>
            <a:r>
              <a:rPr lang="fr-FR" dirty="0"/>
              <a:t> y) </a:t>
            </a:r>
            <a:endParaRPr lang="fr-FR" dirty="0" smtClean="0"/>
          </a:p>
          <a:p>
            <a:r>
              <a:rPr lang="fr-FR" dirty="0" smtClean="0"/>
              <a:t>{	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x;</a:t>
            </a:r>
          </a:p>
          <a:p>
            <a:r>
              <a:rPr lang="en-US" dirty="0" smtClean="0"/>
              <a:t>	j </a:t>
            </a:r>
            <a:r>
              <a:rPr lang="en-US" dirty="0"/>
              <a:t>= y;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void display()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(“value of </a:t>
            </a:r>
            <a:r>
              <a:rPr lang="en-US" dirty="0" err="1" smtClean="0"/>
              <a:t>i</a:t>
            </a:r>
            <a:r>
              <a:rPr lang="en-US" dirty="0" smtClean="0"/>
              <a:t>”+</a:t>
            </a:r>
            <a:r>
              <a:rPr lang="en-US" dirty="0" err="1" smtClean="0"/>
              <a:t>i</a:t>
            </a:r>
            <a:r>
              <a:rPr lang="en-US" dirty="0" smtClean="0"/>
              <a:t> );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(“value of j”+</a:t>
            </a:r>
            <a:r>
              <a:rPr lang="en-US" dirty="0"/>
              <a:t>j</a:t>
            </a:r>
            <a:r>
              <a:rPr lang="en-US" dirty="0" smtClean="0"/>
              <a:t> ); 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class </a:t>
            </a:r>
            <a:r>
              <a:rPr lang="en-US" dirty="0"/>
              <a:t>B extends A </a:t>
            </a:r>
            <a:endParaRPr lang="en-US" dirty="0" smtClean="0"/>
          </a:p>
          <a:p>
            <a:r>
              <a:rPr lang="en-US" dirty="0" smtClean="0"/>
              <a:t>{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total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k;</a:t>
            </a:r>
          </a:p>
          <a:p>
            <a:r>
              <a:rPr lang="en-US" dirty="0" smtClean="0"/>
              <a:t>B(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y, </a:t>
            </a:r>
            <a:r>
              <a:rPr lang="en-US" dirty="0" err="1" smtClean="0"/>
              <a:t>int</a:t>
            </a:r>
            <a:r>
              <a:rPr lang="en-US" dirty="0" smtClean="0"/>
              <a:t> z)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super(</a:t>
            </a:r>
            <a:r>
              <a:rPr lang="en-US" dirty="0" err="1" smtClean="0"/>
              <a:t>x,y</a:t>
            </a:r>
            <a:r>
              <a:rPr lang="en-US" dirty="0" smtClean="0"/>
              <a:t>);</a:t>
            </a:r>
          </a:p>
          <a:p>
            <a:r>
              <a:rPr lang="en-US" dirty="0"/>
              <a:t>	</a:t>
            </a:r>
            <a:r>
              <a:rPr lang="en-US" dirty="0" smtClean="0"/>
              <a:t>k=z;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void display()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(“value of </a:t>
            </a:r>
            <a:r>
              <a:rPr lang="en-US" dirty="0"/>
              <a:t>k</a:t>
            </a:r>
            <a:r>
              <a:rPr lang="en-US" dirty="0" smtClean="0"/>
              <a:t>”+</a:t>
            </a:r>
            <a:r>
              <a:rPr lang="en-US" dirty="0"/>
              <a:t>k</a:t>
            </a:r>
            <a:r>
              <a:rPr lang="en-US" dirty="0" smtClean="0"/>
              <a:t> ); 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781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sum()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total = </a:t>
            </a:r>
            <a:r>
              <a:rPr lang="en-US" dirty="0" err="1" smtClean="0"/>
              <a:t>i</a:t>
            </a:r>
            <a:r>
              <a:rPr lang="en-US" dirty="0" smtClean="0"/>
              <a:t> + j  +k; 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class Add</a:t>
            </a:r>
          </a:p>
          <a:p>
            <a:r>
              <a:rPr lang="en-US" dirty="0" smtClean="0"/>
              <a:t>{	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</a:p>
          <a:p>
            <a:r>
              <a:rPr lang="en-US" dirty="0" smtClean="0"/>
              <a:t>	{	B sub = new B(5,10,20);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sub.display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sub</a:t>
            </a:r>
            <a:r>
              <a:rPr lang="en-US" b="1" dirty="0" smtClean="0">
                <a:solidFill>
                  <a:srgbClr val="FF0000"/>
                </a:solidFill>
              </a:rPr>
              <a:t>.sum();</a:t>
            </a:r>
            <a:r>
              <a:rPr lang="en-US" dirty="0" smtClean="0"/>
              <a:t>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("Total is " + </a:t>
            </a:r>
            <a:r>
              <a:rPr lang="en-US" dirty="0" err="1" smtClean="0"/>
              <a:t>sub.total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255</Words>
  <Application>Microsoft Office PowerPoint</Application>
  <PresentationFormat>On-screen Show (4:3)</PresentationFormat>
  <Paragraphs>174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.</cp:lastModifiedBy>
  <cp:revision>14</cp:revision>
  <dcterms:created xsi:type="dcterms:W3CDTF">2014-03-12T15:35:07Z</dcterms:created>
  <dcterms:modified xsi:type="dcterms:W3CDTF">2014-03-14T16:50:00Z</dcterms:modified>
</cp:coreProperties>
</file>