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sldIdLst>
    <p:sldId id="256" r:id="rId2"/>
    <p:sldId id="267" r:id="rId3"/>
    <p:sldId id="268" r:id="rId4"/>
    <p:sldId id="269" r:id="rId5"/>
    <p:sldId id="266" r:id="rId6"/>
    <p:sldId id="257" r:id="rId7"/>
    <p:sldId id="270" r:id="rId8"/>
    <p:sldId id="271" r:id="rId9"/>
    <p:sldId id="259" r:id="rId10"/>
    <p:sldId id="260" r:id="rId11"/>
    <p:sldId id="283" r:id="rId12"/>
    <p:sldId id="282" r:id="rId13"/>
    <p:sldId id="263" r:id="rId14"/>
    <p:sldId id="285" r:id="rId15"/>
    <p:sldId id="284" r:id="rId16"/>
    <p:sldId id="261" r:id="rId17"/>
    <p:sldId id="286" r:id="rId18"/>
    <p:sldId id="265"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542" autoAdjust="0"/>
  </p:normalViewPr>
  <p:slideViewPr>
    <p:cSldViewPr snapToGrid="0">
      <p:cViewPr varScale="1">
        <p:scale>
          <a:sx n="114" d="100"/>
          <a:sy n="114" d="100"/>
        </p:scale>
        <p:origin x="15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0C86-7A13-4053-B5FA-3A3EFA40C47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6C6C797-A3D4-4765-ACA5-2E049FAABEB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0B6851E-83DF-4563-AD11-31BFEBC84906}"/>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64C18C4E-D384-4962-8245-BE8AF5743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98A83-44BE-4915-B9B0-EB203C7402A7}"/>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204460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B09A-7CF4-4E84-95E2-CA68B264E3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7288D3-529F-4815-8D4D-31A857D15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BE58C-9BA7-4391-A447-49857E4BC9F3}"/>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916129B0-3F42-4830-8C2A-6355E5DD8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069C6-7B38-4B23-AE9C-2EDAB274E614}"/>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298186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BB7B8C-CA91-4C37-A4B7-2C7CFBF52C1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0CF571-EE8B-4D4B-91F4-25D581B814B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A0B2D-E818-4F74-9C64-100AD649D653}"/>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8F5EDF2C-391A-4B66-AA77-22700CD86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CE1C1-A7D8-4633-A22A-996EFBFDB83C}"/>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372545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8227-9365-4193-8390-814AC5CD2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90887-27FB-42B0-9277-69527E06D9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1120E-3575-4254-999A-7ABC059E6819}"/>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5CD46966-3E2B-464E-80DC-5BAD7817A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E1CAA-23A7-4B85-A9E4-EF739DBA1C4E}"/>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418693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5A8E-0020-4A5C-B8E2-D540AD843E3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6B74A3F-4823-4033-B6C4-B0CDF627EF3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CAEA0E-AAE0-47D5-84D0-0DFFE96CB100}"/>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691248FD-3202-4E9D-800E-5461B1B6B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209FF-9DC4-46FB-8CA2-4CEF7F7E0D65}"/>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206095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DDE7-C58D-45BC-B17F-B8287BC8E5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704DD-7B81-417B-923A-AD719993964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3624C8-B6AA-4B8A-BF50-8FCBF1802EA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063518-45FC-453D-8148-9F1A14AB65F3}"/>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6" name="Footer Placeholder 5">
            <a:extLst>
              <a:ext uri="{FF2B5EF4-FFF2-40B4-BE49-F238E27FC236}">
                <a16:creationId xmlns:a16="http://schemas.microsoft.com/office/drawing/2014/main" id="{1D4096B3-ED94-4359-8EAC-94BB9AD78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40EDA-FD4F-49FD-B18F-FF71923BA699}"/>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82545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A2F4-F978-4C8F-BC12-5A920816FD0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2B85A3-19ED-4366-AFFB-14D70A63D71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D9D60CA-D1FD-4B03-97F4-BD009E89CAA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F5F639-7680-46DB-B29D-5768FC9A0BF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6E13C-A434-4258-9584-5043A90701E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0CB47B-E410-4801-B163-6618708BDFE0}"/>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8" name="Footer Placeholder 7">
            <a:extLst>
              <a:ext uri="{FF2B5EF4-FFF2-40B4-BE49-F238E27FC236}">
                <a16:creationId xmlns:a16="http://schemas.microsoft.com/office/drawing/2014/main" id="{C640C995-521B-4B09-9263-6C1051B4F8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11CB08-A6F7-4C5C-9FAF-C01E490376DE}"/>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34958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8A6C-2CA8-4AF8-B1BE-03A2FC413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AB4BAC-0474-46DB-B014-73FA1DFD3B20}"/>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4" name="Footer Placeholder 3">
            <a:extLst>
              <a:ext uri="{FF2B5EF4-FFF2-40B4-BE49-F238E27FC236}">
                <a16:creationId xmlns:a16="http://schemas.microsoft.com/office/drawing/2014/main" id="{E351E1FD-9FFA-46FA-A9FD-FD4FBA0B64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1F26B6-5F72-4C18-AE0E-87FD5C178939}"/>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392615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ECA95-2E43-468E-ABBB-89B5B4957E7B}"/>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3" name="Footer Placeholder 2">
            <a:extLst>
              <a:ext uri="{FF2B5EF4-FFF2-40B4-BE49-F238E27FC236}">
                <a16:creationId xmlns:a16="http://schemas.microsoft.com/office/drawing/2014/main" id="{E2B266E2-2641-47D9-AFD3-F1DD4B66CC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4E2A44-F43D-4962-B68B-AAA52015A3BA}"/>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11913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F6AD1-A304-43A6-8F51-846294B2565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5370363-F636-4C7C-9CE4-0F4164BCE84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DA3B2B-F99B-40FC-8DB2-C1308AFCFD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6B1F8E-15FF-4F9C-9EF8-FE31A393BD1E}"/>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6" name="Footer Placeholder 5">
            <a:extLst>
              <a:ext uri="{FF2B5EF4-FFF2-40B4-BE49-F238E27FC236}">
                <a16:creationId xmlns:a16="http://schemas.microsoft.com/office/drawing/2014/main" id="{A666E58A-1388-488F-8B4A-96B3888589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A5DD43-90A3-4F72-A121-8F5958E99AF8}"/>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80123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1614A-10AA-4ACC-9D49-B37C01826CB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E9A8B0F-5C1D-42FD-AF5F-30A9A6C596D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ADE8200-1B8B-4889-A5A1-2FBFF57208E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13A88DB-1C74-4CC2-ACBD-B08DB261292F}"/>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6" name="Footer Placeholder 5">
            <a:extLst>
              <a:ext uri="{FF2B5EF4-FFF2-40B4-BE49-F238E27FC236}">
                <a16:creationId xmlns:a16="http://schemas.microsoft.com/office/drawing/2014/main" id="{AE13A4BB-0203-4A75-A90B-7DAE5F31D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CD8FB-2C4B-463C-B389-188D2C7503B1}"/>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270123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58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C3681E-C8C1-4C7C-924D-497D69FA61C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21B148-3B5C-4D26-AB59-0D6555AF9A7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21F8D-20CD-402E-A5C6-FE646BA058A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C2402BDB-F6E4-4936-9FDC-A51C5452C1E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9AADC8-CDC4-4C5D-886B-D5DF0DF8E35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B4BC8F-EFA1-4A89-94D0-A813FA1E524D}" type="slidenum">
              <a:rPr lang="en-US" smtClean="0"/>
              <a:t>‹#›</a:t>
            </a:fld>
            <a:endParaRPr lang="en-US"/>
          </a:p>
        </p:txBody>
      </p:sp>
    </p:spTree>
    <p:extLst>
      <p:ext uri="{BB962C8B-B14F-4D97-AF65-F5344CB8AC3E}">
        <p14:creationId xmlns:p14="http://schemas.microsoft.com/office/powerpoint/2010/main" val="963517664"/>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hiohighered.org/data-reports/degrees" TargetMode="External"/><Relationship Id="rId2" Type="http://schemas.openxmlformats.org/officeDocument/2006/relationships/hyperlink" Target="https://www.ers.usda.gov/data-products/county-level-data-sets/download-data/" TargetMode="External"/><Relationship Id="rId1" Type="http://schemas.openxmlformats.org/officeDocument/2006/relationships/slideLayout" Target="../slideLayouts/slideLayout2.xml"/><Relationship Id="rId4" Type="http://schemas.openxmlformats.org/officeDocument/2006/relationships/hyperlink" Target="https://www.census.gov/data-tools/demo/saipe/#/?map_geoSelector=aa_c&amp;s_state=39&amp;s_year=2019,2018&amp;s_measures=aa_snc&amp;map_yearSelector=201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AEF14D-D614-4584-A56B-3535F0AAB28F}"/>
              </a:ext>
            </a:extLst>
          </p:cNvPr>
          <p:cNvPicPr>
            <a:picLocks noChangeAspect="1"/>
          </p:cNvPicPr>
          <p:nvPr/>
        </p:nvPicPr>
        <p:blipFill>
          <a:blip r:embed="rId2"/>
          <a:stretch>
            <a:fillRect/>
          </a:stretch>
        </p:blipFill>
        <p:spPr>
          <a:xfrm>
            <a:off x="4454236" y="1190760"/>
            <a:ext cx="4286250" cy="2393156"/>
          </a:xfrm>
          <a:prstGeom prst="rect">
            <a:avLst/>
          </a:prstGeom>
        </p:spPr>
      </p:pic>
      <p:sp>
        <p:nvSpPr>
          <p:cNvPr id="2" name="Title 1">
            <a:extLst>
              <a:ext uri="{FF2B5EF4-FFF2-40B4-BE49-F238E27FC236}">
                <a16:creationId xmlns:a16="http://schemas.microsoft.com/office/drawing/2014/main" id="{5DFDC7C4-3C78-45E4-9097-7EAFF6D1E4BF}"/>
              </a:ext>
            </a:extLst>
          </p:cNvPr>
          <p:cNvSpPr>
            <a:spLocks noGrp="1"/>
          </p:cNvSpPr>
          <p:nvPr>
            <p:ph type="ctrTitle"/>
          </p:nvPr>
        </p:nvSpPr>
        <p:spPr>
          <a:xfrm>
            <a:off x="1025236" y="307533"/>
            <a:ext cx="6858000" cy="670367"/>
          </a:xfrm>
        </p:spPr>
        <p:txBody>
          <a:bodyPr>
            <a:normAutofit/>
          </a:bodyPr>
          <a:lstStyle/>
          <a:p>
            <a:r>
              <a:rPr lang="en-US" sz="4000" dirty="0">
                <a:latin typeface="Times New Roman" panose="02020603050405020304" pitchFamily="18" charset="0"/>
                <a:cs typeface="Times New Roman" panose="02020603050405020304" pitchFamily="18" charset="0"/>
              </a:rPr>
              <a:t>Project 1</a:t>
            </a:r>
          </a:p>
        </p:txBody>
      </p:sp>
      <p:sp>
        <p:nvSpPr>
          <p:cNvPr id="3" name="Subtitle 2">
            <a:extLst>
              <a:ext uri="{FF2B5EF4-FFF2-40B4-BE49-F238E27FC236}">
                <a16:creationId xmlns:a16="http://schemas.microsoft.com/office/drawing/2014/main" id="{3E6CAE8B-0856-489E-942C-3C1E885323F6}"/>
              </a:ext>
            </a:extLst>
          </p:cNvPr>
          <p:cNvSpPr>
            <a:spLocks noGrp="1"/>
          </p:cNvSpPr>
          <p:nvPr>
            <p:ph type="subTitle" idx="1"/>
          </p:nvPr>
        </p:nvSpPr>
        <p:spPr>
          <a:xfrm>
            <a:off x="394842" y="5380127"/>
            <a:ext cx="8382000" cy="1241822"/>
          </a:xfrm>
        </p:spPr>
        <p:txBody>
          <a:bodyPr/>
          <a:lstStyle/>
          <a:p>
            <a:r>
              <a:rPr lang="en-US" b="1" dirty="0"/>
              <a:t>Project Group: </a:t>
            </a:r>
            <a:r>
              <a:rPr lang="en-US" dirty="0"/>
              <a:t>Jasmine Jones, Neda Mehdizadeh, Anthony Stevens &amp; Benjy Manning</a:t>
            </a:r>
          </a:p>
        </p:txBody>
      </p:sp>
      <p:pic>
        <p:nvPicPr>
          <p:cNvPr id="1026" name="Picture 2" descr="Ohio residents pay 10 percent of their income in state, local taxation -  Galion Inquirer">
            <a:extLst>
              <a:ext uri="{FF2B5EF4-FFF2-40B4-BE49-F238E27FC236}">
                <a16:creationId xmlns:a16="http://schemas.microsoft.com/office/drawing/2014/main" id="{B03022A2-3994-41AC-B9D8-6874B2396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42" y="1190760"/>
            <a:ext cx="3595352" cy="239315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34E53D0C-AD32-4FD0-B16D-0DFD5A41B93A}"/>
              </a:ext>
            </a:extLst>
          </p:cNvPr>
          <p:cNvSpPr txBox="1">
            <a:spLocks/>
          </p:cNvSpPr>
          <p:nvPr/>
        </p:nvSpPr>
        <p:spPr>
          <a:xfrm>
            <a:off x="1025236" y="4015933"/>
            <a:ext cx="6858000" cy="670367"/>
          </a:xfrm>
          <a:prstGeom prst="rect">
            <a:avLst/>
          </a:prstGeom>
        </p:spPr>
        <p:txBody>
          <a:bodyPr vert="horz" lIns="91440" tIns="45720" rIns="91440" bIns="45720" rtlCol="0" anchor="b">
            <a:normAutofit/>
          </a:bodyPr>
          <a:lstStyle>
            <a:lvl1pPr algn="ctr" defTabSz="685800" rtl="0" eaLnBrk="1" latinLnBrk="0" hangingPunct="1">
              <a:lnSpc>
                <a:spcPct val="85000"/>
              </a:lnSpc>
              <a:spcBef>
                <a:spcPct val="0"/>
              </a:spcBef>
              <a:buNone/>
              <a:defRPr sz="6000" b="1" kern="1200" cap="all" baseline="0">
                <a:solidFill>
                  <a:srgbClr val="FFFFFF"/>
                </a:solidFill>
                <a:latin typeface="+mj-lt"/>
                <a:ea typeface="+mj-ea"/>
                <a:cs typeface="+mj-cs"/>
              </a:defRPr>
            </a:lvl1pPr>
          </a:lstStyle>
          <a:p>
            <a:r>
              <a:rPr lang="en-US" sz="1800" dirty="0">
                <a:solidFill>
                  <a:schemeClr val="tx1"/>
                </a:solidFill>
                <a:latin typeface="Times New Roman" panose="02020603050405020304" pitchFamily="18" charset="0"/>
                <a:cs typeface="Times New Roman" panose="02020603050405020304" pitchFamily="18" charset="0"/>
              </a:rPr>
              <a:t>Comparative analysis of Ohio graduation rates and select social economic data, 2002 - 2018</a:t>
            </a:r>
          </a:p>
        </p:txBody>
      </p:sp>
    </p:spTree>
    <p:extLst>
      <p:ext uri="{BB962C8B-B14F-4D97-AF65-F5344CB8AC3E}">
        <p14:creationId xmlns:p14="http://schemas.microsoft.com/office/powerpoint/2010/main" val="2424235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0CE10A45-68D6-420A-9222-6ABD70689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700" y="1585767"/>
            <a:ext cx="5799166" cy="4178809"/>
          </a:xfrm>
        </p:spPr>
      </p:pic>
      <p:sp>
        <p:nvSpPr>
          <p:cNvPr id="2" name="TextBox 1">
            <a:extLst>
              <a:ext uri="{FF2B5EF4-FFF2-40B4-BE49-F238E27FC236}">
                <a16:creationId xmlns:a16="http://schemas.microsoft.com/office/drawing/2014/main" id="{B8C5F5DA-8CF8-4764-BD75-1904468887A8}"/>
              </a:ext>
            </a:extLst>
          </p:cNvPr>
          <p:cNvSpPr txBox="1"/>
          <p:nvPr/>
        </p:nvSpPr>
        <p:spPr>
          <a:xfrm>
            <a:off x="372066" y="132439"/>
            <a:ext cx="8399868" cy="646331"/>
          </a:xfrm>
          <a:prstGeom prst="rect">
            <a:avLst/>
          </a:prstGeom>
          <a:noFill/>
        </p:spPr>
        <p:txBody>
          <a:bodyPr wrap="square" rtlCol="0">
            <a:spAutoFit/>
          </a:bodyPr>
          <a:lstStyle/>
          <a:p>
            <a:r>
              <a:rPr lang="en-US" sz="3600" dirty="0">
                <a:latin typeface="Times New Roman" panose="02020603050405020304" pitchFamily="18" charset="0"/>
                <a:ea typeface="+mj-ea"/>
                <a:cs typeface="Times New Roman" panose="02020603050405020304" pitchFamily="18" charset="0"/>
              </a:rPr>
              <a:t>Total Degrees Data Observations – by Year</a:t>
            </a:r>
          </a:p>
        </p:txBody>
      </p:sp>
    </p:spTree>
    <p:extLst>
      <p:ext uri="{BB962C8B-B14F-4D97-AF65-F5344CB8AC3E}">
        <p14:creationId xmlns:p14="http://schemas.microsoft.com/office/powerpoint/2010/main" val="826298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4128-20B6-2E4A-ABBF-CD797DEAEE75}"/>
              </a:ext>
            </a:extLst>
          </p:cNvPr>
          <p:cNvSpPr>
            <a:spLocks noGrp="1"/>
          </p:cNvSpPr>
          <p:nvPr>
            <p:ph type="title"/>
          </p:nvPr>
        </p:nvSpPr>
        <p:spPr>
          <a:xfrm>
            <a:off x="671720" y="622852"/>
            <a:ext cx="7406640" cy="1356360"/>
          </a:xfrm>
        </p:spPr>
        <p:txBody>
          <a:bodyPr>
            <a:normAutofit/>
          </a:bodyPr>
          <a:lstStyle/>
          <a:p>
            <a:r>
              <a:rPr lang="en-US" sz="1800" dirty="0">
                <a:latin typeface="Times" pitchFamily="2" charset="0"/>
              </a:rPr>
              <a:t>Question 1: </a:t>
            </a:r>
            <a:r>
              <a:rPr lang="en-US" sz="1800" dirty="0">
                <a:latin typeface="Times" pitchFamily="2" charset="0"/>
                <a:ea typeface="Calibri" panose="020F0502020204030204" pitchFamily="34" charset="0"/>
                <a:cs typeface="Times New Roman" panose="02020603050405020304" pitchFamily="18" charset="0"/>
              </a:rPr>
              <a:t>Does the poverty rate have an impact on the number of degrees from 2002-2018 in Ohio earned?</a:t>
            </a:r>
            <a:br>
              <a:rPr lang="en-US" dirty="0"/>
            </a:br>
            <a:endParaRPr lang="en-US" dirty="0"/>
          </a:p>
        </p:txBody>
      </p:sp>
      <p:pic>
        <p:nvPicPr>
          <p:cNvPr id="5" name="Content Placeholder 4" descr="Chart, line chart&#10;&#10;Description automatically generated">
            <a:extLst>
              <a:ext uri="{FF2B5EF4-FFF2-40B4-BE49-F238E27FC236}">
                <a16:creationId xmlns:a16="http://schemas.microsoft.com/office/drawing/2014/main" id="{EA71CDEC-556E-6D47-B72E-EC09A64AC4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651" y="2121929"/>
            <a:ext cx="5612698" cy="3758730"/>
          </a:xfrm>
        </p:spPr>
      </p:pic>
    </p:spTree>
    <p:extLst>
      <p:ext uri="{BB962C8B-B14F-4D97-AF65-F5344CB8AC3E}">
        <p14:creationId xmlns:p14="http://schemas.microsoft.com/office/powerpoint/2010/main" val="320075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Chart, scatter chart&#10;&#10;Description automatically generated">
            <a:extLst>
              <a:ext uri="{FF2B5EF4-FFF2-40B4-BE49-F238E27FC236}">
                <a16:creationId xmlns:a16="http://schemas.microsoft.com/office/drawing/2014/main" id="{61829A7A-6354-4ED4-93F1-AD33E752F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909" y="596901"/>
            <a:ext cx="6327243" cy="4330699"/>
          </a:xfrm>
          <a:prstGeom prst="rect">
            <a:avLst/>
          </a:prstGeom>
        </p:spPr>
      </p:pic>
      <p:sp>
        <p:nvSpPr>
          <p:cNvPr id="3" name="TextBox 2">
            <a:extLst>
              <a:ext uri="{FF2B5EF4-FFF2-40B4-BE49-F238E27FC236}">
                <a16:creationId xmlns:a16="http://schemas.microsoft.com/office/drawing/2014/main" id="{F269EAD1-DB42-9343-9740-589C3C11BBAF}"/>
              </a:ext>
            </a:extLst>
          </p:cNvPr>
          <p:cNvSpPr txBox="1"/>
          <p:nvPr/>
        </p:nvSpPr>
        <p:spPr>
          <a:xfrm>
            <a:off x="673100" y="5060770"/>
            <a:ext cx="79883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Throughout our analysis there seemed to be a slight correlation between the states poverty rate and the number of degrees earned. Perhaps, as poverty rose, less people were attending school. The correlation was calculated at 0.36, again, suggesting a slight correlation. </a:t>
            </a:r>
          </a:p>
        </p:txBody>
      </p:sp>
    </p:spTree>
    <p:extLst>
      <p:ext uri="{BB962C8B-B14F-4D97-AF65-F5344CB8AC3E}">
        <p14:creationId xmlns:p14="http://schemas.microsoft.com/office/powerpoint/2010/main" val="300708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p:txBody>
          <a:bodyPr>
            <a:normAutofit/>
          </a:bodyPr>
          <a:lstStyle/>
          <a:p>
            <a:r>
              <a:rPr lang="en-US" sz="1800" dirty="0">
                <a:latin typeface="Times" pitchFamily="2" charset="0"/>
              </a:rPr>
              <a:t>Question 2: </a:t>
            </a:r>
            <a:r>
              <a:rPr lang="en-US" sz="2000" dirty="0">
                <a:latin typeface="Times" pitchFamily="2" charset="0"/>
              </a:rPr>
              <a:t>Did Ohio’s unemployment rate have an impact on the number of degrees earned from 2002-2018? </a:t>
            </a:r>
            <a:br>
              <a:rPr lang="en-US" dirty="0"/>
            </a:br>
            <a:endParaRPr lang="en-US" sz="1800" dirty="0"/>
          </a:p>
        </p:txBody>
      </p:sp>
      <p:pic>
        <p:nvPicPr>
          <p:cNvPr id="5" name="Content Placeholder 4" descr="Chart, line chart&#10;&#10;Description automatically generated">
            <a:extLst>
              <a:ext uri="{FF2B5EF4-FFF2-40B4-BE49-F238E27FC236}">
                <a16:creationId xmlns:a16="http://schemas.microsoft.com/office/drawing/2014/main" id="{87060E07-CB46-40C3-A2BF-B8F5A75CCB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143" y="2172722"/>
            <a:ext cx="5485714" cy="3657143"/>
          </a:xfrm>
        </p:spPr>
      </p:pic>
    </p:spTree>
    <p:extLst>
      <p:ext uri="{BB962C8B-B14F-4D97-AF65-F5344CB8AC3E}">
        <p14:creationId xmlns:p14="http://schemas.microsoft.com/office/powerpoint/2010/main" val="255766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A634-A739-8541-9B96-DD6BEF228F22}"/>
              </a:ext>
            </a:extLst>
          </p:cNvPr>
          <p:cNvSpPr>
            <a:spLocks noGrp="1"/>
          </p:cNvSpPr>
          <p:nvPr>
            <p:ph type="title"/>
          </p:nvPr>
        </p:nvSpPr>
        <p:spPr>
          <a:xfrm>
            <a:off x="855980" y="5163820"/>
            <a:ext cx="7406640" cy="1356360"/>
          </a:xfrm>
        </p:spPr>
        <p:txBody>
          <a:bodyPr>
            <a:normAutofit fontScale="90000"/>
          </a:bodyPr>
          <a:lstStyle/>
          <a:p>
            <a:r>
              <a:rPr lang="en-US" sz="2000" dirty="0">
                <a:latin typeface="Times" pitchFamily="2" charset="0"/>
              </a:rPr>
              <a:t>After the analysis was completed, there was no correlation between the unemployment rate and the number of degrees earned. This metric had the lowest correlation of all our calculations. The correlation was calculated at -0.34. Although there looks like there could be a correlation in certain years, the overall data tells a different story. </a:t>
            </a:r>
            <a:br>
              <a:rPr lang="en-US" dirty="0"/>
            </a:br>
            <a:endParaRPr lang="en-US" sz="1800" dirty="0"/>
          </a:p>
        </p:txBody>
      </p:sp>
      <p:pic>
        <p:nvPicPr>
          <p:cNvPr id="5" name="Content Placeholder 4" descr="Chart, scatter chart&#10;&#10;Description automatically generated">
            <a:extLst>
              <a:ext uri="{FF2B5EF4-FFF2-40B4-BE49-F238E27FC236}">
                <a16:creationId xmlns:a16="http://schemas.microsoft.com/office/drawing/2014/main" id="{B0F56594-5648-B74D-A637-524BAE5C67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047" y="1095312"/>
            <a:ext cx="5561905" cy="3530159"/>
          </a:xfrm>
        </p:spPr>
      </p:pic>
    </p:spTree>
    <p:extLst>
      <p:ext uri="{BB962C8B-B14F-4D97-AF65-F5344CB8AC3E}">
        <p14:creationId xmlns:p14="http://schemas.microsoft.com/office/powerpoint/2010/main" val="277481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2561-F497-BE4D-A254-A81DFD4480E9}"/>
              </a:ext>
            </a:extLst>
          </p:cNvPr>
          <p:cNvSpPr>
            <a:spLocks noGrp="1"/>
          </p:cNvSpPr>
          <p:nvPr>
            <p:ph type="title"/>
          </p:nvPr>
        </p:nvSpPr>
        <p:spPr>
          <a:xfrm>
            <a:off x="444092" y="230902"/>
            <a:ext cx="7886700" cy="1325563"/>
          </a:xfrm>
        </p:spPr>
        <p:txBody>
          <a:bodyPr>
            <a:normAutofit/>
          </a:bodyPr>
          <a:lstStyle/>
          <a:p>
            <a:r>
              <a:rPr lang="en-US" sz="1800" dirty="0">
                <a:latin typeface="Times" pitchFamily="2" charset="0"/>
              </a:rPr>
              <a:t>Question 3: </a:t>
            </a:r>
            <a:r>
              <a:rPr lang="en-US" sz="2000" dirty="0">
                <a:latin typeface="Times" pitchFamily="2" charset="0"/>
              </a:rPr>
              <a:t>Did the median income from 2002-2018 impact the number of degrees obtained? </a:t>
            </a:r>
            <a:br>
              <a:rPr lang="en-US" dirty="0"/>
            </a:br>
            <a:endParaRPr lang="en-US" sz="1800" dirty="0"/>
          </a:p>
        </p:txBody>
      </p:sp>
      <p:pic>
        <p:nvPicPr>
          <p:cNvPr id="5" name="Content Placeholder 4" descr="Chart, line chart&#10;&#10;Description automatically generated">
            <a:extLst>
              <a:ext uri="{FF2B5EF4-FFF2-40B4-BE49-F238E27FC236}">
                <a16:creationId xmlns:a16="http://schemas.microsoft.com/office/drawing/2014/main" id="{A884648C-F1A0-A34F-9732-151330993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683" y="1652631"/>
            <a:ext cx="6271301" cy="4026692"/>
          </a:xfrm>
        </p:spPr>
      </p:pic>
    </p:spTree>
    <p:extLst>
      <p:ext uri="{BB962C8B-B14F-4D97-AF65-F5344CB8AC3E}">
        <p14:creationId xmlns:p14="http://schemas.microsoft.com/office/powerpoint/2010/main" val="174750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D22A72-638D-D243-BC6B-A7B280BC9749}"/>
              </a:ext>
            </a:extLst>
          </p:cNvPr>
          <p:cNvSpPr/>
          <p:nvPr/>
        </p:nvSpPr>
        <p:spPr>
          <a:xfrm>
            <a:off x="376264" y="4656278"/>
            <a:ext cx="7997189" cy="1663597"/>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Out of all three correlation comparisons, this one was the most surprising. There significant correlation between the median income and the number of degrees earned. </a:t>
            </a:r>
          </a:p>
          <a:p>
            <a:pPr marL="2857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data suggests that the higher the median income the more likely there are going to be college graduates that year. </a:t>
            </a:r>
          </a:p>
        </p:txBody>
      </p:sp>
      <p:pic>
        <p:nvPicPr>
          <p:cNvPr id="9" name="Content Placeholder 8" descr="Chart, scatter chart&#10;&#10;Description automatically generated">
            <a:extLst>
              <a:ext uri="{FF2B5EF4-FFF2-40B4-BE49-F238E27FC236}">
                <a16:creationId xmlns:a16="http://schemas.microsoft.com/office/drawing/2014/main" id="{A846E9DB-6BF8-4B86-AEF6-5AE1BC2CA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031" y="538125"/>
            <a:ext cx="6486123" cy="4033875"/>
          </a:xfrm>
        </p:spPr>
      </p:pic>
      <p:sp>
        <p:nvSpPr>
          <p:cNvPr id="10" name="TextBox 9">
            <a:extLst>
              <a:ext uri="{FF2B5EF4-FFF2-40B4-BE49-F238E27FC236}">
                <a16:creationId xmlns:a16="http://schemas.microsoft.com/office/drawing/2014/main" id="{7F1CC015-2CE2-4F1D-A212-7F75D8F10A9D}"/>
              </a:ext>
            </a:extLst>
          </p:cNvPr>
          <p:cNvSpPr txBox="1"/>
          <p:nvPr/>
        </p:nvSpPr>
        <p:spPr>
          <a:xfrm>
            <a:off x="3850547" y="1711354"/>
            <a:ext cx="1048624" cy="369332"/>
          </a:xfrm>
          <a:prstGeom prst="rect">
            <a:avLst/>
          </a:prstGeom>
          <a:noFill/>
        </p:spPr>
        <p:txBody>
          <a:bodyPr wrap="square" rtlCol="0">
            <a:spAutoFit/>
          </a:bodyPr>
          <a:lstStyle/>
          <a:p>
            <a:r>
              <a:rPr lang="en-US" dirty="0">
                <a:solidFill>
                  <a:srgbClr val="FF0000"/>
                </a:solidFill>
                <a:latin typeface="Times" panose="02020603050405020304" pitchFamily="18" charset="0"/>
                <a:cs typeface="Times" panose="02020603050405020304" pitchFamily="18" charset="0"/>
              </a:rPr>
              <a:t>R</a:t>
            </a:r>
            <a:r>
              <a:rPr lang="en-US" baseline="30000" dirty="0">
                <a:solidFill>
                  <a:srgbClr val="FF0000"/>
                </a:solidFill>
                <a:latin typeface="Times" panose="02020603050405020304" pitchFamily="18" charset="0"/>
                <a:cs typeface="Times" panose="02020603050405020304" pitchFamily="18" charset="0"/>
              </a:rPr>
              <a:t>2</a:t>
            </a:r>
            <a:r>
              <a:rPr lang="en-US" dirty="0">
                <a:solidFill>
                  <a:srgbClr val="FF0000"/>
                </a:solidFill>
                <a:latin typeface="Times" panose="02020603050405020304" pitchFamily="18" charset="0"/>
                <a:cs typeface="Times" panose="02020603050405020304" pitchFamily="18" charset="0"/>
              </a:rPr>
              <a:t>= 0.92</a:t>
            </a:r>
            <a:endParaRPr lang="en-US" baseline="30000" dirty="0">
              <a:solidFill>
                <a:srgbClr val="FF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069150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0CE10A45-68D6-420A-9222-6ABD70689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133" y="903788"/>
            <a:ext cx="3648469" cy="2629043"/>
          </a:xfrm>
        </p:spPr>
      </p:pic>
      <p:sp>
        <p:nvSpPr>
          <p:cNvPr id="2" name="TextBox 1">
            <a:extLst>
              <a:ext uri="{FF2B5EF4-FFF2-40B4-BE49-F238E27FC236}">
                <a16:creationId xmlns:a16="http://schemas.microsoft.com/office/drawing/2014/main" id="{B8C5F5DA-8CF8-4764-BD75-1904468887A8}"/>
              </a:ext>
            </a:extLst>
          </p:cNvPr>
          <p:cNvSpPr txBox="1"/>
          <p:nvPr/>
        </p:nvSpPr>
        <p:spPr>
          <a:xfrm>
            <a:off x="441434" y="365760"/>
            <a:ext cx="8399868" cy="369332"/>
          </a:xfrm>
          <a:prstGeom prst="rect">
            <a:avLst/>
          </a:prstGeom>
          <a:noFill/>
        </p:spPr>
        <p:txBody>
          <a:bodyPr wrap="square" rtlCol="0">
            <a:spAutoFit/>
          </a:bodyPr>
          <a:lstStyle/>
          <a:p>
            <a:r>
              <a:rPr lang="en-US" dirty="0"/>
              <a:t>Data Summary – by Year</a:t>
            </a:r>
          </a:p>
        </p:txBody>
      </p:sp>
      <p:pic>
        <p:nvPicPr>
          <p:cNvPr id="4" name="Picture 3" descr="Chart, line chart&#10;&#10;Description automatically generated">
            <a:extLst>
              <a:ext uri="{FF2B5EF4-FFF2-40B4-BE49-F238E27FC236}">
                <a16:creationId xmlns:a16="http://schemas.microsoft.com/office/drawing/2014/main" id="{182526B2-B64F-4C49-9670-B854A53D4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0564" y="903788"/>
            <a:ext cx="3531765" cy="2589789"/>
          </a:xfrm>
          <a:prstGeom prst="rect">
            <a:avLst/>
          </a:prstGeom>
        </p:spPr>
      </p:pic>
      <p:pic>
        <p:nvPicPr>
          <p:cNvPr id="7" name="Picture 6" descr="Chart, line chart&#10;&#10;Description automatically generated">
            <a:extLst>
              <a:ext uri="{FF2B5EF4-FFF2-40B4-BE49-F238E27FC236}">
                <a16:creationId xmlns:a16="http://schemas.microsoft.com/office/drawing/2014/main" id="{CDCEAF43-0383-4487-9152-69D758A934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133" y="3701527"/>
            <a:ext cx="3817868" cy="2938359"/>
          </a:xfrm>
          <a:prstGeom prst="rect">
            <a:avLst/>
          </a:prstGeom>
        </p:spPr>
      </p:pic>
      <p:pic>
        <p:nvPicPr>
          <p:cNvPr id="9" name="Picture 8" descr="Chart, line chart&#10;&#10;Description automatically generated">
            <a:extLst>
              <a:ext uri="{FF2B5EF4-FFF2-40B4-BE49-F238E27FC236}">
                <a16:creationId xmlns:a16="http://schemas.microsoft.com/office/drawing/2014/main" id="{4FE648E3-302C-4B00-902D-8BC3B96B2F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4461" y="3795591"/>
            <a:ext cx="3817868" cy="2938359"/>
          </a:xfrm>
          <a:prstGeom prst="rect">
            <a:avLst/>
          </a:prstGeom>
        </p:spPr>
      </p:pic>
      <p:sp>
        <p:nvSpPr>
          <p:cNvPr id="6" name="Oval 5">
            <a:extLst>
              <a:ext uri="{FF2B5EF4-FFF2-40B4-BE49-F238E27FC236}">
                <a16:creationId xmlns:a16="http://schemas.microsoft.com/office/drawing/2014/main" id="{F3684A39-10F9-4227-A470-FD8060023C52}"/>
              </a:ext>
            </a:extLst>
          </p:cNvPr>
          <p:cNvSpPr/>
          <p:nvPr/>
        </p:nvSpPr>
        <p:spPr>
          <a:xfrm>
            <a:off x="6466446" y="1140903"/>
            <a:ext cx="144079" cy="109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5498BC7-F529-4234-B7F6-2B9DC309AA61}"/>
              </a:ext>
            </a:extLst>
          </p:cNvPr>
          <p:cNvSpPr/>
          <p:nvPr/>
        </p:nvSpPr>
        <p:spPr>
          <a:xfrm>
            <a:off x="2726354" y="3977780"/>
            <a:ext cx="144079" cy="109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E57889B-B58E-44CF-B095-0D903B2DA95F}"/>
              </a:ext>
            </a:extLst>
          </p:cNvPr>
          <p:cNvSpPr/>
          <p:nvPr/>
        </p:nvSpPr>
        <p:spPr>
          <a:xfrm>
            <a:off x="6112204" y="5264770"/>
            <a:ext cx="144079" cy="109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8C1D8DE-DDEE-4BAE-B4D9-74CD900051AF}"/>
              </a:ext>
            </a:extLst>
          </p:cNvPr>
          <p:cNvSpPr/>
          <p:nvPr/>
        </p:nvSpPr>
        <p:spPr>
          <a:xfrm>
            <a:off x="6448201" y="5624817"/>
            <a:ext cx="144079" cy="109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4930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569927" y="264458"/>
            <a:ext cx="7886700" cy="574441"/>
          </a:xfrm>
        </p:spPr>
        <p:txBody>
          <a:bodyPr>
            <a:normAutofit fontScale="90000"/>
          </a:bodyPr>
          <a:lstStyle/>
          <a:p>
            <a:pPr marL="0" marR="0">
              <a:lnSpc>
                <a:spcPct val="107000"/>
              </a:lnSpc>
              <a:spcBef>
                <a:spcPts val="0"/>
              </a:spcBef>
              <a:spcAft>
                <a:spcPts val="800"/>
              </a:spcAft>
            </a:pPr>
            <a:r>
              <a:rPr lang="en-US" sz="3600" dirty="0">
                <a:effectLst/>
                <a:latin typeface="Calibri" panose="020F0502020204030204" pitchFamily="34" charset="0"/>
                <a:ea typeface="Calibri" panose="020F0502020204030204" pitchFamily="34" charset="0"/>
                <a:cs typeface="Arial" panose="020B0604020202020204" pitchFamily="34" charset="0"/>
              </a:rPr>
              <a:t>Summary &amp; Conclusions</a:t>
            </a:r>
          </a:p>
        </p:txBody>
      </p:sp>
      <p:sp>
        <p:nvSpPr>
          <p:cNvPr id="3" name="Content Placeholder 2">
            <a:extLst>
              <a:ext uri="{FF2B5EF4-FFF2-40B4-BE49-F238E27FC236}">
                <a16:creationId xmlns:a16="http://schemas.microsoft.com/office/drawing/2014/main" id="{6FB8F88A-56CB-4F3D-B728-46FDDACAECF4}"/>
              </a:ext>
            </a:extLst>
          </p:cNvPr>
          <p:cNvSpPr>
            <a:spLocks noGrp="1"/>
          </p:cNvSpPr>
          <p:nvPr>
            <p:ph idx="1"/>
          </p:nvPr>
        </p:nvSpPr>
        <p:spPr>
          <a:xfrm>
            <a:off x="628650" y="1124125"/>
            <a:ext cx="7886700" cy="5338064"/>
          </a:xfrm>
        </p:spPr>
        <p:txBody>
          <a:bodyPr>
            <a:normAutofit lnSpcReduction="10000"/>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Median Income, Unemployment data, poverty rates and Ohio College graduation data were obtained from 4 different resources</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Data were imported, cleaned and combined in Jupiter notebook with</a:t>
            </a:r>
            <a:r>
              <a:rPr lang="fa-IR"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latin typeface="Calibri" panose="020F0502020204030204" pitchFamily="34" charset="0"/>
                <a:ea typeface="Calibri" panose="020F0502020204030204" pitchFamily="34" charset="0"/>
                <a:cs typeface="Arial" panose="020B0604020202020204" pitchFamily="34" charset="0"/>
              </a:rPr>
              <a:t>the aid of </a:t>
            </a:r>
            <a:r>
              <a:rPr lang="en-US" sz="1800" dirty="0">
                <a:effectLst/>
                <a:latin typeface="Calibri" panose="020F0502020204030204" pitchFamily="34" charset="0"/>
                <a:ea typeface="Calibri" panose="020F0502020204030204" pitchFamily="34" charset="0"/>
                <a:cs typeface="Arial" panose="020B0604020202020204" pitchFamily="34" charset="0"/>
              </a:rPr>
              <a:t>Pandas data frames</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Number of college graduates with bachelors and master’s degrees increased steadily and almost doubled in 2018 compared to 2002</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Unemployment was highest during 2009 -2010 (during and right after great recession years)</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Poverty Rates were the highest during 2010-2013</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Median Household income decreased during 2008-2011 and started increasing 2011</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Significant correlation was observed between number of degrees obtained and Median Household income</a:t>
            </a:r>
          </a:p>
          <a:p>
            <a:endParaRPr lang="en-US" dirty="0"/>
          </a:p>
        </p:txBody>
      </p:sp>
    </p:spTree>
    <p:extLst>
      <p:ext uri="{BB962C8B-B14F-4D97-AF65-F5344CB8AC3E}">
        <p14:creationId xmlns:p14="http://schemas.microsoft.com/office/powerpoint/2010/main" val="11826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88B9-3B16-4E25-ACB9-17591F95BD7D}"/>
              </a:ext>
            </a:extLst>
          </p:cNvPr>
          <p:cNvSpPr>
            <a:spLocks noGrp="1"/>
          </p:cNvSpPr>
          <p:nvPr>
            <p:ph type="title"/>
          </p:nvPr>
        </p:nvSpPr>
        <p:spPr/>
        <p:txBody>
          <a:bodyPr/>
          <a:lstStyle/>
          <a:p>
            <a:r>
              <a:rPr lang="en-US" dirty="0"/>
              <a:t>Thank you for your attention!</a:t>
            </a:r>
          </a:p>
        </p:txBody>
      </p:sp>
      <p:pic>
        <p:nvPicPr>
          <p:cNvPr id="2050" name="Picture 2" descr="Questions and Answers in a Time of Crisis | Veritus Group">
            <a:extLst>
              <a:ext uri="{FF2B5EF4-FFF2-40B4-BE49-F238E27FC236}">
                <a16:creationId xmlns:a16="http://schemas.microsoft.com/office/drawing/2014/main" id="{1E95F92B-8FBA-4D92-AB86-89975BE83E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8650" y="2029619"/>
            <a:ext cx="78867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27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B546-8A30-480E-B1E8-8BD7818045B0}"/>
              </a:ext>
            </a:extLst>
          </p:cNvPr>
          <p:cNvSpPr>
            <a:spLocks noGrp="1"/>
          </p:cNvSpPr>
          <p:nvPr>
            <p:ph type="title"/>
          </p:nvPr>
        </p:nvSpPr>
        <p:spPr>
          <a:xfrm>
            <a:off x="855264" y="444500"/>
            <a:ext cx="7406640" cy="977900"/>
          </a:xfrm>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D652D5B1-62F5-462E-ABDA-7945A9CF4029}"/>
              </a:ext>
            </a:extLst>
          </p:cNvPr>
          <p:cNvSpPr>
            <a:spLocks noGrp="1"/>
          </p:cNvSpPr>
          <p:nvPr>
            <p:ph idx="1"/>
          </p:nvPr>
        </p:nvSpPr>
        <p:spPr>
          <a:xfrm>
            <a:off x="715564" y="1587500"/>
            <a:ext cx="7404653" cy="4038600"/>
          </a:xfrm>
        </p:spPr>
        <p:txBody>
          <a:bodyPr>
            <a:normAutofit/>
          </a:bodyPr>
          <a:lstStyle/>
          <a:p>
            <a:r>
              <a:rPr lang="en-US" sz="2400" dirty="0">
                <a:latin typeface="Times New Roman" panose="02020603050405020304" pitchFamily="18" charset="0"/>
                <a:cs typeface="Times New Roman" panose="02020603050405020304" pitchFamily="18" charset="0"/>
              </a:rPr>
              <a:t>Introduction/Objective</a:t>
            </a:r>
          </a:p>
          <a:p>
            <a:r>
              <a:rPr lang="en-US" sz="2400" dirty="0">
                <a:latin typeface="Times New Roman" panose="02020603050405020304" pitchFamily="18" charset="0"/>
                <a:cs typeface="Times New Roman" panose="02020603050405020304" pitchFamily="18" charset="0"/>
              </a:rPr>
              <a:t>Tasks</a:t>
            </a:r>
          </a:p>
          <a:p>
            <a:pPr lvl="1"/>
            <a:r>
              <a:rPr lang="en-US" sz="2400" dirty="0">
                <a:latin typeface="Times New Roman" panose="02020603050405020304" pitchFamily="18" charset="0"/>
                <a:cs typeface="Times New Roman" panose="02020603050405020304" pitchFamily="18" charset="0"/>
              </a:rPr>
              <a:t>Cleaning data sets</a:t>
            </a:r>
          </a:p>
          <a:p>
            <a:pPr lvl="1"/>
            <a:r>
              <a:rPr lang="en-US" sz="2400" dirty="0">
                <a:latin typeface="Times New Roman" panose="02020603050405020304" pitchFamily="18" charset="0"/>
                <a:cs typeface="Times New Roman" panose="02020603050405020304" pitchFamily="18" charset="0"/>
              </a:rPr>
              <a:t>Merging data sets</a:t>
            </a:r>
          </a:p>
          <a:p>
            <a:pPr lvl="1"/>
            <a:r>
              <a:rPr lang="en-US" sz="2400" dirty="0">
                <a:latin typeface="Times New Roman" panose="02020603050405020304" pitchFamily="18" charset="0"/>
                <a:cs typeface="Times New Roman" panose="02020603050405020304" pitchFamily="18" charset="0"/>
              </a:rPr>
              <a:t>Visualizing the data</a:t>
            </a:r>
          </a:p>
          <a:p>
            <a:pPr lvl="1"/>
            <a:r>
              <a:rPr lang="en-US" sz="2400" dirty="0">
                <a:latin typeface="Times New Roman" panose="02020603050405020304" pitchFamily="18" charset="0"/>
                <a:cs typeface="Times New Roman" panose="02020603050405020304" pitchFamily="18" charset="0"/>
              </a:rPr>
              <a:t>Statistical analysis</a:t>
            </a:r>
          </a:p>
          <a:p>
            <a:r>
              <a:rPr lang="en-US" sz="2400" dirty="0">
                <a:latin typeface="Times New Roman" panose="02020603050405020304" pitchFamily="18" charset="0"/>
                <a:cs typeface="Times New Roman" panose="02020603050405020304" pitchFamily="18" charset="0"/>
              </a:rPr>
              <a:t>Results and discussion</a:t>
            </a:r>
          </a:p>
          <a:p>
            <a:r>
              <a:rPr lang="en-US" sz="2400"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73105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DD42-4845-477B-96A6-5080CA9DCB47}"/>
              </a:ext>
            </a:extLst>
          </p:cNvPr>
          <p:cNvSpPr>
            <a:spLocks noGrp="1"/>
          </p:cNvSpPr>
          <p:nvPr>
            <p:ph type="title"/>
          </p:nvPr>
        </p:nvSpPr>
        <p:spPr>
          <a:xfrm>
            <a:off x="641350" y="381000"/>
            <a:ext cx="7406640" cy="106680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D786AC6-08F8-4C81-B238-7F66CFFB2180}"/>
              </a:ext>
            </a:extLst>
          </p:cNvPr>
          <p:cNvSpPr>
            <a:spLocks noGrp="1"/>
          </p:cNvSpPr>
          <p:nvPr>
            <p:ph idx="1"/>
          </p:nvPr>
        </p:nvSpPr>
        <p:spPr>
          <a:xfrm>
            <a:off x="641350" y="1469390"/>
            <a:ext cx="7588250" cy="1362097"/>
          </a:xfrm>
        </p:spPr>
        <p:txBody>
          <a:bodyPr>
            <a:noAutofit/>
          </a:bodyPr>
          <a:lstStyle/>
          <a:p>
            <a:pPr marL="21717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Investigation of the relationships between the college graduation rate, family income and poverty rate in the  state of Ohio using the following Python Libraries:</a:t>
            </a:r>
          </a:p>
          <a:p>
            <a:pPr marL="217170" indent="0">
              <a:lnSpc>
                <a:spcPct val="100000"/>
              </a:lnSpc>
              <a:spcBef>
                <a:spcPts val="0"/>
              </a:spcBef>
              <a:buNone/>
            </a:pPr>
            <a:endParaRPr lang="en-US" sz="2400" dirty="0">
              <a:latin typeface="Times New Roman" panose="02020603050405020304" pitchFamily="18"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1CE943AC-F643-0F42-9509-EEA7824B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20" y="3166110"/>
            <a:ext cx="6591300" cy="2222500"/>
          </a:xfrm>
          <a:prstGeom prst="rect">
            <a:avLst/>
          </a:prstGeom>
        </p:spPr>
      </p:pic>
    </p:spTree>
    <p:extLst>
      <p:ext uri="{BB962C8B-B14F-4D97-AF65-F5344CB8AC3E}">
        <p14:creationId xmlns:p14="http://schemas.microsoft.com/office/powerpoint/2010/main" val="36101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D152-A0C0-40E1-B8E7-69E6E9BDFD16}"/>
              </a:ext>
            </a:extLst>
          </p:cNvPr>
          <p:cNvSpPr>
            <a:spLocks noGrp="1"/>
          </p:cNvSpPr>
          <p:nvPr>
            <p:ph type="title"/>
          </p:nvPr>
        </p:nvSpPr>
        <p:spPr>
          <a:xfrm>
            <a:off x="552450" y="317500"/>
            <a:ext cx="7406640" cy="901700"/>
          </a:xfrm>
        </p:spPr>
        <p:txBody>
          <a:bodyPr/>
          <a:lstStyle/>
          <a:p>
            <a:r>
              <a:rPr lang="en-US" dirty="0">
                <a:latin typeface="Times New Roman" panose="02020603050405020304" pitchFamily="18" charset="0"/>
                <a:cs typeface="Times New Roman" panose="02020603050405020304" pitchFamily="18" charset="0"/>
              </a:rPr>
              <a:t>Sources of Data</a:t>
            </a:r>
          </a:p>
        </p:txBody>
      </p:sp>
      <p:sp>
        <p:nvSpPr>
          <p:cNvPr id="3" name="Content Placeholder 2">
            <a:extLst>
              <a:ext uri="{FF2B5EF4-FFF2-40B4-BE49-F238E27FC236}">
                <a16:creationId xmlns:a16="http://schemas.microsoft.com/office/drawing/2014/main" id="{88214734-0A0B-481F-A4F4-99A58798FA6E}"/>
              </a:ext>
            </a:extLst>
          </p:cNvPr>
          <p:cNvSpPr>
            <a:spLocks noGrp="1"/>
          </p:cNvSpPr>
          <p:nvPr>
            <p:ph idx="1"/>
          </p:nvPr>
        </p:nvSpPr>
        <p:spPr>
          <a:xfrm>
            <a:off x="857250" y="1600200"/>
            <a:ext cx="7404653" cy="4038600"/>
          </a:xfrm>
        </p:spPr>
        <p:txBody>
          <a:bodyPr>
            <a:normAutofit fontScale="92500" lnSpcReduction="20000"/>
          </a:bodyPr>
          <a:lstStyle/>
          <a:p>
            <a:pPr marL="34290" indent="0">
              <a:buNone/>
            </a:pPr>
            <a:r>
              <a:rPr lang="en-US" sz="2400" dirty="0">
                <a:latin typeface="Times New Roman" panose="02020603050405020304" pitchFamily="18" charset="0"/>
                <a:cs typeface="Times New Roman" panose="02020603050405020304" pitchFamily="18" charset="0"/>
              </a:rPr>
              <a:t>Three data sets were obtained, merged and cleaned in the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 with Pandas library:</a:t>
            </a:r>
          </a:p>
          <a:p>
            <a:pPr marL="34290" indent="0">
              <a:buNone/>
            </a:pPr>
            <a:endParaRPr lang="en-US" sz="2400" dirty="0">
              <a:latin typeface="Times New Roman" panose="02020603050405020304" pitchFamily="18" charset="0"/>
              <a:cs typeface="Times New Roman" panose="02020603050405020304" pitchFamily="18" charset="0"/>
            </a:endParaRPr>
          </a:p>
          <a:p>
            <a:pPr marL="491490" indent="-457200">
              <a:buFont typeface="+mj-lt"/>
              <a:buAutoNum type="arabicPeriod"/>
            </a:pPr>
            <a:r>
              <a:rPr lang="en-US" sz="2400" dirty="0">
                <a:latin typeface="Times New Roman" panose="02020603050405020304" pitchFamily="18" charset="0"/>
                <a:cs typeface="Times New Roman" panose="02020603050405020304" pitchFamily="18" charset="0"/>
              </a:rPr>
              <a:t>Median Income and Unemployment data was obtained from the USDA online:  (</a:t>
            </a:r>
            <a:r>
              <a:rPr lang="en-US" sz="2400" dirty="0">
                <a:latin typeface="Times New Roman" panose="02020603050405020304" pitchFamily="18" charset="0"/>
                <a:cs typeface="Times New Roman" panose="02020603050405020304" pitchFamily="18" charset="0"/>
                <a:hlinkClick r:id="rId2"/>
              </a:rPr>
              <a:t>https://www.ers.usda.gov/data-products/county-level-data-sets/download-data/</a:t>
            </a:r>
            <a:r>
              <a:rPr lang="en-US" sz="2400" dirty="0">
                <a:latin typeface="Times New Roman" panose="02020603050405020304" pitchFamily="18" charset="0"/>
                <a:cs typeface="Times New Roman" panose="02020603050405020304" pitchFamily="18" charset="0"/>
              </a:rPr>
              <a:t> )</a:t>
            </a:r>
          </a:p>
          <a:p>
            <a:pPr marL="491490" indent="-457200">
              <a:buFont typeface="+mj-lt"/>
              <a:buAutoNum type="arabicPeriod"/>
            </a:pPr>
            <a:r>
              <a:rPr lang="en-US" sz="2400" dirty="0">
                <a:latin typeface="Times New Roman" panose="02020603050405020304" pitchFamily="18" charset="0"/>
                <a:cs typeface="Times New Roman" panose="02020603050405020304" pitchFamily="18" charset="0"/>
              </a:rPr>
              <a:t>Ohio College Graduation data was obtained from the Ohio Department of Higher Education: (</a:t>
            </a:r>
            <a:r>
              <a:rPr lang="en-US" sz="2400" dirty="0">
                <a:solidFill>
                  <a:schemeClr val="accent4">
                    <a:lumMod val="60000"/>
                    <a:lumOff val="40000"/>
                  </a:schemeClr>
                </a:solidFill>
                <a:latin typeface="Times New Roman" panose="02020603050405020304" pitchFamily="18" charset="0"/>
                <a:cs typeface="Times New Roman" panose="02020603050405020304" pitchFamily="18" charset="0"/>
                <a:hlinkClick r:id="rId3"/>
              </a:rPr>
              <a:t>https://www.ohiohighered.org/data-reports/degrees</a:t>
            </a:r>
            <a:r>
              <a:rPr lang="en-US" sz="2400" dirty="0">
                <a:latin typeface="Times New Roman" panose="02020603050405020304" pitchFamily="18" charset="0"/>
                <a:cs typeface="Times New Roman" panose="02020603050405020304" pitchFamily="18" charset="0"/>
              </a:rPr>
              <a:t>)</a:t>
            </a:r>
          </a:p>
          <a:p>
            <a:pPr marL="491490" indent="-457200">
              <a:buFont typeface="+mj-lt"/>
              <a:buAutoNum type="arabicPeriod"/>
            </a:pPr>
            <a:r>
              <a:rPr lang="en-US" sz="2400" dirty="0">
                <a:latin typeface="Times New Roman" panose="02020603050405020304" pitchFamily="18" charset="0"/>
                <a:cs typeface="Times New Roman" panose="02020603050405020304" pitchFamily="18" charset="0"/>
              </a:rPr>
              <a:t>Poverty rate data was obtained from the US Census bureau: (</a:t>
            </a:r>
            <a:r>
              <a:rPr lang="en-US" sz="2400" dirty="0">
                <a:latin typeface="Times New Roman" panose="02020603050405020304" pitchFamily="18" charset="0"/>
                <a:cs typeface="Times New Roman" panose="02020603050405020304" pitchFamily="18" charset="0"/>
                <a:hlinkClick r:id="rId4"/>
              </a:rPr>
              <a:t>https://www.census.gov/data-tools/demo/saipe/#/?map_geoSelector=aa_c&amp;s_state=39&amp;s_year=2019,2018&amp;s_measures=aa_snc&amp;map_yearSelector=2018</a:t>
            </a:r>
            <a:r>
              <a:rPr lang="en-US" sz="2400" dirty="0">
                <a:latin typeface="Times New Roman" panose="02020603050405020304" pitchFamily="18" charset="0"/>
                <a:cs typeface="Times New Roman" panose="02020603050405020304" pitchFamily="18" charset="0"/>
              </a:rPr>
              <a:t> )</a:t>
            </a:r>
          </a:p>
          <a:p>
            <a:pPr marL="49149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91490" indent="-457200">
              <a:buFont typeface="+mj-lt"/>
              <a:buAutoNum type="arabicPeriod"/>
            </a:pPr>
            <a:endParaRPr lang="en-US" dirty="0"/>
          </a:p>
        </p:txBody>
      </p:sp>
    </p:spTree>
    <p:extLst>
      <p:ext uri="{BB962C8B-B14F-4D97-AF65-F5344CB8AC3E}">
        <p14:creationId xmlns:p14="http://schemas.microsoft.com/office/powerpoint/2010/main" val="125839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425450" y="317500"/>
            <a:ext cx="7406640" cy="95250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Initial thoughts on data</a:t>
            </a:r>
          </a:p>
        </p:txBody>
      </p:sp>
      <p:sp>
        <p:nvSpPr>
          <p:cNvPr id="3" name="Content Placeholder 2">
            <a:extLst>
              <a:ext uri="{FF2B5EF4-FFF2-40B4-BE49-F238E27FC236}">
                <a16:creationId xmlns:a16="http://schemas.microsoft.com/office/drawing/2014/main" id="{6FB8F88A-56CB-4F3D-B728-46FDDACAECF4}"/>
              </a:ext>
            </a:extLst>
          </p:cNvPr>
          <p:cNvSpPr>
            <a:spLocks noGrp="1"/>
          </p:cNvSpPr>
          <p:nvPr>
            <p:ph idx="1"/>
          </p:nvPr>
        </p:nvSpPr>
        <p:spPr>
          <a:xfrm>
            <a:off x="527051" y="1587500"/>
            <a:ext cx="7406640" cy="4038600"/>
          </a:xfrm>
        </p:spPr>
        <p:txBody>
          <a:bodyPr>
            <a:normAutofit fontScale="92500"/>
          </a:bodyPr>
          <a:lstStyle/>
          <a:p>
            <a:pPr algn="just">
              <a:lnSpc>
                <a:spcPct val="200000"/>
              </a:lnSpc>
            </a:pPr>
            <a:r>
              <a:rPr lang="en-US" sz="2400" dirty="0">
                <a:latin typeface="Times New Roman" panose="02020603050405020304" pitchFamily="18" charset="0"/>
                <a:cs typeface="Times New Roman" panose="02020603050405020304" pitchFamily="18" charset="0"/>
              </a:rPr>
              <a:t>We did not expect to be such a large correlation between median income and number of degrees earned. </a:t>
            </a:r>
          </a:p>
          <a:p>
            <a:pPr algn="just">
              <a:lnSpc>
                <a:spcPct val="200000"/>
              </a:lnSpc>
            </a:pPr>
            <a:r>
              <a:rPr lang="en-US" sz="2400" dirty="0">
                <a:latin typeface="Times New Roman" panose="02020603050405020304" pitchFamily="18" charset="0"/>
                <a:cs typeface="Times New Roman" panose="02020603050405020304" pitchFamily="18" charset="0"/>
              </a:rPr>
              <a:t> No expected correlation between poverty rate and degrees earned. </a:t>
            </a:r>
          </a:p>
          <a:p>
            <a:pPr algn="just">
              <a:lnSpc>
                <a:spcPct val="200000"/>
              </a:lnSpc>
            </a:pPr>
            <a:r>
              <a:rPr lang="en-US" sz="2400" dirty="0">
                <a:latin typeface="Times New Roman" panose="02020603050405020304" pitchFamily="18" charset="0"/>
                <a:cs typeface="Times New Roman" panose="02020603050405020304" pitchFamily="18" charset="0"/>
              </a:rPr>
              <a:t> As degrees earned rises, the unemployment rate </a:t>
            </a:r>
            <a:r>
              <a:rPr lang="en-US" sz="2400">
                <a:latin typeface="Times New Roman" panose="02020603050405020304" pitchFamily="18" charset="0"/>
                <a:cs typeface="Times New Roman" panose="02020603050405020304" pitchFamily="18" charset="0"/>
              </a:rPr>
              <a:t>goes down.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56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692150" y="495300"/>
            <a:ext cx="7406640" cy="1024496"/>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Unemployment and Median Income Data Set</a:t>
            </a:r>
          </a:p>
        </p:txBody>
      </p:sp>
      <p:pic>
        <p:nvPicPr>
          <p:cNvPr id="5" name="Content Placeholder 4">
            <a:extLst>
              <a:ext uri="{FF2B5EF4-FFF2-40B4-BE49-F238E27FC236}">
                <a16:creationId xmlns:a16="http://schemas.microsoft.com/office/drawing/2014/main" id="{D2D31BCD-4F86-4023-9F76-B2443712447B}"/>
              </a:ext>
            </a:extLst>
          </p:cNvPr>
          <p:cNvPicPr>
            <a:picLocks noGrp="1" noChangeAspect="1"/>
          </p:cNvPicPr>
          <p:nvPr>
            <p:ph idx="1"/>
          </p:nvPr>
        </p:nvPicPr>
        <p:blipFill>
          <a:blip r:embed="rId2"/>
          <a:stretch>
            <a:fillRect/>
          </a:stretch>
        </p:blipFill>
        <p:spPr>
          <a:xfrm>
            <a:off x="628650" y="2566094"/>
            <a:ext cx="7886700" cy="2870399"/>
          </a:xfrm>
        </p:spPr>
      </p:pic>
    </p:spTree>
    <p:extLst>
      <p:ext uri="{BB962C8B-B14F-4D97-AF65-F5344CB8AC3E}">
        <p14:creationId xmlns:p14="http://schemas.microsoft.com/office/powerpoint/2010/main" val="407221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692150" y="495300"/>
            <a:ext cx="7406640" cy="74930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Poverty Data Set</a:t>
            </a:r>
          </a:p>
        </p:txBody>
      </p:sp>
      <p:pic>
        <p:nvPicPr>
          <p:cNvPr id="5" name="Content Placeholder 4">
            <a:extLst>
              <a:ext uri="{FF2B5EF4-FFF2-40B4-BE49-F238E27FC236}">
                <a16:creationId xmlns:a16="http://schemas.microsoft.com/office/drawing/2014/main" id="{7BF4050E-6174-47F7-9899-BF4069B9BA0D}"/>
              </a:ext>
            </a:extLst>
          </p:cNvPr>
          <p:cNvPicPr>
            <a:picLocks noGrp="1" noChangeAspect="1"/>
          </p:cNvPicPr>
          <p:nvPr>
            <p:ph idx="1"/>
          </p:nvPr>
        </p:nvPicPr>
        <p:blipFill>
          <a:blip r:embed="rId2"/>
          <a:stretch>
            <a:fillRect/>
          </a:stretch>
        </p:blipFill>
        <p:spPr>
          <a:xfrm>
            <a:off x="628650" y="1665411"/>
            <a:ext cx="7886700" cy="3527178"/>
          </a:xfrm>
        </p:spPr>
      </p:pic>
    </p:spTree>
    <p:extLst>
      <p:ext uri="{BB962C8B-B14F-4D97-AF65-F5344CB8AC3E}">
        <p14:creationId xmlns:p14="http://schemas.microsoft.com/office/powerpoint/2010/main" val="226557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490814" y="245105"/>
            <a:ext cx="7406640" cy="74930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College Graduation Data Set</a:t>
            </a:r>
          </a:p>
        </p:txBody>
      </p:sp>
      <p:pic>
        <p:nvPicPr>
          <p:cNvPr id="5" name="Content Placeholder 4">
            <a:extLst>
              <a:ext uri="{FF2B5EF4-FFF2-40B4-BE49-F238E27FC236}">
                <a16:creationId xmlns:a16="http://schemas.microsoft.com/office/drawing/2014/main" id="{E4434386-99A4-4642-808F-C57CB715D37D}"/>
              </a:ext>
            </a:extLst>
          </p:cNvPr>
          <p:cNvPicPr>
            <a:picLocks noGrp="1" noChangeAspect="1"/>
          </p:cNvPicPr>
          <p:nvPr>
            <p:ph idx="1"/>
          </p:nvPr>
        </p:nvPicPr>
        <p:blipFill>
          <a:blip r:embed="rId2"/>
          <a:stretch>
            <a:fillRect/>
          </a:stretch>
        </p:blipFill>
        <p:spPr>
          <a:xfrm>
            <a:off x="558056" y="1244600"/>
            <a:ext cx="7886700" cy="2355892"/>
          </a:xfrm>
        </p:spPr>
      </p:pic>
      <p:pic>
        <p:nvPicPr>
          <p:cNvPr id="7" name="Picture 6">
            <a:extLst>
              <a:ext uri="{FF2B5EF4-FFF2-40B4-BE49-F238E27FC236}">
                <a16:creationId xmlns:a16="http://schemas.microsoft.com/office/drawing/2014/main" id="{278DDAB8-1C1F-4E21-BE83-38B8B23D1FB8}"/>
              </a:ext>
            </a:extLst>
          </p:cNvPr>
          <p:cNvPicPr>
            <a:picLocks noChangeAspect="1"/>
          </p:cNvPicPr>
          <p:nvPr/>
        </p:nvPicPr>
        <p:blipFill>
          <a:blip r:embed="rId3"/>
          <a:stretch>
            <a:fillRect/>
          </a:stretch>
        </p:blipFill>
        <p:spPr>
          <a:xfrm>
            <a:off x="869950" y="4007567"/>
            <a:ext cx="7404100" cy="1856028"/>
          </a:xfrm>
          <a:prstGeom prst="rect">
            <a:avLst/>
          </a:prstGeom>
        </p:spPr>
      </p:pic>
    </p:spTree>
    <p:extLst>
      <p:ext uri="{BB962C8B-B14F-4D97-AF65-F5344CB8AC3E}">
        <p14:creationId xmlns:p14="http://schemas.microsoft.com/office/powerpoint/2010/main" val="393132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736601" y="292100"/>
            <a:ext cx="7406640" cy="878840"/>
          </a:xfrm>
        </p:spPr>
        <p:txBody>
          <a:bodyPr>
            <a:normAutofit/>
          </a:bodyPr>
          <a:lstStyle/>
          <a:p>
            <a:r>
              <a:rPr lang="en-US" sz="3600" dirty="0">
                <a:latin typeface="Times New Roman" panose="02020603050405020304" pitchFamily="18" charset="0"/>
                <a:cs typeface="Times New Roman" panose="02020603050405020304" pitchFamily="18" charset="0"/>
              </a:rPr>
              <a:t>Data Import and Cleaning</a:t>
            </a:r>
          </a:p>
        </p:txBody>
      </p:sp>
      <p:sp>
        <p:nvSpPr>
          <p:cNvPr id="3" name="Content Placeholder 2">
            <a:extLst>
              <a:ext uri="{FF2B5EF4-FFF2-40B4-BE49-F238E27FC236}">
                <a16:creationId xmlns:a16="http://schemas.microsoft.com/office/drawing/2014/main" id="{6FB8F88A-56CB-4F3D-B728-46FDDACAECF4}"/>
              </a:ext>
            </a:extLst>
          </p:cNvPr>
          <p:cNvSpPr>
            <a:spLocks noGrp="1"/>
          </p:cNvSpPr>
          <p:nvPr>
            <p:ph idx="1"/>
          </p:nvPr>
        </p:nvSpPr>
        <p:spPr>
          <a:xfrm>
            <a:off x="736601" y="1170940"/>
            <a:ext cx="7552136" cy="5394960"/>
          </a:xfrm>
        </p:spPr>
        <p:txBody>
          <a:bodyPr/>
          <a:lstStyle/>
          <a:p>
            <a:r>
              <a:rPr lang="en-US" dirty="0"/>
              <a:t>Imported all data sets for cleaning</a:t>
            </a:r>
          </a:p>
          <a:p>
            <a:r>
              <a:rPr lang="en-US" dirty="0"/>
              <a:t>Renaming columns in all data sets to be more meaningful to analysis </a:t>
            </a:r>
          </a:p>
          <a:p>
            <a:r>
              <a:rPr lang="en-US" dirty="0"/>
              <a:t>Dropping columns to only use relevant data to analysis</a:t>
            </a:r>
          </a:p>
          <a:p>
            <a:r>
              <a:rPr lang="en-US" dirty="0"/>
              <a:t>Adding summary columns for total degrees </a:t>
            </a:r>
          </a:p>
          <a:p>
            <a:r>
              <a:rPr lang="en-US" dirty="0"/>
              <a:t>Adding average unemployment rate for the states and separating for Ohio only</a:t>
            </a:r>
          </a:p>
          <a:p>
            <a:pPr marL="34290" indent="0">
              <a:buNone/>
            </a:pPr>
            <a:endParaRPr lang="en-US" dirty="0"/>
          </a:p>
          <a:p>
            <a:pPr marL="34290" indent="0">
              <a:buNone/>
            </a:pPr>
            <a:r>
              <a:rPr lang="en-US" dirty="0"/>
              <a:t>Sample Code: </a:t>
            </a:r>
          </a:p>
          <a:p>
            <a:pPr marL="34290" indent="0">
              <a:buNone/>
            </a:pPr>
            <a:endParaRPr lang="en-US" dirty="0"/>
          </a:p>
        </p:txBody>
      </p:sp>
      <p:pic>
        <p:nvPicPr>
          <p:cNvPr id="4" name="Picture 3">
            <a:extLst>
              <a:ext uri="{FF2B5EF4-FFF2-40B4-BE49-F238E27FC236}">
                <a16:creationId xmlns:a16="http://schemas.microsoft.com/office/drawing/2014/main" id="{BEBDA9A0-4FDF-4C33-81A8-E0733923D7B4}"/>
              </a:ext>
            </a:extLst>
          </p:cNvPr>
          <p:cNvPicPr>
            <a:picLocks noChangeAspect="1"/>
          </p:cNvPicPr>
          <p:nvPr/>
        </p:nvPicPr>
        <p:blipFill>
          <a:blip r:embed="rId2"/>
          <a:stretch>
            <a:fillRect/>
          </a:stretch>
        </p:blipFill>
        <p:spPr>
          <a:xfrm>
            <a:off x="736601" y="4416804"/>
            <a:ext cx="3086100" cy="457200"/>
          </a:xfrm>
          <a:prstGeom prst="rect">
            <a:avLst/>
          </a:prstGeom>
        </p:spPr>
      </p:pic>
      <p:pic>
        <p:nvPicPr>
          <p:cNvPr id="5" name="Picture 4">
            <a:extLst>
              <a:ext uri="{FF2B5EF4-FFF2-40B4-BE49-F238E27FC236}">
                <a16:creationId xmlns:a16="http://schemas.microsoft.com/office/drawing/2014/main" id="{6DFB44A5-5A22-41E7-A649-46E1DBF37D2D}"/>
              </a:ext>
            </a:extLst>
          </p:cNvPr>
          <p:cNvPicPr>
            <a:picLocks noChangeAspect="1"/>
          </p:cNvPicPr>
          <p:nvPr/>
        </p:nvPicPr>
        <p:blipFill>
          <a:blip r:embed="rId3"/>
          <a:stretch>
            <a:fillRect/>
          </a:stretch>
        </p:blipFill>
        <p:spPr>
          <a:xfrm>
            <a:off x="3904026" y="4483479"/>
            <a:ext cx="3886200" cy="323850"/>
          </a:xfrm>
          <a:prstGeom prst="rect">
            <a:avLst/>
          </a:prstGeom>
        </p:spPr>
      </p:pic>
      <p:pic>
        <p:nvPicPr>
          <p:cNvPr id="6" name="Picture 5">
            <a:extLst>
              <a:ext uri="{FF2B5EF4-FFF2-40B4-BE49-F238E27FC236}">
                <a16:creationId xmlns:a16="http://schemas.microsoft.com/office/drawing/2014/main" id="{6580BE2A-E682-48AC-96B5-76E9DA72A943}"/>
              </a:ext>
            </a:extLst>
          </p:cNvPr>
          <p:cNvPicPr>
            <a:picLocks noChangeAspect="1"/>
          </p:cNvPicPr>
          <p:nvPr/>
        </p:nvPicPr>
        <p:blipFill>
          <a:blip r:embed="rId4"/>
          <a:stretch>
            <a:fillRect/>
          </a:stretch>
        </p:blipFill>
        <p:spPr>
          <a:xfrm>
            <a:off x="736601" y="5076138"/>
            <a:ext cx="1933575" cy="438150"/>
          </a:xfrm>
          <a:prstGeom prst="rect">
            <a:avLst/>
          </a:prstGeom>
        </p:spPr>
      </p:pic>
      <p:pic>
        <p:nvPicPr>
          <p:cNvPr id="7" name="Picture 6">
            <a:extLst>
              <a:ext uri="{FF2B5EF4-FFF2-40B4-BE49-F238E27FC236}">
                <a16:creationId xmlns:a16="http://schemas.microsoft.com/office/drawing/2014/main" id="{51D55027-8C9A-4D55-96B5-B0F9060E1BFD}"/>
              </a:ext>
            </a:extLst>
          </p:cNvPr>
          <p:cNvPicPr>
            <a:picLocks noChangeAspect="1"/>
          </p:cNvPicPr>
          <p:nvPr/>
        </p:nvPicPr>
        <p:blipFill>
          <a:blip r:embed="rId5"/>
          <a:stretch>
            <a:fillRect/>
          </a:stretch>
        </p:blipFill>
        <p:spPr>
          <a:xfrm>
            <a:off x="2744470" y="5076138"/>
            <a:ext cx="2533650" cy="400050"/>
          </a:xfrm>
          <a:prstGeom prst="rect">
            <a:avLst/>
          </a:prstGeom>
        </p:spPr>
      </p:pic>
      <p:pic>
        <p:nvPicPr>
          <p:cNvPr id="8" name="Picture 7">
            <a:extLst>
              <a:ext uri="{FF2B5EF4-FFF2-40B4-BE49-F238E27FC236}">
                <a16:creationId xmlns:a16="http://schemas.microsoft.com/office/drawing/2014/main" id="{DA2670BE-D4A7-406D-8C31-C92FC2B9D3B7}"/>
              </a:ext>
            </a:extLst>
          </p:cNvPr>
          <p:cNvPicPr>
            <a:picLocks noChangeAspect="1"/>
          </p:cNvPicPr>
          <p:nvPr/>
        </p:nvPicPr>
        <p:blipFill>
          <a:blip r:embed="rId6"/>
          <a:stretch>
            <a:fillRect/>
          </a:stretch>
        </p:blipFill>
        <p:spPr>
          <a:xfrm>
            <a:off x="5352414" y="5076138"/>
            <a:ext cx="2905125" cy="400050"/>
          </a:xfrm>
          <a:prstGeom prst="rect">
            <a:avLst/>
          </a:prstGeom>
        </p:spPr>
      </p:pic>
    </p:spTree>
    <p:extLst>
      <p:ext uri="{BB962C8B-B14F-4D97-AF65-F5344CB8AC3E}">
        <p14:creationId xmlns:p14="http://schemas.microsoft.com/office/powerpoint/2010/main" val="59022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670</Words>
  <Application>Microsoft Office PowerPoint</Application>
  <PresentationFormat>On-screen Show (4:3)</PresentationFormat>
  <Paragraphs>54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Symbol</vt:lpstr>
      <vt:lpstr>Times</vt:lpstr>
      <vt:lpstr>Times New Roman</vt:lpstr>
      <vt:lpstr>Office Theme</vt:lpstr>
      <vt:lpstr>Project 1</vt:lpstr>
      <vt:lpstr>Outline</vt:lpstr>
      <vt:lpstr>Objective</vt:lpstr>
      <vt:lpstr>Sources of Data</vt:lpstr>
      <vt:lpstr>Initial thoughts on data</vt:lpstr>
      <vt:lpstr>Unemployment and Median Income Data Set</vt:lpstr>
      <vt:lpstr>Poverty Data Set</vt:lpstr>
      <vt:lpstr>College Graduation Data Set</vt:lpstr>
      <vt:lpstr>Data Import and Cleaning</vt:lpstr>
      <vt:lpstr>PowerPoint Presentation</vt:lpstr>
      <vt:lpstr>Question 1: Does the poverty rate have an impact on the number of degrees from 2002-2018 in Ohio earned? </vt:lpstr>
      <vt:lpstr>PowerPoint Presentation</vt:lpstr>
      <vt:lpstr>Question 2: Did Ohio’s unemployment rate have an impact on the number of degrees earned from 2002-2018?  </vt:lpstr>
      <vt:lpstr>After the analysis was completed, there was no correlation between the unemployment rate and the number of degrees earned. This metric had the lowest correlation of all our calculations. The correlation was calculated at -0.34. Although there looks like there could be a correlation in certain years, the overall data tells a different story.  </vt:lpstr>
      <vt:lpstr>Question 3: Did the median income from 2002-2018 impact the number of degrees obtained?  </vt:lpstr>
      <vt:lpstr>PowerPoint Presentation</vt:lpstr>
      <vt:lpstr>PowerPoint Presentation</vt:lpstr>
      <vt:lpstr>Summary &amp; Conclusions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benjy manning</dc:creator>
  <cp:lastModifiedBy>Seyedeh Neda Mehdizadeh</cp:lastModifiedBy>
  <cp:revision>16</cp:revision>
  <dcterms:created xsi:type="dcterms:W3CDTF">2021-09-17T00:47:11Z</dcterms:created>
  <dcterms:modified xsi:type="dcterms:W3CDTF">2021-09-21T18:48:09Z</dcterms:modified>
</cp:coreProperties>
</file>