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089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94298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907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138453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9252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15156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29698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00091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220117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85746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92928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35152-02DC-401D-94D1-3457297893F9}" type="datetimeFigureOut">
              <a:rPr lang="pt-PT" smtClean="0"/>
              <a:t>16/12/2018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244038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35152-02DC-401D-94D1-3457297893F9}" type="datetimeFigureOut">
              <a:rPr lang="pt-PT" smtClean="0"/>
              <a:t>16/12/2018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43765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35152-02DC-401D-94D1-3457297893F9}" type="datetimeFigureOut">
              <a:rPr lang="pt-PT" smtClean="0"/>
              <a:t>16/12/2018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5535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9590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423844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635152-02DC-401D-94D1-3457297893F9}" type="datetimeFigureOut">
              <a:rPr lang="pt-PT" smtClean="0"/>
              <a:t>16/12/2018</a:t>
            </a:fld>
            <a:endParaRPr lang="pt-P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153C1-CE89-4929-B2CB-792E82038E8D}" type="slidenum">
              <a:rPr lang="pt-PT" smtClean="0"/>
              <a:t>‹#›</a:t>
            </a:fld>
            <a:endParaRPr lang="pt-PT"/>
          </a:p>
        </p:txBody>
      </p:sp>
    </p:spTree>
    <p:extLst>
      <p:ext uri="{BB962C8B-B14F-4D97-AF65-F5344CB8AC3E}">
        <p14:creationId xmlns:p14="http://schemas.microsoft.com/office/powerpoint/2010/main" val="88407500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15C29FE-8195-4B9E-8B5D-5C85D2DD00F1}"/>
              </a:ext>
            </a:extLst>
          </p:cNvPr>
          <p:cNvSpPr>
            <a:spLocks noGrp="1"/>
          </p:cNvSpPr>
          <p:nvPr>
            <p:ph type="title"/>
          </p:nvPr>
        </p:nvSpPr>
        <p:spPr>
          <a:xfrm>
            <a:off x="1564390" y="1207727"/>
            <a:ext cx="7766936" cy="1646302"/>
          </a:xfrm>
        </p:spPr>
        <p:txBody>
          <a:bodyPr vert="horz" lIns="91440" tIns="45720" rIns="91440" bIns="45720" rtlCol="0" anchor="b">
            <a:normAutofit/>
          </a:bodyPr>
          <a:lstStyle/>
          <a:p>
            <a:pPr algn="ctr">
              <a:lnSpc>
                <a:spcPct val="90000"/>
              </a:lnSpc>
            </a:pPr>
            <a:r>
              <a:rPr lang="en-US" sz="4600" b="1" dirty="0">
                <a:effectLst>
                  <a:outerShdw blurRad="38100" dist="38100" dir="2700000" algn="tl">
                    <a:srgbClr val="000000">
                      <a:alpha val="43137"/>
                    </a:srgbClr>
                  </a:outerShdw>
                </a:effectLst>
              </a:rPr>
              <a:t>Data mining of the technological stock market</a:t>
            </a:r>
          </a:p>
        </p:txBody>
      </p:sp>
      <p:sp>
        <p:nvSpPr>
          <p:cNvPr id="4" name="TextBox 3">
            <a:extLst>
              <a:ext uri="{FF2B5EF4-FFF2-40B4-BE49-F238E27FC236}">
                <a16:creationId xmlns:a16="http://schemas.microsoft.com/office/drawing/2014/main" id="{208060E6-CAD1-4333-85C6-3B04C103B67B}"/>
              </a:ext>
            </a:extLst>
          </p:cNvPr>
          <p:cNvSpPr txBox="1"/>
          <p:nvPr/>
        </p:nvSpPr>
        <p:spPr>
          <a:xfrm>
            <a:off x="1875347" y="3064950"/>
            <a:ext cx="7418775" cy="2585323"/>
          </a:xfrm>
          <a:prstGeom prst="rect">
            <a:avLst/>
          </a:prstGeom>
          <a:noFill/>
        </p:spPr>
        <p:txBody>
          <a:bodyPr wrap="square" rtlCol="0">
            <a:spAutoFit/>
          </a:bodyPr>
          <a:lstStyle/>
          <a:p>
            <a:pPr algn="ctr"/>
            <a:r>
              <a:rPr lang="en-US" sz="3200" b="1" dirty="0">
                <a:solidFill>
                  <a:srgbClr val="90C226"/>
                </a:solidFill>
                <a:effectLst>
                  <a:outerShdw blurRad="38100" dist="38100" dir="2700000" algn="tl">
                    <a:srgbClr val="000000">
                      <a:alpha val="43137"/>
                    </a:srgbClr>
                  </a:outerShdw>
                </a:effectLst>
              </a:rPr>
              <a:t>AIAD 2018/2019</a:t>
            </a:r>
          </a:p>
          <a:p>
            <a:pPr algn="ctr"/>
            <a:endParaRPr lang="en-US" b="1" dirty="0">
              <a:solidFill>
                <a:srgbClr val="90C226"/>
              </a:solidFill>
              <a:effectLst>
                <a:outerShdw blurRad="38100" dist="38100" dir="2700000" algn="tl">
                  <a:srgbClr val="000000">
                    <a:alpha val="43137"/>
                  </a:srgbClr>
                </a:outerShdw>
              </a:effectLst>
            </a:endParaRPr>
          </a:p>
          <a:p>
            <a:pPr algn="ctr"/>
            <a:r>
              <a:rPr lang="en-US" sz="2800" b="1" dirty="0">
                <a:solidFill>
                  <a:srgbClr val="90C226"/>
                </a:solidFill>
                <a:effectLst>
                  <a:outerShdw blurRad="38100" dist="38100" dir="2700000" algn="tl">
                    <a:srgbClr val="000000">
                      <a:alpha val="43137"/>
                    </a:srgbClr>
                  </a:outerShdw>
                </a:effectLst>
              </a:rPr>
              <a:t>Developed by:</a:t>
            </a:r>
          </a:p>
          <a:p>
            <a:pPr lvl="3"/>
            <a:r>
              <a:rPr lang="en-US" sz="2800" b="1" dirty="0">
                <a:solidFill>
                  <a:srgbClr val="90C226"/>
                </a:solidFill>
                <a:effectLst>
                  <a:outerShdw blurRad="38100" dist="38100" dir="2700000" algn="tl">
                    <a:srgbClr val="000000">
                      <a:alpha val="43137"/>
                    </a:srgbClr>
                  </a:outerShdw>
                </a:effectLst>
              </a:rPr>
              <a:t> Arthur Matta  - up</a:t>
            </a:r>
          </a:p>
          <a:p>
            <a:pPr lvl="3"/>
            <a:r>
              <a:rPr lang="en-US" sz="2800" b="1" dirty="0">
                <a:solidFill>
                  <a:srgbClr val="90C226"/>
                </a:solidFill>
                <a:effectLst>
                  <a:outerShdw blurRad="38100" dist="38100" dir="2700000" algn="tl">
                    <a:srgbClr val="000000">
                      <a:alpha val="43137"/>
                    </a:srgbClr>
                  </a:outerShdw>
                </a:effectLst>
              </a:rPr>
              <a:t> </a:t>
            </a:r>
            <a:r>
              <a:rPr lang="en-US" sz="2800" b="1" dirty="0" err="1">
                <a:solidFill>
                  <a:srgbClr val="90C226"/>
                </a:solidFill>
                <a:effectLst>
                  <a:outerShdw blurRad="38100" dist="38100" dir="2700000" algn="tl">
                    <a:srgbClr val="000000">
                      <a:alpha val="43137"/>
                    </a:srgbClr>
                  </a:outerShdw>
                </a:effectLst>
              </a:rPr>
              <a:t>Diogo</a:t>
            </a:r>
            <a:r>
              <a:rPr lang="en-US" sz="2800" b="1" dirty="0">
                <a:solidFill>
                  <a:srgbClr val="90C226"/>
                </a:solidFill>
                <a:effectLst>
                  <a:outerShdw blurRad="38100" dist="38100" dir="2700000" algn="tl">
                    <a:srgbClr val="000000">
                      <a:alpha val="43137"/>
                    </a:srgbClr>
                  </a:outerShdw>
                </a:effectLst>
              </a:rPr>
              <a:t> Reis – up</a:t>
            </a:r>
          </a:p>
          <a:p>
            <a:pPr lvl="3"/>
            <a:r>
              <a:rPr lang="en-US" sz="2800" b="1" dirty="0">
                <a:solidFill>
                  <a:srgbClr val="90C226"/>
                </a:solidFill>
                <a:effectLst>
                  <a:outerShdw blurRad="38100" dist="38100" dir="2700000" algn="tl">
                    <a:srgbClr val="000000">
                      <a:alpha val="43137"/>
                    </a:srgbClr>
                  </a:outerShdw>
                </a:effectLst>
              </a:rPr>
              <a:t> Tiago Magalhães – up201607931</a:t>
            </a:r>
            <a:endParaRPr lang="pt-PT" sz="2800" b="1" dirty="0">
              <a:solidFill>
                <a:srgbClr val="90C22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779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2B9-6411-4A21-AAF4-354610A48158}"/>
              </a:ext>
            </a:extLst>
          </p:cNvPr>
          <p:cNvSpPr>
            <a:spLocks noGrp="1"/>
          </p:cNvSpPr>
          <p:nvPr>
            <p:ph type="title"/>
          </p:nvPr>
        </p:nvSpPr>
        <p:spPr/>
        <p:txBody>
          <a:bodyPr/>
          <a:lstStyle/>
          <a:p>
            <a:pPr algn="ctr"/>
            <a:r>
              <a:rPr lang="en-US" b="1" dirty="0"/>
              <a:t>Conclusions And Future Work</a:t>
            </a:r>
            <a:endParaRPr lang="pt-PT" b="1" dirty="0"/>
          </a:p>
        </p:txBody>
      </p:sp>
      <p:sp>
        <p:nvSpPr>
          <p:cNvPr id="3" name="TextBox 2">
            <a:extLst>
              <a:ext uri="{FF2B5EF4-FFF2-40B4-BE49-F238E27FC236}">
                <a16:creationId xmlns:a16="http://schemas.microsoft.com/office/drawing/2014/main" id="{1E5EA591-F223-4A1B-8E61-AF8730D46730}"/>
              </a:ext>
            </a:extLst>
          </p:cNvPr>
          <p:cNvSpPr txBox="1"/>
          <p:nvPr/>
        </p:nvSpPr>
        <p:spPr>
          <a:xfrm>
            <a:off x="553412" y="1270000"/>
            <a:ext cx="8844511" cy="5632311"/>
          </a:xfrm>
          <a:prstGeom prst="rect">
            <a:avLst/>
          </a:prstGeom>
          <a:noFill/>
        </p:spPr>
        <p:txBody>
          <a:bodyPr wrap="square" rtlCol="0">
            <a:spAutoFit/>
          </a:bodyPr>
          <a:lstStyle/>
          <a:p>
            <a:pPr algn="just"/>
            <a:r>
              <a:rPr lang="en-US" sz="2400" dirty="0">
                <a:solidFill>
                  <a:srgbClr val="90C226"/>
                </a:solidFill>
              </a:rPr>
              <a:t>	We have achieved our goal of discovering the best risk factor for our simulation. Despite that we are not yet happy with the results 9% or error is not a value that we are happy with.</a:t>
            </a:r>
          </a:p>
          <a:p>
            <a:pPr algn="just"/>
            <a:r>
              <a:rPr lang="en-US" sz="2400" dirty="0">
                <a:solidFill>
                  <a:srgbClr val="90C226"/>
                </a:solidFill>
              </a:rPr>
              <a:t>	We believe that our problem is possible to be modeled, however out simulation still needs work to create more realistic investors that generate better data.</a:t>
            </a:r>
          </a:p>
          <a:p>
            <a:pPr algn="just"/>
            <a:r>
              <a:rPr lang="en-US" sz="2400" dirty="0">
                <a:solidFill>
                  <a:srgbClr val="90C226"/>
                </a:solidFill>
              </a:rPr>
              <a:t>	As such future work is mostly in the area of improving our simulation as we believe the data mining model is in a good place.</a:t>
            </a:r>
          </a:p>
          <a:p>
            <a:pPr algn="just"/>
            <a:r>
              <a:rPr lang="en-US" sz="2400" dirty="0">
                <a:solidFill>
                  <a:srgbClr val="90C226"/>
                </a:solidFill>
              </a:rPr>
              <a:t>	If we were to continue working on this project, we would likely remake the simulation system from scratch in a better system, Jade is not performant enough and not well designed enough for our needs and has given us a lot of headaches over time.</a:t>
            </a:r>
            <a:endParaRPr lang="pt-PT" sz="2400" dirty="0">
              <a:solidFill>
                <a:srgbClr val="90C226"/>
              </a:solidFill>
            </a:endParaRPr>
          </a:p>
        </p:txBody>
      </p:sp>
    </p:spTree>
    <p:extLst>
      <p:ext uri="{BB962C8B-B14F-4D97-AF65-F5344CB8AC3E}">
        <p14:creationId xmlns:p14="http://schemas.microsoft.com/office/powerpoint/2010/main" val="423637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4120-3BCB-4C63-AFB4-733AEC6D5FA7}"/>
              </a:ext>
            </a:extLst>
          </p:cNvPr>
          <p:cNvSpPr>
            <a:spLocks noGrp="1"/>
          </p:cNvSpPr>
          <p:nvPr>
            <p:ph type="title"/>
          </p:nvPr>
        </p:nvSpPr>
        <p:spPr/>
        <p:txBody>
          <a:bodyPr/>
          <a:lstStyle/>
          <a:p>
            <a:pPr algn="ctr"/>
            <a:r>
              <a:rPr lang="en-US" b="1" dirty="0"/>
              <a:t>The Problem</a:t>
            </a:r>
            <a:endParaRPr lang="pt-PT" b="1" dirty="0"/>
          </a:p>
        </p:txBody>
      </p:sp>
      <p:sp>
        <p:nvSpPr>
          <p:cNvPr id="3" name="TextBox 2">
            <a:extLst>
              <a:ext uri="{FF2B5EF4-FFF2-40B4-BE49-F238E27FC236}">
                <a16:creationId xmlns:a16="http://schemas.microsoft.com/office/drawing/2014/main" id="{282C7719-3C35-4325-B980-B3107BDEFBFB}"/>
              </a:ext>
            </a:extLst>
          </p:cNvPr>
          <p:cNvSpPr txBox="1"/>
          <p:nvPr/>
        </p:nvSpPr>
        <p:spPr>
          <a:xfrm>
            <a:off x="553412" y="1270000"/>
            <a:ext cx="8844511" cy="4893647"/>
          </a:xfrm>
          <a:prstGeom prst="rect">
            <a:avLst/>
          </a:prstGeom>
          <a:noFill/>
        </p:spPr>
        <p:txBody>
          <a:bodyPr wrap="square" rtlCol="0">
            <a:spAutoFit/>
          </a:bodyPr>
          <a:lstStyle/>
          <a:p>
            <a:pPr algn="just"/>
            <a:r>
              <a:rPr lang="en-US" sz="2400" dirty="0">
                <a:solidFill>
                  <a:srgbClr val="90C226"/>
                </a:solidFill>
              </a:rPr>
              <a:t>	After the first part of this project we have a system that simulates the behavior of investors in the technological stock market.</a:t>
            </a:r>
          </a:p>
          <a:p>
            <a:pPr algn="just"/>
            <a:r>
              <a:rPr lang="en-US" sz="2400" dirty="0">
                <a:solidFill>
                  <a:srgbClr val="90C226"/>
                </a:solidFill>
              </a:rPr>
              <a:t>	This simulation has a lot of parameters associated with it, the most important and the one that we wish to study is the risk aversion of investors. Risk aversion means how likely the investor is to make risky moves or not, what can be considered a risky move in the stock market is something very complex and is not the point of this study, here we consider a risky move investing in companies that that have low standards of quality and perform badly.</a:t>
            </a:r>
          </a:p>
          <a:p>
            <a:pPr algn="just"/>
            <a:r>
              <a:rPr lang="en-US" sz="2400" dirty="0">
                <a:solidFill>
                  <a:srgbClr val="90C226"/>
                </a:solidFill>
              </a:rPr>
              <a:t>	As such with this study our main aim is to figure out the ideal risk aversion for the investors of our simulation. </a:t>
            </a:r>
            <a:endParaRPr lang="pt-PT" sz="2400" dirty="0">
              <a:solidFill>
                <a:srgbClr val="90C226"/>
              </a:solidFill>
            </a:endParaRPr>
          </a:p>
        </p:txBody>
      </p:sp>
    </p:spTree>
    <p:extLst>
      <p:ext uri="{BB962C8B-B14F-4D97-AF65-F5344CB8AC3E}">
        <p14:creationId xmlns:p14="http://schemas.microsoft.com/office/powerpoint/2010/main" val="8195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00EA-0761-434C-B221-4FA0917A886E}"/>
              </a:ext>
            </a:extLst>
          </p:cNvPr>
          <p:cNvSpPr>
            <a:spLocks noGrp="1"/>
          </p:cNvSpPr>
          <p:nvPr>
            <p:ph type="title"/>
          </p:nvPr>
        </p:nvSpPr>
        <p:spPr/>
        <p:txBody>
          <a:bodyPr/>
          <a:lstStyle/>
          <a:p>
            <a:pPr algn="ctr"/>
            <a:r>
              <a:rPr lang="en-US" b="1" dirty="0"/>
              <a:t>Experiments</a:t>
            </a:r>
            <a:endParaRPr lang="pt-PT" b="1" dirty="0"/>
          </a:p>
        </p:txBody>
      </p:sp>
      <p:sp>
        <p:nvSpPr>
          <p:cNvPr id="3" name="TextBox 2">
            <a:extLst>
              <a:ext uri="{FF2B5EF4-FFF2-40B4-BE49-F238E27FC236}">
                <a16:creationId xmlns:a16="http://schemas.microsoft.com/office/drawing/2014/main" id="{AD2DDB45-C44F-4375-99FF-A764C37D41F6}"/>
              </a:ext>
            </a:extLst>
          </p:cNvPr>
          <p:cNvSpPr txBox="1"/>
          <p:nvPr/>
        </p:nvSpPr>
        <p:spPr>
          <a:xfrm>
            <a:off x="553412" y="1270000"/>
            <a:ext cx="8844511" cy="4893647"/>
          </a:xfrm>
          <a:prstGeom prst="rect">
            <a:avLst/>
          </a:prstGeom>
          <a:noFill/>
        </p:spPr>
        <p:txBody>
          <a:bodyPr wrap="square" rtlCol="0">
            <a:spAutoFit/>
          </a:bodyPr>
          <a:lstStyle/>
          <a:p>
            <a:pPr algn="just"/>
            <a:r>
              <a:rPr lang="en-US" sz="2400" dirty="0">
                <a:solidFill>
                  <a:srgbClr val="90C226"/>
                </a:solidFill>
              </a:rPr>
              <a:t>	To execute our experiments we created a large number of investors for our simulation. These investors differed only in name and risk factor all else was the same to make results easier to interpret.</a:t>
            </a:r>
          </a:p>
          <a:p>
            <a:pPr algn="just"/>
            <a:r>
              <a:rPr lang="en-US" sz="2400" dirty="0">
                <a:solidFill>
                  <a:srgbClr val="90C226"/>
                </a:solidFill>
              </a:rPr>
              <a:t>	When creating these investors we tried to make them a good representation of the risk aversion spectrum to make our results significant.</a:t>
            </a:r>
          </a:p>
          <a:p>
            <a:pPr algn="just"/>
            <a:r>
              <a:rPr lang="en-US" sz="2400" dirty="0">
                <a:solidFill>
                  <a:srgbClr val="90C226"/>
                </a:solidFill>
              </a:rPr>
              <a:t>	As such all investors have a starting capital of $50000 and vary between them in risk by 5%. As such we have roughly 20 investors.</a:t>
            </a:r>
          </a:p>
          <a:p>
            <a:pPr algn="just"/>
            <a:r>
              <a:rPr lang="en-US" sz="2400" dirty="0">
                <a:solidFill>
                  <a:srgbClr val="90C226"/>
                </a:solidFill>
              </a:rPr>
              <a:t>	Some more companies were also created but we do not believe these are significant to mention as what we wish to study is the investors behaviors and not the companies.</a:t>
            </a:r>
            <a:endParaRPr lang="pt-PT" sz="2400" dirty="0">
              <a:solidFill>
                <a:srgbClr val="90C226"/>
              </a:solidFill>
            </a:endParaRPr>
          </a:p>
        </p:txBody>
      </p:sp>
    </p:spTree>
    <p:extLst>
      <p:ext uri="{BB962C8B-B14F-4D97-AF65-F5344CB8AC3E}">
        <p14:creationId xmlns:p14="http://schemas.microsoft.com/office/powerpoint/2010/main" val="400613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D22D-F393-463B-82AE-E37CE492930F}"/>
              </a:ext>
            </a:extLst>
          </p:cNvPr>
          <p:cNvSpPr>
            <a:spLocks noGrp="1"/>
          </p:cNvSpPr>
          <p:nvPr>
            <p:ph type="title"/>
          </p:nvPr>
        </p:nvSpPr>
        <p:spPr/>
        <p:txBody>
          <a:bodyPr/>
          <a:lstStyle/>
          <a:p>
            <a:pPr algn="ctr"/>
            <a:r>
              <a:rPr lang="en-US" b="1" dirty="0"/>
              <a:t>Collected Data</a:t>
            </a:r>
            <a:endParaRPr lang="pt-PT" b="1" dirty="0"/>
          </a:p>
        </p:txBody>
      </p:sp>
      <p:sp>
        <p:nvSpPr>
          <p:cNvPr id="3" name="TextBox 2">
            <a:extLst>
              <a:ext uri="{FF2B5EF4-FFF2-40B4-BE49-F238E27FC236}">
                <a16:creationId xmlns:a16="http://schemas.microsoft.com/office/drawing/2014/main" id="{239F6285-124B-4D7D-A465-4A3EE0177A83}"/>
              </a:ext>
            </a:extLst>
          </p:cNvPr>
          <p:cNvSpPr txBox="1"/>
          <p:nvPr/>
        </p:nvSpPr>
        <p:spPr>
          <a:xfrm>
            <a:off x="553412" y="1270000"/>
            <a:ext cx="8844511" cy="5262979"/>
          </a:xfrm>
          <a:prstGeom prst="rect">
            <a:avLst/>
          </a:prstGeom>
          <a:noFill/>
        </p:spPr>
        <p:txBody>
          <a:bodyPr wrap="square" rtlCol="0">
            <a:spAutoFit/>
          </a:bodyPr>
          <a:lstStyle/>
          <a:p>
            <a:pPr algn="just"/>
            <a:r>
              <a:rPr lang="en-US" sz="2400" dirty="0">
                <a:solidFill>
                  <a:srgbClr val="90C226"/>
                </a:solidFill>
              </a:rPr>
              <a:t>	During the simulation of our system the following data points are collected:</a:t>
            </a:r>
          </a:p>
          <a:p>
            <a:pPr algn="just"/>
            <a:r>
              <a:rPr lang="en-US" sz="2400" dirty="0">
                <a:solidFill>
                  <a:srgbClr val="90C226"/>
                </a:solidFill>
              </a:rPr>
              <a:t> 	 	- Investors Risk Factor = Risk aversion of the investor.</a:t>
            </a:r>
          </a:p>
          <a:p>
            <a:pPr algn="just"/>
            <a:r>
              <a:rPr lang="en-US" sz="2400" dirty="0">
                <a:solidFill>
                  <a:srgbClr val="90C226"/>
                </a:solidFill>
              </a:rPr>
              <a:t>		- Investor Capital Value = Investor Money + Stock Value.</a:t>
            </a:r>
          </a:p>
          <a:p>
            <a:pPr algn="just"/>
            <a:r>
              <a:rPr lang="en-US" sz="2400" dirty="0">
                <a:solidFill>
                  <a:srgbClr val="90C226"/>
                </a:solidFill>
              </a:rPr>
              <a:t>		- Capital Week Delta = Investor capital change over last week.</a:t>
            </a:r>
          </a:p>
          <a:p>
            <a:pPr algn="just"/>
            <a:r>
              <a:rPr lang="en-US" sz="2400" dirty="0">
                <a:solidFill>
                  <a:srgbClr val="90C226"/>
                </a:solidFill>
              </a:rPr>
              <a:t>		- Number of companies.</a:t>
            </a:r>
          </a:p>
          <a:p>
            <a:pPr algn="just"/>
            <a:r>
              <a:rPr lang="en-US" sz="2400" dirty="0">
                <a:solidFill>
                  <a:srgbClr val="90C226"/>
                </a:solidFill>
              </a:rPr>
              <a:t>		- Company average quality factor.</a:t>
            </a:r>
          </a:p>
          <a:p>
            <a:pPr algn="just"/>
            <a:r>
              <a:rPr lang="en-US" sz="2400" dirty="0">
                <a:solidFill>
                  <a:srgbClr val="90C226"/>
                </a:solidFill>
              </a:rPr>
              <a:t>		- Number of low-quality companies.</a:t>
            </a:r>
          </a:p>
          <a:p>
            <a:pPr algn="just"/>
            <a:r>
              <a:rPr lang="en-US" sz="2400" dirty="0">
                <a:solidFill>
                  <a:srgbClr val="90C226"/>
                </a:solidFill>
              </a:rPr>
              <a:t>		- Average quality factor of low-quality companies.</a:t>
            </a:r>
          </a:p>
          <a:p>
            <a:pPr algn="just"/>
            <a:r>
              <a:rPr lang="en-US" sz="2400" dirty="0">
                <a:solidFill>
                  <a:srgbClr val="90C226"/>
                </a:solidFill>
              </a:rPr>
              <a:t>		- Number of average quality companies.</a:t>
            </a:r>
          </a:p>
          <a:p>
            <a:pPr algn="just"/>
            <a:r>
              <a:rPr lang="en-US" sz="2400" dirty="0">
                <a:solidFill>
                  <a:srgbClr val="90C226"/>
                </a:solidFill>
              </a:rPr>
              <a:t>		- Average quality factor of average quality companies-</a:t>
            </a:r>
          </a:p>
          <a:p>
            <a:pPr algn="just"/>
            <a:r>
              <a:rPr lang="en-US" sz="2400" dirty="0">
                <a:solidFill>
                  <a:srgbClr val="90C226"/>
                </a:solidFill>
              </a:rPr>
              <a:t>		- Number of high-quality companies.</a:t>
            </a:r>
          </a:p>
          <a:p>
            <a:pPr algn="just"/>
            <a:r>
              <a:rPr lang="en-US" sz="2400" dirty="0">
                <a:solidFill>
                  <a:srgbClr val="90C226"/>
                </a:solidFill>
              </a:rPr>
              <a:t>		- Average quality factor of high-quality companies.</a:t>
            </a:r>
            <a:endParaRPr lang="pt-PT" sz="2400" dirty="0">
              <a:solidFill>
                <a:srgbClr val="90C226"/>
              </a:solidFill>
            </a:endParaRPr>
          </a:p>
        </p:txBody>
      </p:sp>
    </p:spTree>
    <p:extLst>
      <p:ext uri="{BB962C8B-B14F-4D97-AF65-F5344CB8AC3E}">
        <p14:creationId xmlns:p14="http://schemas.microsoft.com/office/powerpoint/2010/main" val="168684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07A7-139B-46B1-BAFD-AECB890D447E}"/>
              </a:ext>
            </a:extLst>
          </p:cNvPr>
          <p:cNvSpPr>
            <a:spLocks noGrp="1"/>
          </p:cNvSpPr>
          <p:nvPr>
            <p:ph type="title"/>
          </p:nvPr>
        </p:nvSpPr>
        <p:spPr/>
        <p:txBody>
          <a:bodyPr/>
          <a:lstStyle/>
          <a:p>
            <a:pPr algn="ctr"/>
            <a:r>
              <a:rPr lang="en-US" b="1" dirty="0"/>
              <a:t>Collected Data</a:t>
            </a:r>
            <a:endParaRPr lang="pt-PT" b="1" dirty="0"/>
          </a:p>
        </p:txBody>
      </p:sp>
      <p:sp>
        <p:nvSpPr>
          <p:cNvPr id="3" name="TextBox 2">
            <a:extLst>
              <a:ext uri="{FF2B5EF4-FFF2-40B4-BE49-F238E27FC236}">
                <a16:creationId xmlns:a16="http://schemas.microsoft.com/office/drawing/2014/main" id="{5E6D7395-FB45-4EB4-A43F-ED7B16F47155}"/>
              </a:ext>
            </a:extLst>
          </p:cNvPr>
          <p:cNvSpPr txBox="1"/>
          <p:nvPr/>
        </p:nvSpPr>
        <p:spPr>
          <a:xfrm>
            <a:off x="553412" y="1270000"/>
            <a:ext cx="8844511" cy="3046988"/>
          </a:xfrm>
          <a:prstGeom prst="rect">
            <a:avLst/>
          </a:prstGeom>
          <a:noFill/>
        </p:spPr>
        <p:txBody>
          <a:bodyPr wrap="square" rtlCol="0">
            <a:spAutoFit/>
          </a:bodyPr>
          <a:lstStyle/>
          <a:p>
            <a:pPr algn="just"/>
            <a:r>
              <a:rPr lang="en-US" sz="2400" dirty="0">
                <a:solidFill>
                  <a:srgbClr val="90C226"/>
                </a:solidFill>
              </a:rPr>
              <a:t>	The presented data points are captured everyday of out simulation and for every investor so that we have a historic of capital evolution for every risk value that we can analyze.</a:t>
            </a:r>
          </a:p>
          <a:p>
            <a:pPr algn="just"/>
            <a:r>
              <a:rPr lang="en-US" sz="2400" dirty="0">
                <a:solidFill>
                  <a:srgbClr val="90C226"/>
                </a:solidFill>
              </a:rPr>
              <a:t>	Keep in mind that when we mention every day of the simulation, we mean internal days of the program and not real-life days.</a:t>
            </a:r>
          </a:p>
          <a:p>
            <a:pPr algn="just"/>
            <a:r>
              <a:rPr lang="en-US" sz="2400" dirty="0">
                <a:solidFill>
                  <a:srgbClr val="90C226"/>
                </a:solidFill>
              </a:rPr>
              <a:t>	This data is then exported into a CSV file that is then analyzed in Rapid Miner.</a:t>
            </a:r>
            <a:endParaRPr lang="pt-PT" sz="2400" dirty="0">
              <a:solidFill>
                <a:srgbClr val="90C226"/>
              </a:solidFill>
            </a:endParaRPr>
          </a:p>
        </p:txBody>
      </p:sp>
    </p:spTree>
    <p:extLst>
      <p:ext uri="{BB962C8B-B14F-4D97-AF65-F5344CB8AC3E}">
        <p14:creationId xmlns:p14="http://schemas.microsoft.com/office/powerpoint/2010/main" val="136500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DFAF-03CD-4E0E-8BBB-4C94B1E02BEF}"/>
              </a:ext>
            </a:extLst>
          </p:cNvPr>
          <p:cNvSpPr>
            <a:spLocks noGrp="1"/>
          </p:cNvSpPr>
          <p:nvPr>
            <p:ph type="title"/>
          </p:nvPr>
        </p:nvSpPr>
        <p:spPr/>
        <p:txBody>
          <a:bodyPr/>
          <a:lstStyle/>
          <a:p>
            <a:pPr algn="ctr"/>
            <a:r>
              <a:rPr lang="en-US" b="1" dirty="0"/>
              <a:t>Analysis Models</a:t>
            </a:r>
            <a:endParaRPr lang="pt-PT" b="1" dirty="0"/>
          </a:p>
        </p:txBody>
      </p:sp>
      <p:sp>
        <p:nvSpPr>
          <p:cNvPr id="4" name="TextBox 3">
            <a:extLst>
              <a:ext uri="{FF2B5EF4-FFF2-40B4-BE49-F238E27FC236}">
                <a16:creationId xmlns:a16="http://schemas.microsoft.com/office/drawing/2014/main" id="{078D3AE8-7F02-4C62-BA86-26F3897BC80D}"/>
              </a:ext>
            </a:extLst>
          </p:cNvPr>
          <p:cNvSpPr txBox="1"/>
          <p:nvPr/>
        </p:nvSpPr>
        <p:spPr>
          <a:xfrm>
            <a:off x="553412" y="1270000"/>
            <a:ext cx="8844511" cy="3785652"/>
          </a:xfrm>
          <a:prstGeom prst="rect">
            <a:avLst/>
          </a:prstGeom>
          <a:noFill/>
        </p:spPr>
        <p:txBody>
          <a:bodyPr wrap="square" rtlCol="0">
            <a:spAutoFit/>
          </a:bodyPr>
          <a:lstStyle/>
          <a:p>
            <a:pPr algn="just"/>
            <a:r>
              <a:rPr lang="en-US" sz="2400" dirty="0">
                <a:solidFill>
                  <a:srgbClr val="90C226"/>
                </a:solidFill>
              </a:rPr>
              <a:t>	We chose 4 different models to analyze our data, while out problem is a regression problem, we discovered that the regression functions were not the best at all for our problems.</a:t>
            </a:r>
          </a:p>
          <a:p>
            <a:pPr algn="just"/>
            <a:r>
              <a:rPr lang="en-US" sz="2400" dirty="0">
                <a:solidFill>
                  <a:srgbClr val="90C226"/>
                </a:solidFill>
              </a:rPr>
              <a:t>	As such we used the following 4 models:</a:t>
            </a:r>
          </a:p>
          <a:p>
            <a:pPr algn="just"/>
            <a:r>
              <a:rPr lang="en-US" sz="2400" dirty="0">
                <a:solidFill>
                  <a:srgbClr val="90C226"/>
                </a:solidFill>
              </a:rPr>
              <a:t>		- Linear Regression</a:t>
            </a:r>
          </a:p>
          <a:p>
            <a:pPr algn="just"/>
            <a:r>
              <a:rPr lang="en-US" sz="2400" dirty="0">
                <a:solidFill>
                  <a:srgbClr val="90C226"/>
                </a:solidFill>
              </a:rPr>
              <a:t>		- Deep Learning</a:t>
            </a:r>
          </a:p>
          <a:p>
            <a:pPr algn="just"/>
            <a:r>
              <a:rPr lang="en-US" sz="2400" dirty="0">
                <a:solidFill>
                  <a:srgbClr val="90C226"/>
                </a:solidFill>
              </a:rPr>
              <a:t>		- Decision Tree</a:t>
            </a:r>
          </a:p>
          <a:p>
            <a:pPr algn="just"/>
            <a:r>
              <a:rPr lang="en-US" sz="2400" dirty="0">
                <a:solidFill>
                  <a:srgbClr val="90C226"/>
                </a:solidFill>
              </a:rPr>
              <a:t>		- Support Vector Machine</a:t>
            </a:r>
          </a:p>
          <a:p>
            <a:pPr algn="just"/>
            <a:r>
              <a:rPr lang="en-US" sz="2400" dirty="0">
                <a:solidFill>
                  <a:srgbClr val="90C226"/>
                </a:solidFill>
              </a:rPr>
              <a:t>	We found out that for our dataset and for our problem the decision tree seems to be the best model.</a:t>
            </a:r>
            <a:endParaRPr lang="pt-PT" sz="2400" dirty="0">
              <a:solidFill>
                <a:srgbClr val="90C226"/>
              </a:solidFill>
            </a:endParaRPr>
          </a:p>
        </p:txBody>
      </p:sp>
    </p:spTree>
    <p:extLst>
      <p:ext uri="{BB962C8B-B14F-4D97-AF65-F5344CB8AC3E}">
        <p14:creationId xmlns:p14="http://schemas.microsoft.com/office/powerpoint/2010/main" val="105926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5066-1D65-4D84-962D-76CC1F68EA3F}"/>
              </a:ext>
            </a:extLst>
          </p:cNvPr>
          <p:cNvSpPr>
            <a:spLocks noGrp="1"/>
          </p:cNvSpPr>
          <p:nvPr>
            <p:ph type="title"/>
          </p:nvPr>
        </p:nvSpPr>
        <p:spPr/>
        <p:txBody>
          <a:bodyPr/>
          <a:lstStyle/>
          <a:p>
            <a:pPr algn="ctr"/>
            <a:r>
              <a:rPr lang="en-US" b="1" dirty="0"/>
              <a:t>Analysis Models</a:t>
            </a:r>
            <a:endParaRPr lang="pt-PT" dirty="0"/>
          </a:p>
        </p:txBody>
      </p:sp>
      <p:sp>
        <p:nvSpPr>
          <p:cNvPr id="3" name="TextBox 2">
            <a:extLst>
              <a:ext uri="{FF2B5EF4-FFF2-40B4-BE49-F238E27FC236}">
                <a16:creationId xmlns:a16="http://schemas.microsoft.com/office/drawing/2014/main" id="{2C43DF95-4EEB-4205-A2E5-AF2AF862E6FA}"/>
              </a:ext>
            </a:extLst>
          </p:cNvPr>
          <p:cNvSpPr txBox="1"/>
          <p:nvPr/>
        </p:nvSpPr>
        <p:spPr>
          <a:xfrm>
            <a:off x="553412" y="1270000"/>
            <a:ext cx="8844511" cy="1200329"/>
          </a:xfrm>
          <a:prstGeom prst="rect">
            <a:avLst/>
          </a:prstGeom>
          <a:noFill/>
        </p:spPr>
        <p:txBody>
          <a:bodyPr wrap="square" rtlCol="0">
            <a:spAutoFit/>
          </a:bodyPr>
          <a:lstStyle/>
          <a:p>
            <a:pPr algn="just"/>
            <a:r>
              <a:rPr lang="en-US" sz="2400" dirty="0">
                <a:solidFill>
                  <a:srgbClr val="90C226"/>
                </a:solidFill>
              </a:rPr>
              <a:t>	These 4 models obtained the following relative error results:</a:t>
            </a:r>
          </a:p>
          <a:p>
            <a:pPr algn="just"/>
            <a:endParaRPr lang="pt-PT" sz="2400" dirty="0">
              <a:solidFill>
                <a:srgbClr val="90C226"/>
              </a:solidFill>
            </a:endParaRPr>
          </a:p>
        </p:txBody>
      </p:sp>
      <p:graphicFrame>
        <p:nvGraphicFramePr>
          <p:cNvPr id="4" name="Table 3">
            <a:extLst>
              <a:ext uri="{FF2B5EF4-FFF2-40B4-BE49-F238E27FC236}">
                <a16:creationId xmlns:a16="http://schemas.microsoft.com/office/drawing/2014/main" id="{7F3B57F2-D313-43EA-B034-59FFE93FDC09}"/>
              </a:ext>
            </a:extLst>
          </p:cNvPr>
          <p:cNvGraphicFramePr>
            <a:graphicFrameLocks noGrp="1"/>
          </p:cNvGraphicFramePr>
          <p:nvPr>
            <p:extLst>
              <p:ext uri="{D42A27DB-BD31-4B8C-83A1-F6EECF244321}">
                <p14:modId xmlns:p14="http://schemas.microsoft.com/office/powerpoint/2010/main" val="3004812378"/>
              </p:ext>
            </p:extLst>
          </p:nvPr>
        </p:nvGraphicFramePr>
        <p:xfrm>
          <a:off x="553413" y="2203628"/>
          <a:ext cx="8844510" cy="2520770"/>
        </p:xfrm>
        <a:graphic>
          <a:graphicData uri="http://schemas.openxmlformats.org/drawingml/2006/table">
            <a:tbl>
              <a:tblPr firstRow="1" bandRow="1">
                <a:tableStyleId>{5C22544A-7EE6-4342-B048-85BDC9FD1C3A}</a:tableStyleId>
              </a:tblPr>
              <a:tblGrid>
                <a:gridCol w="2948170">
                  <a:extLst>
                    <a:ext uri="{9D8B030D-6E8A-4147-A177-3AD203B41FA5}">
                      <a16:colId xmlns:a16="http://schemas.microsoft.com/office/drawing/2014/main" val="1090310474"/>
                    </a:ext>
                  </a:extLst>
                </a:gridCol>
                <a:gridCol w="2948170">
                  <a:extLst>
                    <a:ext uri="{9D8B030D-6E8A-4147-A177-3AD203B41FA5}">
                      <a16:colId xmlns:a16="http://schemas.microsoft.com/office/drawing/2014/main" val="2189474182"/>
                    </a:ext>
                  </a:extLst>
                </a:gridCol>
                <a:gridCol w="2948170">
                  <a:extLst>
                    <a:ext uri="{9D8B030D-6E8A-4147-A177-3AD203B41FA5}">
                      <a16:colId xmlns:a16="http://schemas.microsoft.com/office/drawing/2014/main" val="1252400265"/>
                    </a:ext>
                  </a:extLst>
                </a:gridCol>
              </a:tblGrid>
              <a:tr h="504154">
                <a:tc>
                  <a:txBody>
                    <a:bodyPr/>
                    <a:lstStyle/>
                    <a:p>
                      <a:pPr algn="ctr"/>
                      <a:r>
                        <a:rPr lang="en-US" dirty="0">
                          <a:effectLst>
                            <a:outerShdw blurRad="38100" dist="38100" dir="2700000" algn="tl">
                              <a:srgbClr val="000000">
                                <a:alpha val="43137"/>
                              </a:srgbClr>
                            </a:outerShdw>
                          </a:effectLst>
                        </a:rPr>
                        <a:t>Model Name</a:t>
                      </a:r>
                      <a:endParaRPr lang="pt-PT" dirty="0">
                        <a:effectLst>
                          <a:outerShdw blurRad="38100" dist="38100" dir="2700000" algn="tl">
                            <a:srgbClr val="000000">
                              <a:alpha val="43137"/>
                            </a:srgbClr>
                          </a:outerShdw>
                        </a:effectLst>
                      </a:endParaRPr>
                    </a:p>
                  </a:txBody>
                  <a:tcPr/>
                </a:tc>
                <a:tc>
                  <a:txBody>
                    <a:bodyPr/>
                    <a:lstStyle/>
                    <a:p>
                      <a:pPr algn="ctr"/>
                      <a:r>
                        <a:rPr lang="en-US" dirty="0">
                          <a:effectLst>
                            <a:outerShdw blurRad="38100" dist="38100" dir="2700000" algn="tl">
                              <a:srgbClr val="000000">
                                <a:alpha val="43137"/>
                              </a:srgbClr>
                            </a:outerShdw>
                          </a:effectLst>
                        </a:rPr>
                        <a:t>Error</a:t>
                      </a:r>
                      <a:endParaRPr lang="pt-PT" dirty="0">
                        <a:effectLst>
                          <a:outerShdw blurRad="38100" dist="38100" dir="2700000" algn="tl">
                            <a:srgbClr val="000000">
                              <a:alpha val="43137"/>
                            </a:srgbClr>
                          </a:outerShdw>
                        </a:effectLst>
                      </a:endParaRPr>
                    </a:p>
                  </a:txBody>
                  <a:tcPr/>
                </a:tc>
                <a:tc>
                  <a:txBody>
                    <a:bodyPr/>
                    <a:lstStyle/>
                    <a:p>
                      <a:pPr algn="ctr"/>
                      <a:r>
                        <a:rPr lang="en-US" dirty="0">
                          <a:effectLst>
                            <a:outerShdw blurRad="38100" dist="38100" dir="2700000" algn="tl">
                              <a:srgbClr val="000000">
                                <a:alpha val="43137"/>
                              </a:srgbClr>
                            </a:outerShdw>
                          </a:effectLst>
                        </a:rPr>
                        <a:t>Uncertainty</a:t>
                      </a:r>
                      <a:endParaRPr lang="pt-PT"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2238887544"/>
                  </a:ext>
                </a:extLst>
              </a:tr>
              <a:tr h="504154">
                <a:tc>
                  <a:txBody>
                    <a:bodyPr/>
                    <a:lstStyle/>
                    <a:p>
                      <a:r>
                        <a:rPr lang="en-US" b="0" dirty="0">
                          <a:solidFill>
                            <a:srgbClr val="90C226"/>
                          </a:solidFill>
                          <a:effectLst/>
                        </a:rPr>
                        <a:t>Linear Regression</a:t>
                      </a:r>
                      <a:endParaRPr lang="pt-PT" b="0" dirty="0">
                        <a:solidFill>
                          <a:srgbClr val="90C226"/>
                        </a:solidFill>
                        <a:effectLst/>
                      </a:endParaRPr>
                    </a:p>
                  </a:txBody>
                  <a:tcPr/>
                </a:tc>
                <a:tc>
                  <a:txBody>
                    <a:bodyPr/>
                    <a:lstStyle/>
                    <a:p>
                      <a:pPr algn="ctr"/>
                      <a:r>
                        <a:rPr lang="pt-PT" dirty="0">
                          <a:solidFill>
                            <a:srgbClr val="90C226"/>
                          </a:solidFill>
                          <a:effectLst/>
                        </a:rPr>
                        <a:t>24.96%</a:t>
                      </a:r>
                    </a:p>
                  </a:txBody>
                  <a:tcPr/>
                </a:tc>
                <a:tc>
                  <a:txBody>
                    <a:bodyPr/>
                    <a:lstStyle/>
                    <a:p>
                      <a:pPr algn="ctr"/>
                      <a:r>
                        <a:rPr lang="pt-PT" dirty="0">
                          <a:solidFill>
                            <a:srgbClr val="90C226"/>
                          </a:solidFill>
                          <a:effectLst/>
                        </a:rPr>
                        <a:t>27.81%</a:t>
                      </a:r>
                    </a:p>
                  </a:txBody>
                  <a:tcPr/>
                </a:tc>
                <a:extLst>
                  <a:ext uri="{0D108BD9-81ED-4DB2-BD59-A6C34878D82A}">
                    <a16:rowId xmlns:a16="http://schemas.microsoft.com/office/drawing/2014/main" val="1583240510"/>
                  </a:ext>
                </a:extLst>
              </a:tr>
              <a:tr h="504154">
                <a:tc>
                  <a:txBody>
                    <a:bodyPr/>
                    <a:lstStyle/>
                    <a:p>
                      <a:r>
                        <a:rPr lang="en-US" dirty="0">
                          <a:solidFill>
                            <a:srgbClr val="90C226"/>
                          </a:solidFill>
                          <a:effectLst/>
                        </a:rPr>
                        <a:t>Decision Tree</a:t>
                      </a:r>
                      <a:endParaRPr lang="pt-PT" dirty="0">
                        <a:solidFill>
                          <a:srgbClr val="90C226"/>
                        </a:solidFill>
                        <a:effectLst/>
                      </a:endParaRPr>
                    </a:p>
                  </a:txBody>
                  <a:tcPr/>
                </a:tc>
                <a:tc>
                  <a:txBody>
                    <a:bodyPr/>
                    <a:lstStyle/>
                    <a:p>
                      <a:pPr algn="ctr"/>
                      <a:r>
                        <a:rPr lang="pt-PT" dirty="0">
                          <a:solidFill>
                            <a:srgbClr val="90C226"/>
                          </a:solidFill>
                        </a:rPr>
                        <a:t>9.23%</a:t>
                      </a:r>
                    </a:p>
                  </a:txBody>
                  <a:tcPr/>
                </a:tc>
                <a:tc>
                  <a:txBody>
                    <a:bodyPr/>
                    <a:lstStyle/>
                    <a:p>
                      <a:pPr algn="ctr"/>
                      <a:r>
                        <a:rPr lang="pt-PT" dirty="0">
                          <a:solidFill>
                            <a:srgbClr val="90C226"/>
                          </a:solidFill>
                        </a:rPr>
                        <a:t>24.19%</a:t>
                      </a:r>
                    </a:p>
                  </a:txBody>
                  <a:tcPr/>
                </a:tc>
                <a:extLst>
                  <a:ext uri="{0D108BD9-81ED-4DB2-BD59-A6C34878D82A}">
                    <a16:rowId xmlns:a16="http://schemas.microsoft.com/office/drawing/2014/main" val="2093303723"/>
                  </a:ext>
                </a:extLst>
              </a:tr>
              <a:tr h="504154">
                <a:tc>
                  <a:txBody>
                    <a:bodyPr/>
                    <a:lstStyle/>
                    <a:p>
                      <a:r>
                        <a:rPr lang="en-US" dirty="0">
                          <a:solidFill>
                            <a:srgbClr val="90C226"/>
                          </a:solidFill>
                          <a:effectLst/>
                        </a:rPr>
                        <a:t>Deep Learning</a:t>
                      </a:r>
                      <a:endParaRPr lang="pt-PT" dirty="0">
                        <a:solidFill>
                          <a:srgbClr val="90C226"/>
                        </a:solidFill>
                        <a:effectLst/>
                      </a:endParaRPr>
                    </a:p>
                  </a:txBody>
                  <a:tcPr/>
                </a:tc>
                <a:tc>
                  <a:txBody>
                    <a:bodyPr/>
                    <a:lstStyle/>
                    <a:p>
                      <a:pPr algn="ctr"/>
                      <a:r>
                        <a:rPr lang="pt-PT" dirty="0">
                          <a:solidFill>
                            <a:srgbClr val="90C226"/>
                          </a:solidFill>
                        </a:rPr>
                        <a:t>20.55%</a:t>
                      </a:r>
                    </a:p>
                  </a:txBody>
                  <a:tcPr/>
                </a:tc>
                <a:tc>
                  <a:txBody>
                    <a:bodyPr/>
                    <a:lstStyle/>
                    <a:p>
                      <a:pPr algn="ctr"/>
                      <a:r>
                        <a:rPr lang="pt-PT" dirty="0">
                          <a:solidFill>
                            <a:srgbClr val="90C226"/>
                          </a:solidFill>
                        </a:rPr>
                        <a:t>20.03%</a:t>
                      </a:r>
                    </a:p>
                  </a:txBody>
                  <a:tcPr/>
                </a:tc>
                <a:extLst>
                  <a:ext uri="{0D108BD9-81ED-4DB2-BD59-A6C34878D82A}">
                    <a16:rowId xmlns:a16="http://schemas.microsoft.com/office/drawing/2014/main" val="235462842"/>
                  </a:ext>
                </a:extLst>
              </a:tr>
              <a:tr h="504154">
                <a:tc>
                  <a:txBody>
                    <a:bodyPr/>
                    <a:lstStyle/>
                    <a:p>
                      <a:r>
                        <a:rPr lang="en-US" dirty="0">
                          <a:solidFill>
                            <a:srgbClr val="90C226"/>
                          </a:solidFill>
                          <a:effectLst/>
                        </a:rPr>
                        <a:t>Support Vector Machine</a:t>
                      </a:r>
                      <a:endParaRPr lang="pt-PT" dirty="0">
                        <a:solidFill>
                          <a:srgbClr val="90C226"/>
                        </a:solidFill>
                        <a:effectLst/>
                      </a:endParaRPr>
                    </a:p>
                  </a:txBody>
                  <a:tcPr/>
                </a:tc>
                <a:tc>
                  <a:txBody>
                    <a:bodyPr/>
                    <a:lstStyle/>
                    <a:p>
                      <a:pPr algn="ctr"/>
                      <a:r>
                        <a:rPr lang="pt-PT" dirty="0">
                          <a:solidFill>
                            <a:srgbClr val="90C226"/>
                          </a:solidFill>
                        </a:rPr>
                        <a:t>28.86%</a:t>
                      </a:r>
                    </a:p>
                  </a:txBody>
                  <a:tcPr/>
                </a:tc>
                <a:tc>
                  <a:txBody>
                    <a:bodyPr/>
                    <a:lstStyle/>
                    <a:p>
                      <a:pPr algn="ctr"/>
                      <a:r>
                        <a:rPr lang="pt-PT" dirty="0">
                          <a:solidFill>
                            <a:srgbClr val="90C226"/>
                          </a:solidFill>
                        </a:rPr>
                        <a:t>26.03%</a:t>
                      </a:r>
                    </a:p>
                  </a:txBody>
                  <a:tcPr/>
                </a:tc>
                <a:extLst>
                  <a:ext uri="{0D108BD9-81ED-4DB2-BD59-A6C34878D82A}">
                    <a16:rowId xmlns:a16="http://schemas.microsoft.com/office/drawing/2014/main" val="3972899958"/>
                  </a:ext>
                </a:extLst>
              </a:tr>
            </a:tbl>
          </a:graphicData>
        </a:graphic>
      </p:graphicFrame>
    </p:spTree>
    <p:extLst>
      <p:ext uri="{BB962C8B-B14F-4D97-AF65-F5344CB8AC3E}">
        <p14:creationId xmlns:p14="http://schemas.microsoft.com/office/powerpoint/2010/main" val="408176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AB20-6CF7-409D-8DD7-66F4000C2055}"/>
              </a:ext>
            </a:extLst>
          </p:cNvPr>
          <p:cNvSpPr>
            <a:spLocks noGrp="1"/>
          </p:cNvSpPr>
          <p:nvPr>
            <p:ph type="title"/>
          </p:nvPr>
        </p:nvSpPr>
        <p:spPr/>
        <p:txBody>
          <a:bodyPr/>
          <a:lstStyle/>
          <a:p>
            <a:pPr algn="ctr"/>
            <a:r>
              <a:rPr lang="en-US" b="1" dirty="0"/>
              <a:t>Results</a:t>
            </a:r>
            <a:endParaRPr lang="pt-PT" b="1" dirty="0"/>
          </a:p>
        </p:txBody>
      </p:sp>
      <p:pic>
        <p:nvPicPr>
          <p:cNvPr id="4" name="Picture 3">
            <a:extLst>
              <a:ext uri="{FF2B5EF4-FFF2-40B4-BE49-F238E27FC236}">
                <a16:creationId xmlns:a16="http://schemas.microsoft.com/office/drawing/2014/main" id="{510C08AA-6690-4922-876E-C065C7779289}"/>
              </a:ext>
            </a:extLst>
          </p:cNvPr>
          <p:cNvPicPr>
            <a:picLocks noChangeAspect="1"/>
          </p:cNvPicPr>
          <p:nvPr/>
        </p:nvPicPr>
        <p:blipFill>
          <a:blip r:embed="rId2"/>
          <a:stretch>
            <a:fillRect/>
          </a:stretch>
        </p:blipFill>
        <p:spPr>
          <a:xfrm>
            <a:off x="472003" y="1349086"/>
            <a:ext cx="8801999" cy="4899314"/>
          </a:xfrm>
          <a:prstGeom prst="rect">
            <a:avLst/>
          </a:prstGeom>
        </p:spPr>
      </p:pic>
    </p:spTree>
    <p:extLst>
      <p:ext uri="{BB962C8B-B14F-4D97-AF65-F5344CB8AC3E}">
        <p14:creationId xmlns:p14="http://schemas.microsoft.com/office/powerpoint/2010/main" val="302784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CD4A-418E-41CF-A199-0A31E4944509}"/>
              </a:ext>
            </a:extLst>
          </p:cNvPr>
          <p:cNvSpPr>
            <a:spLocks noGrp="1"/>
          </p:cNvSpPr>
          <p:nvPr>
            <p:ph type="title"/>
          </p:nvPr>
        </p:nvSpPr>
        <p:spPr/>
        <p:txBody>
          <a:bodyPr/>
          <a:lstStyle/>
          <a:p>
            <a:pPr algn="ctr"/>
            <a:r>
              <a:rPr lang="en-US" b="1" dirty="0"/>
              <a:t>Results</a:t>
            </a:r>
            <a:endParaRPr lang="pt-PT" b="1" dirty="0"/>
          </a:p>
        </p:txBody>
      </p:sp>
      <p:sp>
        <p:nvSpPr>
          <p:cNvPr id="3" name="TextBox 2">
            <a:extLst>
              <a:ext uri="{FF2B5EF4-FFF2-40B4-BE49-F238E27FC236}">
                <a16:creationId xmlns:a16="http://schemas.microsoft.com/office/drawing/2014/main" id="{30AFE475-E86D-45B0-B8D5-5CFD4E2E6F62}"/>
              </a:ext>
            </a:extLst>
          </p:cNvPr>
          <p:cNvSpPr txBox="1"/>
          <p:nvPr/>
        </p:nvSpPr>
        <p:spPr>
          <a:xfrm>
            <a:off x="553412" y="1270000"/>
            <a:ext cx="8844511" cy="5262979"/>
          </a:xfrm>
          <a:prstGeom prst="rect">
            <a:avLst/>
          </a:prstGeom>
          <a:noFill/>
        </p:spPr>
        <p:txBody>
          <a:bodyPr wrap="square" rtlCol="0">
            <a:spAutoFit/>
          </a:bodyPr>
          <a:lstStyle/>
          <a:p>
            <a:pPr algn="just"/>
            <a:r>
              <a:rPr lang="en-US" sz="2400" dirty="0">
                <a:solidFill>
                  <a:srgbClr val="90C226"/>
                </a:solidFill>
              </a:rPr>
              <a:t>	We can observe that most investors make money over time except for the one that was completely risk averse. </a:t>
            </a:r>
          </a:p>
          <a:p>
            <a:pPr algn="just"/>
            <a:r>
              <a:rPr lang="en-US" sz="2400" dirty="0">
                <a:solidFill>
                  <a:srgbClr val="90C226"/>
                </a:solidFill>
              </a:rPr>
              <a:t>	As expected, the highest return on investment seems to come from the middle of the road risk aversion investor with 50% of risk aversion .</a:t>
            </a:r>
          </a:p>
          <a:p>
            <a:pPr algn="just"/>
            <a:r>
              <a:rPr lang="en-US" sz="2400" dirty="0">
                <a:solidFill>
                  <a:srgbClr val="90C226"/>
                </a:solidFill>
              </a:rPr>
              <a:t>	Another interesting observation is that riskier behavior seems to overall lead to higher return over time in our simulation environment. While on the other hand less risky behavior leads to much less money likely due to missing out on opportunities to buy stock that will go up in the future.</a:t>
            </a:r>
          </a:p>
          <a:p>
            <a:pPr algn="just"/>
            <a:r>
              <a:rPr lang="en-US" sz="2400" dirty="0">
                <a:solidFill>
                  <a:srgbClr val="90C226"/>
                </a:solidFill>
              </a:rPr>
              <a:t>	To be noted that while 50% risk factor led to the higher capital gains 85% of risk factor leads consistently to higher capital values, meaning that it might be the superior approach to investment.</a:t>
            </a:r>
            <a:endParaRPr lang="pt-PT" sz="2400" dirty="0">
              <a:solidFill>
                <a:srgbClr val="90C226"/>
              </a:solidFill>
            </a:endParaRPr>
          </a:p>
        </p:txBody>
      </p:sp>
    </p:spTree>
    <p:extLst>
      <p:ext uri="{BB962C8B-B14F-4D97-AF65-F5344CB8AC3E}">
        <p14:creationId xmlns:p14="http://schemas.microsoft.com/office/powerpoint/2010/main" val="38124301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257</TotalTime>
  <Words>73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Data mining of the technological stock market</vt:lpstr>
      <vt:lpstr>The Problem</vt:lpstr>
      <vt:lpstr>Experiments</vt:lpstr>
      <vt:lpstr>Collected Data</vt:lpstr>
      <vt:lpstr>Collected Data</vt:lpstr>
      <vt:lpstr>Analysis Models</vt:lpstr>
      <vt:lpstr>Analysis Models</vt:lpstr>
      <vt:lpstr>Results</vt:lpstr>
      <vt:lpstr>Results</vt:lpstr>
      <vt:lpstr>Conclusions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the technological stock market</dc:title>
  <dc:creator>Tiago Magalhães (1150628)</dc:creator>
  <cp:lastModifiedBy>Tiago Magalhães (1150628)</cp:lastModifiedBy>
  <cp:revision>38</cp:revision>
  <dcterms:created xsi:type="dcterms:W3CDTF">2018-12-16T11:43:20Z</dcterms:created>
  <dcterms:modified xsi:type="dcterms:W3CDTF">2018-12-16T16:00:47Z</dcterms:modified>
</cp:coreProperties>
</file>