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3494AD17-FAB3-4174-9C91-4CEB31F95071}" type="datetime">
              <a:rPr b="0" lang="pt-PT" sz="1200" spc="-1" strike="noStrike">
                <a:solidFill>
                  <a:srgbClr val="8b8b8b"/>
                </a:solidFill>
                <a:latin typeface="Calibri"/>
              </a:rPr>
              <a:t>11-11-2018</a:t>
            </a:fld>
            <a:endParaRPr b="0" lang="pt-PT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2AE6516-777E-468F-B862-5400F977D8D1}" type="slidenum">
              <a:rPr b="0" lang="pt-PT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pt-PT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pt-PT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pt-PT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pt-PT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pt-PT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pt-PT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pt-P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pt-PT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pt-PT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1331E2AB-49A1-40AC-93C1-0C5E703B16C6}" type="datetime">
              <a:rPr b="0" lang="pt-PT" sz="1200" spc="-1" strike="noStrike">
                <a:solidFill>
                  <a:srgbClr val="8b8b8b"/>
                </a:solidFill>
                <a:latin typeface="Calibri"/>
              </a:rPr>
              <a:t>11-11-2018</a:t>
            </a:fld>
            <a:endParaRPr b="0" lang="pt-PT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11D6B62-BBD9-4727-BC7B-9CA46C426EB7}" type="slidenum">
              <a:rPr b="0" lang="pt-PT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pt-PT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2202480"/>
            <a:ext cx="12191760" cy="699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PT" sz="4000" spc="-1" strike="noStrike">
                <a:solidFill>
                  <a:srgbClr val="808080"/>
                </a:solidFill>
                <a:latin typeface="Arial"/>
              </a:rPr>
              <a:t>Investment Agents for The Technological Market </a:t>
            </a:r>
            <a:endParaRPr b="0" lang="pt-PT" sz="4000" spc="-1" strike="noStrike">
              <a:latin typeface="Arial"/>
            </a:endParaRPr>
          </a:p>
        </p:txBody>
      </p:sp>
      <p:pic>
        <p:nvPicPr>
          <p:cNvPr id="83" name="Picture 4" descr=""/>
          <p:cNvPicPr/>
          <p:nvPr/>
        </p:nvPicPr>
        <p:blipFill>
          <a:blip r:embed="rId1"/>
          <a:stretch/>
        </p:blipFill>
        <p:spPr>
          <a:xfrm>
            <a:off x="105120" y="224280"/>
            <a:ext cx="2174040" cy="716760"/>
          </a:xfrm>
          <a:prstGeom prst="rect">
            <a:avLst/>
          </a:prstGeom>
          <a:ln>
            <a:noFill/>
          </a:ln>
        </p:spPr>
      </p:pic>
      <p:sp>
        <p:nvSpPr>
          <p:cNvPr id="84" name="CustomShape 2"/>
          <p:cNvSpPr/>
          <p:nvPr/>
        </p:nvSpPr>
        <p:spPr>
          <a:xfrm>
            <a:off x="0" y="3439080"/>
            <a:ext cx="12191760" cy="164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PT" sz="2400" spc="-1" strike="noStrike">
                <a:solidFill>
                  <a:srgbClr val="a6a6a6"/>
                </a:solidFill>
                <a:latin typeface="Arial"/>
              </a:rPr>
              <a:t>Agentes e Inteligência Artificial Distribuída</a:t>
            </a:r>
            <a:endParaRPr b="0" lang="pt-PT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PT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PT" sz="1400" spc="-1" strike="noStrike">
                <a:solidFill>
                  <a:srgbClr val="a6a6a6"/>
                </a:solidFill>
                <a:latin typeface="Arial"/>
              </a:rPr>
              <a:t>2018/2019 – 1º Semestre</a:t>
            </a:r>
            <a:endParaRPr b="0" lang="pt-PT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PT" sz="1400" spc="-1" strike="noStrike">
                <a:solidFill>
                  <a:srgbClr val="a6a6a6"/>
                </a:solidFill>
                <a:latin typeface="Arial"/>
              </a:rPr>
              <a:t>MIEIC 4º Ano</a:t>
            </a:r>
            <a:endParaRPr b="0" lang="pt-PT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PT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PT" sz="1800" spc="-1" strike="noStrike">
                <a:solidFill>
                  <a:srgbClr val="a6a6a6"/>
                </a:solidFill>
                <a:latin typeface="Arial"/>
              </a:rPr>
              <a:t> 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85" name="Line 3"/>
          <p:cNvSpPr/>
          <p:nvPr/>
        </p:nvSpPr>
        <p:spPr>
          <a:xfrm>
            <a:off x="455040" y="6130080"/>
            <a:ext cx="11281680" cy="360"/>
          </a:xfrm>
          <a:prstGeom prst="line">
            <a:avLst/>
          </a:prstGeom>
          <a:ln w="2556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TextShape 4"/>
          <p:cNvSpPr txBox="1"/>
          <p:nvPr/>
        </p:nvSpPr>
        <p:spPr>
          <a:xfrm>
            <a:off x="1996200" y="6356520"/>
            <a:ext cx="86929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8b8b8b"/>
                </a:solidFill>
                <a:latin typeface="Calibri"/>
              </a:rPr>
              <a:t>Arthur Johas Matta  (up201609953); Diogo Afonso Duarte Reis  (up201505472); Tiago Jose Sousa Magalhães  (up201607931)</a:t>
            </a:r>
            <a:endParaRPr b="0" lang="pt-PT" sz="12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pt-PT" sz="1200" spc="-1" strike="noStrike">
              <a:latin typeface="Times New Roman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pt-PT" sz="4400" spc="-1" strike="noStrike">
                <a:solidFill>
                  <a:srgbClr val="000000"/>
                </a:solidFill>
                <a:latin typeface="Calibri Light"/>
              </a:rPr>
              <a:t>Conclusions</a:t>
            </a:r>
            <a:endParaRPr b="0" lang="pt-P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We believe we have achieved what we wanted from a simulated environment where investors buy and trade with each other. </a:t>
            </a: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However our work isn’t final yet, the formulas we are using to enable investor decisions are not perfect and still require a lot of experimentation.</a:t>
            </a: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Besides that we believe our project will easily transition into the next phase regarding data mining, with the only work being constructing a proper logging and event system to export the events to be data mined.</a:t>
            </a: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pt-PT" sz="4400" spc="-1" strike="noStrike">
                <a:solidFill>
                  <a:srgbClr val="000000"/>
                </a:solidFill>
                <a:latin typeface="Calibri Light"/>
              </a:rPr>
              <a:t>The problem</a:t>
            </a:r>
            <a:endParaRPr b="0" lang="pt-P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In the technological stock market there are those who buy and those who sell</a:t>
            </a: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Our goal with this program is to simulate a real stock market environment with trades happening regularly</a:t>
            </a: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Investors can buy stock from other investors or the company itself</a:t>
            </a: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The company’s stock is limited so the investors need to interact with each other when there is no supply</a:t>
            </a: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We need to guarantee  these transactions take place</a:t>
            </a: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pt-PT" sz="4400" spc="-1" strike="noStrike">
                <a:solidFill>
                  <a:srgbClr val="000000"/>
                </a:solidFill>
                <a:latin typeface="Calibri Light"/>
              </a:rPr>
              <a:t>Global Schema</a:t>
            </a:r>
            <a:endParaRPr b="0" lang="pt-P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The program currently has 4 distinct categories of agents</a:t>
            </a: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1 is the investors</a:t>
            </a: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1 is a company </a:t>
            </a: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1 is an índex – this acts as na aggregator of companies for easy lookup</a:t>
            </a: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1 is a day tracker – this agentes is used to cause a constant cadence of updates in certain agents</a:t>
            </a: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Together they form a realistic company-investor interaction</a:t>
            </a: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pt-PT" sz="4400" spc="-1" strike="noStrike">
                <a:solidFill>
                  <a:srgbClr val="000000"/>
                </a:solidFill>
                <a:latin typeface="Calibri Light"/>
              </a:rPr>
              <a:t>Protocols and Interactions</a:t>
            </a:r>
            <a:endParaRPr b="0" lang="pt-P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There are two main interactions in our systems</a:t>
            </a: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Investor – Company Interaction – Here a FIPA-Request is used to allow the investor to buy stock directly from the company at full price when no investor has stock from that company</a:t>
            </a: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Investor – Investor Interaction – Here a FIPA-ContractNet is used to allow an investor to buy stock from another investor</a:t>
            </a: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pt-PT" sz="4400" spc="-1" strike="noStrike">
                <a:solidFill>
                  <a:srgbClr val="000000"/>
                </a:solidFill>
                <a:latin typeface="Calibri Light"/>
              </a:rPr>
              <a:t>Discovery Systems</a:t>
            </a:r>
            <a:endParaRPr b="0" lang="pt-P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There are two main discovery services or aggregators, one for investors and one for companies</a:t>
            </a: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Index – This is an aggregator of companies and allows us to look up for companies, register transactions between agents and dynamically readjust the stock value of a company</a:t>
            </a: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Investor Agency – This is an aggregator of investors and allows for easy investor lookup and to search for investor that have stock in a given company.</a:t>
            </a: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pt-PT" sz="4400" spc="-1" strike="noStrike">
                <a:solidFill>
                  <a:srgbClr val="000000"/>
                </a:solidFill>
                <a:latin typeface="Calibri Light"/>
              </a:rPr>
              <a:t>Architecture</a:t>
            </a:r>
            <a:endParaRPr b="0" lang="pt-P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There are 3 main architectures that should be explained</a:t>
            </a: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Investor – Investor Negotiation – Using the FIPA-Contract net the initiator first offers an offer bellow the full price, the responder then checks if he accepts the price. If he does, the deal goes through</a:t>
            </a: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Otherwise it creates a counter offer above the full price, if the initiator accepts, the deal goes through</a:t>
            </a: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Otherwise it offers a counter offer at the middle point of the two offers and if the responder accepts the deal goes through</a:t>
            </a: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Otherwise the deal is cancelled </a:t>
            </a: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The buyer is responsible for registering the transaction in the index.</a:t>
            </a: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pt-PT" sz="4400" spc="-1" strike="noStrike">
                <a:solidFill>
                  <a:srgbClr val="000000"/>
                </a:solidFill>
                <a:latin typeface="Calibri Light"/>
              </a:rPr>
              <a:t>Architecture</a:t>
            </a:r>
            <a:endParaRPr b="0" lang="pt-P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Transaction handling and Stock Value Adjustment – The index handles transactions and transfers of money and stock from one investor to another. It does this exactly as the transaction is registered </a:t>
            </a: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To adjust the stock value of the companies, it has two queues that store transactions. So at the end of a day, it goes through the main queue and readjusts stock values for companies based on that</a:t>
            </a: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While this happens, transactions are registered into a secondary queue, when the process is finished all transactions in the secondary queue are transferred to the main queue</a:t>
            </a: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pt-PT" sz="4400" spc="-1" strike="noStrike">
                <a:solidFill>
                  <a:srgbClr val="000000"/>
                </a:solidFill>
                <a:latin typeface="Calibri Light"/>
              </a:rPr>
              <a:t>Experimentation</a:t>
            </a:r>
            <a:endParaRPr b="0" lang="pt-P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Our experimentation method is very simple</a:t>
            </a: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It is an endless simulation environment where at the start, the agents and structures are loaded from a file named ‘agents.txt’</a:t>
            </a: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pt-PT" sz="4400" spc="-1" strike="noStrike">
                <a:solidFill>
                  <a:srgbClr val="000000"/>
                </a:solidFill>
                <a:latin typeface="Calibri Light"/>
              </a:rPr>
              <a:t>Software</a:t>
            </a:r>
            <a:endParaRPr b="0" lang="pt-P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Java – Main Programming Language</a:t>
            </a: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JADE – Java Middleware for Agent Development</a:t>
            </a: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655</TotalTime>
  <Application>LibreOffice/6.0.6.2$Linux_X86_64 LibreOffice_project/00m0$Build-2</Application>
  <Words>647</Words>
  <Paragraphs>50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2018-11-10T17:40:18Z</dcterms:created>
  <dc:creator>Diogo Afonso Duarte Reis</dc:creator>
  <dc:description/>
  <dc:language>pt-PT</dc:language>
  <cp:lastModifiedBy/>
  <dcterms:modified xsi:type="dcterms:W3CDTF">2018-11-11T22:49:34Z</dcterms:modified>
  <cp:revision>40</cp:revision>
  <dc:subject/>
  <dc:title>Investment Agents for The Technological Market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