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259" r:id="rId3"/>
    <p:sldId id="260" r:id="rId4"/>
    <p:sldId id="261" r:id="rId5"/>
    <p:sldId id="263" r:id="rId6"/>
    <p:sldId id="264" r:id="rId7"/>
    <p:sldId id="265" r:id="rId8"/>
    <p:sldId id="267" r:id="rId9"/>
    <p:sldId id="262" r:id="rId10"/>
    <p:sldId id="266"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8" autoAdjust="0"/>
    <p:restoredTop sz="94660"/>
  </p:normalViewPr>
  <p:slideViewPr>
    <p:cSldViewPr snapToGrid="0">
      <p:cViewPr varScale="1">
        <p:scale>
          <a:sx n="77" d="100"/>
          <a:sy n="77" d="100"/>
        </p:scale>
        <p:origin x="6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0D1227-A6DD-4F15-A029-4CA96CC6B6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F6C63C40-F040-4AD7-A305-7ABDC19014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59205C-B7D8-47B9-BAFC-13AAB3E3A5A2}" type="datetimeFigureOut">
              <a:rPr lang="pt-PT" smtClean="0"/>
              <a:t>11/11/2018</a:t>
            </a:fld>
            <a:endParaRPr lang="pt-PT"/>
          </a:p>
        </p:txBody>
      </p:sp>
      <p:sp>
        <p:nvSpPr>
          <p:cNvPr id="4" name="Footer Placeholder 3">
            <a:extLst>
              <a:ext uri="{FF2B5EF4-FFF2-40B4-BE49-F238E27FC236}">
                <a16:creationId xmlns:a16="http://schemas.microsoft.com/office/drawing/2014/main" id="{947C6682-7AE7-4537-A3C9-F800922B7F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4E0CF87A-7207-4D9E-A0A4-14324BF4F7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EFD81F-95B4-4E60-B5C9-71F7F7E74D49}" type="slidenum">
              <a:rPr lang="pt-PT" smtClean="0"/>
              <a:t>‹#›</a:t>
            </a:fld>
            <a:endParaRPr lang="pt-PT"/>
          </a:p>
        </p:txBody>
      </p:sp>
    </p:spTree>
    <p:extLst>
      <p:ext uri="{BB962C8B-B14F-4D97-AF65-F5344CB8AC3E}">
        <p14:creationId xmlns:p14="http://schemas.microsoft.com/office/powerpoint/2010/main" val="16868758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A4FC3-D4FE-4624-AF30-443E9392DCF6}" type="datetimeFigureOut">
              <a:rPr lang="pt-PT" smtClean="0"/>
              <a:t>11/11/2018</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2166-49B9-46FA-BD9E-7131E2532013}" type="slidenum">
              <a:rPr lang="pt-PT" smtClean="0"/>
              <a:t>‹#›</a:t>
            </a:fld>
            <a:endParaRPr lang="pt-PT"/>
          </a:p>
        </p:txBody>
      </p:sp>
    </p:spTree>
    <p:extLst>
      <p:ext uri="{BB962C8B-B14F-4D97-AF65-F5344CB8AC3E}">
        <p14:creationId xmlns:p14="http://schemas.microsoft.com/office/powerpoint/2010/main" val="36708690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60B4-89B7-4FB5-B1DB-7746315371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580B40EA-FA93-45BD-A1EC-D49587CC7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6A6A7D61-2E64-4B26-A708-FA9E02CFD107}"/>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5" name="Footer Placeholder 4">
            <a:extLst>
              <a:ext uri="{FF2B5EF4-FFF2-40B4-BE49-F238E27FC236}">
                <a16:creationId xmlns:a16="http://schemas.microsoft.com/office/drawing/2014/main" id="{051FAF78-ABF2-4C62-9FD8-88898875930C}"/>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503AE56-2073-476A-83E1-6567B764228A}"/>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65340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B411-C8CF-4FE6-9283-95D779BA4CE0}"/>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0A20F5EB-9EDB-4BAC-9FEC-A55C4BAD02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FDE9133F-FBBB-4488-BA95-AC462AB2BD63}"/>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5" name="Footer Placeholder 4">
            <a:extLst>
              <a:ext uri="{FF2B5EF4-FFF2-40B4-BE49-F238E27FC236}">
                <a16:creationId xmlns:a16="http://schemas.microsoft.com/office/drawing/2014/main" id="{0B74FFE0-C779-413D-AB63-361B2B807384}"/>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74FA8E58-8855-4FD3-A7EE-DEE45E46BC9D}"/>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425535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CBED2-6787-41DF-86EE-815CDBD143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01824B08-14C0-4683-B394-3B2B5460F4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65294446-CE19-4761-B422-388B6641A68A}"/>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5" name="Footer Placeholder 4">
            <a:extLst>
              <a:ext uri="{FF2B5EF4-FFF2-40B4-BE49-F238E27FC236}">
                <a16:creationId xmlns:a16="http://schemas.microsoft.com/office/drawing/2014/main" id="{1B007BBC-8A27-4C25-8FDE-A5428101D35A}"/>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8DC3C679-FCF3-43C1-A8BE-4278A73906F7}"/>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247196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03063-AC90-4DBD-851B-8E4FAE0CB12D}"/>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FC4CD9CF-2EF1-45C2-9DC5-5A199DF91E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C3DAF90A-58D0-4524-8987-0053A10E813C}"/>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5" name="Footer Placeholder 4">
            <a:extLst>
              <a:ext uri="{FF2B5EF4-FFF2-40B4-BE49-F238E27FC236}">
                <a16:creationId xmlns:a16="http://schemas.microsoft.com/office/drawing/2014/main" id="{CE9100B0-59CB-4231-B51F-CF685A24C36E}"/>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7EE2253-9EF4-40E7-9ADD-16A28A010BB9}"/>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376666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F94E-3831-49D9-9C36-C0A9A8806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5543A072-076B-4254-A48B-00FFF561B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42E0ED-72A8-47A2-996F-9E18FB38F503}"/>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5" name="Footer Placeholder 4">
            <a:extLst>
              <a:ext uri="{FF2B5EF4-FFF2-40B4-BE49-F238E27FC236}">
                <a16:creationId xmlns:a16="http://schemas.microsoft.com/office/drawing/2014/main" id="{E0FFDFA3-16C6-4D15-84A5-EA7A6D6B693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B54B91E6-F21C-4386-8E37-7A2C925E5B24}"/>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84994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77FA-3E1C-4FBD-8C31-5434AF2964C3}"/>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5BF9B459-C9DB-4220-BC82-8C9624907F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B742A630-8213-446F-895F-0269B436F8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9C1B35C5-CD85-4A69-B833-D550A0B6DF11}"/>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6" name="Footer Placeholder 5">
            <a:extLst>
              <a:ext uri="{FF2B5EF4-FFF2-40B4-BE49-F238E27FC236}">
                <a16:creationId xmlns:a16="http://schemas.microsoft.com/office/drawing/2014/main" id="{CAFE1DD4-5668-40B6-A55F-23B4D6E3F9DB}"/>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5DD236DC-A7C3-4CC4-990D-E7631D65C748}"/>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338847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4230-3315-42C7-A137-8523788EBC13}"/>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34024DE7-33E5-4D31-9175-80A39F679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A64F1B-DA3B-4F6E-B4F8-FC1A110BCC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BD184858-E44E-44AF-9D08-DBB955BC0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00FB5B-8E87-4C0E-8170-4A96BD9370C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1C145EF9-E33C-48F3-89EC-A3F7C388E5C4}"/>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8" name="Footer Placeholder 7">
            <a:extLst>
              <a:ext uri="{FF2B5EF4-FFF2-40B4-BE49-F238E27FC236}">
                <a16:creationId xmlns:a16="http://schemas.microsoft.com/office/drawing/2014/main" id="{F3EFEFD3-1E7D-4716-81F4-E8197C42C96B}"/>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43FD8013-528E-4686-A3CF-DCA100D03858}"/>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132458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5539-1FA4-4FAE-B422-CC43BA88D215}"/>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B1BFBB5D-29C5-459A-AA9B-C785CED473BA}"/>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4" name="Footer Placeholder 3">
            <a:extLst>
              <a:ext uri="{FF2B5EF4-FFF2-40B4-BE49-F238E27FC236}">
                <a16:creationId xmlns:a16="http://schemas.microsoft.com/office/drawing/2014/main" id="{38BB17F5-9E46-4D54-8D27-67E2E330930A}"/>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358BA4AF-09F3-4B76-ABAE-035ECC980073}"/>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35457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94B4B-BD0B-446C-89D0-D5A8BF8EE231}"/>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3" name="Footer Placeholder 2">
            <a:extLst>
              <a:ext uri="{FF2B5EF4-FFF2-40B4-BE49-F238E27FC236}">
                <a16:creationId xmlns:a16="http://schemas.microsoft.com/office/drawing/2014/main" id="{F2DEE77C-DCBA-48B2-A186-1C5715DF1CCB}"/>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23BDB0C0-6D11-4FE1-BC22-85E1A6AC61B8}"/>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156402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6A46-56B6-4C98-8A73-FF7559AEB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F7B794AF-885A-4974-8CA4-0E48A35CE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54C2809F-0530-4CC1-9272-8E71C5519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0EF1FF-A12A-4360-9E37-5512EFE1D4EA}"/>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6" name="Footer Placeholder 5">
            <a:extLst>
              <a:ext uri="{FF2B5EF4-FFF2-40B4-BE49-F238E27FC236}">
                <a16:creationId xmlns:a16="http://schemas.microsoft.com/office/drawing/2014/main" id="{69FC4971-4D3C-4193-8F09-844803C52405}"/>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C9D78596-6AD9-401B-A28A-F66FDCC050E6}"/>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76707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A0EC-7139-4A48-8CFB-26C6E2038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32D2A78C-FCBE-4E71-9A55-DD5A7F810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CF0168A8-BF44-47AB-9746-A47785B1E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A11132-BA7C-42F1-99F9-7681682B34CE}"/>
              </a:ext>
            </a:extLst>
          </p:cNvPr>
          <p:cNvSpPr>
            <a:spLocks noGrp="1"/>
          </p:cNvSpPr>
          <p:nvPr>
            <p:ph type="dt" sz="half" idx="10"/>
          </p:nvPr>
        </p:nvSpPr>
        <p:spPr/>
        <p:txBody>
          <a:bodyPr/>
          <a:lstStyle/>
          <a:p>
            <a:fld id="{C513BAD3-0A78-4BDA-AC6D-24B292B47855}" type="datetimeFigureOut">
              <a:rPr lang="pt-PT" smtClean="0"/>
              <a:t>11/11/2018</a:t>
            </a:fld>
            <a:endParaRPr lang="pt-PT"/>
          </a:p>
        </p:txBody>
      </p:sp>
      <p:sp>
        <p:nvSpPr>
          <p:cNvPr id="6" name="Footer Placeholder 5">
            <a:extLst>
              <a:ext uri="{FF2B5EF4-FFF2-40B4-BE49-F238E27FC236}">
                <a16:creationId xmlns:a16="http://schemas.microsoft.com/office/drawing/2014/main" id="{CD216BC5-43D9-4DA9-9C33-EAFAC9CA2471}"/>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0B6C8D6F-E5FC-465C-B0E9-AC27A9A66547}"/>
              </a:ext>
            </a:extLst>
          </p:cNvPr>
          <p:cNvSpPr>
            <a:spLocks noGrp="1"/>
          </p:cNvSpPr>
          <p:nvPr>
            <p:ph type="sldNum" sz="quarter" idx="12"/>
          </p:nvPr>
        </p:nvSpPr>
        <p:spPr/>
        <p:txBody>
          <a:bodyPr/>
          <a:lstStyle/>
          <a:p>
            <a:fld id="{D342C7B8-528D-41E0-A93A-E3A9D6C057B6}" type="slidenum">
              <a:rPr lang="pt-PT" smtClean="0"/>
              <a:t>‹#›</a:t>
            </a:fld>
            <a:endParaRPr lang="pt-PT"/>
          </a:p>
        </p:txBody>
      </p:sp>
    </p:spTree>
    <p:extLst>
      <p:ext uri="{BB962C8B-B14F-4D97-AF65-F5344CB8AC3E}">
        <p14:creationId xmlns:p14="http://schemas.microsoft.com/office/powerpoint/2010/main" val="287761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C9795-554C-489E-9363-ACDA10DD2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76C54EDA-B1AE-464D-AFBA-C94D2A3D7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B163D3ED-7779-4738-AE58-123A5F41F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3BAD3-0A78-4BDA-AC6D-24B292B47855}" type="datetimeFigureOut">
              <a:rPr lang="pt-PT" smtClean="0"/>
              <a:t>11/11/2018</a:t>
            </a:fld>
            <a:endParaRPr lang="pt-PT"/>
          </a:p>
        </p:txBody>
      </p:sp>
      <p:sp>
        <p:nvSpPr>
          <p:cNvPr id="5" name="Footer Placeholder 4">
            <a:extLst>
              <a:ext uri="{FF2B5EF4-FFF2-40B4-BE49-F238E27FC236}">
                <a16:creationId xmlns:a16="http://schemas.microsoft.com/office/drawing/2014/main" id="{4790E6BC-E7A2-4089-BC12-B2CD975AE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a:extLst>
              <a:ext uri="{FF2B5EF4-FFF2-40B4-BE49-F238E27FC236}">
                <a16:creationId xmlns:a16="http://schemas.microsoft.com/office/drawing/2014/main" id="{CE22EB3E-5DEB-4EEF-A307-0988F899B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2C7B8-528D-41E0-A93A-E3A9D6C057B6}" type="slidenum">
              <a:rPr lang="pt-PT" smtClean="0"/>
              <a:t>‹#›</a:t>
            </a:fld>
            <a:endParaRPr lang="pt-PT"/>
          </a:p>
        </p:txBody>
      </p:sp>
    </p:spTree>
    <p:extLst>
      <p:ext uri="{BB962C8B-B14F-4D97-AF65-F5344CB8AC3E}">
        <p14:creationId xmlns:p14="http://schemas.microsoft.com/office/powerpoint/2010/main" val="677847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C63E3-E1CF-46DF-8F7E-39DE7BED06A3}"/>
              </a:ext>
            </a:extLst>
          </p:cNvPr>
          <p:cNvSpPr txBox="1"/>
          <p:nvPr/>
        </p:nvSpPr>
        <p:spPr>
          <a:xfrm>
            <a:off x="0" y="2202646"/>
            <a:ext cx="12192000" cy="707886"/>
          </a:xfrm>
          <a:prstGeom prst="rect">
            <a:avLst/>
          </a:prstGeom>
          <a:solidFill>
            <a:schemeClr val="bg1">
              <a:lumMod val="95000"/>
            </a:schemeClr>
          </a:solidFill>
        </p:spPr>
        <p:txBody>
          <a:bodyPr wrap="square" rtlCol="0">
            <a:spAutoFit/>
          </a:bodyPr>
          <a:lstStyle/>
          <a:p>
            <a:pPr algn="ctr"/>
            <a:r>
              <a:rPr lang="en-US" sz="4000" dirty="0">
                <a:solidFill>
                  <a:schemeClr val="bg1">
                    <a:lumMod val="50000"/>
                  </a:schemeClr>
                </a:solidFill>
                <a:latin typeface="Arial" panose="020B0604020202020204" pitchFamily="34" charset="0"/>
                <a:cs typeface="Arial" panose="020B0604020202020204" pitchFamily="34" charset="0"/>
              </a:rPr>
              <a:t>Investment Agents for The Technological Market </a:t>
            </a:r>
            <a:endParaRPr lang="pt-PT" sz="4000" dirty="0">
              <a:solidFill>
                <a:schemeClr val="bg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394D2E9-39D3-4940-9EB3-4A4CAB1D12DD}"/>
              </a:ext>
            </a:extLst>
          </p:cNvPr>
          <p:cNvPicPr>
            <a:picLocks noChangeAspect="1"/>
          </p:cNvPicPr>
          <p:nvPr/>
        </p:nvPicPr>
        <p:blipFill>
          <a:blip r:embed="rId2"/>
          <a:stretch>
            <a:fillRect/>
          </a:stretch>
        </p:blipFill>
        <p:spPr>
          <a:xfrm>
            <a:off x="105261" y="224118"/>
            <a:ext cx="2174302" cy="717127"/>
          </a:xfrm>
          <a:prstGeom prst="rect">
            <a:avLst/>
          </a:prstGeom>
        </p:spPr>
      </p:pic>
      <p:sp>
        <p:nvSpPr>
          <p:cNvPr id="6" name="TextBox 5">
            <a:extLst>
              <a:ext uri="{FF2B5EF4-FFF2-40B4-BE49-F238E27FC236}">
                <a16:creationId xmlns:a16="http://schemas.microsoft.com/office/drawing/2014/main" id="{6D0B80FA-CE84-4B4D-AE37-B57EED1E0F5A}"/>
              </a:ext>
            </a:extLst>
          </p:cNvPr>
          <p:cNvSpPr txBox="1"/>
          <p:nvPr/>
        </p:nvSpPr>
        <p:spPr>
          <a:xfrm>
            <a:off x="0" y="3439139"/>
            <a:ext cx="12192000" cy="1661993"/>
          </a:xfrm>
          <a:prstGeom prst="rect">
            <a:avLst/>
          </a:prstGeom>
          <a:noFill/>
        </p:spPr>
        <p:txBody>
          <a:bodyPr wrap="square" rtlCol="0">
            <a:spAutoFit/>
          </a:bodyPr>
          <a:lstStyle/>
          <a:p>
            <a:pPr algn="ctr"/>
            <a:r>
              <a:rPr lang="pt-PT" sz="2400" dirty="0">
                <a:solidFill>
                  <a:schemeClr val="bg1">
                    <a:lumMod val="65000"/>
                  </a:schemeClr>
                </a:solidFill>
                <a:latin typeface="Arial" panose="020B0604020202020204" pitchFamily="34" charset="0"/>
                <a:cs typeface="Arial" panose="020B0604020202020204" pitchFamily="34" charset="0"/>
              </a:rPr>
              <a:t>Agentes e Inteligência Artificial Distribuída</a:t>
            </a:r>
          </a:p>
          <a:p>
            <a:pPr algn="ctr"/>
            <a:endParaRPr lang="pt-PT" sz="1400" dirty="0">
              <a:solidFill>
                <a:schemeClr val="bg1">
                  <a:lumMod val="65000"/>
                </a:schemeClr>
              </a:solidFill>
              <a:latin typeface="Arial" panose="020B0604020202020204" pitchFamily="34" charset="0"/>
              <a:cs typeface="Arial" panose="020B0604020202020204" pitchFamily="34" charset="0"/>
            </a:endParaRPr>
          </a:p>
          <a:p>
            <a:pPr algn="ctr"/>
            <a:r>
              <a:rPr lang="pt-PT" sz="1400" dirty="0">
                <a:solidFill>
                  <a:schemeClr val="bg1">
                    <a:lumMod val="65000"/>
                  </a:schemeClr>
                </a:solidFill>
                <a:latin typeface="Arial" panose="020B0604020202020204" pitchFamily="34" charset="0"/>
                <a:cs typeface="Arial" panose="020B0604020202020204" pitchFamily="34" charset="0"/>
              </a:rPr>
              <a:t>2018/2019 – 1º Semestre</a:t>
            </a:r>
          </a:p>
          <a:p>
            <a:pPr algn="ctr"/>
            <a:r>
              <a:rPr lang="pt-PT" sz="1400" dirty="0">
                <a:solidFill>
                  <a:schemeClr val="bg1">
                    <a:lumMod val="65000"/>
                  </a:schemeClr>
                </a:solidFill>
                <a:latin typeface="Arial" panose="020B0604020202020204" pitchFamily="34" charset="0"/>
                <a:cs typeface="Arial" panose="020B0604020202020204" pitchFamily="34" charset="0"/>
              </a:rPr>
              <a:t>MIEIC 4º Ano</a:t>
            </a:r>
          </a:p>
          <a:p>
            <a:pPr algn="ctr"/>
            <a:endParaRPr lang="pt-PT" dirty="0">
              <a:solidFill>
                <a:schemeClr val="bg1">
                  <a:lumMod val="65000"/>
                </a:schemeClr>
              </a:solidFill>
              <a:latin typeface="Arial" panose="020B0604020202020204" pitchFamily="34" charset="0"/>
              <a:cs typeface="Arial" panose="020B0604020202020204" pitchFamily="34" charset="0"/>
            </a:endParaRPr>
          </a:p>
          <a:p>
            <a:pPr algn="ctr"/>
            <a:r>
              <a:rPr lang="pt-PT" dirty="0">
                <a:solidFill>
                  <a:schemeClr val="bg1">
                    <a:lumMod val="65000"/>
                  </a:schemeClr>
                </a:solidFill>
                <a:latin typeface="Arial" panose="020B0604020202020204" pitchFamily="34" charset="0"/>
                <a:cs typeface="Arial" panose="020B0604020202020204" pitchFamily="34" charset="0"/>
              </a:rPr>
              <a:t> </a:t>
            </a:r>
          </a:p>
        </p:txBody>
      </p:sp>
      <p:cxnSp>
        <p:nvCxnSpPr>
          <p:cNvPr id="8" name="Straight Connector 7">
            <a:extLst>
              <a:ext uri="{FF2B5EF4-FFF2-40B4-BE49-F238E27FC236}">
                <a16:creationId xmlns:a16="http://schemas.microsoft.com/office/drawing/2014/main" id="{9CD6EA8F-730E-4D2C-88A8-08960756D44F}"/>
              </a:ext>
            </a:extLst>
          </p:cNvPr>
          <p:cNvCxnSpPr/>
          <p:nvPr/>
        </p:nvCxnSpPr>
        <p:spPr>
          <a:xfrm>
            <a:off x="455054" y="6130344"/>
            <a:ext cx="11281893"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8" descr="Arthur Johas Matta – up201609953&#10;Diogo Afonso Duarte Reis – up201505472 &#10;Tiago Jose Sousa Magalhães – up201607931&#10;">
            <a:extLst>
              <a:ext uri="{FF2B5EF4-FFF2-40B4-BE49-F238E27FC236}">
                <a16:creationId xmlns:a16="http://schemas.microsoft.com/office/drawing/2014/main" id="{5A5725F6-761B-4B59-80CB-D4F1464F4322}"/>
              </a:ext>
            </a:extLst>
          </p:cNvPr>
          <p:cNvSpPr>
            <a:spLocks noGrp="1"/>
          </p:cNvSpPr>
          <p:nvPr>
            <p:ph type="ftr" sz="quarter" idx="11"/>
          </p:nvPr>
        </p:nvSpPr>
        <p:spPr>
          <a:xfrm>
            <a:off x="1996225" y="6356350"/>
            <a:ext cx="8693240" cy="365125"/>
          </a:xfrm>
        </p:spPr>
        <p:txBody>
          <a:bodyPr/>
          <a:lstStyle/>
          <a:p>
            <a:r>
              <a:rPr lang="pt-PT" dirty="0"/>
              <a:t>Arthur Johas Matta  (up201609953); Diogo Afonso Duarte Reis  (up201505472); Tiago Jose Sousa Magalhães  (up201607931)</a:t>
            </a:r>
          </a:p>
          <a:p>
            <a:endParaRPr lang="pt-PT" dirty="0"/>
          </a:p>
        </p:txBody>
      </p:sp>
    </p:spTree>
    <p:extLst>
      <p:ext uri="{BB962C8B-B14F-4D97-AF65-F5344CB8AC3E}">
        <p14:creationId xmlns:p14="http://schemas.microsoft.com/office/powerpoint/2010/main" val="277180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F986-03FA-4BD5-97FE-D25E962FACBF}"/>
              </a:ext>
            </a:extLst>
          </p:cNvPr>
          <p:cNvSpPr>
            <a:spLocks noGrp="1"/>
          </p:cNvSpPr>
          <p:nvPr>
            <p:ph type="title"/>
          </p:nvPr>
        </p:nvSpPr>
        <p:spPr/>
        <p:txBody>
          <a:bodyPr/>
          <a:lstStyle/>
          <a:p>
            <a:r>
              <a:rPr lang="en-US" dirty="0"/>
              <a:t>Conclusions</a:t>
            </a:r>
            <a:endParaRPr lang="pt-PT" dirty="0"/>
          </a:p>
        </p:txBody>
      </p:sp>
      <p:sp>
        <p:nvSpPr>
          <p:cNvPr id="3" name="Content Placeholder 2">
            <a:extLst>
              <a:ext uri="{FF2B5EF4-FFF2-40B4-BE49-F238E27FC236}">
                <a16:creationId xmlns:a16="http://schemas.microsoft.com/office/drawing/2014/main" id="{4B3CCE15-EC4C-4F2F-8E5C-92CFC791B127}"/>
              </a:ext>
            </a:extLst>
          </p:cNvPr>
          <p:cNvSpPr>
            <a:spLocks noGrp="1"/>
          </p:cNvSpPr>
          <p:nvPr>
            <p:ph idx="1"/>
          </p:nvPr>
        </p:nvSpPr>
        <p:spPr/>
        <p:txBody>
          <a:bodyPr/>
          <a:lstStyle/>
          <a:p>
            <a:r>
              <a:rPr lang="en-US" dirty="0"/>
              <a:t>In conclusion we believe we have achieved what we want of simulating an environment where investor buy and trade with each other. </a:t>
            </a:r>
          </a:p>
          <a:p>
            <a:r>
              <a:rPr lang="en-US" dirty="0"/>
              <a:t>However it is not yet perfect the formulas we are using to enable investor decision are not perfect and still require a lot of experimentation to reach a perfect state.</a:t>
            </a:r>
          </a:p>
          <a:p>
            <a:r>
              <a:rPr lang="en-US" dirty="0"/>
              <a:t>Besides that we believe that our project can easily transition into the next project regarding data mining with the only work being required is a proper logging and event system to export the events to be data mined.</a:t>
            </a:r>
            <a:endParaRPr lang="pt-PT" dirty="0"/>
          </a:p>
        </p:txBody>
      </p:sp>
    </p:spTree>
    <p:extLst>
      <p:ext uri="{BB962C8B-B14F-4D97-AF65-F5344CB8AC3E}">
        <p14:creationId xmlns:p14="http://schemas.microsoft.com/office/powerpoint/2010/main" val="193412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B441-2E28-49DE-B296-EE3F7806B446}"/>
              </a:ext>
            </a:extLst>
          </p:cNvPr>
          <p:cNvSpPr>
            <a:spLocks noGrp="1"/>
          </p:cNvSpPr>
          <p:nvPr>
            <p:ph type="title"/>
          </p:nvPr>
        </p:nvSpPr>
        <p:spPr/>
        <p:txBody>
          <a:bodyPr/>
          <a:lstStyle/>
          <a:p>
            <a:r>
              <a:rPr lang="pt-PT" dirty="0"/>
              <a:t>The problem</a:t>
            </a:r>
          </a:p>
        </p:txBody>
      </p:sp>
      <p:sp>
        <p:nvSpPr>
          <p:cNvPr id="3" name="Content Placeholder 2">
            <a:extLst>
              <a:ext uri="{FF2B5EF4-FFF2-40B4-BE49-F238E27FC236}">
                <a16:creationId xmlns:a16="http://schemas.microsoft.com/office/drawing/2014/main" id="{0652CC70-AA23-459D-BE43-E46E5C6FE732}"/>
              </a:ext>
            </a:extLst>
          </p:cNvPr>
          <p:cNvSpPr>
            <a:spLocks noGrp="1"/>
          </p:cNvSpPr>
          <p:nvPr>
            <p:ph idx="1"/>
          </p:nvPr>
        </p:nvSpPr>
        <p:spPr/>
        <p:txBody>
          <a:bodyPr/>
          <a:lstStyle/>
          <a:p>
            <a:r>
              <a:rPr lang="en-GB" dirty="0"/>
              <a:t>In the technological stock market there are those who buy and those who sell</a:t>
            </a:r>
          </a:p>
          <a:p>
            <a:r>
              <a:rPr lang="en-GB" dirty="0"/>
              <a:t>Our goal with this program is to simulate a real stock market environment with trades happening regularly</a:t>
            </a:r>
          </a:p>
          <a:p>
            <a:r>
              <a:rPr lang="en-GB" dirty="0"/>
              <a:t>Investors can buy stock from other investors or the company itself</a:t>
            </a:r>
          </a:p>
          <a:p>
            <a:r>
              <a:rPr lang="en-GB" dirty="0"/>
              <a:t>The company’s stock is limited so the investors need to interact with each other when there is no supply</a:t>
            </a:r>
          </a:p>
          <a:p>
            <a:r>
              <a:rPr lang="en-GB" dirty="0"/>
              <a:t>We need to guarantee  these transactions take place</a:t>
            </a:r>
          </a:p>
        </p:txBody>
      </p:sp>
    </p:spTree>
    <p:extLst>
      <p:ext uri="{BB962C8B-B14F-4D97-AF65-F5344CB8AC3E}">
        <p14:creationId xmlns:p14="http://schemas.microsoft.com/office/powerpoint/2010/main" val="110163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62B8-BF2B-456E-B6DC-4214AA9E180A}"/>
              </a:ext>
            </a:extLst>
          </p:cNvPr>
          <p:cNvSpPr>
            <a:spLocks noGrp="1"/>
          </p:cNvSpPr>
          <p:nvPr>
            <p:ph type="title"/>
          </p:nvPr>
        </p:nvSpPr>
        <p:spPr/>
        <p:txBody>
          <a:bodyPr/>
          <a:lstStyle/>
          <a:p>
            <a:r>
              <a:rPr lang="pt-PT" dirty="0"/>
              <a:t>Global Schema</a:t>
            </a:r>
          </a:p>
        </p:txBody>
      </p:sp>
      <p:sp>
        <p:nvSpPr>
          <p:cNvPr id="3" name="Content Placeholder 2">
            <a:extLst>
              <a:ext uri="{FF2B5EF4-FFF2-40B4-BE49-F238E27FC236}">
                <a16:creationId xmlns:a16="http://schemas.microsoft.com/office/drawing/2014/main" id="{353D2CA1-B1F2-446B-968F-1EADA7C4DB5C}"/>
              </a:ext>
            </a:extLst>
          </p:cNvPr>
          <p:cNvSpPr>
            <a:spLocks noGrp="1"/>
          </p:cNvSpPr>
          <p:nvPr>
            <p:ph idx="1"/>
          </p:nvPr>
        </p:nvSpPr>
        <p:spPr/>
        <p:txBody>
          <a:bodyPr/>
          <a:lstStyle/>
          <a:p>
            <a:r>
              <a:rPr lang="pt-PT" dirty="0"/>
              <a:t>The program currently </a:t>
            </a:r>
            <a:r>
              <a:rPr lang="pt-PT" dirty="0" err="1"/>
              <a:t>has</a:t>
            </a:r>
            <a:r>
              <a:rPr lang="pt-PT" dirty="0"/>
              <a:t> 4 </a:t>
            </a:r>
            <a:r>
              <a:rPr lang="pt-PT" dirty="0" err="1"/>
              <a:t>distinct</a:t>
            </a:r>
            <a:r>
              <a:rPr lang="pt-PT" dirty="0"/>
              <a:t> </a:t>
            </a:r>
            <a:r>
              <a:rPr lang="pt-PT" dirty="0" err="1"/>
              <a:t>categories</a:t>
            </a:r>
            <a:r>
              <a:rPr lang="pt-PT" dirty="0"/>
              <a:t> </a:t>
            </a:r>
            <a:r>
              <a:rPr lang="pt-PT" dirty="0" err="1"/>
              <a:t>of</a:t>
            </a:r>
            <a:r>
              <a:rPr lang="pt-PT" dirty="0"/>
              <a:t> agents</a:t>
            </a:r>
          </a:p>
          <a:p>
            <a:r>
              <a:rPr lang="pt-PT" dirty="0"/>
              <a:t>1 </a:t>
            </a:r>
            <a:r>
              <a:rPr lang="pt-PT" dirty="0" err="1"/>
              <a:t>is</a:t>
            </a:r>
            <a:r>
              <a:rPr lang="pt-PT" dirty="0"/>
              <a:t> </a:t>
            </a:r>
            <a:r>
              <a:rPr lang="pt-PT" dirty="0" err="1"/>
              <a:t>the</a:t>
            </a:r>
            <a:r>
              <a:rPr lang="pt-PT" dirty="0"/>
              <a:t> investors</a:t>
            </a:r>
          </a:p>
          <a:p>
            <a:r>
              <a:rPr lang="pt-PT" dirty="0"/>
              <a:t>1 is a company </a:t>
            </a:r>
          </a:p>
          <a:p>
            <a:r>
              <a:rPr lang="pt-PT" dirty="0"/>
              <a:t>1 is </a:t>
            </a:r>
            <a:r>
              <a:rPr lang="pt-PT" dirty="0" err="1"/>
              <a:t>an</a:t>
            </a:r>
            <a:r>
              <a:rPr lang="pt-PT" dirty="0"/>
              <a:t> índex – </a:t>
            </a:r>
            <a:r>
              <a:rPr lang="pt-PT" dirty="0" err="1"/>
              <a:t>this</a:t>
            </a:r>
            <a:r>
              <a:rPr lang="pt-PT" dirty="0"/>
              <a:t> </a:t>
            </a:r>
            <a:r>
              <a:rPr lang="pt-PT" dirty="0" err="1"/>
              <a:t>acts</a:t>
            </a:r>
            <a:r>
              <a:rPr lang="pt-PT" dirty="0"/>
              <a:t> as na </a:t>
            </a:r>
            <a:r>
              <a:rPr lang="pt-PT" dirty="0" err="1"/>
              <a:t>aggregator</a:t>
            </a:r>
            <a:r>
              <a:rPr lang="pt-PT" dirty="0"/>
              <a:t> </a:t>
            </a:r>
            <a:r>
              <a:rPr lang="pt-PT" dirty="0" err="1"/>
              <a:t>of</a:t>
            </a:r>
            <a:r>
              <a:rPr lang="pt-PT" dirty="0"/>
              <a:t> </a:t>
            </a:r>
            <a:r>
              <a:rPr lang="pt-PT" dirty="0" err="1"/>
              <a:t>companies</a:t>
            </a:r>
            <a:r>
              <a:rPr lang="pt-PT" dirty="0"/>
              <a:t> for </a:t>
            </a:r>
            <a:r>
              <a:rPr lang="pt-PT" dirty="0" err="1"/>
              <a:t>easy</a:t>
            </a:r>
            <a:r>
              <a:rPr lang="pt-PT" dirty="0"/>
              <a:t> </a:t>
            </a:r>
            <a:r>
              <a:rPr lang="pt-PT" dirty="0" err="1"/>
              <a:t>lookup</a:t>
            </a:r>
            <a:endParaRPr lang="pt-PT" dirty="0"/>
          </a:p>
          <a:p>
            <a:r>
              <a:rPr lang="pt-PT" dirty="0"/>
              <a:t>1 is a </a:t>
            </a:r>
            <a:r>
              <a:rPr lang="pt-PT" dirty="0" err="1"/>
              <a:t>day</a:t>
            </a:r>
            <a:r>
              <a:rPr lang="pt-PT" dirty="0"/>
              <a:t> </a:t>
            </a:r>
            <a:r>
              <a:rPr lang="pt-PT" dirty="0" err="1"/>
              <a:t>tracker</a:t>
            </a:r>
            <a:r>
              <a:rPr lang="pt-PT" dirty="0"/>
              <a:t> – </a:t>
            </a:r>
            <a:r>
              <a:rPr lang="pt-PT" dirty="0" err="1"/>
              <a:t>this</a:t>
            </a:r>
            <a:r>
              <a:rPr lang="pt-PT" dirty="0"/>
              <a:t> agentes </a:t>
            </a:r>
            <a:r>
              <a:rPr lang="pt-PT" dirty="0" err="1"/>
              <a:t>is</a:t>
            </a:r>
            <a:r>
              <a:rPr lang="pt-PT" dirty="0"/>
              <a:t> </a:t>
            </a:r>
            <a:r>
              <a:rPr lang="pt-PT" dirty="0" err="1"/>
              <a:t>used</a:t>
            </a:r>
            <a:r>
              <a:rPr lang="pt-PT" dirty="0"/>
              <a:t> to cause a </a:t>
            </a:r>
            <a:r>
              <a:rPr lang="pt-PT" dirty="0" err="1"/>
              <a:t>constant</a:t>
            </a:r>
            <a:r>
              <a:rPr lang="pt-PT" dirty="0"/>
              <a:t> </a:t>
            </a:r>
            <a:r>
              <a:rPr lang="pt-PT" dirty="0" err="1"/>
              <a:t>cadence</a:t>
            </a:r>
            <a:r>
              <a:rPr lang="pt-PT" dirty="0"/>
              <a:t> </a:t>
            </a:r>
            <a:r>
              <a:rPr lang="pt-PT" dirty="0" err="1"/>
              <a:t>of</a:t>
            </a:r>
            <a:r>
              <a:rPr lang="pt-PT" dirty="0"/>
              <a:t> </a:t>
            </a:r>
            <a:r>
              <a:rPr lang="pt-PT" dirty="0" err="1"/>
              <a:t>updates</a:t>
            </a:r>
            <a:r>
              <a:rPr lang="pt-PT" dirty="0"/>
              <a:t> in </a:t>
            </a:r>
            <a:r>
              <a:rPr lang="pt-PT" dirty="0" err="1"/>
              <a:t>certain</a:t>
            </a:r>
            <a:r>
              <a:rPr lang="pt-PT" dirty="0"/>
              <a:t> </a:t>
            </a:r>
            <a:r>
              <a:rPr lang="pt-PT" dirty="0" err="1"/>
              <a:t>agents</a:t>
            </a:r>
            <a:endParaRPr lang="pt-PT" dirty="0"/>
          </a:p>
          <a:p>
            <a:r>
              <a:rPr lang="pt-PT" dirty="0"/>
              <a:t>Together they form a realistic company-investor interaction</a:t>
            </a:r>
          </a:p>
        </p:txBody>
      </p:sp>
    </p:spTree>
    <p:extLst>
      <p:ext uri="{BB962C8B-B14F-4D97-AF65-F5344CB8AC3E}">
        <p14:creationId xmlns:p14="http://schemas.microsoft.com/office/powerpoint/2010/main" val="50561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0811-D055-45A2-826D-7541FBB2EFAA}"/>
              </a:ext>
            </a:extLst>
          </p:cNvPr>
          <p:cNvSpPr>
            <a:spLocks noGrp="1"/>
          </p:cNvSpPr>
          <p:nvPr>
            <p:ph type="title"/>
          </p:nvPr>
        </p:nvSpPr>
        <p:spPr/>
        <p:txBody>
          <a:bodyPr/>
          <a:lstStyle/>
          <a:p>
            <a:r>
              <a:rPr lang="pt-PT" dirty="0"/>
              <a:t>Protocols and Interactions</a:t>
            </a:r>
          </a:p>
        </p:txBody>
      </p:sp>
      <p:sp>
        <p:nvSpPr>
          <p:cNvPr id="3" name="Content Placeholder 2">
            <a:extLst>
              <a:ext uri="{FF2B5EF4-FFF2-40B4-BE49-F238E27FC236}">
                <a16:creationId xmlns:a16="http://schemas.microsoft.com/office/drawing/2014/main" id="{96CC038F-A179-4005-9651-E1637404EF46}"/>
              </a:ext>
            </a:extLst>
          </p:cNvPr>
          <p:cNvSpPr>
            <a:spLocks noGrp="1"/>
          </p:cNvSpPr>
          <p:nvPr>
            <p:ph idx="1"/>
          </p:nvPr>
        </p:nvSpPr>
        <p:spPr/>
        <p:txBody>
          <a:bodyPr/>
          <a:lstStyle/>
          <a:p>
            <a:r>
              <a:rPr lang="en-US" dirty="0"/>
              <a:t>There are two main interactions in our systems.</a:t>
            </a:r>
          </a:p>
          <a:p>
            <a:r>
              <a:rPr lang="en-US" dirty="0"/>
              <a:t>Investor – Company Interaction – Here a FIPA-Request is used to allow the investor to buy stock directly from the company at full price when no investor has stock from that company</a:t>
            </a:r>
          </a:p>
          <a:p>
            <a:r>
              <a:rPr lang="en-US" dirty="0"/>
              <a:t>Invest – Investor Interaction – Here a FIPA-</a:t>
            </a:r>
            <a:r>
              <a:rPr lang="en-US" dirty="0" err="1"/>
              <a:t>ContractNet</a:t>
            </a:r>
            <a:r>
              <a:rPr lang="en-US" dirty="0"/>
              <a:t> is used to allow an investor to buy stock from another investor.</a:t>
            </a:r>
          </a:p>
        </p:txBody>
      </p:sp>
    </p:spTree>
    <p:extLst>
      <p:ext uri="{BB962C8B-B14F-4D97-AF65-F5344CB8AC3E}">
        <p14:creationId xmlns:p14="http://schemas.microsoft.com/office/powerpoint/2010/main" val="193237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DBB7-A1BB-48FA-9D06-64A37CCD5796}"/>
              </a:ext>
            </a:extLst>
          </p:cNvPr>
          <p:cNvSpPr>
            <a:spLocks noGrp="1"/>
          </p:cNvSpPr>
          <p:nvPr>
            <p:ph type="title"/>
          </p:nvPr>
        </p:nvSpPr>
        <p:spPr/>
        <p:txBody>
          <a:bodyPr/>
          <a:lstStyle/>
          <a:p>
            <a:r>
              <a:rPr lang="en-US" dirty="0"/>
              <a:t>Discovery Systems</a:t>
            </a:r>
            <a:endParaRPr lang="pt-PT" dirty="0"/>
          </a:p>
        </p:txBody>
      </p:sp>
      <p:sp>
        <p:nvSpPr>
          <p:cNvPr id="3" name="Content Placeholder 2">
            <a:extLst>
              <a:ext uri="{FF2B5EF4-FFF2-40B4-BE49-F238E27FC236}">
                <a16:creationId xmlns:a16="http://schemas.microsoft.com/office/drawing/2014/main" id="{FFC86E4B-FA0F-4648-8D51-F36F4641BFE9}"/>
              </a:ext>
            </a:extLst>
          </p:cNvPr>
          <p:cNvSpPr>
            <a:spLocks noGrp="1"/>
          </p:cNvSpPr>
          <p:nvPr>
            <p:ph idx="1"/>
          </p:nvPr>
        </p:nvSpPr>
        <p:spPr/>
        <p:txBody>
          <a:bodyPr/>
          <a:lstStyle/>
          <a:p>
            <a:r>
              <a:rPr lang="en-US" dirty="0"/>
              <a:t>There are two main discovery services or aggregators, one for investors and one for companies</a:t>
            </a:r>
          </a:p>
          <a:p>
            <a:r>
              <a:rPr lang="en-US" dirty="0"/>
              <a:t>Index – This is an aggregator of companies and allows us to look up for companies, register transactions between agents and dynamically readjust the stock value of a company.</a:t>
            </a:r>
          </a:p>
          <a:p>
            <a:r>
              <a:rPr lang="en-US" dirty="0"/>
              <a:t>Investor Agency – This is an aggregator of investors and allows for easy investor lookup and to search for investor that have stock in a given company.</a:t>
            </a:r>
            <a:endParaRPr lang="pt-PT" dirty="0"/>
          </a:p>
        </p:txBody>
      </p:sp>
    </p:spTree>
    <p:extLst>
      <p:ext uri="{BB962C8B-B14F-4D97-AF65-F5344CB8AC3E}">
        <p14:creationId xmlns:p14="http://schemas.microsoft.com/office/powerpoint/2010/main" val="170876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ED7C-752A-40F1-AD2D-643CAAEE2B30}"/>
              </a:ext>
            </a:extLst>
          </p:cNvPr>
          <p:cNvSpPr>
            <a:spLocks noGrp="1"/>
          </p:cNvSpPr>
          <p:nvPr>
            <p:ph type="title"/>
          </p:nvPr>
        </p:nvSpPr>
        <p:spPr/>
        <p:txBody>
          <a:bodyPr/>
          <a:lstStyle/>
          <a:p>
            <a:r>
              <a:rPr lang="en-US" dirty="0"/>
              <a:t>Architecture</a:t>
            </a:r>
            <a:endParaRPr lang="pt-PT" dirty="0"/>
          </a:p>
        </p:txBody>
      </p:sp>
      <p:sp>
        <p:nvSpPr>
          <p:cNvPr id="3" name="Content Placeholder 2">
            <a:extLst>
              <a:ext uri="{FF2B5EF4-FFF2-40B4-BE49-F238E27FC236}">
                <a16:creationId xmlns:a16="http://schemas.microsoft.com/office/drawing/2014/main" id="{F94A1152-2D8F-44B4-B17E-DE9766082C7D}"/>
              </a:ext>
            </a:extLst>
          </p:cNvPr>
          <p:cNvSpPr>
            <a:spLocks noGrp="1"/>
          </p:cNvSpPr>
          <p:nvPr>
            <p:ph idx="1"/>
          </p:nvPr>
        </p:nvSpPr>
        <p:spPr/>
        <p:txBody>
          <a:bodyPr/>
          <a:lstStyle/>
          <a:p>
            <a:r>
              <a:rPr lang="en-US" dirty="0"/>
              <a:t>There are 3 main architectures that should be explained</a:t>
            </a:r>
          </a:p>
          <a:p>
            <a:r>
              <a:rPr lang="en-US" dirty="0"/>
              <a:t>Investor – Investor Negotiation – Using the FIPA-Contract net the initiator first offers an offer bellow the full price , the responder then checks if he accepts the price if he does the deal goes through, otherwise it creates a counter offer above the full price, if the initiator accepts the deal goes through otherwise it offers a counter offer at the middle point of the two offers and if the responder accepts the deal goes through, otherwise the deal is canceled. The buyer is responsible for registering the transaction in the index.</a:t>
            </a:r>
            <a:endParaRPr lang="pt-PT" dirty="0"/>
          </a:p>
        </p:txBody>
      </p:sp>
    </p:spTree>
    <p:extLst>
      <p:ext uri="{BB962C8B-B14F-4D97-AF65-F5344CB8AC3E}">
        <p14:creationId xmlns:p14="http://schemas.microsoft.com/office/powerpoint/2010/main" val="247283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3276-8828-4487-9433-B04F13248423}"/>
              </a:ext>
            </a:extLst>
          </p:cNvPr>
          <p:cNvSpPr>
            <a:spLocks noGrp="1"/>
          </p:cNvSpPr>
          <p:nvPr>
            <p:ph type="title"/>
          </p:nvPr>
        </p:nvSpPr>
        <p:spPr/>
        <p:txBody>
          <a:bodyPr/>
          <a:lstStyle/>
          <a:p>
            <a:r>
              <a:rPr lang="en-US" dirty="0"/>
              <a:t>Architecture</a:t>
            </a:r>
            <a:endParaRPr lang="pt-PT" dirty="0"/>
          </a:p>
        </p:txBody>
      </p:sp>
      <p:sp>
        <p:nvSpPr>
          <p:cNvPr id="3" name="Content Placeholder 2">
            <a:extLst>
              <a:ext uri="{FF2B5EF4-FFF2-40B4-BE49-F238E27FC236}">
                <a16:creationId xmlns:a16="http://schemas.microsoft.com/office/drawing/2014/main" id="{8DC66423-2C03-4A9B-B29B-A25E6E51454C}"/>
              </a:ext>
            </a:extLst>
          </p:cNvPr>
          <p:cNvSpPr>
            <a:spLocks noGrp="1"/>
          </p:cNvSpPr>
          <p:nvPr>
            <p:ph idx="1"/>
          </p:nvPr>
        </p:nvSpPr>
        <p:spPr/>
        <p:txBody>
          <a:bodyPr/>
          <a:lstStyle/>
          <a:p>
            <a:r>
              <a:rPr lang="en-US" dirty="0"/>
              <a:t>Transaction handling and Stock Value Adjustment – The index handles executing the transaction and transferring  money and stocks from one investor to another. It does this exactly as the transaction is registered. To adjust the stock value of the companies it has two queues that store transactions, at the end of the day it goes through the main queue and readjust stock values for companies based on that and while this happens transactions are registered into a secondary queue, when the process is finished all transactions in the secondary queue are transferred to the main queue.</a:t>
            </a:r>
            <a:endParaRPr lang="pt-PT" dirty="0"/>
          </a:p>
        </p:txBody>
      </p:sp>
    </p:spTree>
    <p:extLst>
      <p:ext uri="{BB962C8B-B14F-4D97-AF65-F5344CB8AC3E}">
        <p14:creationId xmlns:p14="http://schemas.microsoft.com/office/powerpoint/2010/main" val="166535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5721-503D-4A37-85C2-0F032A52B181}"/>
              </a:ext>
            </a:extLst>
          </p:cNvPr>
          <p:cNvSpPr>
            <a:spLocks noGrp="1"/>
          </p:cNvSpPr>
          <p:nvPr>
            <p:ph type="title"/>
          </p:nvPr>
        </p:nvSpPr>
        <p:spPr/>
        <p:txBody>
          <a:bodyPr/>
          <a:lstStyle/>
          <a:p>
            <a:r>
              <a:rPr lang="en-US" dirty="0"/>
              <a:t>Experimentation</a:t>
            </a:r>
            <a:endParaRPr lang="pt-PT" dirty="0"/>
          </a:p>
        </p:txBody>
      </p:sp>
      <p:sp>
        <p:nvSpPr>
          <p:cNvPr id="3" name="Content Placeholder 2">
            <a:extLst>
              <a:ext uri="{FF2B5EF4-FFF2-40B4-BE49-F238E27FC236}">
                <a16:creationId xmlns:a16="http://schemas.microsoft.com/office/drawing/2014/main" id="{671C53E5-2CA3-47D2-83A2-7C6D3C10C86D}"/>
              </a:ext>
            </a:extLst>
          </p:cNvPr>
          <p:cNvSpPr>
            <a:spLocks noGrp="1"/>
          </p:cNvSpPr>
          <p:nvPr>
            <p:ph idx="1"/>
          </p:nvPr>
        </p:nvSpPr>
        <p:spPr/>
        <p:txBody>
          <a:bodyPr/>
          <a:lstStyle/>
          <a:p>
            <a:r>
              <a:rPr lang="en-US" dirty="0"/>
              <a:t>Our experimentation method is very simple it is an endless simulation environment where upon start the agents and structures are loaded from a file and the simulation starts.</a:t>
            </a:r>
            <a:endParaRPr lang="pt-PT" dirty="0"/>
          </a:p>
        </p:txBody>
      </p:sp>
    </p:spTree>
    <p:extLst>
      <p:ext uri="{BB962C8B-B14F-4D97-AF65-F5344CB8AC3E}">
        <p14:creationId xmlns:p14="http://schemas.microsoft.com/office/powerpoint/2010/main" val="164204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C0C7-1DC9-4086-9EF4-39B508D9D627}"/>
              </a:ext>
            </a:extLst>
          </p:cNvPr>
          <p:cNvSpPr>
            <a:spLocks noGrp="1"/>
          </p:cNvSpPr>
          <p:nvPr>
            <p:ph type="title"/>
          </p:nvPr>
        </p:nvSpPr>
        <p:spPr/>
        <p:txBody>
          <a:bodyPr/>
          <a:lstStyle/>
          <a:p>
            <a:r>
              <a:rPr lang="en-US" dirty="0"/>
              <a:t>Software</a:t>
            </a:r>
            <a:endParaRPr lang="pt-PT" dirty="0"/>
          </a:p>
        </p:txBody>
      </p:sp>
      <p:sp>
        <p:nvSpPr>
          <p:cNvPr id="3" name="Content Placeholder 2">
            <a:extLst>
              <a:ext uri="{FF2B5EF4-FFF2-40B4-BE49-F238E27FC236}">
                <a16:creationId xmlns:a16="http://schemas.microsoft.com/office/drawing/2014/main" id="{0AF76452-17E8-4C6D-90F0-2C2FFED7843B}"/>
              </a:ext>
            </a:extLst>
          </p:cNvPr>
          <p:cNvSpPr>
            <a:spLocks noGrp="1"/>
          </p:cNvSpPr>
          <p:nvPr>
            <p:ph idx="1"/>
          </p:nvPr>
        </p:nvSpPr>
        <p:spPr/>
        <p:txBody>
          <a:bodyPr/>
          <a:lstStyle/>
          <a:p>
            <a:r>
              <a:rPr lang="en-US" dirty="0"/>
              <a:t>Java – Main Programming Language</a:t>
            </a:r>
          </a:p>
          <a:p>
            <a:r>
              <a:rPr lang="en-US" dirty="0"/>
              <a:t>JADE – Java Middleware for Agent Development</a:t>
            </a:r>
            <a:endParaRPr lang="pt-PT" dirty="0"/>
          </a:p>
        </p:txBody>
      </p:sp>
    </p:spTree>
    <p:extLst>
      <p:ext uri="{BB962C8B-B14F-4D97-AF65-F5344CB8AC3E}">
        <p14:creationId xmlns:p14="http://schemas.microsoft.com/office/powerpoint/2010/main" val="3051656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660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The problem</vt:lpstr>
      <vt:lpstr>Global Schema</vt:lpstr>
      <vt:lpstr>Protocols and Interactions</vt:lpstr>
      <vt:lpstr>Discovery Systems</vt:lpstr>
      <vt:lpstr>Architecture</vt:lpstr>
      <vt:lpstr>Architecture</vt:lpstr>
      <vt:lpstr>Experimentation</vt:lpstr>
      <vt:lpstr>Software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Agents for The Technological Market</dc:title>
  <dc:creator>Diogo Afonso Duarte Reis</dc:creator>
  <cp:lastModifiedBy>Tiago Magalhães (1150628)</cp:lastModifiedBy>
  <cp:revision>33</cp:revision>
  <dcterms:created xsi:type="dcterms:W3CDTF">2018-11-10T17:40:18Z</dcterms:created>
  <dcterms:modified xsi:type="dcterms:W3CDTF">2018-11-11T13:32:12Z</dcterms:modified>
</cp:coreProperties>
</file>