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491" r:id="rId2"/>
    <p:sldId id="729" r:id="rId3"/>
    <p:sldId id="602" r:id="rId4"/>
    <p:sldId id="604" r:id="rId5"/>
    <p:sldId id="603" r:id="rId6"/>
    <p:sldId id="708" r:id="rId7"/>
    <p:sldId id="605" r:id="rId8"/>
    <p:sldId id="606" r:id="rId9"/>
    <p:sldId id="730" r:id="rId10"/>
    <p:sldId id="258" r:id="rId11"/>
    <p:sldId id="531" r:id="rId12"/>
    <p:sldId id="532" r:id="rId13"/>
    <p:sldId id="696" r:id="rId14"/>
    <p:sldId id="697" r:id="rId15"/>
    <p:sldId id="699" r:id="rId16"/>
    <p:sldId id="698" r:id="rId17"/>
    <p:sldId id="700" r:id="rId18"/>
    <p:sldId id="533" r:id="rId19"/>
    <p:sldId id="714" r:id="rId20"/>
    <p:sldId id="493" r:id="rId21"/>
    <p:sldId id="494" r:id="rId22"/>
    <p:sldId id="535" r:id="rId23"/>
    <p:sldId id="732" r:id="rId24"/>
    <p:sldId id="715" r:id="rId25"/>
    <p:sldId id="504" r:id="rId26"/>
    <p:sldId id="506" r:id="rId27"/>
    <p:sldId id="507" r:id="rId28"/>
    <p:sldId id="514" r:id="rId29"/>
    <p:sldId id="515" r:id="rId30"/>
    <p:sldId id="516" r:id="rId31"/>
    <p:sldId id="702" r:id="rId32"/>
    <p:sldId id="703" r:id="rId33"/>
    <p:sldId id="563" r:id="rId34"/>
    <p:sldId id="692" r:id="rId35"/>
    <p:sldId id="693" r:id="rId36"/>
    <p:sldId id="690" r:id="rId37"/>
    <p:sldId id="691" r:id="rId38"/>
    <p:sldId id="733" r:id="rId39"/>
    <p:sldId id="521" r:id="rId40"/>
    <p:sldId id="522" r:id="rId41"/>
    <p:sldId id="609" r:id="rId42"/>
    <p:sldId id="610" r:id="rId43"/>
    <p:sldId id="611" r:id="rId44"/>
    <p:sldId id="716" r:id="rId45"/>
    <p:sldId id="72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660"/>
  </p:normalViewPr>
  <p:slideViewPr>
    <p:cSldViewPr snapToGrid="0">
      <p:cViewPr varScale="1">
        <p:scale>
          <a:sx n="54" d="100"/>
          <a:sy n="54" d="100"/>
        </p:scale>
        <p:origin x="955"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3F0C9-BCB3-433F-90B8-C2333D459405}"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CF9AE-F270-49EB-9CEB-8B8A032743C7}" type="slidenum">
              <a:rPr lang="en-IN" smtClean="0"/>
              <a:t>‹#›</a:t>
            </a:fld>
            <a:endParaRPr lang="en-IN"/>
          </a:p>
        </p:txBody>
      </p:sp>
    </p:spTree>
    <p:extLst>
      <p:ext uri="{BB962C8B-B14F-4D97-AF65-F5344CB8AC3E}">
        <p14:creationId xmlns:p14="http://schemas.microsoft.com/office/powerpoint/2010/main" val="33575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112868-65FD-4572-A383-97DC0EC9B913}" type="slidenum">
              <a:rPr kumimoji="0" 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OOPs using C++ (CS-102)</a:t>
            </a:r>
          </a:p>
        </p:txBody>
      </p:sp>
      <p:sp>
        <p:nvSpPr>
          <p:cNvPr id="5" name="Footer Placeholder 4"/>
          <p:cNvSpPr>
            <a:spLocks noGrp="1"/>
          </p:cNvSpPr>
          <p:nvPr>
            <p:ph type="ftr" sz="quarter" idx="11"/>
          </p:nvPr>
        </p:nvSpPr>
        <p:spPr/>
        <p:txBody>
          <a:bodyPr/>
          <a:lstStyle>
            <a:lvl1pPr>
              <a:defRPr/>
            </a:lvl1pPr>
          </a:lstStyle>
          <a:p>
            <a:pPr>
              <a:defRPr/>
            </a:pPr>
            <a:r>
              <a:rPr lang="en-US"/>
              <a:t>Prabhjot Kaur- G4 &amp; G8</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extLst>
      <p:ext uri="{BB962C8B-B14F-4D97-AF65-F5344CB8AC3E}">
        <p14:creationId xmlns:p14="http://schemas.microsoft.com/office/powerpoint/2010/main" val="116976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5" name="Group 7"/>
          <p:cNvGrpSpPr>
            <a:grpSpLocks/>
          </p:cNvGrpSpPr>
          <p:nvPr userDrawn="1"/>
        </p:nvGrpSpPr>
        <p:grpSpPr bwMode="auto">
          <a:xfrm>
            <a:off x="8195733" y="0"/>
            <a:ext cx="3996267"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p:cNvPicPr>
            <a:picLocks noChangeAspect="1"/>
          </p:cNvPicPr>
          <p:nvPr userDrawn="1"/>
        </p:nvPicPr>
        <p:blipFill>
          <a:blip r:embed="rId3" cstate="print"/>
          <a:srcRect/>
          <a:stretch>
            <a:fillRect/>
          </a:stretch>
        </p:blipFill>
        <p:spPr bwMode="auto">
          <a:xfrm>
            <a:off x="8737601" y="228600"/>
            <a:ext cx="2561167"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OOPs using C++ (CS-102)</a:t>
            </a:r>
          </a:p>
        </p:txBody>
      </p:sp>
      <p:sp>
        <p:nvSpPr>
          <p:cNvPr id="11" name="Footer Placeholder 4"/>
          <p:cNvSpPr>
            <a:spLocks noGrp="1"/>
          </p:cNvSpPr>
          <p:nvPr>
            <p:ph type="ftr" sz="quarter" idx="11"/>
          </p:nvPr>
        </p:nvSpPr>
        <p:spPr/>
        <p:txBody>
          <a:bodyPr/>
          <a:lstStyle>
            <a:lvl1pPr>
              <a:defRPr/>
            </a:lvl1pPr>
          </a:lstStyle>
          <a:p>
            <a:pPr>
              <a:defRPr/>
            </a:pPr>
            <a:r>
              <a:rPr lang="en-US"/>
              <a:t>Prabhjot Kaur- G4 &amp; G8</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extLst>
      <p:ext uri="{BB962C8B-B14F-4D97-AF65-F5344CB8AC3E}">
        <p14:creationId xmlns:p14="http://schemas.microsoft.com/office/powerpoint/2010/main" val="513827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8636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3716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OOPs using C++ (CS-102)</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Prabhjot Kaur- G4 &amp; G8</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121920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sp>
        <p:nvSpPr>
          <p:cNvPr id="8" name="Rectangle 11"/>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8737600" y="228600"/>
            <a:ext cx="27432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1037" name="Group 7"/>
          <p:cNvGrpSpPr>
            <a:grpSpLocks/>
          </p:cNvGrpSpPr>
          <p:nvPr/>
        </p:nvGrpSpPr>
        <p:grpSpPr bwMode="auto">
          <a:xfrm>
            <a:off x="8195733" y="0"/>
            <a:ext cx="3996267"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sz="1800">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p:cNvPicPr>
            <a:picLocks noChangeAspect="1"/>
          </p:cNvPicPr>
          <p:nvPr/>
        </p:nvPicPr>
        <p:blipFill>
          <a:blip r:embed="rId5" cstate="print"/>
          <a:srcRect/>
          <a:stretch>
            <a:fillRect/>
          </a:stretch>
        </p:blipFill>
        <p:spPr bwMode="auto">
          <a:xfrm>
            <a:off x="8737601"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902799799"/>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676400" y="914400"/>
            <a:ext cx="8763000" cy="4038600"/>
          </a:xfrm>
          <a:prstGeom prst="rect">
            <a:avLst/>
          </a:prstGeom>
          <a:noFill/>
          <a:ln w="9525">
            <a:noFill/>
            <a:miter lim="800000"/>
            <a:headEnd/>
            <a:tailEnd/>
          </a:ln>
        </p:spPr>
        <p:txBody>
          <a:bodyPr tIns="33120" anchor="ctr"/>
          <a:lstStyle/>
          <a:p>
            <a:pPr algn="ct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6000" b="1" dirty="0">
                <a:solidFill>
                  <a:prstClr val="black"/>
                </a:solidFill>
                <a:latin typeface="Times New Roman" panose="02020603050405020304" pitchFamily="18" charset="0"/>
                <a:ea typeface="Calibri"/>
                <a:cs typeface="Times New Roman" panose="02020603050405020304" pitchFamily="18" charset="0"/>
              </a:rPr>
              <a:t>OOPS Introduction &amp; Familiarization with C++</a:t>
            </a:r>
            <a:endParaRPr lang="en-IN" sz="5400" b="1" dirty="0">
              <a:solidFill>
                <a:srgbClr val="000000"/>
              </a:solidFill>
              <a:latin typeface="Times New Roman" panose="02020603050405020304" pitchFamily="18" charset="0"/>
              <a:ea typeface="Calibri"/>
              <a:cs typeface="Times New Roman" panose="02020603050405020304" pitchFamily="18" charset="0"/>
            </a:endParaRPr>
          </a:p>
          <a:p>
            <a:pPr algn="ct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7200" b="1" dirty="0">
                <a:solidFill>
                  <a:srgbClr val="000000"/>
                </a:solidFill>
                <a:latin typeface="Times New Roman" panose="02020603050405020304" pitchFamily="18" charset="0"/>
                <a:ea typeface="MS PGothic" pitchFamily="34" charset="-128"/>
                <a:cs typeface="Times New Roman" panose="02020603050405020304" pitchFamily="18" charset="0"/>
              </a:rPr>
              <a:t>Lec-1&amp;2</a:t>
            </a:r>
            <a:endParaRPr lang="en-US" sz="7200" b="1" dirty="0">
              <a:solidFill>
                <a:srgbClr val="3A30FA"/>
              </a:solidFill>
              <a:latin typeface="Times New Roman" pitchFamily="18" charset="0"/>
              <a:ea typeface="MS PGothic" pitchFamily="34" charset="-128"/>
              <a:cs typeface="Times New Roman" pitchFamily="18" charset="0"/>
            </a:endParaRPr>
          </a:p>
        </p:txBody>
      </p:sp>
      <p:sp>
        <p:nvSpPr>
          <p:cNvPr id="5" name="TextBox 4"/>
          <p:cNvSpPr txBox="1"/>
          <p:nvPr/>
        </p:nvSpPr>
        <p:spPr>
          <a:xfrm>
            <a:off x="2584580" y="4953000"/>
            <a:ext cx="7016620" cy="579967"/>
          </a:xfrm>
          <a:prstGeom prst="rect">
            <a:avLst/>
          </a:prstGeom>
          <a:noFill/>
        </p:spPr>
        <p:txBody>
          <a:bodyPr wrap="square" rtlCol="0">
            <a:spAutoFit/>
          </a:bodyPr>
          <a:lstStyle/>
          <a:p>
            <a:pPr algn="ctr" fontAlgn="base">
              <a:lnSpc>
                <a:spcPct val="150000"/>
              </a:lnSpc>
              <a:spcBef>
                <a:spcPct val="0"/>
              </a:spcBef>
              <a:spcAft>
                <a:spcPct val="0"/>
              </a:spcAft>
            </a:pPr>
            <a:r>
              <a:rPr lang="en-US" sz="2400" b="1" dirty="0">
                <a:solidFill>
                  <a:prstClr val="black"/>
                </a:solidFill>
                <a:latin typeface="Times New Roman" pitchFamily="18" charset="0"/>
                <a:ea typeface="MS PGothic" pitchFamily="34" charset="-128"/>
                <a:cs typeface="Times New Roman" pitchFamily="18" charset="0"/>
              </a:rPr>
              <a:t>Prabhjot Kaur</a:t>
            </a:r>
          </a:p>
        </p:txBody>
      </p:sp>
      <p:sp>
        <p:nvSpPr>
          <p:cNvPr id="6" name="TextBox 5"/>
          <p:cNvSpPr txBox="1"/>
          <p:nvPr/>
        </p:nvSpPr>
        <p:spPr>
          <a:xfrm>
            <a:off x="3200400" y="5599332"/>
            <a:ext cx="6172200" cy="646331"/>
          </a:xfrm>
          <a:prstGeom prst="rect">
            <a:avLst/>
          </a:prstGeom>
          <a:noFill/>
        </p:spPr>
        <p:txBody>
          <a:bodyPr wrap="square" rtlCol="0">
            <a:spAutoFit/>
          </a:bodyPr>
          <a:lstStyle/>
          <a:p>
            <a:pPr algn="ctr" fontAlgn="base">
              <a:spcBef>
                <a:spcPct val="0"/>
              </a:spcBef>
              <a:spcAft>
                <a:spcPct val="0"/>
              </a:spcAft>
            </a:pPr>
            <a:r>
              <a:rPr lang="en-US" dirty="0">
                <a:solidFill>
                  <a:srgbClr val="FF0000"/>
                </a:solidFill>
                <a:latin typeface="Times New Roman" pitchFamily="18" charset="0"/>
                <a:ea typeface="MS PGothic" pitchFamily="34" charset="-128"/>
                <a:cs typeface="Times New Roman" pitchFamily="18" charset="0"/>
              </a:rPr>
              <a:t>Department of Computer Science and Engineering</a:t>
            </a:r>
          </a:p>
          <a:p>
            <a:pPr algn="ctr" fontAlgn="base">
              <a:spcBef>
                <a:spcPct val="0"/>
              </a:spcBef>
              <a:spcAft>
                <a:spcPct val="0"/>
              </a:spcAft>
            </a:pPr>
            <a:r>
              <a:rPr lang="en-US" dirty="0">
                <a:solidFill>
                  <a:srgbClr val="FF0000"/>
                </a:solidFill>
                <a:latin typeface="Times New Roman" pitchFamily="18" charset="0"/>
                <a:ea typeface="MS PGothic" pitchFamily="34" charset="-128"/>
                <a:cs typeface="Times New Roman" pitchFamily="18" charset="0"/>
              </a:rPr>
              <a:t>Chitkara University, Punjab</a:t>
            </a:r>
          </a:p>
        </p:txBody>
      </p:sp>
      <p:sp>
        <p:nvSpPr>
          <p:cNvPr id="2" name="Date Placeholder 1"/>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u="sng" dirty="0">
              <a:ea typeface="MS PGothic" pitchFamily="34" charset="-128"/>
            </a:endParaRPr>
          </a:p>
        </p:txBody>
      </p:sp>
      <p:sp>
        <p:nvSpPr>
          <p:cNvPr id="3" name="Footer Placeholder 2"/>
          <p:cNvSpPr>
            <a:spLocks noGrp="1"/>
          </p:cNvSpPr>
          <p:nvPr>
            <p:ph type="ftr" sz="quarter" idx="11"/>
          </p:nvPr>
        </p:nvSpPr>
        <p:spPr/>
        <p:txBody>
          <a:bodyPr/>
          <a:lstStyle/>
          <a:p>
            <a:pPr fontAlgn="base">
              <a:spcBef>
                <a:spcPct val="0"/>
              </a:spcBef>
              <a:spcAft>
                <a:spcPct val="0"/>
              </a:spcAft>
              <a:defRPr/>
            </a:pPr>
            <a:r>
              <a:rPr lang="en-US"/>
              <a:t>Prabhjot Kaur- G4 &amp; G8</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a:t>
            </a:fld>
            <a:endParaRPr lang="en-US" dirty="0">
              <a:ea typeface="MS PGothic"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prstTxWarp prst="textNoShape">
              <a:avLst/>
            </a:prstTxWarp>
            <a:spAutoFit/>
          </a:bodyPr>
          <a:lstStyle/>
          <a:p>
            <a:pPr marL="12700" algn="l">
              <a:spcBef>
                <a:spcPts val="95"/>
              </a:spcBef>
            </a:pPr>
            <a:r>
              <a:rPr lang="en-US" sz="4000" dirty="0"/>
              <a:t> Structure of a C++ program</a:t>
            </a:r>
            <a:endParaRPr sz="4000" dirty="0"/>
          </a:p>
        </p:txBody>
      </p:sp>
      <p:sp>
        <p:nvSpPr>
          <p:cNvPr id="2" name="Date Placeholder 1">
            <a:extLst>
              <a:ext uri="{FF2B5EF4-FFF2-40B4-BE49-F238E27FC236}">
                <a16:creationId xmlns:a16="http://schemas.microsoft.com/office/drawing/2014/main" id="{0E809E54-6084-406E-9141-4007DAE05966}"/>
              </a:ext>
            </a:extLst>
          </p:cNvPr>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3" name="Footer Placeholder 2">
            <a:extLst>
              <a:ext uri="{FF2B5EF4-FFF2-40B4-BE49-F238E27FC236}">
                <a16:creationId xmlns:a16="http://schemas.microsoft.com/office/drawing/2014/main" id="{8F42B4DF-320F-4F04-92A1-9A33FEA639BE}"/>
              </a:ext>
            </a:extLst>
          </p:cNvPr>
          <p:cNvSpPr>
            <a:spLocks noGrp="1"/>
          </p:cNvSpPr>
          <p:nvPr>
            <p:ph type="ftr" sz="quarter" idx="11"/>
          </p:nvPr>
        </p:nvSpPr>
        <p:spPr/>
        <p:txBody>
          <a:bodyPr/>
          <a:lstStyle/>
          <a:p>
            <a:pPr fontAlgn="base">
              <a:spcBef>
                <a:spcPct val="0"/>
              </a:spcBef>
              <a:spcAft>
                <a:spcPct val="0"/>
              </a:spcAft>
              <a:defRPr/>
            </a:pPr>
            <a:r>
              <a:rPr lang="en-US"/>
              <a:t>Prabhjot Kaur- G4 &amp; G8</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10</a:t>
            </a:fld>
            <a:endParaRPr lang="en-US" dirty="0">
              <a:ea typeface="MS PGothic" pitchFamily="34" charset="-128"/>
            </a:endParaRPr>
          </a:p>
        </p:txBody>
      </p:sp>
      <p:sp>
        <p:nvSpPr>
          <p:cNvPr id="12" name="TextBox 11"/>
          <p:cNvSpPr txBox="1"/>
          <p:nvPr/>
        </p:nvSpPr>
        <p:spPr>
          <a:xfrm>
            <a:off x="2133600" y="1010245"/>
            <a:ext cx="7543800" cy="1785104"/>
          </a:xfrm>
          <a:prstGeom prst="rect">
            <a:avLst/>
          </a:prstGeom>
          <a:noFill/>
        </p:spPr>
        <p:txBody>
          <a:bodyPr wrap="square" rtlCol="0">
            <a:spAutoFit/>
          </a:bodyPr>
          <a:lstStyle/>
          <a:p>
            <a:pPr algn="just" fontAlgn="base">
              <a:spcBef>
                <a:spcPct val="0"/>
              </a:spcBef>
              <a:spcAft>
                <a:spcPct val="0"/>
              </a:spcAft>
            </a:pPr>
            <a:r>
              <a:rPr lang="en-US" sz="2200" dirty="0">
                <a:solidFill>
                  <a:prstClr val="black"/>
                </a:solidFill>
                <a:latin typeface="Times New Roman" pitchFamily="18" charset="0"/>
                <a:ea typeface="MS PGothic" pitchFamily="34" charset="-128"/>
                <a:cs typeface="Times New Roman" pitchFamily="18" charset="0"/>
              </a:rPr>
              <a:t>A </a:t>
            </a:r>
            <a:r>
              <a:rPr lang="en-US" sz="2200" b="1" dirty="0">
                <a:solidFill>
                  <a:prstClr val="black"/>
                </a:solidFill>
                <a:latin typeface="Times New Roman" pitchFamily="18" charset="0"/>
                <a:ea typeface="MS PGothic" pitchFamily="34" charset="-128"/>
                <a:cs typeface="Times New Roman" pitchFamily="18" charset="0"/>
              </a:rPr>
              <a:t>C++ program</a:t>
            </a:r>
            <a:r>
              <a:rPr lang="en-US" sz="2200" dirty="0">
                <a:solidFill>
                  <a:prstClr val="black"/>
                </a:solidFill>
                <a:latin typeface="Times New Roman" pitchFamily="18" charset="0"/>
                <a:ea typeface="MS PGothic" pitchFamily="34" charset="-128"/>
                <a:cs typeface="Times New Roman" pitchFamily="18" charset="0"/>
              </a:rPr>
              <a:t> is structured in a specific and particular manner. In C++, a program is divided into the following sections:</a:t>
            </a: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endParaRPr lang="en-US" sz="2200" dirty="0">
              <a:solidFill>
                <a:prstClr val="black"/>
              </a:solidFill>
              <a:latin typeface="Times New Roman" pitchFamily="18" charset="0"/>
              <a:ea typeface="MS PGothic" pitchFamily="34" charset="-128"/>
              <a:cs typeface="Times New Roman" pitchFamily="18" charset="0"/>
            </a:endParaRPr>
          </a:p>
        </p:txBody>
      </p:sp>
      <p:graphicFrame>
        <p:nvGraphicFramePr>
          <p:cNvPr id="4" name="Table 4">
            <a:extLst>
              <a:ext uri="{FF2B5EF4-FFF2-40B4-BE49-F238E27FC236}">
                <a16:creationId xmlns:a16="http://schemas.microsoft.com/office/drawing/2014/main" id="{E0F2BAE4-B7BC-4AEB-A85C-D38F940FB2AE}"/>
              </a:ext>
            </a:extLst>
          </p:cNvPr>
          <p:cNvGraphicFramePr>
            <a:graphicFrameLocks noGrp="1"/>
          </p:cNvGraphicFramePr>
          <p:nvPr/>
        </p:nvGraphicFramePr>
        <p:xfrm>
          <a:off x="2667000" y="2209800"/>
          <a:ext cx="6096000" cy="312420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829025247"/>
                    </a:ext>
                  </a:extLst>
                </a:gridCol>
              </a:tblGrid>
              <a:tr h="520700">
                <a:tc>
                  <a:txBody>
                    <a:bodyPr/>
                    <a:lstStyle/>
                    <a:p>
                      <a:r>
                        <a:rPr lang="en-IN" b="0" dirty="0"/>
                        <a:t>Document Section</a:t>
                      </a:r>
                    </a:p>
                  </a:txBody>
                  <a:tcPr/>
                </a:tc>
                <a:extLst>
                  <a:ext uri="{0D108BD9-81ED-4DB2-BD59-A6C34878D82A}">
                    <a16:rowId xmlns:a16="http://schemas.microsoft.com/office/drawing/2014/main" val="410393218"/>
                  </a:ext>
                </a:extLst>
              </a:tr>
              <a:tr h="520700">
                <a:tc>
                  <a:txBody>
                    <a:bodyPr/>
                    <a:lstStyle/>
                    <a:p>
                      <a:r>
                        <a:rPr lang="en-IN" b="0" dirty="0"/>
                        <a:t>Link Section</a:t>
                      </a:r>
                    </a:p>
                  </a:txBody>
                  <a:tcPr/>
                </a:tc>
                <a:extLst>
                  <a:ext uri="{0D108BD9-81ED-4DB2-BD59-A6C34878D82A}">
                    <a16:rowId xmlns:a16="http://schemas.microsoft.com/office/drawing/2014/main" val="1163565556"/>
                  </a:ext>
                </a:extLst>
              </a:tr>
              <a:tr h="520700">
                <a:tc>
                  <a:txBody>
                    <a:bodyPr/>
                    <a:lstStyle/>
                    <a:p>
                      <a:r>
                        <a:rPr lang="en-IN" b="0" dirty="0"/>
                        <a:t>Specifying Namespace</a:t>
                      </a:r>
                    </a:p>
                  </a:txBody>
                  <a:tcPr/>
                </a:tc>
                <a:extLst>
                  <a:ext uri="{0D108BD9-81ED-4DB2-BD59-A6C34878D82A}">
                    <a16:rowId xmlns:a16="http://schemas.microsoft.com/office/drawing/2014/main" val="1062870013"/>
                  </a:ext>
                </a:extLst>
              </a:tr>
              <a:tr h="520700">
                <a:tc>
                  <a:txBody>
                    <a:bodyPr/>
                    <a:lstStyle/>
                    <a:p>
                      <a:r>
                        <a:rPr lang="en-IN" b="0" dirty="0"/>
                        <a:t>Global Definition and Declaration Section</a:t>
                      </a:r>
                    </a:p>
                  </a:txBody>
                  <a:tcPr/>
                </a:tc>
                <a:extLst>
                  <a:ext uri="{0D108BD9-81ED-4DB2-BD59-A6C34878D82A}">
                    <a16:rowId xmlns:a16="http://schemas.microsoft.com/office/drawing/2014/main" val="3634523133"/>
                  </a:ext>
                </a:extLst>
              </a:tr>
              <a:tr h="520700">
                <a:tc>
                  <a:txBody>
                    <a:bodyPr/>
                    <a:lstStyle/>
                    <a:p>
                      <a:r>
                        <a:rPr lang="en-IN" b="0" dirty="0"/>
                        <a:t>Main Program Section</a:t>
                      </a:r>
                    </a:p>
                  </a:txBody>
                  <a:tcPr/>
                </a:tc>
                <a:extLst>
                  <a:ext uri="{0D108BD9-81ED-4DB2-BD59-A6C34878D82A}">
                    <a16:rowId xmlns:a16="http://schemas.microsoft.com/office/drawing/2014/main" val="385031011"/>
                  </a:ext>
                </a:extLst>
              </a:tr>
              <a:tr h="520700">
                <a:tc>
                  <a:txBody>
                    <a:bodyPr/>
                    <a:lstStyle/>
                    <a:p>
                      <a:r>
                        <a:rPr lang="en-IN" b="0" dirty="0"/>
                        <a:t>Sub Program Section</a:t>
                      </a:r>
                    </a:p>
                  </a:txBody>
                  <a:tcPr/>
                </a:tc>
                <a:extLst>
                  <a:ext uri="{0D108BD9-81ED-4DB2-BD59-A6C34878D82A}">
                    <a16:rowId xmlns:a16="http://schemas.microsoft.com/office/drawing/2014/main" val="425617931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49936-3F99-4E42-A230-6DBCE37691FB}"/>
              </a:ext>
            </a:extLst>
          </p:cNvPr>
          <p:cNvSpPr>
            <a:spLocks noGrp="1"/>
          </p:cNvSpPr>
          <p:nvPr>
            <p:ph idx="1"/>
          </p:nvPr>
        </p:nvSpPr>
        <p:spPr/>
        <p:txBody>
          <a:bodyPr/>
          <a:lstStyle/>
          <a:p>
            <a:pPr marL="0" indent="0" algn="just">
              <a:buNone/>
            </a:pPr>
            <a:r>
              <a:rPr lang="en-US" sz="2000" b="1" dirty="0">
                <a:solidFill>
                  <a:srgbClr val="414141"/>
                </a:solidFill>
              </a:rPr>
              <a:t>Documentation section</a:t>
            </a:r>
          </a:p>
          <a:p>
            <a:pPr algn="just"/>
            <a:r>
              <a:rPr lang="en-US" sz="2000" dirty="0">
                <a:solidFill>
                  <a:srgbClr val="414141"/>
                </a:solidFill>
              </a:rPr>
              <a:t>Documentation section is generally meant include “</a:t>
            </a:r>
            <a:r>
              <a:rPr lang="en-US" sz="2000" b="1" dirty="0">
                <a:solidFill>
                  <a:srgbClr val="414141"/>
                </a:solidFill>
              </a:rPr>
              <a:t>set of comments</a:t>
            </a:r>
            <a:r>
              <a:rPr lang="en-US" sz="2000" dirty="0">
                <a:solidFill>
                  <a:srgbClr val="414141"/>
                </a:solidFill>
              </a:rPr>
              <a:t>”, that is used to provide the information about the program written like name of a program, utility of program, date of creation, date of last modification ,author name, licensing or copyrights information and </a:t>
            </a:r>
            <a:r>
              <a:rPr lang="en-US" sz="2000" b="1" dirty="0">
                <a:solidFill>
                  <a:srgbClr val="414141"/>
                </a:solidFill>
              </a:rPr>
              <a:t>any other information that programmer wish to put for the references</a:t>
            </a:r>
            <a:r>
              <a:rPr lang="en-US" sz="2000" dirty="0">
                <a:solidFill>
                  <a:srgbClr val="414141"/>
                </a:solidFill>
              </a:rPr>
              <a:t>.</a:t>
            </a:r>
          </a:p>
          <a:p>
            <a:pPr algn="just"/>
            <a:endParaRPr lang="en-IN" sz="2000" dirty="0"/>
          </a:p>
        </p:txBody>
      </p:sp>
      <p:sp>
        <p:nvSpPr>
          <p:cNvPr id="4" name="Date Placeholder 3">
            <a:extLst>
              <a:ext uri="{FF2B5EF4-FFF2-40B4-BE49-F238E27FC236}">
                <a16:creationId xmlns:a16="http://schemas.microsoft.com/office/drawing/2014/main" id="{6B466DD0-476C-4B19-9EF8-5CA48DEFB006}"/>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5A4B7F0F-D594-42AA-AEA1-5B920320874E}"/>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931A5BC3-9134-4D79-9642-39CD3B913034}"/>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11</a:t>
            </a:fld>
            <a:endParaRPr lang="en-US">
              <a:ea typeface="MS PGothic" pitchFamily="34" charset="-128"/>
            </a:endParaRPr>
          </a:p>
        </p:txBody>
      </p:sp>
      <p:graphicFrame>
        <p:nvGraphicFramePr>
          <p:cNvPr id="7" name="Table 7">
            <a:extLst>
              <a:ext uri="{FF2B5EF4-FFF2-40B4-BE49-F238E27FC236}">
                <a16:creationId xmlns:a16="http://schemas.microsoft.com/office/drawing/2014/main" id="{92C47CC7-E165-4906-88A7-E6A8FA3EADBF}"/>
              </a:ext>
            </a:extLst>
          </p:cNvPr>
          <p:cNvGraphicFramePr>
            <a:graphicFrameLocks noGrp="1"/>
          </p:cNvGraphicFramePr>
          <p:nvPr/>
        </p:nvGraphicFramePr>
        <p:xfrm>
          <a:off x="2514600" y="3962400"/>
          <a:ext cx="6096000" cy="201168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587842643"/>
                    </a:ext>
                  </a:extLst>
                </a:gridCol>
              </a:tblGrid>
              <a:tr h="370840">
                <a:tc>
                  <a:txBody>
                    <a:bodyPr/>
                    <a:lstStyle/>
                    <a:p>
                      <a:r>
                        <a:rPr lang="en-US" dirty="0"/>
                        <a:t>//Program Name: First C++ Program</a:t>
                      </a:r>
                    </a:p>
                    <a:p>
                      <a:r>
                        <a:rPr lang="en-US" dirty="0"/>
                        <a:t>/*</a:t>
                      </a:r>
                    </a:p>
                    <a:p>
                      <a:r>
                        <a:rPr lang="en-US" dirty="0"/>
                        <a:t>Version: 1.0</a:t>
                      </a:r>
                    </a:p>
                    <a:p>
                      <a:r>
                        <a:rPr lang="en-US" dirty="0"/>
                        <a:t>Description: C++ program basic program structure.</a:t>
                      </a:r>
                    </a:p>
                    <a:p>
                      <a:r>
                        <a:rPr lang="en-US" dirty="0"/>
                        <a:t>Author: @noname</a:t>
                      </a:r>
                    </a:p>
                    <a:p>
                      <a:r>
                        <a:rPr lang="en-US" dirty="0"/>
                        <a:t>Date Created:05-07-2021</a:t>
                      </a:r>
                    </a:p>
                    <a:p>
                      <a:r>
                        <a:rPr lang="en-US" dirty="0"/>
                        <a:t>*/</a:t>
                      </a:r>
                      <a:endParaRPr lang="en-IN" dirty="0"/>
                    </a:p>
                  </a:txBody>
                  <a:tcPr/>
                </a:tc>
                <a:extLst>
                  <a:ext uri="{0D108BD9-81ED-4DB2-BD59-A6C34878D82A}">
                    <a16:rowId xmlns:a16="http://schemas.microsoft.com/office/drawing/2014/main" val="1343617983"/>
                  </a:ext>
                </a:extLst>
              </a:tr>
            </a:tbl>
          </a:graphicData>
        </a:graphic>
      </p:graphicFrame>
      <p:sp>
        <p:nvSpPr>
          <p:cNvPr id="10" name="object 7">
            <a:extLst>
              <a:ext uri="{FF2B5EF4-FFF2-40B4-BE49-F238E27FC236}">
                <a16:creationId xmlns:a16="http://schemas.microsoft.com/office/drawing/2014/main" id="{CFAB10D7-2BAD-4973-BFFC-873E3B4EFE68}"/>
              </a:ext>
            </a:extLst>
          </p:cNvPr>
          <p:cNvSpPr txBox="1">
            <a:spLocks/>
          </p:cNvSpPr>
          <p:nvPr/>
        </p:nvSpPr>
        <p:spPr bwMode="auto">
          <a:xfrm>
            <a:off x="1800055" y="160410"/>
            <a:ext cx="7328534" cy="504625"/>
          </a:xfrm>
          <a:prstGeom prst="rect">
            <a:avLst/>
          </a:prstGeom>
          <a:noFill/>
          <a:ln w="9525">
            <a:noFill/>
            <a:miter lim="800000"/>
            <a:headEnd/>
            <a:tailEnd/>
          </a:ln>
        </p:spPr>
        <p:txBody>
          <a:bodyPr vert="horz" wrap="square" lIns="0" tIns="12065" rIns="0" bIns="0" numCol="1" rtlCol="0" anchor="ctr" anchorCtr="0" compatLnSpc="1">
            <a:prstTxWarp prst="textNoShape">
              <a:avLst/>
            </a:prstTxWarp>
            <a:spAutoFit/>
          </a:bodyPr>
          <a:lstStyle>
            <a:lvl1pPr algn="ctr" rtl="0" eaLnBrk="0" fontAlgn="base" hangingPunct="0">
              <a:spcBef>
                <a:spcPct val="0"/>
              </a:spcBef>
              <a:spcAft>
                <a:spcPct val="0"/>
              </a:spcAft>
              <a:defRPr sz="3200" kern="1200">
                <a:solidFill>
                  <a:schemeClr val="tx1"/>
                </a:solidFill>
                <a:latin typeface="Times New Roman" panose="02020603050405020304" pitchFamily="18" charset="0"/>
                <a:ea typeface="MS PGothic"/>
                <a:cs typeface="Times New Roman" panose="02020603050405020304" pitchFamily="18" charset="0"/>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a:lstStyle>
          <a:p>
            <a:pPr marL="12700" algn="l">
              <a:spcBef>
                <a:spcPts val="95"/>
              </a:spcBef>
            </a:pPr>
            <a:r>
              <a:rPr lang="en-US" dirty="0">
                <a:solidFill>
                  <a:prstClr val="black"/>
                </a:solidFill>
              </a:rPr>
              <a:t> Structure of a C++ program Contd..</a:t>
            </a:r>
          </a:p>
        </p:txBody>
      </p:sp>
    </p:spTree>
    <p:extLst>
      <p:ext uri="{BB962C8B-B14F-4D97-AF65-F5344CB8AC3E}">
        <p14:creationId xmlns:p14="http://schemas.microsoft.com/office/powerpoint/2010/main" val="84843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D0FC-6D0F-4211-AF03-DC44DD75B0D2}"/>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9E4BDBD2-0824-467D-800B-2B214834DF70}"/>
              </a:ext>
            </a:extLst>
          </p:cNvPr>
          <p:cNvSpPr>
            <a:spLocks noGrp="1"/>
          </p:cNvSpPr>
          <p:nvPr>
            <p:ph idx="1"/>
          </p:nvPr>
        </p:nvSpPr>
        <p:spPr>
          <a:xfrm>
            <a:off x="1981200" y="1371601"/>
            <a:ext cx="8229600" cy="3048000"/>
          </a:xfrm>
        </p:spPr>
        <p:txBody>
          <a:bodyPr/>
          <a:lstStyle/>
          <a:p>
            <a:pPr marL="0" indent="0" algn="just">
              <a:buNone/>
            </a:pPr>
            <a:r>
              <a:rPr lang="en-US" b="1" dirty="0">
                <a:solidFill>
                  <a:srgbClr val="273239"/>
                </a:solidFill>
              </a:rPr>
              <a:t>Link Section</a:t>
            </a:r>
          </a:p>
          <a:p>
            <a:pPr algn="just"/>
            <a:r>
              <a:rPr lang="en-US" dirty="0">
                <a:solidFill>
                  <a:srgbClr val="273239"/>
                </a:solidFill>
              </a:rPr>
              <a:t>P</a:t>
            </a:r>
            <a:r>
              <a:rPr lang="en-US" b="0" i="0" dirty="0">
                <a:solidFill>
                  <a:srgbClr val="273239"/>
                </a:solidFill>
                <a:effectLst/>
              </a:rPr>
              <a:t>reprocessors directives tell the compiler to preprocess the source code before compiling. </a:t>
            </a:r>
          </a:p>
          <a:p>
            <a:pPr algn="just"/>
            <a:r>
              <a:rPr lang="en-US" b="0" i="0" dirty="0">
                <a:solidFill>
                  <a:srgbClr val="273239"/>
                </a:solidFill>
                <a:effectLst/>
              </a:rPr>
              <a:t>All of these preprocessor directives begin with a ‘#’ (hash) symbol. The ‘#’ symbol indicates that, whatever statement starts with #, is going to the preprocessor program, and preprocessor program will execute this statement. </a:t>
            </a:r>
          </a:p>
          <a:p>
            <a:pPr algn="just"/>
            <a:r>
              <a:rPr lang="en-US" b="0" i="0" dirty="0">
                <a:solidFill>
                  <a:srgbClr val="273239"/>
                </a:solidFill>
                <a:effectLst/>
              </a:rPr>
              <a:t>Examples of some preprocessor directives are: </a:t>
            </a:r>
            <a:r>
              <a:rPr lang="en-US" b="0" i="1" dirty="0">
                <a:solidFill>
                  <a:srgbClr val="273239"/>
                </a:solidFill>
                <a:effectLst/>
              </a:rPr>
              <a:t>#include</a:t>
            </a:r>
            <a:r>
              <a:rPr lang="en-US" b="0" i="0" dirty="0">
                <a:solidFill>
                  <a:srgbClr val="273239"/>
                </a:solidFill>
                <a:effectLst/>
              </a:rPr>
              <a:t>, </a:t>
            </a:r>
            <a:r>
              <a:rPr lang="en-US" b="0" i="1" dirty="0">
                <a:solidFill>
                  <a:srgbClr val="273239"/>
                </a:solidFill>
                <a:effectLst/>
              </a:rPr>
              <a:t>#define</a:t>
            </a:r>
            <a:r>
              <a:rPr lang="en-US" b="0" i="0" dirty="0">
                <a:solidFill>
                  <a:srgbClr val="273239"/>
                </a:solidFill>
                <a:effectLst/>
              </a:rPr>
              <a:t>, </a:t>
            </a:r>
            <a:r>
              <a:rPr lang="en-US" b="0" i="1" dirty="0">
                <a:solidFill>
                  <a:srgbClr val="273239"/>
                </a:solidFill>
                <a:effectLst/>
              </a:rPr>
              <a:t>#ifndef</a:t>
            </a:r>
            <a:r>
              <a:rPr lang="en-US" b="0" i="0" dirty="0">
                <a:solidFill>
                  <a:srgbClr val="273239"/>
                </a:solidFill>
                <a:effectLst/>
              </a:rPr>
              <a:t> etc.</a:t>
            </a:r>
            <a:endParaRPr lang="en-US" b="0" i="0" dirty="0">
              <a:solidFill>
                <a:srgbClr val="414141"/>
              </a:solidFill>
              <a:effectLst/>
            </a:endParaRPr>
          </a:p>
          <a:p>
            <a:endParaRPr lang="en-IN" dirty="0"/>
          </a:p>
        </p:txBody>
      </p:sp>
      <p:sp>
        <p:nvSpPr>
          <p:cNvPr id="4" name="Date Placeholder 3">
            <a:extLst>
              <a:ext uri="{FF2B5EF4-FFF2-40B4-BE49-F238E27FC236}">
                <a16:creationId xmlns:a16="http://schemas.microsoft.com/office/drawing/2014/main" id="{E1F271EF-87DD-4E4F-AFB7-4E3D2BD4A9C1}"/>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DF974A2-398B-409E-8EF0-474D46901C71}"/>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463F3DEE-97D8-4253-8167-BFF0A81EE6DF}"/>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12</a:t>
            </a:fld>
            <a:endParaRPr lang="en-US" dirty="0">
              <a:ea typeface="MS PGothic" pitchFamily="34" charset="-128"/>
            </a:endParaRPr>
          </a:p>
        </p:txBody>
      </p:sp>
    </p:spTree>
    <p:extLst>
      <p:ext uri="{BB962C8B-B14F-4D97-AF65-F5344CB8AC3E}">
        <p14:creationId xmlns:p14="http://schemas.microsoft.com/office/powerpoint/2010/main" val="347021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CED6-38BF-43BB-A596-5FB1CE53CC49}"/>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D3F7FBA1-D77C-4A5B-B4E4-EEAB17481964}"/>
              </a:ext>
            </a:extLst>
          </p:cNvPr>
          <p:cNvSpPr>
            <a:spLocks noGrp="1"/>
          </p:cNvSpPr>
          <p:nvPr>
            <p:ph idx="1"/>
          </p:nvPr>
        </p:nvSpPr>
        <p:spPr/>
        <p:txBody>
          <a:bodyPr/>
          <a:lstStyle/>
          <a:p>
            <a:pPr marL="0" indent="0">
              <a:buNone/>
            </a:pPr>
            <a:r>
              <a:rPr lang="en-US" b="1" i="0" dirty="0">
                <a:solidFill>
                  <a:srgbClr val="273239"/>
                </a:solidFill>
                <a:effectLst/>
                <a:latin typeface="urw-din"/>
              </a:rPr>
              <a:t>Preprocessor Directives</a:t>
            </a:r>
          </a:p>
          <a:p>
            <a:pPr marL="0" indent="0">
              <a:buNone/>
            </a:pPr>
            <a:r>
              <a:rPr lang="en-US" i="0" dirty="0">
                <a:solidFill>
                  <a:srgbClr val="273239"/>
                </a:solidFill>
                <a:effectLst/>
                <a:latin typeface="urw-din"/>
              </a:rPr>
              <a:t>There are 3 main types of preprocessor directives:  </a:t>
            </a:r>
          </a:p>
          <a:p>
            <a:pPr algn="l" fontAlgn="base">
              <a:buFont typeface="+mj-lt"/>
              <a:buAutoNum type="arabicPeriod"/>
            </a:pPr>
            <a:r>
              <a:rPr lang="en-US" b="0" i="0" dirty="0">
                <a:solidFill>
                  <a:srgbClr val="273239"/>
                </a:solidFill>
                <a:effectLst/>
                <a:latin typeface="urw-din"/>
              </a:rPr>
              <a:t>Macros</a:t>
            </a:r>
          </a:p>
          <a:p>
            <a:pPr algn="l" fontAlgn="base">
              <a:buFont typeface="+mj-lt"/>
              <a:buAutoNum type="arabicPeriod"/>
            </a:pPr>
            <a:r>
              <a:rPr lang="en-US" b="0" i="0" dirty="0">
                <a:solidFill>
                  <a:srgbClr val="273239"/>
                </a:solidFill>
                <a:effectLst/>
                <a:latin typeface="urw-din"/>
              </a:rPr>
              <a:t>File Inclusion</a:t>
            </a:r>
          </a:p>
          <a:p>
            <a:pPr algn="l" fontAlgn="base">
              <a:buFont typeface="+mj-lt"/>
              <a:buAutoNum type="arabicPeriod"/>
            </a:pPr>
            <a:r>
              <a:rPr lang="en-US" b="0" i="0" dirty="0">
                <a:solidFill>
                  <a:srgbClr val="273239"/>
                </a:solidFill>
                <a:effectLst/>
                <a:latin typeface="urw-din"/>
              </a:rPr>
              <a:t>Other directives</a:t>
            </a:r>
          </a:p>
          <a:p>
            <a:endParaRPr lang="en-IN" dirty="0"/>
          </a:p>
        </p:txBody>
      </p:sp>
      <p:sp>
        <p:nvSpPr>
          <p:cNvPr id="4" name="Date Placeholder 3">
            <a:extLst>
              <a:ext uri="{FF2B5EF4-FFF2-40B4-BE49-F238E27FC236}">
                <a16:creationId xmlns:a16="http://schemas.microsoft.com/office/drawing/2014/main" id="{F1622988-6895-49F2-A57F-A0D49C7EA437}"/>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91A40F66-B5E6-4812-B352-427C7E2E4257}"/>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A79DE3A7-8BF9-4C9D-98D6-D03C2D60472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13</a:t>
            </a:fld>
            <a:endParaRPr lang="en-US">
              <a:ea typeface="MS PGothic" pitchFamily="34" charset="-128"/>
            </a:endParaRPr>
          </a:p>
        </p:txBody>
      </p:sp>
    </p:spTree>
    <p:extLst>
      <p:ext uri="{BB962C8B-B14F-4D97-AF65-F5344CB8AC3E}">
        <p14:creationId xmlns:p14="http://schemas.microsoft.com/office/powerpoint/2010/main" val="27741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2308-31F7-4A83-AAC2-C326565498E7}"/>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F9AB321E-A8FA-4DE9-8BE7-E9725FFEC06D}"/>
              </a:ext>
            </a:extLst>
          </p:cNvPr>
          <p:cNvSpPr>
            <a:spLocks noGrp="1"/>
          </p:cNvSpPr>
          <p:nvPr>
            <p:ph idx="1"/>
          </p:nvPr>
        </p:nvSpPr>
        <p:spPr>
          <a:xfrm>
            <a:off x="1986338" y="1026358"/>
            <a:ext cx="4566863" cy="4993442"/>
          </a:xfrm>
        </p:spPr>
        <p:txBody>
          <a:bodyPr/>
          <a:lstStyle/>
          <a:p>
            <a:pPr marL="0" indent="0">
              <a:buNone/>
            </a:pPr>
            <a:r>
              <a:rPr lang="en-US" b="1" i="0" dirty="0">
                <a:solidFill>
                  <a:srgbClr val="273239"/>
                </a:solidFill>
                <a:effectLst/>
                <a:latin typeface="urw-din"/>
              </a:rPr>
              <a:t>Macros</a:t>
            </a:r>
          </a:p>
          <a:p>
            <a:r>
              <a:rPr lang="en-US" b="0" i="0" dirty="0">
                <a:solidFill>
                  <a:srgbClr val="273239"/>
                </a:solidFill>
                <a:effectLst/>
                <a:latin typeface="urw-din"/>
              </a:rPr>
              <a:t>Macros are a piece of code in a program which is given some name. Whenever this name is encountered by the compiler the compiler replaces the name with the actual piece of code. </a:t>
            </a:r>
          </a:p>
          <a:p>
            <a:r>
              <a:rPr lang="en-US" b="0" i="0" dirty="0">
                <a:solidFill>
                  <a:srgbClr val="273239"/>
                </a:solidFill>
                <a:effectLst/>
                <a:latin typeface="urw-din"/>
              </a:rPr>
              <a:t>The ‘#define’ directive is used to define a macro.</a:t>
            </a:r>
            <a:endParaRPr lang="en-IN" dirty="0"/>
          </a:p>
        </p:txBody>
      </p:sp>
      <p:sp>
        <p:nvSpPr>
          <p:cNvPr id="4" name="Date Placeholder 3">
            <a:extLst>
              <a:ext uri="{FF2B5EF4-FFF2-40B4-BE49-F238E27FC236}">
                <a16:creationId xmlns:a16="http://schemas.microsoft.com/office/drawing/2014/main" id="{7FAEF039-9E08-4202-BDF4-0C0E677DDB7F}"/>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35EC0835-3411-4D97-8EDD-055BA2344360}"/>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45935C3C-E6F6-450F-BBBF-2B68BFD3D680}"/>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14</a:t>
            </a:fld>
            <a:endParaRPr lang="en-US">
              <a:ea typeface="MS PGothic" pitchFamily="34" charset="-128"/>
            </a:endParaRPr>
          </a:p>
        </p:txBody>
      </p:sp>
      <p:sp>
        <p:nvSpPr>
          <p:cNvPr id="8" name="TextBox 7">
            <a:extLst>
              <a:ext uri="{FF2B5EF4-FFF2-40B4-BE49-F238E27FC236}">
                <a16:creationId xmlns:a16="http://schemas.microsoft.com/office/drawing/2014/main" id="{60EF261A-C08B-4DDA-ACA1-659695B4EC49}"/>
              </a:ext>
            </a:extLst>
          </p:cNvPr>
          <p:cNvSpPr txBox="1"/>
          <p:nvPr/>
        </p:nvSpPr>
        <p:spPr>
          <a:xfrm>
            <a:off x="6995375" y="1302913"/>
            <a:ext cx="4038600" cy="3785652"/>
          </a:xfrm>
          <a:prstGeom prst="rect">
            <a:avLst/>
          </a:prstGeom>
          <a:noFill/>
          <a:ln>
            <a:solidFill>
              <a:schemeClr val="tx1"/>
            </a:solidFill>
          </a:ln>
        </p:spPr>
        <p:txBody>
          <a:bodyPr wrap="square">
            <a:spAutoFit/>
          </a:bodyPr>
          <a:lstStyle/>
          <a:p>
            <a:pPr fontAlgn="base">
              <a:spcBef>
                <a:spcPct val="0"/>
              </a:spcBef>
              <a:spcAft>
                <a:spcPct val="0"/>
              </a:spcAft>
            </a:pPr>
            <a:r>
              <a:rPr lang="en-IN" sz="1600" dirty="0">
                <a:solidFill>
                  <a:prstClr val="black"/>
                </a:solidFill>
                <a:latin typeface="Arial" pitchFamily="34" charset="0"/>
                <a:ea typeface="MS PGothic" pitchFamily="34" charset="-128"/>
              </a:rPr>
              <a:t>#include&lt;iostream&gt;</a:t>
            </a:r>
          </a:p>
          <a:p>
            <a:pPr fontAlgn="base">
              <a:spcBef>
                <a:spcPct val="0"/>
              </a:spcBef>
              <a:spcAft>
                <a:spcPct val="0"/>
              </a:spcAft>
            </a:pPr>
            <a:r>
              <a:rPr lang="en-IN" sz="1600" dirty="0">
                <a:solidFill>
                  <a:prstClr val="black"/>
                </a:solidFill>
                <a:latin typeface="Arial" pitchFamily="34" charset="0"/>
                <a:ea typeface="MS PGothic" pitchFamily="34" charset="-128"/>
              </a:rPr>
              <a:t>using namespace std;</a:t>
            </a:r>
          </a:p>
          <a:p>
            <a:pPr fontAlgn="base">
              <a:spcBef>
                <a:spcPct val="0"/>
              </a:spcBef>
              <a:spcAft>
                <a:spcPct val="0"/>
              </a:spcAft>
            </a:pPr>
            <a:r>
              <a:rPr lang="en-IN" sz="1600" dirty="0">
                <a:solidFill>
                  <a:prstClr val="black"/>
                </a:solidFill>
                <a:latin typeface="Arial" pitchFamily="34" charset="0"/>
                <a:ea typeface="MS PGothic" pitchFamily="34" charset="-128"/>
              </a:rPr>
              <a:t>// macro definition</a:t>
            </a:r>
          </a:p>
          <a:p>
            <a:pPr fontAlgn="base">
              <a:spcBef>
                <a:spcPct val="0"/>
              </a:spcBef>
              <a:spcAft>
                <a:spcPct val="0"/>
              </a:spcAft>
            </a:pPr>
            <a:r>
              <a:rPr lang="en-IN" sz="1600" dirty="0">
                <a:solidFill>
                  <a:prstClr val="black"/>
                </a:solidFill>
                <a:latin typeface="Arial" pitchFamily="34" charset="0"/>
                <a:ea typeface="MS PGothic" pitchFamily="34" charset="-128"/>
              </a:rPr>
              <a:t>#define LIMIT 5</a:t>
            </a:r>
          </a:p>
          <a:p>
            <a:pPr fontAlgn="base">
              <a:spcBef>
                <a:spcPct val="0"/>
              </a:spcBef>
              <a:spcAft>
                <a:spcPct val="0"/>
              </a:spcAft>
            </a:pPr>
            <a:r>
              <a:rPr lang="en-IN" sz="1600" dirty="0">
                <a:solidFill>
                  <a:prstClr val="black"/>
                </a:solidFill>
                <a:latin typeface="Arial" pitchFamily="34" charset="0"/>
                <a:ea typeface="MS PGothic" pitchFamily="34" charset="-128"/>
              </a:rPr>
              <a:t>#define c "</a:t>
            </a:r>
            <a:r>
              <a:rPr lang="en-IN" sz="1600" dirty="0" err="1">
                <a:solidFill>
                  <a:prstClr val="black"/>
                </a:solidFill>
                <a:latin typeface="Arial" pitchFamily="34" charset="0"/>
                <a:ea typeface="MS PGothic" pitchFamily="34" charset="-128"/>
              </a:rPr>
              <a:t>czechoslovakia</a:t>
            </a:r>
            <a:r>
              <a:rPr lang="en-IN" sz="1600" dirty="0">
                <a:solidFill>
                  <a:prstClr val="black"/>
                </a:solidFill>
                <a:latin typeface="Arial" pitchFamily="34" charset="0"/>
                <a:ea typeface="MS PGothic" pitchFamily="34" charset="-128"/>
              </a:rPr>
              <a:t>"</a:t>
            </a:r>
          </a:p>
          <a:p>
            <a:pPr fontAlgn="base">
              <a:spcBef>
                <a:spcPct val="0"/>
              </a:spcBef>
              <a:spcAft>
                <a:spcPct val="0"/>
              </a:spcAft>
            </a:pPr>
            <a:r>
              <a:rPr lang="en-IN" sz="1600" dirty="0">
                <a:solidFill>
                  <a:prstClr val="black"/>
                </a:solidFill>
                <a:latin typeface="Arial" pitchFamily="34" charset="0"/>
                <a:ea typeface="MS PGothic" pitchFamily="34" charset="-128"/>
              </a:rPr>
              <a:t>int main()</a:t>
            </a:r>
          </a:p>
          <a:p>
            <a:pPr fontAlgn="base">
              <a:spcBef>
                <a:spcPct val="0"/>
              </a:spcBef>
              <a:spcAft>
                <a:spcPct val="0"/>
              </a:spcAft>
            </a:pPr>
            <a:r>
              <a:rPr lang="en-IN" sz="1600" dirty="0">
                <a:solidFill>
                  <a:prstClr val="black"/>
                </a:solidFill>
                <a:latin typeface="Arial" pitchFamily="34" charset="0"/>
                <a:ea typeface="MS PGothic" pitchFamily="34" charset="-128"/>
              </a:rPr>
              <a:t>{</a:t>
            </a:r>
          </a:p>
          <a:p>
            <a:pPr fontAlgn="base">
              <a:spcBef>
                <a:spcPct val="0"/>
              </a:spcBef>
              <a:spcAft>
                <a:spcPct val="0"/>
              </a:spcAft>
            </a:pPr>
            <a:r>
              <a:rPr lang="en-IN" sz="1600" dirty="0">
                <a:solidFill>
                  <a:prstClr val="black"/>
                </a:solidFill>
                <a:latin typeface="Arial" pitchFamily="34" charset="0"/>
                <a:ea typeface="MS PGothic" pitchFamily="34" charset="-128"/>
              </a:rPr>
              <a:t>	for (int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 0;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&lt; LIMIT;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r>
              <a:rPr lang="en-IN" sz="1600" dirty="0" err="1">
                <a:solidFill>
                  <a:prstClr val="black"/>
                </a:solidFill>
                <a:latin typeface="Arial" pitchFamily="34" charset="0"/>
                <a:ea typeface="MS PGothic" pitchFamily="34" charset="-128"/>
              </a:rPr>
              <a:t>cout</a:t>
            </a:r>
            <a:r>
              <a:rPr lang="en-IN" sz="1600" dirty="0">
                <a:solidFill>
                  <a:prstClr val="black"/>
                </a:solidFill>
                <a:latin typeface="Arial" pitchFamily="34" charset="0"/>
                <a:ea typeface="MS PGothic" pitchFamily="34" charset="-128"/>
              </a:rPr>
              <a:t> &lt;&lt; </a:t>
            </a:r>
            <a:r>
              <a:rPr lang="en-IN" sz="1600" dirty="0" err="1">
                <a:solidFill>
                  <a:prstClr val="black"/>
                </a:solidFill>
                <a:latin typeface="Arial" pitchFamily="34" charset="0"/>
                <a:ea typeface="MS PGothic" pitchFamily="34" charset="-128"/>
              </a:rPr>
              <a:t>i</a:t>
            </a:r>
            <a:r>
              <a:rPr lang="en-IN" sz="1600" dirty="0">
                <a:solidFill>
                  <a:prstClr val="black"/>
                </a:solidFill>
                <a:latin typeface="Arial" pitchFamily="34" charset="0"/>
                <a:ea typeface="MS PGothic" pitchFamily="34" charset="-128"/>
              </a:rPr>
              <a:t> &lt;&lt; "\n";</a:t>
            </a:r>
          </a:p>
          <a:p>
            <a:pPr fontAlgn="base">
              <a:spcBef>
                <a:spcPct val="0"/>
              </a:spcBef>
              <a:spcAft>
                <a:spcPct val="0"/>
              </a:spcAft>
            </a:pPr>
            <a:r>
              <a:rPr lang="en-IN" sz="1600" dirty="0">
                <a:solidFill>
                  <a:prstClr val="black"/>
                </a:solidFill>
                <a:latin typeface="Arial" pitchFamily="34" charset="0"/>
                <a:ea typeface="MS PGothic" pitchFamily="34" charset="-128"/>
              </a:rPr>
              <a:t>	}</a:t>
            </a:r>
          </a:p>
          <a:p>
            <a:pPr fontAlgn="base">
              <a:spcBef>
                <a:spcPct val="0"/>
              </a:spcBef>
              <a:spcAft>
                <a:spcPct val="0"/>
              </a:spcAft>
            </a:pPr>
            <a:r>
              <a:rPr lang="en-IN" sz="1600" dirty="0">
                <a:solidFill>
                  <a:prstClr val="black"/>
                </a:solidFill>
                <a:latin typeface="Arial" pitchFamily="34" charset="0"/>
                <a:ea typeface="MS PGothic" pitchFamily="34" charset="-128"/>
              </a:rPr>
              <a:t>	</a:t>
            </a:r>
            <a:r>
              <a:rPr lang="en-IN" sz="1600" dirty="0" err="1">
                <a:solidFill>
                  <a:prstClr val="black"/>
                </a:solidFill>
                <a:latin typeface="Arial" pitchFamily="34" charset="0"/>
                <a:ea typeface="MS PGothic" pitchFamily="34" charset="-128"/>
              </a:rPr>
              <a:t>cout</a:t>
            </a:r>
            <a:r>
              <a:rPr lang="en-IN" sz="1600" dirty="0">
                <a:solidFill>
                  <a:prstClr val="black"/>
                </a:solidFill>
                <a:latin typeface="Arial" pitchFamily="34" charset="0"/>
                <a:ea typeface="MS PGothic" pitchFamily="34" charset="-128"/>
              </a:rPr>
              <a:t>&lt;&lt;c;</a:t>
            </a:r>
          </a:p>
          <a:p>
            <a:pPr fontAlgn="base">
              <a:spcBef>
                <a:spcPct val="0"/>
              </a:spcBef>
              <a:spcAft>
                <a:spcPct val="0"/>
              </a:spcAft>
            </a:pPr>
            <a:endParaRPr lang="en-IN" sz="1600" dirty="0">
              <a:solidFill>
                <a:prstClr val="black"/>
              </a:solidFill>
              <a:latin typeface="Arial" pitchFamily="34" charset="0"/>
              <a:ea typeface="MS PGothic" pitchFamily="34" charset="-128"/>
            </a:endParaRPr>
          </a:p>
          <a:p>
            <a:pPr fontAlgn="base">
              <a:spcBef>
                <a:spcPct val="0"/>
              </a:spcBef>
              <a:spcAft>
                <a:spcPct val="0"/>
              </a:spcAft>
            </a:pPr>
            <a:r>
              <a:rPr lang="en-IN" sz="1600" dirty="0">
                <a:solidFill>
                  <a:prstClr val="black"/>
                </a:solidFill>
                <a:latin typeface="Arial" pitchFamily="34" charset="0"/>
                <a:ea typeface="MS PGothic" pitchFamily="34" charset="-128"/>
              </a:rPr>
              <a:t>	return 0;</a:t>
            </a:r>
          </a:p>
          <a:p>
            <a:pPr fontAlgn="base">
              <a:spcBef>
                <a:spcPct val="0"/>
              </a:spcBef>
              <a:spcAft>
                <a:spcPct val="0"/>
              </a:spcAft>
            </a:pPr>
            <a:r>
              <a:rPr lang="en-IN" sz="1600" dirty="0">
                <a:solidFill>
                  <a:prstClr val="black"/>
                </a:solidFill>
                <a:latin typeface="Arial" pitchFamily="34" charset="0"/>
                <a:ea typeface="MS PGothic" pitchFamily="34" charset="-128"/>
              </a:rPr>
              <a:t>}</a:t>
            </a:r>
          </a:p>
        </p:txBody>
      </p:sp>
    </p:spTree>
    <p:extLst>
      <p:ext uri="{BB962C8B-B14F-4D97-AF65-F5344CB8AC3E}">
        <p14:creationId xmlns:p14="http://schemas.microsoft.com/office/powerpoint/2010/main" val="411637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A48B-96A8-4270-9CA7-C9DCCCCD3DCE}"/>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14224FE4-BA6A-4FF6-B081-CC61FE4F6B72}"/>
              </a:ext>
            </a:extLst>
          </p:cNvPr>
          <p:cNvSpPr>
            <a:spLocks noGrp="1"/>
          </p:cNvSpPr>
          <p:nvPr>
            <p:ph idx="1"/>
          </p:nvPr>
        </p:nvSpPr>
        <p:spPr>
          <a:xfrm>
            <a:off x="1981200" y="1371600"/>
            <a:ext cx="2286000" cy="3124200"/>
          </a:xfrm>
        </p:spPr>
        <p:txBody>
          <a:bodyPr/>
          <a:lstStyle/>
          <a:p>
            <a:pPr marL="0" indent="0">
              <a:buNone/>
            </a:pPr>
            <a:r>
              <a:rPr lang="en-US" b="1" i="0" dirty="0">
                <a:solidFill>
                  <a:srgbClr val="273239"/>
                </a:solidFill>
                <a:effectLst/>
                <a:latin typeface="urw-din"/>
              </a:rPr>
              <a:t>Macros with arguments</a:t>
            </a:r>
            <a:r>
              <a:rPr lang="en-US" b="0" i="0" dirty="0">
                <a:solidFill>
                  <a:srgbClr val="273239"/>
                </a:solidFill>
                <a:effectLst/>
                <a:latin typeface="urw-din"/>
              </a:rPr>
              <a:t>: We can also pass arguments to macros. Macros defined with arguments works similarly as functions.</a:t>
            </a:r>
            <a:endParaRPr lang="en-IN" dirty="0"/>
          </a:p>
        </p:txBody>
      </p:sp>
      <p:sp>
        <p:nvSpPr>
          <p:cNvPr id="4" name="Date Placeholder 3">
            <a:extLst>
              <a:ext uri="{FF2B5EF4-FFF2-40B4-BE49-F238E27FC236}">
                <a16:creationId xmlns:a16="http://schemas.microsoft.com/office/drawing/2014/main" id="{6553CC4B-744A-4511-ABDE-31E22D78E6CA}"/>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2E10A06B-8015-4BEB-BD1C-942538CFFF43}"/>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37EE5CA3-5044-4353-A932-6A77E9C242F0}"/>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15</a:t>
            </a:fld>
            <a:endParaRPr lang="en-US">
              <a:ea typeface="MS PGothic" pitchFamily="34" charset="-128"/>
            </a:endParaRPr>
          </a:p>
        </p:txBody>
      </p:sp>
      <p:sp>
        <p:nvSpPr>
          <p:cNvPr id="8" name="TextBox 7">
            <a:extLst>
              <a:ext uri="{FF2B5EF4-FFF2-40B4-BE49-F238E27FC236}">
                <a16:creationId xmlns:a16="http://schemas.microsoft.com/office/drawing/2014/main" id="{ACDC78C6-4E75-4E1E-96F4-70051F234CF9}"/>
              </a:ext>
            </a:extLst>
          </p:cNvPr>
          <p:cNvSpPr txBox="1"/>
          <p:nvPr/>
        </p:nvSpPr>
        <p:spPr>
          <a:xfrm>
            <a:off x="4876800" y="1239083"/>
            <a:ext cx="5659348" cy="3970318"/>
          </a:xfrm>
          <a:prstGeom prst="rect">
            <a:avLst/>
          </a:prstGeom>
          <a:noFill/>
          <a:ln>
            <a:solidFill>
              <a:schemeClr val="tx1"/>
            </a:solidFill>
          </a:ln>
        </p:spPr>
        <p:txBody>
          <a:bodyPr wrap="square">
            <a:spAutoFit/>
          </a:bodyPr>
          <a:lstStyle/>
          <a:p>
            <a:pPr fontAlgn="base">
              <a:spcBef>
                <a:spcPct val="0"/>
              </a:spcBef>
              <a:spcAft>
                <a:spcPct val="0"/>
              </a:spcAft>
            </a:pPr>
            <a:r>
              <a:rPr lang="en-IN" dirty="0">
                <a:solidFill>
                  <a:prstClr val="black"/>
                </a:solidFill>
                <a:latin typeface="Arial" pitchFamily="34" charset="0"/>
                <a:ea typeface="MS PGothic" pitchFamily="34" charset="-128"/>
              </a:rPr>
              <a:t>#include &lt;iostream&gt;</a:t>
            </a:r>
          </a:p>
          <a:p>
            <a:pPr fontAlgn="base">
              <a:spcBef>
                <a:spcPct val="0"/>
              </a:spcBef>
              <a:spcAft>
                <a:spcPct val="0"/>
              </a:spcAft>
            </a:pPr>
            <a:r>
              <a:rPr lang="en-IN" dirty="0">
                <a:solidFill>
                  <a:prstClr val="black"/>
                </a:solidFill>
                <a:latin typeface="Arial" pitchFamily="34" charset="0"/>
                <a:ea typeface="MS PGothic" pitchFamily="34" charset="-128"/>
              </a:rPr>
              <a:t>Using namespace std;</a:t>
            </a:r>
          </a:p>
          <a:p>
            <a:pPr fontAlgn="base">
              <a:spcBef>
                <a:spcPct val="0"/>
              </a:spcBef>
              <a:spcAft>
                <a:spcPct val="0"/>
              </a:spcAft>
            </a:pPr>
            <a:r>
              <a:rPr lang="en-IN" dirty="0">
                <a:solidFill>
                  <a:prstClr val="black"/>
                </a:solidFill>
                <a:latin typeface="Arial" pitchFamily="34" charset="0"/>
                <a:ea typeface="MS PGothic" pitchFamily="34" charset="-128"/>
              </a:rPr>
              <a:t>// macro with parameter</a:t>
            </a:r>
          </a:p>
          <a:p>
            <a:pPr fontAlgn="base">
              <a:spcBef>
                <a:spcPct val="0"/>
              </a:spcBef>
              <a:spcAft>
                <a:spcPct val="0"/>
              </a:spcAft>
            </a:pPr>
            <a:r>
              <a:rPr lang="en-IN" dirty="0">
                <a:solidFill>
                  <a:prstClr val="black"/>
                </a:solidFill>
                <a:latin typeface="Arial" pitchFamily="34" charset="0"/>
                <a:ea typeface="MS PGothic" pitchFamily="34" charset="-128"/>
              </a:rPr>
              <a:t>#define AREA(l, b) (l * b)</a:t>
            </a:r>
          </a:p>
          <a:p>
            <a:pPr fontAlgn="base">
              <a:spcBef>
                <a:spcPct val="0"/>
              </a:spcBef>
              <a:spcAft>
                <a:spcPct val="0"/>
              </a:spcAft>
            </a:pPr>
            <a:r>
              <a:rPr lang="en-IN" dirty="0">
                <a:solidFill>
                  <a:prstClr val="black"/>
                </a:solidFill>
                <a:latin typeface="Arial" pitchFamily="34" charset="0"/>
                <a:ea typeface="MS PGothic" pitchFamily="34" charset="-128"/>
              </a:rPr>
              <a:t>int main()</a:t>
            </a:r>
          </a:p>
          <a:p>
            <a:pPr fontAlgn="base">
              <a:spcBef>
                <a:spcPct val="0"/>
              </a:spcBef>
              <a:spcAft>
                <a:spcPct val="0"/>
              </a:spcAft>
            </a:pPr>
            <a:r>
              <a:rPr lang="en-IN" dirty="0">
                <a:solidFill>
                  <a:prstClr val="black"/>
                </a:solidFill>
                <a:latin typeface="Arial" pitchFamily="34" charset="0"/>
                <a:ea typeface="MS PGothic" pitchFamily="34" charset="-128"/>
              </a:rPr>
              <a:t>{</a:t>
            </a:r>
          </a:p>
          <a:p>
            <a:pPr fontAlgn="base">
              <a:spcBef>
                <a:spcPct val="0"/>
              </a:spcBef>
              <a:spcAft>
                <a:spcPct val="0"/>
              </a:spcAft>
            </a:pPr>
            <a:r>
              <a:rPr lang="en-IN" dirty="0">
                <a:solidFill>
                  <a:prstClr val="black"/>
                </a:solidFill>
                <a:latin typeface="Arial" pitchFamily="34" charset="0"/>
                <a:ea typeface="MS PGothic" pitchFamily="34" charset="-128"/>
              </a:rPr>
              <a:t>	int l1 = 10, l2 = 5, area;</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area = AREA(l1, l2);</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std::</a:t>
            </a:r>
            <a:r>
              <a:rPr lang="en-IN" dirty="0" err="1">
                <a:solidFill>
                  <a:prstClr val="black"/>
                </a:solidFill>
                <a:latin typeface="Arial" pitchFamily="34" charset="0"/>
                <a:ea typeface="MS PGothic" pitchFamily="34" charset="-128"/>
              </a:rPr>
              <a:t>cout</a:t>
            </a:r>
            <a:r>
              <a:rPr lang="en-IN" dirty="0">
                <a:solidFill>
                  <a:prstClr val="black"/>
                </a:solidFill>
                <a:latin typeface="Arial" pitchFamily="34" charset="0"/>
                <a:ea typeface="MS PGothic" pitchFamily="34" charset="-128"/>
              </a:rPr>
              <a:t> &lt;&lt; "Area of rectangle is: " &lt;&lt; area;</a:t>
            </a:r>
          </a:p>
          <a:p>
            <a:pPr fontAlgn="base">
              <a:spcBef>
                <a:spcPct val="0"/>
              </a:spcBef>
              <a:spcAft>
                <a:spcPct val="0"/>
              </a:spcAft>
            </a:pPr>
            <a:endParaRPr lang="en-IN" dirty="0">
              <a:solidFill>
                <a:prstClr val="black"/>
              </a:solidFill>
              <a:latin typeface="Arial" pitchFamily="34" charset="0"/>
              <a:ea typeface="MS PGothic" pitchFamily="34" charset="-128"/>
            </a:endParaRPr>
          </a:p>
          <a:p>
            <a:pPr fontAlgn="base">
              <a:spcBef>
                <a:spcPct val="0"/>
              </a:spcBef>
              <a:spcAft>
                <a:spcPct val="0"/>
              </a:spcAft>
            </a:pPr>
            <a:r>
              <a:rPr lang="en-IN" dirty="0">
                <a:solidFill>
                  <a:prstClr val="black"/>
                </a:solidFill>
                <a:latin typeface="Arial" pitchFamily="34" charset="0"/>
                <a:ea typeface="MS PGothic" pitchFamily="34" charset="-128"/>
              </a:rPr>
              <a:t>	return 0;</a:t>
            </a:r>
          </a:p>
          <a:p>
            <a:pPr fontAlgn="base">
              <a:spcBef>
                <a:spcPct val="0"/>
              </a:spcBef>
              <a:spcAft>
                <a:spcPct val="0"/>
              </a:spcAft>
            </a:pPr>
            <a:r>
              <a:rPr lang="en-IN" dirty="0">
                <a:solidFill>
                  <a:prstClr val="black"/>
                </a:solidFill>
                <a:latin typeface="Arial" pitchFamily="34" charset="0"/>
                <a:ea typeface="MS PGothic" pitchFamily="34" charset="-128"/>
              </a:rPr>
              <a:t>}</a:t>
            </a:r>
          </a:p>
        </p:txBody>
      </p:sp>
    </p:spTree>
    <p:extLst>
      <p:ext uri="{BB962C8B-B14F-4D97-AF65-F5344CB8AC3E}">
        <p14:creationId xmlns:p14="http://schemas.microsoft.com/office/powerpoint/2010/main" val="12342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B9C6-6B11-42F6-8865-8C157C2FE867}"/>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75B7D6ED-ADE7-4E16-AAE3-2179AF0AF2AA}"/>
              </a:ext>
            </a:extLst>
          </p:cNvPr>
          <p:cNvSpPr>
            <a:spLocks noGrp="1"/>
          </p:cNvSpPr>
          <p:nvPr>
            <p:ph idx="1"/>
          </p:nvPr>
        </p:nvSpPr>
        <p:spPr>
          <a:xfrm>
            <a:off x="1981200" y="990601"/>
            <a:ext cx="8229600" cy="4906963"/>
          </a:xfrm>
        </p:spPr>
        <p:txBody>
          <a:bodyPr/>
          <a:lstStyle/>
          <a:p>
            <a:pPr marL="0" indent="0">
              <a:buNone/>
            </a:pPr>
            <a:r>
              <a:rPr lang="en-US" sz="2000" b="1" dirty="0">
                <a:solidFill>
                  <a:srgbClr val="273239"/>
                </a:solidFill>
              </a:rPr>
              <a:t>File Inclusion</a:t>
            </a:r>
          </a:p>
          <a:p>
            <a:pPr marL="0" indent="0">
              <a:buNone/>
            </a:pPr>
            <a:r>
              <a:rPr lang="en-US" sz="2000" dirty="0">
                <a:solidFill>
                  <a:srgbClr val="273239"/>
                </a:solidFill>
              </a:rPr>
              <a:t>This type of preprocessor directive tells the compiler to include a file in the source code program. There are two types of files which can be included by the user in the program: </a:t>
            </a:r>
          </a:p>
          <a:p>
            <a:r>
              <a:rPr lang="en-US" sz="2000" b="1" dirty="0"/>
              <a:t>Header File or Standard files</a:t>
            </a:r>
            <a:r>
              <a:rPr lang="en-US" sz="2000" dirty="0"/>
              <a:t>: </a:t>
            </a:r>
            <a:endParaRPr lang="en-US" sz="2000" dirty="0">
              <a:highlight>
                <a:srgbClr val="FFFF00"/>
              </a:highlight>
            </a:endParaRPr>
          </a:p>
          <a:p>
            <a:pPr marL="1714500" lvl="4" indent="0">
              <a:buNone/>
            </a:pPr>
            <a:r>
              <a:rPr lang="en-US" sz="2000" dirty="0">
                <a:highlight>
                  <a:srgbClr val="FFFF00"/>
                </a:highlight>
              </a:rPr>
              <a:t>#include&lt; </a:t>
            </a:r>
            <a:r>
              <a:rPr lang="en-US" sz="2000" dirty="0" err="1">
                <a:highlight>
                  <a:srgbClr val="FFFF00"/>
                </a:highlight>
              </a:rPr>
              <a:t>file_name</a:t>
            </a:r>
            <a:r>
              <a:rPr lang="en-US" sz="2000" dirty="0">
                <a:highlight>
                  <a:srgbClr val="FFFF00"/>
                </a:highlight>
              </a:rPr>
              <a:t> &gt;</a:t>
            </a:r>
          </a:p>
          <a:p>
            <a:pPr marL="0" indent="0">
              <a:buNone/>
            </a:pPr>
            <a:r>
              <a:rPr lang="en-US" sz="2000" dirty="0"/>
              <a:t>where </a:t>
            </a:r>
            <a:r>
              <a:rPr lang="en-US" sz="2000" dirty="0" err="1"/>
              <a:t>file_name</a:t>
            </a:r>
            <a:r>
              <a:rPr lang="en-US" sz="2000" dirty="0"/>
              <a:t> is the name of file to be included. The ‘&lt;‘ and ‘&gt;’ brackets tells the compiler to look for the file in standard directory. </a:t>
            </a:r>
          </a:p>
          <a:p>
            <a:pPr marL="0" indent="0">
              <a:buNone/>
            </a:pPr>
            <a:endParaRPr lang="en-US" sz="2000" dirty="0"/>
          </a:p>
          <a:p>
            <a:r>
              <a:rPr lang="en-US" sz="2000" b="1" dirty="0"/>
              <a:t>User defined files</a:t>
            </a:r>
            <a:r>
              <a:rPr lang="en-US" sz="2000" dirty="0"/>
              <a:t>: When a program becomes very large, it is good practice to divide it into smaller files and include whenever needed. These types of files are user defined files. These files can be included as:</a:t>
            </a:r>
          </a:p>
          <a:p>
            <a:pPr marL="1714500" lvl="4" indent="0">
              <a:buNone/>
            </a:pPr>
            <a:r>
              <a:rPr lang="en-US" sz="2000" dirty="0">
                <a:highlight>
                  <a:srgbClr val="FFFF00"/>
                </a:highlight>
              </a:rPr>
              <a:t>#include"filename"</a:t>
            </a:r>
            <a:endParaRPr lang="en-IN" sz="2000" dirty="0">
              <a:highlight>
                <a:srgbClr val="FFFF00"/>
              </a:highlight>
            </a:endParaRPr>
          </a:p>
        </p:txBody>
      </p:sp>
      <p:sp>
        <p:nvSpPr>
          <p:cNvPr id="4" name="Date Placeholder 3">
            <a:extLst>
              <a:ext uri="{FF2B5EF4-FFF2-40B4-BE49-F238E27FC236}">
                <a16:creationId xmlns:a16="http://schemas.microsoft.com/office/drawing/2014/main" id="{C718ED61-FAA5-436F-85EC-2691E447F380}"/>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7F6B863-8113-4380-A778-23519BF57F4F}"/>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89F8CC65-856B-4800-A0F0-7513240E4BB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16</a:t>
            </a:fld>
            <a:endParaRPr lang="en-US">
              <a:ea typeface="MS PGothic" pitchFamily="34" charset="-128"/>
            </a:endParaRPr>
          </a:p>
        </p:txBody>
      </p:sp>
    </p:spTree>
    <p:extLst>
      <p:ext uri="{BB962C8B-B14F-4D97-AF65-F5344CB8AC3E}">
        <p14:creationId xmlns:p14="http://schemas.microsoft.com/office/powerpoint/2010/main" val="133720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C781-C61B-4FAE-B709-45BAF91E1E2F}"/>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985B6122-6CFB-40BF-A5D6-AFFFB8D1093A}"/>
              </a:ext>
            </a:extLst>
          </p:cNvPr>
          <p:cNvSpPr>
            <a:spLocks noGrp="1"/>
          </p:cNvSpPr>
          <p:nvPr>
            <p:ph idx="1"/>
          </p:nvPr>
        </p:nvSpPr>
        <p:spPr>
          <a:xfrm>
            <a:off x="1981200" y="914400"/>
            <a:ext cx="4419600" cy="5181600"/>
          </a:xfrm>
        </p:spPr>
        <p:txBody>
          <a:bodyPr/>
          <a:lstStyle/>
          <a:p>
            <a:pPr marL="0" indent="0" algn="just">
              <a:buNone/>
            </a:pPr>
            <a:r>
              <a:rPr lang="en-IN" b="1" dirty="0"/>
              <a:t>Other Directives</a:t>
            </a:r>
            <a:endParaRPr lang="en-US" b="1" dirty="0"/>
          </a:p>
          <a:p>
            <a:pPr lvl="1" indent="-342900" algn="just"/>
            <a:r>
              <a:rPr lang="en-US" b="1" dirty="0"/>
              <a:t>Conditional Compilation</a:t>
            </a:r>
          </a:p>
          <a:p>
            <a:pPr marL="400050" lvl="1" indent="0" algn="just">
              <a:buNone/>
            </a:pPr>
            <a:r>
              <a:rPr lang="en-US" dirty="0"/>
              <a:t>Conditional Compilation directives are type of directives which helps to compile a specific portion of the program or to skip compilation of some specific part of the program based on some conditions. This can be done with the help of two preprocessing commands ‘ifdef‘ and ‘endif‘. </a:t>
            </a:r>
          </a:p>
          <a:p>
            <a:pPr lvl="1"/>
            <a:r>
              <a:rPr lang="en-US" sz="2400" b="1" dirty="0"/>
              <a:t>#undef Directive: </a:t>
            </a:r>
          </a:p>
          <a:p>
            <a:pPr marL="457200" lvl="1" indent="0">
              <a:buNone/>
            </a:pPr>
            <a:r>
              <a:rPr lang="en-US" sz="2400" dirty="0"/>
              <a:t>The #undef directive is used to undefine an existing macro. </a:t>
            </a:r>
          </a:p>
          <a:p>
            <a:pPr lvl="1" indent="-342900" algn="just"/>
            <a:endParaRPr lang="en-US" dirty="0"/>
          </a:p>
          <a:p>
            <a:pPr marL="0" indent="0">
              <a:buNone/>
            </a:pPr>
            <a:endParaRPr lang="en-US" dirty="0"/>
          </a:p>
        </p:txBody>
      </p:sp>
      <p:sp>
        <p:nvSpPr>
          <p:cNvPr id="4" name="Date Placeholder 3">
            <a:extLst>
              <a:ext uri="{FF2B5EF4-FFF2-40B4-BE49-F238E27FC236}">
                <a16:creationId xmlns:a16="http://schemas.microsoft.com/office/drawing/2014/main" id="{1422A683-3EA9-464A-B7E2-12A19FDD4FD5}"/>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4CAE4966-96A9-4736-8F7D-6F9F08D5B7AE}"/>
              </a:ext>
            </a:extLst>
          </p:cNvPr>
          <p:cNvSpPr>
            <a:spLocks noGrp="1"/>
          </p:cNvSpPr>
          <p:nvPr>
            <p:ph type="ftr" sz="quarter" idx="11"/>
          </p:nvPr>
        </p:nvSpPr>
        <p:spPr/>
        <p:txBody>
          <a:bodyPr/>
          <a:lstStyle/>
          <a:p>
            <a:pPr fontAlgn="base">
              <a:spcBef>
                <a:spcPct val="0"/>
              </a:spcBef>
              <a:spcAft>
                <a:spcPct val="0"/>
              </a:spcAft>
              <a:defRPr/>
            </a:pPr>
            <a:r>
              <a:rPr lang="en-US"/>
              <a:t>Prabhjot Kaur- G4 &amp; G8</a:t>
            </a:r>
            <a:endParaRPr lang="en-US" dirty="0"/>
          </a:p>
        </p:txBody>
      </p:sp>
      <p:sp>
        <p:nvSpPr>
          <p:cNvPr id="6" name="Slide Number Placeholder 5">
            <a:extLst>
              <a:ext uri="{FF2B5EF4-FFF2-40B4-BE49-F238E27FC236}">
                <a16:creationId xmlns:a16="http://schemas.microsoft.com/office/drawing/2014/main" id="{0E2A14E1-0199-4FC9-9EC4-3CB370237B6F}"/>
              </a:ext>
            </a:extLst>
          </p:cNvPr>
          <p:cNvSpPr>
            <a:spLocks noGrp="1"/>
          </p:cNvSpPr>
          <p:nvPr>
            <p:ph type="sldNum" sz="quarter" idx="12"/>
          </p:nvPr>
        </p:nvSpPr>
        <p:spPr>
          <a:xfrm>
            <a:off x="8077200" y="6327241"/>
            <a:ext cx="2133600" cy="365125"/>
          </a:xfrm>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17</a:t>
            </a:fld>
            <a:endParaRPr lang="en-US">
              <a:ea typeface="MS PGothic" pitchFamily="34" charset="-128"/>
            </a:endParaRPr>
          </a:p>
        </p:txBody>
      </p:sp>
      <p:sp>
        <p:nvSpPr>
          <p:cNvPr id="8" name="TextBox 7">
            <a:extLst>
              <a:ext uri="{FF2B5EF4-FFF2-40B4-BE49-F238E27FC236}">
                <a16:creationId xmlns:a16="http://schemas.microsoft.com/office/drawing/2014/main" id="{E0249693-69C2-4A11-B62B-EE713DC9FC05}"/>
              </a:ext>
            </a:extLst>
          </p:cNvPr>
          <p:cNvSpPr txBox="1"/>
          <p:nvPr/>
        </p:nvSpPr>
        <p:spPr>
          <a:xfrm>
            <a:off x="7010400" y="1177751"/>
            <a:ext cx="2743200" cy="2308324"/>
          </a:xfrm>
          <a:prstGeom prst="rect">
            <a:avLst/>
          </a:prstGeom>
          <a:noFill/>
          <a:ln>
            <a:solidFill>
              <a:schemeClr val="tx1"/>
            </a:solidFill>
          </a:ln>
        </p:spPr>
        <p:txBody>
          <a:bodyPr wrap="square" rtlCol="0">
            <a:spAutoFit/>
          </a:bodyPr>
          <a:lstStyle/>
          <a:p>
            <a:pPr fontAlgn="base">
              <a:spcBef>
                <a:spcPct val="0"/>
              </a:spcBef>
              <a:spcAft>
                <a:spcPct val="0"/>
              </a:spcAft>
            </a:pPr>
            <a:r>
              <a:rPr lang="en-US" dirty="0">
                <a:solidFill>
                  <a:prstClr val="black"/>
                </a:solidFill>
                <a:latin typeface="Arial" pitchFamily="34" charset="0"/>
                <a:ea typeface="MS PGothic" pitchFamily="34" charset="-128"/>
              </a:rPr>
              <a:t>#ifdef </a:t>
            </a:r>
            <a:r>
              <a:rPr lang="en-US" dirty="0" err="1">
                <a:solidFill>
                  <a:prstClr val="black"/>
                </a:solidFill>
                <a:latin typeface="Arial" pitchFamily="34" charset="0"/>
                <a:ea typeface="MS PGothic" pitchFamily="34" charset="-128"/>
              </a:rPr>
              <a:t>macro_name</a:t>
            </a:r>
            <a:endParaRPr lang="en-US" dirty="0">
              <a:solidFill>
                <a:prstClr val="black"/>
              </a:solidFill>
              <a:latin typeface="Arial" pitchFamily="34" charset="0"/>
              <a:ea typeface="MS PGothic" pitchFamily="34" charset="-128"/>
            </a:endParaRPr>
          </a:p>
          <a:p>
            <a:pPr fontAlgn="base">
              <a:spcBef>
                <a:spcPct val="0"/>
              </a:spcBef>
              <a:spcAft>
                <a:spcPct val="0"/>
              </a:spcAft>
            </a:pPr>
            <a:r>
              <a:rPr lang="en-US" dirty="0">
                <a:solidFill>
                  <a:prstClr val="black"/>
                </a:solidFill>
                <a:latin typeface="Arial" pitchFamily="34" charset="0"/>
                <a:ea typeface="MS PGothic" pitchFamily="34" charset="-128"/>
              </a:rPr>
              <a:t>    statement1;</a:t>
            </a:r>
          </a:p>
          <a:p>
            <a:pPr fontAlgn="base">
              <a:spcBef>
                <a:spcPct val="0"/>
              </a:spcBef>
              <a:spcAft>
                <a:spcPct val="0"/>
              </a:spcAft>
            </a:pPr>
            <a:r>
              <a:rPr lang="en-US" dirty="0">
                <a:solidFill>
                  <a:prstClr val="black"/>
                </a:solidFill>
                <a:latin typeface="Arial" pitchFamily="34" charset="0"/>
                <a:ea typeface="MS PGothic" pitchFamily="34" charset="-128"/>
              </a:rPr>
              <a:t>    statement2;</a:t>
            </a:r>
          </a:p>
          <a:p>
            <a:pPr fontAlgn="base">
              <a:spcBef>
                <a:spcPct val="0"/>
              </a:spcBef>
              <a:spcAft>
                <a:spcPct val="0"/>
              </a:spcAft>
            </a:pPr>
            <a:r>
              <a:rPr lang="en-US" dirty="0">
                <a:solidFill>
                  <a:prstClr val="black"/>
                </a:solidFill>
                <a:latin typeface="Arial" pitchFamily="34" charset="0"/>
                <a:ea typeface="MS PGothic" pitchFamily="34" charset="-128"/>
              </a:rPr>
              <a:t>    statement3;</a:t>
            </a:r>
          </a:p>
          <a:p>
            <a:pPr fontAlgn="base">
              <a:spcBef>
                <a:spcPct val="0"/>
              </a:spcBef>
              <a:spcAft>
                <a:spcPct val="0"/>
              </a:spcAft>
            </a:pPr>
            <a:r>
              <a:rPr lang="en-US" dirty="0">
                <a:solidFill>
                  <a:prstClr val="black"/>
                </a:solidFill>
                <a:latin typeface="Arial" pitchFamily="34" charset="0"/>
                <a:ea typeface="MS PGothic" pitchFamily="34" charset="-128"/>
              </a:rPr>
              <a:t>    .</a:t>
            </a:r>
          </a:p>
          <a:p>
            <a:pPr fontAlgn="base">
              <a:spcBef>
                <a:spcPct val="0"/>
              </a:spcBef>
              <a:spcAft>
                <a:spcPct val="0"/>
              </a:spcAft>
            </a:pPr>
            <a:r>
              <a:rPr lang="en-US" dirty="0">
                <a:solidFill>
                  <a:prstClr val="black"/>
                </a:solidFill>
                <a:latin typeface="Arial" pitchFamily="34" charset="0"/>
                <a:ea typeface="MS PGothic" pitchFamily="34" charset="-128"/>
              </a:rPr>
              <a:t>    .</a:t>
            </a:r>
          </a:p>
          <a:p>
            <a:pPr fontAlgn="base">
              <a:spcBef>
                <a:spcPct val="0"/>
              </a:spcBef>
              <a:spcAft>
                <a:spcPct val="0"/>
              </a:spcAft>
            </a:pPr>
            <a:r>
              <a:rPr lang="en-US" dirty="0">
                <a:solidFill>
                  <a:prstClr val="black"/>
                </a:solidFill>
                <a:latin typeface="Arial" pitchFamily="34" charset="0"/>
                <a:ea typeface="MS PGothic" pitchFamily="34" charset="-128"/>
              </a:rPr>
              <a:t>    </a:t>
            </a:r>
            <a:r>
              <a:rPr lang="en-US" dirty="0" err="1">
                <a:solidFill>
                  <a:prstClr val="black"/>
                </a:solidFill>
                <a:latin typeface="Arial" pitchFamily="34" charset="0"/>
                <a:ea typeface="MS PGothic" pitchFamily="34" charset="-128"/>
              </a:rPr>
              <a:t>statementN</a:t>
            </a:r>
            <a:r>
              <a:rPr lang="en-US" dirty="0">
                <a:solidFill>
                  <a:prstClr val="black"/>
                </a:solidFill>
                <a:latin typeface="Arial" pitchFamily="34" charset="0"/>
                <a:ea typeface="MS PGothic" pitchFamily="34" charset="-128"/>
              </a:rPr>
              <a:t>;</a:t>
            </a:r>
          </a:p>
          <a:p>
            <a:pPr fontAlgn="base">
              <a:spcBef>
                <a:spcPct val="0"/>
              </a:spcBef>
              <a:spcAft>
                <a:spcPct val="0"/>
              </a:spcAft>
            </a:pPr>
            <a:r>
              <a:rPr lang="en-US" dirty="0">
                <a:solidFill>
                  <a:prstClr val="black"/>
                </a:solidFill>
                <a:latin typeface="Arial" pitchFamily="34" charset="0"/>
                <a:ea typeface="MS PGothic" pitchFamily="34" charset="-128"/>
              </a:rPr>
              <a:t>#endif</a:t>
            </a:r>
            <a:endParaRPr lang="en-IN" dirty="0">
              <a:solidFill>
                <a:prstClr val="black"/>
              </a:solidFill>
              <a:latin typeface="Arial" pitchFamily="34" charset="0"/>
              <a:ea typeface="MS PGothic" pitchFamily="34" charset="-128"/>
            </a:endParaRPr>
          </a:p>
        </p:txBody>
      </p:sp>
      <p:sp>
        <p:nvSpPr>
          <p:cNvPr id="10" name="TextBox 9">
            <a:extLst>
              <a:ext uri="{FF2B5EF4-FFF2-40B4-BE49-F238E27FC236}">
                <a16:creationId xmlns:a16="http://schemas.microsoft.com/office/drawing/2014/main" id="{5F2C5CE8-C092-49A7-B185-D592374F6DCC}"/>
              </a:ext>
            </a:extLst>
          </p:cNvPr>
          <p:cNvSpPr txBox="1"/>
          <p:nvPr/>
        </p:nvSpPr>
        <p:spPr>
          <a:xfrm>
            <a:off x="7010400" y="4876801"/>
            <a:ext cx="2743200" cy="646331"/>
          </a:xfrm>
          <a:prstGeom prst="rect">
            <a:avLst/>
          </a:prstGeom>
          <a:noFill/>
          <a:ln>
            <a:solidFill>
              <a:schemeClr val="tx1"/>
            </a:solidFill>
          </a:ln>
        </p:spPr>
        <p:txBody>
          <a:bodyPr wrap="square" rtlCol="0">
            <a:spAutoFit/>
          </a:bodyPr>
          <a:lstStyle/>
          <a:p>
            <a:pPr fontAlgn="base">
              <a:spcBef>
                <a:spcPct val="0"/>
              </a:spcBef>
              <a:spcAft>
                <a:spcPct val="0"/>
              </a:spcAft>
            </a:pPr>
            <a:r>
              <a:rPr lang="en-US" dirty="0">
                <a:solidFill>
                  <a:prstClr val="black"/>
                </a:solidFill>
                <a:latin typeface="Arial" pitchFamily="34" charset="0"/>
                <a:ea typeface="MS PGothic" pitchFamily="34" charset="-128"/>
              </a:rPr>
              <a:t>#undef LIMIT</a:t>
            </a:r>
          </a:p>
          <a:p>
            <a:pPr fontAlgn="base">
              <a:spcBef>
                <a:spcPct val="0"/>
              </a:spcBef>
              <a:spcAft>
                <a:spcPct val="0"/>
              </a:spcAft>
            </a:pPr>
            <a:endParaRPr lang="en-IN" dirty="0">
              <a:solidFill>
                <a:prstClr val="black"/>
              </a:solidFill>
              <a:latin typeface="Arial" pitchFamily="34" charset="0"/>
              <a:ea typeface="MS PGothic" pitchFamily="34" charset="-128"/>
            </a:endParaRPr>
          </a:p>
        </p:txBody>
      </p:sp>
    </p:spTree>
    <p:extLst>
      <p:ext uri="{BB962C8B-B14F-4D97-AF65-F5344CB8AC3E}">
        <p14:creationId xmlns:p14="http://schemas.microsoft.com/office/powerpoint/2010/main" val="133507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CD74-4671-46B3-BB2D-5858C0AC85FE}"/>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D5ABD676-358D-4ACF-8960-5ED190D65EF2}"/>
              </a:ext>
            </a:extLst>
          </p:cNvPr>
          <p:cNvSpPr>
            <a:spLocks noGrp="1"/>
          </p:cNvSpPr>
          <p:nvPr>
            <p:ph idx="1"/>
          </p:nvPr>
        </p:nvSpPr>
        <p:spPr/>
        <p:txBody>
          <a:bodyPr/>
          <a:lstStyle/>
          <a:p>
            <a:pPr marL="0" indent="0" algn="just">
              <a:buNone/>
            </a:pPr>
            <a:r>
              <a:rPr lang="en-US" b="1" i="0" dirty="0">
                <a:solidFill>
                  <a:srgbClr val="414141"/>
                </a:solidFill>
                <a:effectLst/>
                <a:latin typeface="open sans" panose="020B0606030504020204" pitchFamily="34" charset="0"/>
              </a:rPr>
              <a:t>Global Declaration and definition</a:t>
            </a:r>
          </a:p>
          <a:p>
            <a:pPr algn="just"/>
            <a:r>
              <a:rPr lang="en-US" b="0" i="0" dirty="0">
                <a:solidFill>
                  <a:srgbClr val="414141"/>
                </a:solidFill>
                <a:effectLst/>
                <a:latin typeface="open sans" panose="020B0606030504020204" pitchFamily="34" charset="0"/>
              </a:rPr>
              <a:t>This is the section where all the global declaration comes. All of the variables, structures, classed and function defined or declared outside the main function are treated as global.</a:t>
            </a:r>
            <a:endParaRPr lang="en-IN" dirty="0"/>
          </a:p>
        </p:txBody>
      </p:sp>
      <p:sp>
        <p:nvSpPr>
          <p:cNvPr id="4" name="Date Placeholder 3">
            <a:extLst>
              <a:ext uri="{FF2B5EF4-FFF2-40B4-BE49-F238E27FC236}">
                <a16:creationId xmlns:a16="http://schemas.microsoft.com/office/drawing/2014/main" id="{49FEF182-1964-4449-BF44-F713FABB64D0}"/>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AA48611D-F61E-4646-BB64-9FEF6224E7DA}"/>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F456808E-6D3A-4FDE-ADE5-4B2ADB20C5F5}"/>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18</a:t>
            </a:fld>
            <a:endParaRPr lang="en-US">
              <a:ea typeface="MS PGothic" pitchFamily="34" charset="-128"/>
            </a:endParaRPr>
          </a:p>
        </p:txBody>
      </p:sp>
      <p:graphicFrame>
        <p:nvGraphicFramePr>
          <p:cNvPr id="7" name="Table 7">
            <a:extLst>
              <a:ext uri="{FF2B5EF4-FFF2-40B4-BE49-F238E27FC236}">
                <a16:creationId xmlns:a16="http://schemas.microsoft.com/office/drawing/2014/main" id="{6042BF1A-B19A-40AA-8AFC-8415ED2ED923}"/>
              </a:ext>
            </a:extLst>
          </p:cNvPr>
          <p:cNvGraphicFramePr>
            <a:graphicFrameLocks noGrp="1"/>
          </p:cNvGraphicFramePr>
          <p:nvPr/>
        </p:nvGraphicFramePr>
        <p:xfrm>
          <a:off x="2590800" y="3207250"/>
          <a:ext cx="6096000" cy="2697162"/>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23340693"/>
                    </a:ext>
                  </a:extLst>
                </a:gridCol>
              </a:tblGrid>
              <a:tr h="2697162">
                <a:tc>
                  <a:txBody>
                    <a:bodyPr/>
                    <a:lstStyle/>
                    <a:p>
                      <a:pPr algn="l" fontAlgn="base"/>
                      <a:r>
                        <a:rPr lang="en-IN" b="0" dirty="0">
                          <a:solidFill>
                            <a:schemeClr val="tx1"/>
                          </a:solidFill>
                          <a:effectLst/>
                          <a:latin typeface="inherit"/>
                        </a:rPr>
                        <a:t>#include &lt;iostream&gt;</a:t>
                      </a:r>
                    </a:p>
                    <a:p>
                      <a:pPr fontAlgn="base"/>
                      <a:r>
                        <a:rPr lang="it-IT" sz="1800" b="0" i="0" kern="1200" dirty="0">
                          <a:solidFill>
                            <a:schemeClr val="tx1"/>
                          </a:solidFill>
                          <a:effectLst/>
                          <a:latin typeface="+mn-lt"/>
                          <a:ea typeface="+mn-ea"/>
                          <a:cs typeface="+mn-cs"/>
                        </a:rPr>
                        <a:t>#define PI 3.142</a:t>
                      </a:r>
                    </a:p>
                    <a:p>
                      <a:pPr fontAlgn="base"/>
                      <a:r>
                        <a:rPr lang="it-IT" sz="1800" b="0" i="0" kern="1200" dirty="0">
                          <a:solidFill>
                            <a:schemeClr val="tx1"/>
                          </a:solidFill>
                          <a:effectLst/>
                          <a:latin typeface="+mn-lt"/>
                          <a:ea typeface="+mn-ea"/>
                          <a:cs typeface="+mn-cs"/>
                        </a:rPr>
                        <a:t>#define TRUE 1</a:t>
                      </a:r>
                    </a:p>
                    <a:p>
                      <a:pPr fontAlgn="base"/>
                      <a:r>
                        <a:rPr lang="it-IT" sz="1800" b="0" i="0" kern="1200" dirty="0">
                          <a:solidFill>
                            <a:schemeClr val="tx1"/>
                          </a:solidFill>
                          <a:effectLst/>
                          <a:latin typeface="+mn-lt"/>
                          <a:ea typeface="+mn-ea"/>
                          <a:cs typeface="+mn-cs"/>
                        </a:rPr>
                        <a:t>int a=10;     //global declaration &amp; definition</a:t>
                      </a:r>
                    </a:p>
                    <a:p>
                      <a:pPr fontAlgn="base"/>
                      <a:r>
                        <a:rPr lang="it-IT" sz="1800" b="0" i="0" kern="1200" dirty="0">
                          <a:solidFill>
                            <a:schemeClr val="tx1"/>
                          </a:solidFill>
                          <a:effectLst/>
                          <a:latin typeface="+mn-lt"/>
                          <a:ea typeface="+mn-ea"/>
                          <a:cs typeface="+mn-cs"/>
                        </a:rPr>
                        <a:t>Int main()</a:t>
                      </a:r>
                    </a:p>
                    <a:p>
                      <a:pPr fontAlgn="base"/>
                      <a:r>
                        <a:rPr lang="it-IT" sz="1800" b="0" i="0" kern="1200" dirty="0">
                          <a:solidFill>
                            <a:schemeClr val="tx1"/>
                          </a:solidFill>
                          <a:effectLst/>
                          <a:latin typeface="+mn-lt"/>
                          <a:ea typeface="+mn-ea"/>
                          <a:cs typeface="+mn-cs"/>
                        </a:rPr>
                        <a:t>{</a:t>
                      </a:r>
                    </a:p>
                    <a:p>
                      <a:pPr fontAlgn="base"/>
                      <a:r>
                        <a:rPr lang="it-IT" sz="1800" b="0" i="0" kern="1200" dirty="0">
                          <a:solidFill>
                            <a:schemeClr val="tx1"/>
                          </a:solidFill>
                          <a:effectLst/>
                          <a:latin typeface="+mn-lt"/>
                          <a:ea typeface="+mn-ea"/>
                          <a:cs typeface="+mn-cs"/>
                        </a:rPr>
                        <a:t>         int b=20;</a:t>
                      </a:r>
                    </a:p>
                    <a:p>
                      <a:pPr fontAlgn="base"/>
                      <a:r>
                        <a:rPr lang="it-IT" sz="1800" b="0" i="0" kern="1200" dirty="0">
                          <a:solidFill>
                            <a:schemeClr val="tx1"/>
                          </a:solidFill>
                          <a:effectLst/>
                          <a:latin typeface="+mn-lt"/>
                          <a:ea typeface="+mn-ea"/>
                          <a:cs typeface="+mn-cs"/>
                        </a:rPr>
                        <a:t>         cout&lt;&lt;a&lt;&lt;b;</a:t>
                      </a:r>
                    </a:p>
                    <a:p>
                      <a:pPr fontAlgn="base"/>
                      <a:r>
                        <a:rPr lang="it-IT" sz="1800" b="0" i="0" kern="1200" dirty="0">
                          <a:solidFill>
                            <a:schemeClr val="tx1"/>
                          </a:solidFill>
                          <a:effectLst/>
                          <a:latin typeface="+mn-lt"/>
                          <a:ea typeface="+mn-ea"/>
                          <a:cs typeface="+mn-cs"/>
                        </a:rPr>
                        <a:t>}</a:t>
                      </a:r>
                    </a:p>
                  </a:txBody>
                  <a:tcPr/>
                </a:tc>
                <a:extLst>
                  <a:ext uri="{0D108BD9-81ED-4DB2-BD59-A6C34878D82A}">
                    <a16:rowId xmlns:a16="http://schemas.microsoft.com/office/drawing/2014/main" val="175905598"/>
                  </a:ext>
                </a:extLst>
              </a:tr>
            </a:tbl>
          </a:graphicData>
        </a:graphic>
      </p:graphicFrame>
    </p:spTree>
    <p:extLst>
      <p:ext uri="{BB962C8B-B14F-4D97-AF65-F5344CB8AC3E}">
        <p14:creationId xmlns:p14="http://schemas.microsoft.com/office/powerpoint/2010/main" val="273961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8A29-10DA-4C85-A2C3-A6DB81BCB51F}"/>
              </a:ext>
            </a:extLst>
          </p:cNvPr>
          <p:cNvSpPr>
            <a:spLocks noGrp="1"/>
          </p:cNvSpPr>
          <p:nvPr>
            <p:ph type="title"/>
          </p:nvPr>
        </p:nvSpPr>
        <p:spPr/>
        <p:txBody>
          <a:bodyPr/>
          <a:lstStyle/>
          <a:p>
            <a:r>
              <a:rPr lang="en-US" dirty="0"/>
              <a:t>Structure of a C++ program Contd..</a:t>
            </a:r>
            <a:endParaRPr lang="en-IN" dirty="0"/>
          </a:p>
        </p:txBody>
      </p:sp>
      <p:sp>
        <p:nvSpPr>
          <p:cNvPr id="3" name="Content Placeholder 2">
            <a:extLst>
              <a:ext uri="{FF2B5EF4-FFF2-40B4-BE49-F238E27FC236}">
                <a16:creationId xmlns:a16="http://schemas.microsoft.com/office/drawing/2014/main" id="{AE6CB2D6-9A9C-47AC-82D2-C5BC891BDD11}"/>
              </a:ext>
            </a:extLst>
          </p:cNvPr>
          <p:cNvSpPr>
            <a:spLocks noGrp="1"/>
          </p:cNvSpPr>
          <p:nvPr>
            <p:ph idx="1"/>
          </p:nvPr>
        </p:nvSpPr>
        <p:spPr>
          <a:xfrm>
            <a:off x="1981200" y="1166019"/>
            <a:ext cx="8229600" cy="4525963"/>
          </a:xfrm>
        </p:spPr>
        <p:txBody>
          <a:bodyPr/>
          <a:lstStyle/>
          <a:p>
            <a:pPr marL="0" indent="0">
              <a:buNone/>
            </a:pPr>
            <a:r>
              <a:rPr lang="en-US" b="1" i="0" dirty="0">
                <a:solidFill>
                  <a:srgbClr val="414141"/>
                </a:solidFill>
                <a:effectLst/>
                <a:latin typeface="open sans" panose="020B0606030504020204" pitchFamily="34" charset="0"/>
              </a:rPr>
              <a:t>Namespaces</a:t>
            </a:r>
          </a:p>
          <a:p>
            <a:pPr marL="0" indent="0" algn="just">
              <a:buNone/>
            </a:pPr>
            <a:r>
              <a:rPr lang="en-US" b="1" i="0" dirty="0">
                <a:solidFill>
                  <a:srgbClr val="414141"/>
                </a:solidFill>
                <a:effectLst/>
              </a:rPr>
              <a:t>    </a:t>
            </a:r>
            <a:r>
              <a:rPr lang="en-US" i="0" dirty="0">
                <a:solidFill>
                  <a:srgbClr val="414141"/>
                </a:solidFill>
                <a:effectLst/>
              </a:rPr>
              <a:t>A namespace permits grouping of various entities like classes, objects, functions, and various C++ tokens, etc. under a single name.</a:t>
            </a:r>
          </a:p>
          <a:p>
            <a:pPr marL="0" indent="0" algn="just">
              <a:buNone/>
            </a:pPr>
            <a:r>
              <a:rPr lang="en-US" i="0" dirty="0">
                <a:solidFill>
                  <a:srgbClr val="414141"/>
                </a:solidFill>
                <a:effectLst/>
              </a:rPr>
              <a:t>    Any user can create separate namespaces of its own and can use them in any other program.</a:t>
            </a:r>
          </a:p>
          <a:p>
            <a:pPr marL="0" indent="0" algn="just">
              <a:buNone/>
            </a:pPr>
            <a:r>
              <a:rPr lang="en-US" i="0" dirty="0">
                <a:solidFill>
                  <a:srgbClr val="414141"/>
                </a:solidFill>
                <a:effectLst/>
              </a:rPr>
              <a:t>    In the below snippets, namespace std contains declarations for </a:t>
            </a:r>
            <a:r>
              <a:rPr lang="en-US" i="0" dirty="0" err="1">
                <a:solidFill>
                  <a:srgbClr val="414141"/>
                </a:solidFill>
                <a:effectLst/>
              </a:rPr>
              <a:t>cout</a:t>
            </a:r>
            <a:r>
              <a:rPr lang="en-US" i="0" dirty="0">
                <a:solidFill>
                  <a:srgbClr val="414141"/>
                </a:solidFill>
                <a:effectLst/>
              </a:rPr>
              <a:t>, </a:t>
            </a:r>
            <a:r>
              <a:rPr lang="en-US" i="0" dirty="0" err="1">
                <a:solidFill>
                  <a:srgbClr val="414141"/>
                </a:solidFill>
                <a:effectLst/>
              </a:rPr>
              <a:t>cin</a:t>
            </a:r>
            <a:r>
              <a:rPr lang="en-US" i="0" dirty="0">
                <a:solidFill>
                  <a:srgbClr val="414141"/>
                </a:solidFill>
                <a:effectLst/>
              </a:rPr>
              <a:t>, </a:t>
            </a:r>
            <a:r>
              <a:rPr lang="en-US" i="0" dirty="0" err="1">
                <a:solidFill>
                  <a:srgbClr val="414141"/>
                </a:solidFill>
                <a:effectLst/>
              </a:rPr>
              <a:t>endl</a:t>
            </a:r>
            <a:r>
              <a:rPr lang="en-US" i="0" dirty="0">
                <a:solidFill>
                  <a:srgbClr val="414141"/>
                </a:solidFill>
                <a:effectLst/>
              </a:rPr>
              <a:t>, etc. statements.</a:t>
            </a:r>
          </a:p>
          <a:p>
            <a:pPr marL="0" indent="0" algn="just">
              <a:buNone/>
            </a:pPr>
            <a:endParaRPr lang="en-US" i="0" dirty="0">
              <a:solidFill>
                <a:srgbClr val="414141"/>
              </a:solidFill>
              <a:effectLst/>
            </a:endParaRPr>
          </a:p>
          <a:p>
            <a:pPr marL="0" indent="0" algn="just">
              <a:buNone/>
            </a:pPr>
            <a:r>
              <a:rPr lang="en-US" i="0" dirty="0">
                <a:solidFill>
                  <a:srgbClr val="414141"/>
                </a:solidFill>
                <a:effectLst/>
                <a:highlight>
                  <a:srgbClr val="FFFF00"/>
                </a:highlight>
              </a:rPr>
              <a:t>using namespace std;</a:t>
            </a:r>
          </a:p>
          <a:p>
            <a:pPr marL="0" indent="0" algn="just">
              <a:buNone/>
            </a:pPr>
            <a:endParaRPr lang="en-US" i="0" dirty="0">
              <a:solidFill>
                <a:srgbClr val="414141"/>
              </a:solidFill>
              <a:effectLst/>
            </a:endParaRPr>
          </a:p>
          <a:p>
            <a:pPr marL="0" indent="0" algn="just">
              <a:buNone/>
            </a:pPr>
            <a:r>
              <a:rPr lang="en-US" i="0" dirty="0">
                <a:solidFill>
                  <a:srgbClr val="414141"/>
                </a:solidFill>
                <a:effectLst/>
              </a:rPr>
              <a:t>    Namespaces can be accessed in multiple ways:</a:t>
            </a:r>
          </a:p>
          <a:p>
            <a:pPr marL="0" indent="0" algn="just">
              <a:buNone/>
            </a:pPr>
            <a:r>
              <a:rPr lang="en-US" i="0" dirty="0">
                <a:solidFill>
                  <a:srgbClr val="414141"/>
                </a:solidFill>
                <a:effectLst/>
              </a:rPr>
              <a:t>        using namespace std;</a:t>
            </a:r>
          </a:p>
          <a:p>
            <a:pPr marL="0" indent="0" algn="just">
              <a:buNone/>
            </a:pPr>
            <a:r>
              <a:rPr lang="en-US" i="0" dirty="0">
                <a:solidFill>
                  <a:srgbClr val="414141"/>
                </a:solidFill>
                <a:effectLst/>
              </a:rPr>
              <a:t>        using std :: </a:t>
            </a:r>
            <a:r>
              <a:rPr lang="en-US" i="0" dirty="0" err="1">
                <a:solidFill>
                  <a:srgbClr val="414141"/>
                </a:solidFill>
                <a:effectLst/>
              </a:rPr>
              <a:t>cout</a:t>
            </a:r>
            <a:r>
              <a:rPr lang="en-US" i="0" dirty="0">
                <a:solidFill>
                  <a:srgbClr val="414141"/>
                </a:solidFill>
                <a:effectLst/>
              </a:rPr>
              <a:t>;</a:t>
            </a:r>
            <a:endParaRPr lang="en-IN" dirty="0"/>
          </a:p>
        </p:txBody>
      </p:sp>
      <p:sp>
        <p:nvSpPr>
          <p:cNvPr id="4" name="Date Placeholder 3">
            <a:extLst>
              <a:ext uri="{FF2B5EF4-FFF2-40B4-BE49-F238E27FC236}">
                <a16:creationId xmlns:a16="http://schemas.microsoft.com/office/drawing/2014/main" id="{83DB258D-C0D8-4B8B-8326-4F369F3FCC53}"/>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B0A962C8-004D-4F82-8F86-CECCC8F7FAE2}"/>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4BCF3E51-BCF3-4A45-AE43-5BAA860FB64B}"/>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19</a:t>
            </a:fld>
            <a:endParaRPr lang="en-US">
              <a:ea typeface="MS PGothic" pitchFamily="34" charset="-128"/>
            </a:endParaRPr>
          </a:p>
        </p:txBody>
      </p:sp>
    </p:spTree>
    <p:extLst>
      <p:ext uri="{BB962C8B-B14F-4D97-AF65-F5344CB8AC3E}">
        <p14:creationId xmlns:p14="http://schemas.microsoft.com/office/powerpoint/2010/main" val="71018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of Fundamentals</a:t>
            </a:r>
          </a:p>
        </p:txBody>
      </p:sp>
      <p:sp>
        <p:nvSpPr>
          <p:cNvPr id="3" name="Content Placeholder 2"/>
          <p:cNvSpPr>
            <a:spLocks noGrp="1"/>
          </p:cNvSpPr>
          <p:nvPr>
            <p:ph idx="1"/>
          </p:nvPr>
        </p:nvSpPr>
        <p:spPr/>
        <p:txBody>
          <a:bodyPr/>
          <a:lstStyle/>
          <a:p>
            <a:r>
              <a:rPr lang="en-IN" dirty="0"/>
              <a:t>How your computer work.</a:t>
            </a:r>
          </a:p>
          <a:p>
            <a:r>
              <a:rPr lang="en-IN" dirty="0"/>
              <a:t>What are number systems</a:t>
            </a:r>
          </a:p>
          <a:p>
            <a:r>
              <a:rPr lang="en-IN" dirty="0"/>
              <a:t>What is program</a:t>
            </a:r>
          </a:p>
          <a:p>
            <a:r>
              <a:rPr lang="en-IN" dirty="0"/>
              <a:t>Low level </a:t>
            </a:r>
            <a:r>
              <a:rPr lang="en-IN" dirty="0" err="1"/>
              <a:t>lang</a:t>
            </a:r>
            <a:r>
              <a:rPr lang="en-IN" dirty="0"/>
              <a:t> and high level </a:t>
            </a:r>
            <a:r>
              <a:rPr lang="en-IN" dirty="0" err="1"/>
              <a:t>lang</a:t>
            </a:r>
            <a:r>
              <a:rPr lang="en-IN" dirty="0"/>
              <a:t>(slow, python, syntax is small)</a:t>
            </a:r>
          </a:p>
          <a:p>
            <a:r>
              <a:rPr lang="en-IN" dirty="0"/>
              <a:t>Compiler and interpreter</a:t>
            </a:r>
          </a:p>
          <a:p>
            <a:r>
              <a:rPr lang="en-IN" dirty="0"/>
              <a:t>Algorithms:- set of instructions/ procedures</a:t>
            </a:r>
          </a:p>
          <a:p>
            <a:r>
              <a:rPr lang="en-IN" dirty="0"/>
              <a:t>Flowcharts:- </a:t>
            </a:r>
            <a:r>
              <a:rPr lang="en-IN" dirty="0" err="1"/>
              <a:t>Diagramatical</a:t>
            </a:r>
            <a:r>
              <a:rPr lang="en-IN" dirty="0"/>
              <a:t> representation</a:t>
            </a:r>
          </a:p>
          <a:p>
            <a:endParaRPr lang="en-IN" dirty="0"/>
          </a:p>
          <a:p>
            <a:r>
              <a:rPr lang="en-IN" dirty="0"/>
              <a:t>C++ compiler\IDE:- VS, code blocks, </a:t>
            </a:r>
            <a:r>
              <a:rPr lang="en-IN" dirty="0" err="1"/>
              <a:t>DevC</a:t>
            </a:r>
            <a:r>
              <a:rPr lang="en-IN" dirty="0"/>
              <a:t>++, ….</a:t>
            </a:r>
          </a:p>
          <a:p>
            <a:r>
              <a:rPr lang="en-IN" b="1" dirty="0"/>
              <a:t>Stack memory/Heap memory:- </a:t>
            </a:r>
          </a:p>
          <a:p>
            <a:endParaRPr lang="en-IN" dirty="0"/>
          </a:p>
        </p:txBody>
      </p:sp>
      <p:sp>
        <p:nvSpPr>
          <p:cNvPr id="4" name="Date Placeholder 3"/>
          <p:cNvSpPr>
            <a:spLocks noGrp="1"/>
          </p:cNvSpPr>
          <p:nvPr>
            <p:ph type="dt" sz="half" idx="10"/>
          </p:nvPr>
        </p:nvSpPr>
        <p:spPr/>
        <p:txBody>
          <a:bodyPr/>
          <a:lstStyle/>
          <a:p>
            <a:r>
              <a:rPr lang="en-US"/>
              <a:t>OOPs using C++ (CS-102)</a:t>
            </a:r>
          </a:p>
        </p:txBody>
      </p:sp>
      <p:sp>
        <p:nvSpPr>
          <p:cNvPr id="5" name="Footer Placeholder 4"/>
          <p:cNvSpPr>
            <a:spLocks noGrp="1"/>
          </p:cNvSpPr>
          <p:nvPr>
            <p:ph type="ftr" sz="quarter" idx="11"/>
          </p:nvPr>
        </p:nvSpPr>
        <p:spPr/>
        <p:txBody>
          <a:bodyPr/>
          <a:lstStyle/>
          <a:p>
            <a:pPr>
              <a:defRPr/>
            </a:pPr>
            <a:r>
              <a:rPr lang="en-US"/>
              <a:t>Prabhjot Kaur- G4 &amp; G8</a:t>
            </a:r>
          </a:p>
        </p:txBody>
      </p:sp>
      <p:sp>
        <p:nvSpPr>
          <p:cNvPr id="6" name="Slide Number Placeholder 5"/>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97768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 program Contd..</a:t>
            </a:r>
          </a:p>
        </p:txBody>
      </p:sp>
      <p:sp>
        <p:nvSpPr>
          <p:cNvPr id="3" name="Content Placeholder 2"/>
          <p:cNvSpPr>
            <a:spLocks noGrp="1"/>
          </p:cNvSpPr>
          <p:nvPr>
            <p:ph idx="1"/>
          </p:nvPr>
        </p:nvSpPr>
        <p:spPr>
          <a:xfrm>
            <a:off x="1981200" y="1371600"/>
            <a:ext cx="8229600" cy="457200"/>
          </a:xfrm>
          <a:ln>
            <a:solidFill>
              <a:schemeClr val="bg1"/>
            </a:solidFill>
          </a:ln>
        </p:spPr>
        <p:txBody>
          <a:bodyPr/>
          <a:lstStyle/>
          <a:p>
            <a:pPr algn="just">
              <a:buNone/>
            </a:pPr>
            <a:r>
              <a:rPr lang="en-US" b="1" dirty="0"/>
              <a:t>Main Program Section</a:t>
            </a:r>
          </a:p>
          <a:p>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20</a:t>
            </a:fld>
            <a:endParaRPr lang="en-US">
              <a:ea typeface="MS PGothic" pitchFamily="34" charset="-128"/>
            </a:endParaRPr>
          </a:p>
        </p:txBody>
      </p:sp>
      <p:sp>
        <p:nvSpPr>
          <p:cNvPr id="7" name="TextBox 6">
            <a:extLst>
              <a:ext uri="{FF2B5EF4-FFF2-40B4-BE49-F238E27FC236}">
                <a16:creationId xmlns:a16="http://schemas.microsoft.com/office/drawing/2014/main" id="{8E153EAA-8782-4FAE-B684-A9D845F47E41}"/>
              </a:ext>
            </a:extLst>
          </p:cNvPr>
          <p:cNvSpPr txBox="1"/>
          <p:nvPr/>
        </p:nvSpPr>
        <p:spPr>
          <a:xfrm>
            <a:off x="1981200" y="2031220"/>
            <a:ext cx="8458200" cy="3139321"/>
          </a:xfrm>
          <a:prstGeom prst="rect">
            <a:avLst/>
          </a:prstGeom>
          <a:noFill/>
          <a:ln>
            <a:solidFill>
              <a:schemeClr val="tx1"/>
            </a:solidFill>
          </a:ln>
        </p:spPr>
        <p:txBody>
          <a:bodyPr wrap="square" rtlCol="0">
            <a:spAutoFit/>
          </a:bodyPr>
          <a:lstStyle/>
          <a:p>
            <a:pPr algn="just" fontAlgn="base">
              <a:spcBef>
                <a:spcPct val="0"/>
              </a:spcBef>
              <a:spcAft>
                <a:spcPct val="0"/>
              </a:spcAft>
            </a:pPr>
            <a:r>
              <a:rPr lang="en-US" dirty="0">
                <a:solidFill>
                  <a:prstClr val="black"/>
                </a:solidFill>
                <a:latin typeface="Arial" pitchFamily="34" charset="0"/>
                <a:ea typeface="MS PGothic" pitchFamily="34" charset="-128"/>
              </a:rPr>
              <a:t>int main() </a:t>
            </a:r>
          </a:p>
          <a:p>
            <a:pPr algn="just" fontAlgn="base">
              <a:spcBef>
                <a:spcPct val="0"/>
              </a:spcBef>
              <a:spcAft>
                <a:spcPct val="0"/>
              </a:spcAft>
            </a:pPr>
            <a:r>
              <a:rPr lang="en-US" dirty="0">
                <a:solidFill>
                  <a:prstClr val="black"/>
                </a:solidFill>
                <a:latin typeface="Arial" pitchFamily="34" charset="0"/>
                <a:ea typeface="MS PGothic" pitchFamily="34" charset="-128"/>
              </a:rPr>
              <a:t>{</a:t>
            </a:r>
          </a:p>
          <a:p>
            <a:pPr algn="just" fontAlgn="base">
              <a:spcBef>
                <a:spcPct val="0"/>
              </a:spcBef>
              <a:spcAft>
                <a:spcPct val="0"/>
              </a:spcAft>
            </a:pPr>
            <a:r>
              <a:rPr lang="en-US" dirty="0">
                <a:solidFill>
                  <a:prstClr val="black"/>
                </a:solidFill>
                <a:latin typeface="Arial" pitchFamily="34" charset="0"/>
                <a:ea typeface="MS PGothic" pitchFamily="34" charset="-128"/>
              </a:rPr>
              <a:t>	</a:t>
            </a:r>
            <a:r>
              <a:rPr lang="en-US" dirty="0" err="1">
                <a:solidFill>
                  <a:prstClr val="black"/>
                </a:solidFill>
                <a:latin typeface="Arial" pitchFamily="34" charset="0"/>
                <a:ea typeface="MS PGothic" pitchFamily="34" charset="-128"/>
              </a:rPr>
              <a:t>cout</a:t>
            </a:r>
            <a:r>
              <a:rPr lang="en-US" dirty="0">
                <a:solidFill>
                  <a:prstClr val="black"/>
                </a:solidFill>
                <a:latin typeface="Arial" pitchFamily="34" charset="0"/>
                <a:ea typeface="MS PGothic" pitchFamily="34" charset="-128"/>
              </a:rPr>
              <a:t> &lt;&lt; "Hello World" &lt;&lt; </a:t>
            </a:r>
            <a:r>
              <a:rPr lang="en-US" dirty="0" err="1">
                <a:solidFill>
                  <a:prstClr val="black"/>
                </a:solidFill>
                <a:latin typeface="Arial" pitchFamily="34" charset="0"/>
                <a:ea typeface="MS PGothic" pitchFamily="34" charset="-128"/>
              </a:rPr>
              <a:t>endl</a:t>
            </a:r>
            <a:r>
              <a:rPr lang="en-US" dirty="0">
                <a:solidFill>
                  <a:prstClr val="black"/>
                </a:solidFill>
                <a:latin typeface="Arial" pitchFamily="34" charset="0"/>
                <a:ea typeface="MS PGothic" pitchFamily="34" charset="-128"/>
              </a:rPr>
              <a:t>;</a:t>
            </a:r>
          </a:p>
          <a:p>
            <a:pPr algn="just" fontAlgn="base">
              <a:spcBef>
                <a:spcPct val="0"/>
              </a:spcBef>
              <a:spcAft>
                <a:spcPct val="0"/>
              </a:spcAft>
            </a:pPr>
            <a:r>
              <a:rPr lang="en-US" dirty="0">
                <a:solidFill>
                  <a:prstClr val="black"/>
                </a:solidFill>
                <a:latin typeface="Arial" pitchFamily="34" charset="0"/>
                <a:ea typeface="MS PGothic" pitchFamily="34" charset="-128"/>
              </a:rPr>
              <a:t>     return 0;</a:t>
            </a:r>
          </a:p>
          <a:p>
            <a:pPr algn="just" fontAlgn="base">
              <a:spcBef>
                <a:spcPct val="0"/>
              </a:spcBef>
              <a:spcAft>
                <a:spcPct val="0"/>
              </a:spcAft>
            </a:pPr>
            <a:r>
              <a:rPr lang="en-US" dirty="0">
                <a:solidFill>
                  <a:prstClr val="black"/>
                </a:solidFill>
                <a:latin typeface="Arial" pitchFamily="34" charset="0"/>
                <a:ea typeface="MS PGothic" pitchFamily="34" charset="-128"/>
              </a:rPr>
              <a:t>}</a:t>
            </a:r>
          </a:p>
          <a:p>
            <a:pPr algn="just" fontAlgn="base">
              <a:spcBef>
                <a:spcPct val="0"/>
              </a:spcBef>
              <a:spcAft>
                <a:spcPct val="0"/>
              </a:spcAft>
            </a:pPr>
            <a:endParaRPr lang="en-US" dirty="0">
              <a:solidFill>
                <a:prstClr val="black"/>
              </a:solidFill>
              <a:latin typeface="Arial" pitchFamily="34" charset="0"/>
              <a:ea typeface="MS PGothic" pitchFamily="34" charset="-128"/>
            </a:endParaRP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The starting point of all C++ programs is the main function.</a:t>
            </a: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This function is called by the operating system when your program is executed by the computer.</a:t>
            </a:r>
          </a:p>
          <a:p>
            <a:pPr algn="just" fontAlgn="base">
              <a:spcBef>
                <a:spcPct val="0"/>
              </a:spcBef>
              <a:spcAft>
                <a:spcPct val="0"/>
              </a:spcAft>
              <a:buFont typeface="Wingdings" pitchFamily="2" charset="2"/>
              <a:buChar char="Ø"/>
            </a:pPr>
            <a:r>
              <a:rPr lang="en-US" dirty="0">
                <a:solidFill>
                  <a:prstClr val="black"/>
                </a:solidFill>
                <a:latin typeface="Arial" pitchFamily="34" charset="0"/>
                <a:ea typeface="MS PGothic" pitchFamily="34" charset="-128"/>
              </a:rPr>
              <a:t>{ signifies the start of a block of code, ​and } signifies the end.</a:t>
            </a:r>
          </a:p>
          <a:p>
            <a:pPr fontAlgn="base">
              <a:spcBef>
                <a:spcPct val="0"/>
              </a:spcBef>
              <a:spcAft>
                <a:spcPct val="0"/>
              </a:spcAft>
            </a:pPr>
            <a:endParaRPr lang="en-IN" dirty="0">
              <a:solidFill>
                <a:prstClr val="black"/>
              </a:solidFill>
              <a:latin typeface="Arial" pitchFamily="34" charset="0"/>
              <a:ea typeface="MS PGothic"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C++ program Contd..</a:t>
            </a:r>
          </a:p>
        </p:txBody>
      </p:sp>
      <p:sp>
        <p:nvSpPr>
          <p:cNvPr id="3" name="Content Placeholder 2"/>
          <p:cNvSpPr>
            <a:spLocks noGrp="1"/>
          </p:cNvSpPr>
          <p:nvPr>
            <p:ph idx="1"/>
          </p:nvPr>
        </p:nvSpPr>
        <p:spPr>
          <a:xfrm>
            <a:off x="1981200" y="838201"/>
            <a:ext cx="3810000" cy="5059363"/>
          </a:xfrm>
        </p:spPr>
        <p:txBody>
          <a:bodyPr/>
          <a:lstStyle/>
          <a:p>
            <a:pPr marL="0" indent="0" algn="just">
              <a:buNone/>
            </a:pPr>
            <a:r>
              <a:rPr lang="en-US" b="1" i="0" dirty="0">
                <a:solidFill>
                  <a:srgbClr val="414141"/>
                </a:solidFill>
                <a:effectLst/>
                <a:latin typeface="open sans" panose="020B0606030504020204" pitchFamily="34" charset="0"/>
              </a:rPr>
              <a:t>Subprogram Section</a:t>
            </a:r>
          </a:p>
          <a:p>
            <a:pPr algn="just"/>
            <a:r>
              <a:rPr lang="en-US" b="0" i="0" dirty="0">
                <a:solidFill>
                  <a:srgbClr val="414141"/>
                </a:solidFill>
                <a:effectLst/>
                <a:latin typeface="open sans" panose="020B0606030504020204" pitchFamily="34" charset="0"/>
              </a:rPr>
              <a:t>This is the section of where we put all the user defined functions other than main function created to perform specific tasks. </a:t>
            </a:r>
          </a:p>
          <a:p>
            <a:pPr algn="just"/>
            <a:r>
              <a:rPr lang="en-US" b="0" i="0" dirty="0">
                <a:solidFill>
                  <a:srgbClr val="414141"/>
                </a:solidFill>
                <a:effectLst/>
                <a:latin typeface="open sans" panose="020B0606030504020204" pitchFamily="34" charset="0"/>
              </a:rPr>
              <a:t>A user defined function must be defined before use it. User defined function can written before or immediately after the main () function and called inside the main () function.</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21</a:t>
            </a:fld>
            <a:endParaRPr lang="en-US">
              <a:ea typeface="MS PGothic" pitchFamily="34" charset="-128"/>
            </a:endParaRPr>
          </a:p>
        </p:txBody>
      </p:sp>
      <p:graphicFrame>
        <p:nvGraphicFramePr>
          <p:cNvPr id="7" name="Table 7">
            <a:extLst>
              <a:ext uri="{FF2B5EF4-FFF2-40B4-BE49-F238E27FC236}">
                <a16:creationId xmlns:a16="http://schemas.microsoft.com/office/drawing/2014/main" id="{666FF787-ED2A-4695-8545-359220DF1CF6}"/>
              </a:ext>
            </a:extLst>
          </p:cNvPr>
          <p:cNvGraphicFramePr>
            <a:graphicFrameLocks/>
          </p:cNvGraphicFramePr>
          <p:nvPr/>
        </p:nvGraphicFramePr>
        <p:xfrm>
          <a:off x="6477000" y="1371600"/>
          <a:ext cx="3429000" cy="3657600"/>
        </p:xfrm>
        <a:graphic>
          <a:graphicData uri="http://schemas.openxmlformats.org/drawingml/2006/table">
            <a:tbl>
              <a:tblPr firstRow="1" bandRow="1">
                <a:tableStyleId>{5940675A-B579-460E-94D1-54222C63F5DA}</a:tableStyleId>
              </a:tblPr>
              <a:tblGrid>
                <a:gridCol w="3429000">
                  <a:extLst>
                    <a:ext uri="{9D8B030D-6E8A-4147-A177-3AD203B41FA5}">
                      <a16:colId xmlns:a16="http://schemas.microsoft.com/office/drawing/2014/main" val="2747801822"/>
                    </a:ext>
                  </a:extLst>
                </a:gridCol>
              </a:tblGrid>
              <a:tr h="370840">
                <a:tc>
                  <a:txBody>
                    <a:bodyPr/>
                    <a:lstStyle/>
                    <a:p>
                      <a:pPr fontAlgn="base"/>
                      <a:r>
                        <a:rPr lang="en-US" sz="1800" b="0" i="0" kern="1200" dirty="0">
                          <a:solidFill>
                            <a:schemeClr val="tx1"/>
                          </a:solidFill>
                          <a:effectLst/>
                          <a:latin typeface="+mn-lt"/>
                          <a:ea typeface="+mn-ea"/>
                          <a:cs typeface="+mn-cs"/>
                        </a:rPr>
                        <a:t>#include&lt;iostream&gt;</a:t>
                      </a:r>
                    </a:p>
                    <a:p>
                      <a:pPr fontAlgn="base"/>
                      <a:r>
                        <a:rPr lang="en-US" sz="1800" b="0" i="0" kern="1200" dirty="0">
                          <a:solidFill>
                            <a:schemeClr val="tx1"/>
                          </a:solidFill>
                          <a:effectLst/>
                          <a:latin typeface="+mn-lt"/>
                          <a:ea typeface="+mn-ea"/>
                          <a:cs typeface="+mn-cs"/>
                        </a:rPr>
                        <a:t>using namespace std;</a:t>
                      </a:r>
                    </a:p>
                    <a:p>
                      <a:pPr fontAlgn="base"/>
                      <a:r>
                        <a:rPr lang="en-US" sz="1800" b="0" i="0" kern="1200" dirty="0">
                          <a:solidFill>
                            <a:schemeClr val="tx1"/>
                          </a:solidFill>
                          <a:effectLst/>
                          <a:latin typeface="+mn-lt"/>
                          <a:ea typeface="+mn-ea"/>
                          <a:cs typeface="+mn-cs"/>
                        </a:rPr>
                        <a:t>int main()</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&lt;&lt;"Hello Everyone!\n";</a:t>
                      </a:r>
                    </a:p>
                    <a:p>
                      <a:pPr fontAlgn="base"/>
                      <a:r>
                        <a:rPr lang="en-US" sz="1800" b="0" i="0" kern="1200" dirty="0">
                          <a:solidFill>
                            <a:schemeClr val="tx1"/>
                          </a:solidFill>
                          <a:effectLst/>
                          <a:latin typeface="+mn-lt"/>
                          <a:ea typeface="+mn-ea"/>
                          <a:cs typeface="+mn-cs"/>
                        </a:rPr>
                        <a:t>   subprogram();</a:t>
                      </a:r>
                    </a:p>
                    <a:p>
                      <a:pPr fontAlgn="base"/>
                      <a:r>
                        <a:rPr lang="en-US" sz="1800" b="0" i="0" kern="1200" dirty="0">
                          <a:solidFill>
                            <a:schemeClr val="tx1"/>
                          </a:solidFill>
                          <a:effectLst/>
                          <a:latin typeface="+mn-lt"/>
                          <a:ea typeface="+mn-ea"/>
                          <a:cs typeface="+mn-cs"/>
                        </a:rPr>
                        <a:t>   return 0;</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void subprogram()</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&lt;&lt;“Welcome to Chitkara !";</a:t>
                      </a:r>
                    </a:p>
                    <a:p>
                      <a:pPr fontAlgn="base"/>
                      <a:r>
                        <a:rPr lang="en-US" sz="1800" b="0" i="0" kern="1200" dirty="0">
                          <a:solidFill>
                            <a:schemeClr val="tx1"/>
                          </a:solidFill>
                          <a:effectLst/>
                          <a:latin typeface="+mn-lt"/>
                          <a:ea typeface="+mn-ea"/>
                          <a:cs typeface="+mn-cs"/>
                        </a:rPr>
                        <a:t>}</a:t>
                      </a:r>
                    </a:p>
                    <a:p>
                      <a:endParaRPr lang="en-IN" dirty="0"/>
                    </a:p>
                  </a:txBody>
                  <a:tcPr/>
                </a:tc>
                <a:extLst>
                  <a:ext uri="{0D108BD9-81ED-4DB2-BD59-A6C34878D82A}">
                    <a16:rowId xmlns:a16="http://schemas.microsoft.com/office/drawing/2014/main" val="161189845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2698-6A7A-43EF-BB42-2F1F8EFAC573}"/>
              </a:ext>
            </a:extLst>
          </p:cNvPr>
          <p:cNvSpPr>
            <a:spLocks noGrp="1"/>
          </p:cNvSpPr>
          <p:nvPr>
            <p:ph type="title"/>
          </p:nvPr>
        </p:nvSpPr>
        <p:spPr/>
        <p:txBody>
          <a:bodyPr/>
          <a:lstStyle/>
          <a:p>
            <a:r>
              <a:rPr lang="en-US" dirty="0"/>
              <a:t>Structure of a C++ program Contd..</a:t>
            </a:r>
            <a:endParaRPr lang="en-IN" dirty="0"/>
          </a:p>
        </p:txBody>
      </p:sp>
      <p:graphicFrame>
        <p:nvGraphicFramePr>
          <p:cNvPr id="7" name="Table 7">
            <a:extLst>
              <a:ext uri="{FF2B5EF4-FFF2-40B4-BE49-F238E27FC236}">
                <a16:creationId xmlns:a16="http://schemas.microsoft.com/office/drawing/2014/main" id="{FFA875E3-C4C8-40AC-904A-D254E14E3D29}"/>
              </a:ext>
            </a:extLst>
          </p:cNvPr>
          <p:cNvGraphicFramePr>
            <a:graphicFrameLocks noGrp="1"/>
          </p:cNvGraphicFramePr>
          <p:nvPr>
            <p:ph idx="1"/>
          </p:nvPr>
        </p:nvGraphicFramePr>
        <p:xfrm>
          <a:off x="1752600" y="838200"/>
          <a:ext cx="8229600" cy="585216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747801822"/>
                    </a:ext>
                  </a:extLst>
                </a:gridCol>
              </a:tblGrid>
              <a:tr h="4937760">
                <a:tc>
                  <a:txBody>
                    <a:bodyPr/>
                    <a:lstStyle/>
                    <a:p>
                      <a:pPr fontAlgn="base"/>
                      <a:r>
                        <a:rPr lang="en-US" sz="1800" b="1" i="0" kern="1200" dirty="0">
                          <a:solidFill>
                            <a:schemeClr val="tx1"/>
                          </a:solidFill>
                          <a:effectLst/>
                          <a:latin typeface="+mn-lt"/>
                          <a:ea typeface="+mn-ea"/>
                          <a:cs typeface="+mn-cs"/>
                        </a:rPr>
                        <a:t>Example</a:t>
                      </a:r>
                    </a:p>
                    <a:p>
                      <a:pPr fontAlgn="base"/>
                      <a:r>
                        <a:rPr lang="en-US" sz="1800" b="0" i="0" kern="1200" dirty="0">
                          <a:solidFill>
                            <a:schemeClr val="tx1"/>
                          </a:solidFill>
                          <a:effectLst/>
                          <a:latin typeface="+mn-lt"/>
                          <a:ea typeface="+mn-ea"/>
                          <a:cs typeface="+mn-cs"/>
                        </a:rPr>
                        <a:t>//Program to demonstrate structure of C++ Program     </a:t>
                      </a:r>
                      <a:r>
                        <a:rPr lang="en-US" sz="1800" b="0" i="0" kern="1200" dirty="0">
                          <a:solidFill>
                            <a:schemeClr val="tx1"/>
                          </a:solidFill>
                          <a:effectLst/>
                          <a:highlight>
                            <a:srgbClr val="FFFF00"/>
                          </a:highlight>
                          <a:latin typeface="+mn-lt"/>
                          <a:ea typeface="+mn-ea"/>
                          <a:cs typeface="+mn-cs"/>
                        </a:rPr>
                        <a:t>documentation section</a:t>
                      </a:r>
                    </a:p>
                    <a:p>
                      <a:pPr fontAlgn="base"/>
                      <a:r>
                        <a:rPr lang="en-US" sz="1800" b="0" i="0" kern="1200" dirty="0">
                          <a:solidFill>
                            <a:schemeClr val="tx1"/>
                          </a:solidFill>
                          <a:effectLst/>
                          <a:latin typeface="+mn-lt"/>
                          <a:ea typeface="+mn-ea"/>
                          <a:cs typeface="+mn-cs"/>
                        </a:rPr>
                        <a:t>#include&lt;iostream&gt;                                                               </a:t>
                      </a:r>
                      <a:r>
                        <a:rPr lang="en-US" sz="1800" b="0" i="0" kern="1200" dirty="0">
                          <a:solidFill>
                            <a:schemeClr val="tx1"/>
                          </a:solidFill>
                          <a:effectLst/>
                          <a:highlight>
                            <a:srgbClr val="FFFF00"/>
                          </a:highlight>
                          <a:latin typeface="+mn-lt"/>
                          <a:ea typeface="+mn-ea"/>
                          <a:cs typeface="+mn-cs"/>
                        </a:rPr>
                        <a:t>link section   </a:t>
                      </a:r>
                    </a:p>
                    <a:p>
                      <a:pPr fontAlgn="base"/>
                      <a:r>
                        <a:rPr lang="en-US" sz="1800" b="0" i="0" kern="1200" dirty="0">
                          <a:solidFill>
                            <a:schemeClr val="tx1"/>
                          </a:solidFill>
                          <a:effectLst/>
                          <a:latin typeface="+mn-lt"/>
                          <a:ea typeface="+mn-ea"/>
                          <a:cs typeface="+mn-cs"/>
                        </a:rPr>
                        <a:t> using namespace std;</a:t>
                      </a:r>
                    </a:p>
                    <a:p>
                      <a:pPr fontAlgn="base"/>
                      <a:r>
                        <a:rPr lang="en-US" sz="1800" b="0" i="0" kern="1200" dirty="0">
                          <a:solidFill>
                            <a:schemeClr val="tx1"/>
                          </a:solidFill>
                          <a:effectLst/>
                          <a:latin typeface="+mn-lt"/>
                          <a:ea typeface="+mn-ea"/>
                          <a:cs typeface="+mn-cs"/>
                        </a:rPr>
                        <a:t> #define w “Welcome to Chitkara University”                   </a:t>
                      </a:r>
                      <a:r>
                        <a:rPr lang="en-US" sz="1800" b="0" i="0" kern="1200" dirty="0">
                          <a:solidFill>
                            <a:schemeClr val="tx1"/>
                          </a:solidFill>
                          <a:effectLst/>
                          <a:highlight>
                            <a:srgbClr val="FFFF00"/>
                          </a:highlight>
                          <a:latin typeface="+mn-lt"/>
                          <a:ea typeface="+mn-ea"/>
                          <a:cs typeface="+mn-cs"/>
                        </a:rPr>
                        <a:t>macro definition</a:t>
                      </a:r>
                    </a:p>
                    <a:p>
                      <a:pPr fontAlgn="base"/>
                      <a:r>
                        <a:rPr lang="en-US" sz="1800" b="0" i="0" kern="1200" dirty="0">
                          <a:solidFill>
                            <a:schemeClr val="tx1"/>
                          </a:solidFill>
                          <a:effectLst/>
                          <a:latin typeface="+mn-lt"/>
                          <a:ea typeface="+mn-ea"/>
                          <a:cs typeface="+mn-cs"/>
                        </a:rPr>
                        <a:t>int a=10;                                                                                   </a:t>
                      </a:r>
                      <a:r>
                        <a:rPr lang="en-US" sz="1800" b="0" i="0" kern="1200" dirty="0">
                          <a:solidFill>
                            <a:schemeClr val="tx1"/>
                          </a:solidFill>
                          <a:effectLst/>
                          <a:highlight>
                            <a:srgbClr val="FFFF00"/>
                          </a:highlight>
                          <a:latin typeface="+mn-lt"/>
                          <a:ea typeface="+mn-ea"/>
                          <a:cs typeface="+mn-cs"/>
                        </a:rPr>
                        <a:t>global declaration &amp; definition</a:t>
                      </a:r>
                    </a:p>
                    <a:p>
                      <a:pPr fontAlgn="base"/>
                      <a:r>
                        <a:rPr lang="en-US" sz="1800" b="0" i="0" kern="1200" dirty="0">
                          <a:solidFill>
                            <a:schemeClr val="tx1"/>
                          </a:solidFill>
                          <a:effectLst/>
                          <a:latin typeface="+mn-lt"/>
                          <a:ea typeface="+mn-ea"/>
                          <a:cs typeface="+mn-cs"/>
                        </a:rPr>
                        <a:t>int main()                                                                                 </a:t>
                      </a:r>
                      <a:r>
                        <a:rPr lang="en-US" sz="1800" b="0" i="0" kern="1200" dirty="0">
                          <a:solidFill>
                            <a:schemeClr val="tx1"/>
                          </a:solidFill>
                          <a:effectLst/>
                          <a:highlight>
                            <a:srgbClr val="FFFF00"/>
                          </a:highlight>
                          <a:latin typeface="+mn-lt"/>
                          <a:ea typeface="+mn-ea"/>
                          <a:cs typeface="+mn-cs"/>
                        </a:rPr>
                        <a:t>main program section</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int b=20;                                                                                   </a:t>
                      </a:r>
                      <a:r>
                        <a:rPr lang="en-US" sz="1800" b="0" i="0" kern="1200" dirty="0">
                          <a:solidFill>
                            <a:schemeClr val="tx1"/>
                          </a:solidFill>
                          <a:effectLst/>
                          <a:highlight>
                            <a:srgbClr val="FFFF00"/>
                          </a:highlight>
                          <a:latin typeface="+mn-lt"/>
                          <a:ea typeface="+mn-ea"/>
                          <a:cs typeface="+mn-cs"/>
                        </a:rPr>
                        <a:t>local declaration &amp; definition</a:t>
                      </a:r>
                    </a:p>
                    <a:p>
                      <a:pPr fontAlgn="base"/>
                      <a:r>
                        <a:rPr lang="en-US" sz="1800" b="0" i="0" kern="1200" dirty="0">
                          <a:solidFill>
                            <a:schemeClr val="tx1"/>
                          </a:solidFill>
                          <a:effectLst/>
                          <a:latin typeface="+mn-lt"/>
                          <a:ea typeface="+mn-ea"/>
                          <a:cs typeface="+mn-cs"/>
                        </a:rPr>
                        <a:t>int c;</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&lt;&lt;w&lt;&lt;</a:t>
                      </a:r>
                      <a:r>
                        <a:rPr lang="en-US" sz="1800" b="0" i="0" kern="1200" dirty="0" err="1">
                          <a:solidFill>
                            <a:schemeClr val="tx1"/>
                          </a:solidFill>
                          <a:effectLst/>
                          <a:latin typeface="+mn-lt"/>
                          <a:ea typeface="+mn-ea"/>
                          <a:cs typeface="+mn-cs"/>
                        </a:rPr>
                        <a:t>endl</a:t>
                      </a:r>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c=</a:t>
                      </a:r>
                      <a:r>
                        <a:rPr lang="en-US" sz="1800" b="0" i="0" kern="1200" dirty="0" err="1">
                          <a:solidFill>
                            <a:schemeClr val="tx1"/>
                          </a:solidFill>
                          <a:effectLst/>
                          <a:latin typeface="+mn-lt"/>
                          <a:ea typeface="+mn-ea"/>
                          <a:cs typeface="+mn-cs"/>
                        </a:rPr>
                        <a:t>a+b</a:t>
                      </a:r>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sub();                                                                                         </a:t>
                      </a:r>
                      <a:r>
                        <a:rPr lang="en-US" sz="1800" b="0" i="0" kern="1200" dirty="0">
                          <a:solidFill>
                            <a:schemeClr val="tx1"/>
                          </a:solidFill>
                          <a:effectLst/>
                          <a:highlight>
                            <a:srgbClr val="FFFF00"/>
                          </a:highlight>
                          <a:latin typeface="+mn-lt"/>
                          <a:ea typeface="+mn-ea"/>
                          <a:cs typeface="+mn-cs"/>
                        </a:rPr>
                        <a:t>subprogram call</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&lt;&lt;“the answer is”&lt;&lt;c;</a:t>
                      </a:r>
                    </a:p>
                    <a:p>
                      <a:pPr fontAlgn="base"/>
                      <a:r>
                        <a:rPr lang="en-US" sz="1800" b="0" i="0" kern="1200" dirty="0">
                          <a:solidFill>
                            <a:schemeClr val="tx1"/>
                          </a:solidFill>
                          <a:effectLst/>
                          <a:latin typeface="+mn-lt"/>
                          <a:ea typeface="+mn-ea"/>
                          <a:cs typeface="+mn-cs"/>
                        </a:rPr>
                        <a:t>   return 0;</a:t>
                      </a:r>
                    </a:p>
                    <a:p>
                      <a:pPr fontAlgn="base"/>
                      <a:r>
                        <a:rPr lang="en-US" sz="1800" b="0" i="0" kern="1200" dirty="0">
                          <a:solidFill>
                            <a:schemeClr val="tx1"/>
                          </a:solidFill>
                          <a:effectLst/>
                          <a:latin typeface="+mn-lt"/>
                          <a:ea typeface="+mn-ea"/>
                          <a:cs typeface="+mn-cs"/>
                        </a:rPr>
                        <a:t>}</a:t>
                      </a:r>
                    </a:p>
                    <a:p>
                      <a:pPr fontAlgn="base"/>
                      <a:r>
                        <a:rPr lang="en-US" sz="1800" b="0" i="0" kern="1200" dirty="0">
                          <a:solidFill>
                            <a:schemeClr val="tx1"/>
                          </a:solidFill>
                          <a:effectLst/>
                          <a:latin typeface="+mn-lt"/>
                          <a:ea typeface="+mn-ea"/>
                          <a:cs typeface="+mn-cs"/>
                        </a:rPr>
                        <a:t>void sub()                                                                                  </a:t>
                      </a:r>
                      <a:r>
                        <a:rPr lang="en-US" sz="1800" b="0" i="0" kern="1200" dirty="0">
                          <a:solidFill>
                            <a:schemeClr val="tx1"/>
                          </a:solidFill>
                          <a:effectLst/>
                          <a:highlight>
                            <a:srgbClr val="FFFF00"/>
                          </a:highlight>
                          <a:latin typeface="+mn-lt"/>
                          <a:ea typeface="+mn-ea"/>
                          <a:cs typeface="+mn-cs"/>
                        </a:rPr>
                        <a:t>subprogram definition section</a:t>
                      </a:r>
                    </a:p>
                    <a:p>
                      <a:pPr fontAlgn="base"/>
                      <a:r>
                        <a:rPr lang="en-US" sz="1800" b="0" i="0" kern="1200" dirty="0">
                          <a:solidFill>
                            <a:schemeClr val="tx1"/>
                          </a:solidFill>
                          <a:effectLst/>
                          <a:latin typeface="+mn-lt"/>
                          <a:ea typeface="+mn-ea"/>
                          <a:cs typeface="+mn-cs"/>
                        </a:rPr>
                        <a:t>{</a:t>
                      </a:r>
                    </a:p>
                    <a:p>
                      <a:pPr fontAlgn="base"/>
                      <a:r>
                        <a:rPr lang="en-US" sz="1800" b="0" i="0" kern="1200" dirty="0" err="1">
                          <a:solidFill>
                            <a:schemeClr val="tx1"/>
                          </a:solidFill>
                          <a:effectLst/>
                          <a:latin typeface="+mn-lt"/>
                          <a:ea typeface="+mn-ea"/>
                          <a:cs typeface="+mn-cs"/>
                        </a:rPr>
                        <a:t>cout</a:t>
                      </a:r>
                      <a:r>
                        <a:rPr lang="en-US" sz="1800" b="0" i="0" kern="1200" dirty="0">
                          <a:solidFill>
                            <a:schemeClr val="tx1"/>
                          </a:solidFill>
                          <a:effectLst/>
                          <a:latin typeface="+mn-lt"/>
                          <a:ea typeface="+mn-ea"/>
                          <a:cs typeface="+mn-cs"/>
                        </a:rPr>
                        <a:t>&lt;&lt;“this is subprogram’s statement”;</a:t>
                      </a:r>
                    </a:p>
                    <a:p>
                      <a:pPr fontAlgn="base"/>
                      <a:r>
                        <a:rPr lang="en-US" sz="1800" b="0" i="0" kern="1200" dirty="0">
                          <a:solidFill>
                            <a:schemeClr val="tx1"/>
                          </a:solidFill>
                          <a:effectLst/>
                          <a:latin typeface="+mn-lt"/>
                          <a:ea typeface="+mn-ea"/>
                          <a:cs typeface="+mn-cs"/>
                        </a:rPr>
                        <a:t>}</a:t>
                      </a:r>
                    </a:p>
                    <a:p>
                      <a:endParaRPr lang="en-IN" dirty="0"/>
                    </a:p>
                  </a:txBody>
                  <a:tcPr/>
                </a:tc>
                <a:extLst>
                  <a:ext uri="{0D108BD9-81ED-4DB2-BD59-A6C34878D82A}">
                    <a16:rowId xmlns:a16="http://schemas.microsoft.com/office/drawing/2014/main" val="1611898457"/>
                  </a:ext>
                </a:extLst>
              </a:tr>
            </a:tbl>
          </a:graphicData>
        </a:graphic>
      </p:graphicFrame>
      <p:sp>
        <p:nvSpPr>
          <p:cNvPr id="4" name="Date Placeholder 3">
            <a:extLst>
              <a:ext uri="{FF2B5EF4-FFF2-40B4-BE49-F238E27FC236}">
                <a16:creationId xmlns:a16="http://schemas.microsoft.com/office/drawing/2014/main" id="{58233799-51C0-4B5A-BCBE-E59111075CF6}"/>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84DFD29D-C9DB-45A4-A3E0-D6D8FA6F05A5}"/>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E4A1A85C-718C-4A40-8365-6BC4BB6AF52C}"/>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22</a:t>
            </a:fld>
            <a:endParaRPr lang="en-US">
              <a:ea typeface="MS PGothic" pitchFamily="34" charset="-128"/>
            </a:endParaRPr>
          </a:p>
        </p:txBody>
      </p:sp>
    </p:spTree>
    <p:extLst>
      <p:ext uri="{BB962C8B-B14F-4D97-AF65-F5344CB8AC3E}">
        <p14:creationId xmlns:p14="http://schemas.microsoft.com/office/powerpoint/2010/main" val="17297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No. 1</a:t>
            </a:r>
          </a:p>
        </p:txBody>
      </p:sp>
      <p:sp>
        <p:nvSpPr>
          <p:cNvPr id="3" name="Content Placeholder 2"/>
          <p:cNvSpPr>
            <a:spLocks noGrp="1"/>
          </p:cNvSpPr>
          <p:nvPr>
            <p:ph idx="1"/>
          </p:nvPr>
        </p:nvSpPr>
        <p:spPr>
          <a:xfrm>
            <a:off x="609600" y="1017431"/>
            <a:ext cx="10972800" cy="4880133"/>
          </a:xfrm>
        </p:spPr>
        <p:txBody>
          <a:bodyPr/>
          <a:lstStyle/>
          <a:p>
            <a:pPr marL="0" indent="0">
              <a:buNone/>
            </a:pPr>
            <a:r>
              <a:rPr lang="en-IN" sz="2000" dirty="0"/>
              <a:t>#include &lt;</a:t>
            </a:r>
            <a:r>
              <a:rPr lang="en-IN" sz="2000" dirty="0" err="1"/>
              <a:t>iostream</a:t>
            </a:r>
            <a:r>
              <a:rPr lang="en-IN" sz="2000" dirty="0"/>
              <a:t>&gt;  </a:t>
            </a:r>
          </a:p>
          <a:p>
            <a:pPr marL="0" indent="0">
              <a:buNone/>
            </a:pPr>
            <a:r>
              <a:rPr lang="en-IN" sz="2000" dirty="0"/>
              <a:t>using namespace </a:t>
            </a:r>
            <a:r>
              <a:rPr lang="en-IN" sz="2000" dirty="0" err="1"/>
              <a:t>std</a:t>
            </a:r>
            <a:r>
              <a:rPr lang="en-IN" sz="2000" dirty="0"/>
              <a:t>;  </a:t>
            </a:r>
          </a:p>
          <a:p>
            <a:pPr marL="0" indent="0">
              <a:buNone/>
            </a:pPr>
            <a:r>
              <a:rPr lang="en-IN" sz="2000" dirty="0"/>
              <a:t>class Student {  </a:t>
            </a:r>
          </a:p>
          <a:p>
            <a:pPr marL="0" indent="0">
              <a:buNone/>
            </a:pPr>
            <a:r>
              <a:rPr lang="en-IN" sz="2000" dirty="0"/>
              <a:t>      </a:t>
            </a:r>
            <a:r>
              <a:rPr lang="en-IN" sz="2000" dirty="0" err="1"/>
              <a:t>int</a:t>
            </a:r>
            <a:r>
              <a:rPr lang="en-IN" sz="2000" dirty="0"/>
              <a:t> id;//data member (also instance variable)      </a:t>
            </a:r>
          </a:p>
          <a:p>
            <a:pPr marL="0" indent="0">
              <a:buNone/>
            </a:pPr>
            <a:r>
              <a:rPr lang="en-IN" sz="2000" dirty="0"/>
              <a:t>      string name;//data member(also instance variable)      </a:t>
            </a:r>
          </a:p>
          <a:p>
            <a:pPr marL="0" indent="0">
              <a:buNone/>
            </a:pPr>
            <a:r>
              <a:rPr lang="en-IN" sz="2000" dirty="0"/>
              <a:t>};  </a:t>
            </a:r>
          </a:p>
          <a:p>
            <a:pPr marL="0" indent="0">
              <a:buNone/>
            </a:pPr>
            <a:r>
              <a:rPr lang="en-IN" sz="2000" dirty="0" err="1"/>
              <a:t>int</a:t>
            </a:r>
            <a:r>
              <a:rPr lang="en-IN" sz="2000" dirty="0"/>
              <a:t> main() {  </a:t>
            </a:r>
          </a:p>
          <a:p>
            <a:pPr marL="0" indent="0">
              <a:buNone/>
            </a:pPr>
            <a:r>
              <a:rPr lang="en-IN" sz="2000" dirty="0"/>
              <a:t>    Student s1; //creating an object of Student   </a:t>
            </a:r>
          </a:p>
          <a:p>
            <a:pPr marL="0" indent="0">
              <a:buNone/>
            </a:pPr>
            <a:r>
              <a:rPr lang="en-IN" sz="2000" dirty="0"/>
              <a:t>    s1.id = 201;    </a:t>
            </a:r>
          </a:p>
          <a:p>
            <a:pPr marL="0" indent="0">
              <a:buNone/>
            </a:pPr>
            <a:r>
              <a:rPr lang="en-IN" sz="2000" dirty="0"/>
              <a:t>    s1.name = "</a:t>
            </a:r>
            <a:r>
              <a:rPr lang="en-IN" sz="2000" dirty="0" err="1"/>
              <a:t>Sonoo</a:t>
            </a:r>
            <a:r>
              <a:rPr lang="en-IN" sz="2000" dirty="0"/>
              <a:t> Jaiswal";  </a:t>
            </a:r>
          </a:p>
          <a:p>
            <a:pPr marL="0" indent="0">
              <a:buNone/>
            </a:pPr>
            <a:r>
              <a:rPr lang="en-IN" sz="2000" dirty="0" err="1"/>
              <a:t>Cin</a:t>
            </a:r>
            <a:r>
              <a:rPr lang="en-IN" sz="2000" dirty="0"/>
              <a:t>&gt;&gt;s1.id&gt;&gt;</a:t>
            </a:r>
            <a:r>
              <a:rPr lang="en-IN" sz="2000" dirty="0" err="1"/>
              <a:t>endl</a:t>
            </a:r>
            <a:r>
              <a:rPr lang="en-IN" sz="2000" dirty="0"/>
              <a:t>; </a:t>
            </a:r>
          </a:p>
          <a:p>
            <a:pPr marL="0" indent="0">
              <a:buNone/>
            </a:pPr>
            <a:r>
              <a:rPr lang="en-IN" sz="2000" dirty="0"/>
              <a:t>    </a:t>
            </a:r>
            <a:r>
              <a:rPr lang="en-IN" sz="2000" dirty="0" err="1"/>
              <a:t>cout</a:t>
            </a:r>
            <a:r>
              <a:rPr lang="en-IN" sz="2000" dirty="0"/>
              <a:t>&lt;&lt;s1.id&lt;&lt;</a:t>
            </a:r>
            <a:r>
              <a:rPr lang="en-IN" sz="2000" dirty="0" err="1"/>
              <a:t>endl</a:t>
            </a:r>
            <a:r>
              <a:rPr lang="en-IN" sz="2000" dirty="0"/>
              <a:t>;    \\print</a:t>
            </a:r>
          </a:p>
          <a:p>
            <a:pPr marL="0" indent="0">
              <a:buNone/>
            </a:pPr>
            <a:r>
              <a:rPr lang="en-IN" sz="2000" dirty="0"/>
              <a:t>    </a:t>
            </a:r>
            <a:r>
              <a:rPr lang="en-IN" sz="2000" dirty="0" err="1"/>
              <a:t>cout</a:t>
            </a:r>
            <a:r>
              <a:rPr lang="en-IN" sz="2000" dirty="0"/>
              <a:t>&lt;&lt;s1.name&lt;&lt;</a:t>
            </a:r>
            <a:r>
              <a:rPr lang="en-IN" sz="2000" dirty="0" err="1"/>
              <a:t>endl</a:t>
            </a:r>
            <a:r>
              <a:rPr lang="en-IN" sz="2000" dirty="0"/>
              <a:t>;  </a:t>
            </a:r>
          </a:p>
          <a:p>
            <a:pPr marL="0" indent="0">
              <a:buNone/>
            </a:pPr>
            <a:r>
              <a:rPr lang="en-IN" sz="2000" dirty="0"/>
              <a:t>    return 0;  </a:t>
            </a:r>
          </a:p>
          <a:p>
            <a:pPr marL="0" indent="0">
              <a:buNone/>
            </a:pPr>
            <a:r>
              <a:rPr lang="en-IN" sz="2000" dirty="0"/>
              <a:t>} </a:t>
            </a:r>
          </a:p>
        </p:txBody>
      </p:sp>
      <p:sp>
        <p:nvSpPr>
          <p:cNvPr id="4" name="Date Placeholder 3"/>
          <p:cNvSpPr>
            <a:spLocks noGrp="1"/>
          </p:cNvSpPr>
          <p:nvPr>
            <p:ph type="dt" sz="half" idx="10"/>
          </p:nvPr>
        </p:nvSpPr>
        <p:spPr/>
        <p:txBody>
          <a:bodyPr/>
          <a:lstStyle/>
          <a:p>
            <a:r>
              <a:rPr lang="en-US"/>
              <a:t>OOPs using C++ (CS-102)</a:t>
            </a:r>
          </a:p>
        </p:txBody>
      </p:sp>
      <p:sp>
        <p:nvSpPr>
          <p:cNvPr id="5" name="Footer Placeholder 4"/>
          <p:cNvSpPr>
            <a:spLocks noGrp="1"/>
          </p:cNvSpPr>
          <p:nvPr>
            <p:ph type="ftr" sz="quarter" idx="11"/>
          </p:nvPr>
        </p:nvSpPr>
        <p:spPr/>
        <p:txBody>
          <a:bodyPr/>
          <a:lstStyle/>
          <a:p>
            <a:pPr>
              <a:defRPr/>
            </a:pPr>
            <a:r>
              <a:rPr lang="en-US"/>
              <a:t>Prabhjot Kaur- G4 &amp; G8</a:t>
            </a:r>
          </a:p>
        </p:txBody>
      </p:sp>
      <p:sp>
        <p:nvSpPr>
          <p:cNvPr id="6" name="Slide Number Placeholder 5"/>
          <p:cNvSpPr>
            <a:spLocks noGrp="1"/>
          </p:cNvSpPr>
          <p:nvPr>
            <p:ph type="sldNum" sz="quarter" idx="12"/>
          </p:nvPr>
        </p:nvSpPr>
        <p:spPr/>
        <p:txBody>
          <a:bodyPr/>
          <a:lstStyle/>
          <a:p>
            <a:fld id="{8BD8F058-9003-4658-AA47-7D4800AF7EA2}" type="slidenum">
              <a:rPr lang="en-US" smtClean="0"/>
              <a:pPr/>
              <a:t>23</a:t>
            </a:fld>
            <a:endParaRPr lang="en-US"/>
          </a:p>
        </p:txBody>
      </p:sp>
    </p:spTree>
    <p:extLst>
      <p:ext uri="{BB962C8B-B14F-4D97-AF65-F5344CB8AC3E}">
        <p14:creationId xmlns:p14="http://schemas.microsoft.com/office/powerpoint/2010/main" val="388307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4D48-C0F3-4641-BD19-ABCC03E7DB04}"/>
              </a:ext>
            </a:extLst>
          </p:cNvPr>
          <p:cNvSpPr>
            <a:spLocks noGrp="1"/>
          </p:cNvSpPr>
          <p:nvPr>
            <p:ph type="title"/>
          </p:nvPr>
        </p:nvSpPr>
        <p:spPr/>
        <p:txBody>
          <a:bodyPr/>
          <a:lstStyle/>
          <a:p>
            <a:r>
              <a:rPr lang="en-IN" dirty="0"/>
              <a:t>Code Compilation Process</a:t>
            </a:r>
          </a:p>
        </p:txBody>
      </p:sp>
      <p:sp>
        <p:nvSpPr>
          <p:cNvPr id="4" name="Date Placeholder 3">
            <a:extLst>
              <a:ext uri="{FF2B5EF4-FFF2-40B4-BE49-F238E27FC236}">
                <a16:creationId xmlns:a16="http://schemas.microsoft.com/office/drawing/2014/main" id="{2495109D-6B7A-4C22-8990-98AC7D00A306}"/>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6E66A5A-D8CC-48F9-9971-FF8EC20C3357}"/>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31CCD8E6-7AF6-4385-86BC-7EA105E6B884}"/>
              </a:ext>
            </a:extLst>
          </p:cNvPr>
          <p:cNvSpPr>
            <a:spLocks noGrp="1"/>
          </p:cNvSpPr>
          <p:nvPr>
            <p:ph type="sldNum" sz="quarter" idx="12"/>
          </p:nvPr>
        </p:nvSpPr>
        <p:spPr>
          <a:xfrm>
            <a:off x="8077484" y="6301627"/>
            <a:ext cx="2133600" cy="365125"/>
          </a:xfrm>
        </p:spPr>
        <p:txBody>
          <a:bodyPr/>
          <a:lstStyle/>
          <a:p>
            <a:pPr fontAlgn="base">
              <a:spcBef>
                <a:spcPct val="0"/>
              </a:spcBef>
              <a:spcAft>
                <a:spcPct val="0"/>
              </a:spcAft>
            </a:pPr>
            <a:r>
              <a:rPr lang="en-US" dirty="0">
                <a:ea typeface="MS PGothic" pitchFamily="34" charset="-128"/>
              </a:rPr>
              <a:t> </a:t>
            </a:r>
            <a:fld id="{8BD8F058-9003-4658-AA47-7D4800AF7EA2}" type="slidenum">
              <a:rPr lang="en-US">
                <a:ea typeface="MS PGothic" pitchFamily="34" charset="-128"/>
              </a:rPr>
              <a:pPr fontAlgn="base">
                <a:spcBef>
                  <a:spcPct val="0"/>
                </a:spcBef>
                <a:spcAft>
                  <a:spcPct val="0"/>
                </a:spcAft>
              </a:pPr>
              <a:t>24</a:t>
            </a:fld>
            <a:endParaRPr lang="en-US" dirty="0">
              <a:ea typeface="MS PGothic" pitchFamily="34" charset="-128"/>
            </a:endParaRPr>
          </a:p>
        </p:txBody>
      </p:sp>
      <p:sp>
        <p:nvSpPr>
          <p:cNvPr id="9" name="Flowchart: Decision 8">
            <a:extLst>
              <a:ext uri="{FF2B5EF4-FFF2-40B4-BE49-F238E27FC236}">
                <a16:creationId xmlns:a16="http://schemas.microsoft.com/office/drawing/2014/main" id="{CE6CA501-0091-4360-A619-680220898473}"/>
              </a:ext>
            </a:extLst>
          </p:cNvPr>
          <p:cNvSpPr/>
          <p:nvPr/>
        </p:nvSpPr>
        <p:spPr>
          <a:xfrm>
            <a:off x="2667000" y="1708150"/>
            <a:ext cx="2895600" cy="1981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Are There any </a:t>
            </a:r>
            <a:r>
              <a:rPr lang="en-IN" dirty="0" err="1">
                <a:solidFill>
                  <a:prstClr val="white"/>
                </a:solidFill>
                <a:latin typeface="Calibri"/>
              </a:rPr>
              <a:t>Preprocessor</a:t>
            </a:r>
            <a:r>
              <a:rPr lang="en-IN" dirty="0">
                <a:solidFill>
                  <a:prstClr val="white"/>
                </a:solidFill>
                <a:latin typeface="Calibri"/>
              </a:rPr>
              <a:t> Directive</a:t>
            </a:r>
          </a:p>
        </p:txBody>
      </p:sp>
      <p:sp>
        <p:nvSpPr>
          <p:cNvPr id="10" name="Rectangle: Rounded Corners 9">
            <a:extLst>
              <a:ext uri="{FF2B5EF4-FFF2-40B4-BE49-F238E27FC236}">
                <a16:creationId xmlns:a16="http://schemas.microsoft.com/office/drawing/2014/main" id="{E2EA6881-7456-4CDA-BEFB-B3077FB83133}"/>
              </a:ext>
            </a:extLst>
          </p:cNvPr>
          <p:cNvSpPr/>
          <p:nvPr/>
        </p:nvSpPr>
        <p:spPr>
          <a:xfrm>
            <a:off x="3229510" y="3980118"/>
            <a:ext cx="1828800" cy="487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Compiler</a:t>
            </a:r>
          </a:p>
        </p:txBody>
      </p:sp>
      <p:sp>
        <p:nvSpPr>
          <p:cNvPr id="11" name="Rectangle 10">
            <a:extLst>
              <a:ext uri="{FF2B5EF4-FFF2-40B4-BE49-F238E27FC236}">
                <a16:creationId xmlns:a16="http://schemas.microsoft.com/office/drawing/2014/main" id="{C24133D0-37EA-4A67-9A2E-EC00A5BFEEEA}"/>
              </a:ext>
            </a:extLst>
          </p:cNvPr>
          <p:cNvSpPr/>
          <p:nvPr/>
        </p:nvSpPr>
        <p:spPr>
          <a:xfrm>
            <a:off x="6438900" y="3886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err="1">
                <a:solidFill>
                  <a:prstClr val="white"/>
                </a:solidFill>
                <a:latin typeface="Calibri"/>
              </a:rPr>
              <a:t>Preprocessor</a:t>
            </a:r>
            <a:r>
              <a:rPr lang="en-IN" dirty="0">
                <a:solidFill>
                  <a:prstClr val="white"/>
                </a:solidFill>
                <a:latin typeface="Calibri"/>
              </a:rPr>
              <a:t> Perform Action</a:t>
            </a:r>
          </a:p>
        </p:txBody>
      </p:sp>
      <p:sp>
        <p:nvSpPr>
          <p:cNvPr id="13" name="Rectangle: Rounded Corners 12">
            <a:extLst>
              <a:ext uri="{FF2B5EF4-FFF2-40B4-BE49-F238E27FC236}">
                <a16:creationId xmlns:a16="http://schemas.microsoft.com/office/drawing/2014/main" id="{64A33421-1ACD-4780-A90B-89D5E508AFE8}"/>
              </a:ext>
            </a:extLst>
          </p:cNvPr>
          <p:cNvSpPr/>
          <p:nvPr/>
        </p:nvSpPr>
        <p:spPr>
          <a:xfrm>
            <a:off x="3200400" y="5056600"/>
            <a:ext cx="1828800" cy="487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IN" dirty="0">
                <a:solidFill>
                  <a:prstClr val="white"/>
                </a:solidFill>
                <a:latin typeface="Calibri"/>
              </a:rPr>
              <a:t>Linker</a:t>
            </a:r>
          </a:p>
        </p:txBody>
      </p:sp>
      <p:sp>
        <p:nvSpPr>
          <p:cNvPr id="14" name="TextBox 13">
            <a:extLst>
              <a:ext uri="{FF2B5EF4-FFF2-40B4-BE49-F238E27FC236}">
                <a16:creationId xmlns:a16="http://schemas.microsoft.com/office/drawing/2014/main" id="{FB75FD6F-7853-4410-AA27-72C7A01C134F}"/>
              </a:ext>
            </a:extLst>
          </p:cNvPr>
          <p:cNvSpPr txBox="1"/>
          <p:nvPr/>
        </p:nvSpPr>
        <p:spPr>
          <a:xfrm>
            <a:off x="3105150" y="1080369"/>
            <a:ext cx="2019300"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C++ Source Code</a:t>
            </a:r>
          </a:p>
        </p:txBody>
      </p:sp>
      <p:cxnSp>
        <p:nvCxnSpPr>
          <p:cNvPr id="16" name="Straight Arrow Connector 15">
            <a:extLst>
              <a:ext uri="{FF2B5EF4-FFF2-40B4-BE49-F238E27FC236}">
                <a16:creationId xmlns:a16="http://schemas.microsoft.com/office/drawing/2014/main" id="{CB25A43B-4C32-455E-8D78-67EA4F0C838C}"/>
              </a:ext>
            </a:extLst>
          </p:cNvPr>
          <p:cNvCxnSpPr>
            <a:cxnSpLocks/>
            <a:stCxn id="14" idx="2"/>
            <a:endCxn id="9" idx="0"/>
          </p:cNvCxnSpPr>
          <p:nvPr/>
        </p:nvCxnSpPr>
        <p:spPr>
          <a:xfrm>
            <a:off x="4114800" y="1449702"/>
            <a:ext cx="0" cy="25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2B5BDC-97A7-4B9E-92EA-77DC0EC2021B}"/>
              </a:ext>
            </a:extLst>
          </p:cNvPr>
          <p:cNvCxnSpPr>
            <a:cxnSpLocks/>
          </p:cNvCxnSpPr>
          <p:nvPr/>
        </p:nvCxnSpPr>
        <p:spPr>
          <a:xfrm>
            <a:off x="4114800" y="3713778"/>
            <a:ext cx="0" cy="25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97F0EC-0907-435B-9B99-AC2C1C9A25B6}"/>
              </a:ext>
            </a:extLst>
          </p:cNvPr>
          <p:cNvCxnSpPr>
            <a:cxnSpLocks/>
            <a:stCxn id="10" idx="2"/>
          </p:cNvCxnSpPr>
          <p:nvPr/>
        </p:nvCxnSpPr>
        <p:spPr>
          <a:xfrm flipH="1">
            <a:off x="4129356" y="4467545"/>
            <a:ext cx="14555" cy="58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535A8BA-8987-4D1B-812A-B46FD0310B94}"/>
              </a:ext>
            </a:extLst>
          </p:cNvPr>
          <p:cNvCxnSpPr>
            <a:cxnSpLocks/>
            <a:stCxn id="9" idx="3"/>
            <a:endCxn id="11" idx="3"/>
          </p:cNvCxnSpPr>
          <p:nvPr/>
        </p:nvCxnSpPr>
        <p:spPr>
          <a:xfrm>
            <a:off x="5562600" y="2698750"/>
            <a:ext cx="3086100" cy="1492250"/>
          </a:xfrm>
          <a:prstGeom prst="bentConnector3">
            <a:avLst>
              <a:gd name="adj1" fmla="val 107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E5A7997-C4BA-4854-B3B8-0946E14EBC8C}"/>
              </a:ext>
            </a:extLst>
          </p:cNvPr>
          <p:cNvCxnSpPr>
            <a:cxnSpLocks/>
            <a:stCxn id="11" idx="1"/>
            <a:endCxn id="10" idx="3"/>
          </p:cNvCxnSpPr>
          <p:nvPr/>
        </p:nvCxnSpPr>
        <p:spPr>
          <a:xfrm flipH="1">
            <a:off x="5058310" y="4191001"/>
            <a:ext cx="1380590" cy="3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3CCB42B-611B-4557-BA71-87377E4BEEE1}"/>
              </a:ext>
            </a:extLst>
          </p:cNvPr>
          <p:cNvSpPr txBox="1"/>
          <p:nvPr/>
        </p:nvSpPr>
        <p:spPr>
          <a:xfrm>
            <a:off x="5979132" y="2393950"/>
            <a:ext cx="650271"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Yes</a:t>
            </a:r>
          </a:p>
        </p:txBody>
      </p:sp>
      <p:sp>
        <p:nvSpPr>
          <p:cNvPr id="40" name="TextBox 39">
            <a:extLst>
              <a:ext uri="{FF2B5EF4-FFF2-40B4-BE49-F238E27FC236}">
                <a16:creationId xmlns:a16="http://schemas.microsoft.com/office/drawing/2014/main" id="{07C78C6D-583F-49C5-A120-C045142991AE}"/>
              </a:ext>
            </a:extLst>
          </p:cNvPr>
          <p:cNvSpPr txBox="1"/>
          <p:nvPr/>
        </p:nvSpPr>
        <p:spPr>
          <a:xfrm>
            <a:off x="3549293" y="3606840"/>
            <a:ext cx="622228"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No</a:t>
            </a:r>
          </a:p>
        </p:txBody>
      </p:sp>
      <p:cxnSp>
        <p:nvCxnSpPr>
          <p:cNvPr id="41" name="Straight Arrow Connector 40">
            <a:extLst>
              <a:ext uri="{FF2B5EF4-FFF2-40B4-BE49-F238E27FC236}">
                <a16:creationId xmlns:a16="http://schemas.microsoft.com/office/drawing/2014/main" id="{F08C5324-731E-4459-AB67-62B655265565}"/>
              </a:ext>
            </a:extLst>
          </p:cNvPr>
          <p:cNvCxnSpPr>
            <a:cxnSpLocks/>
          </p:cNvCxnSpPr>
          <p:nvPr/>
        </p:nvCxnSpPr>
        <p:spPr>
          <a:xfrm>
            <a:off x="4158893" y="5544026"/>
            <a:ext cx="0" cy="2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7E35276-7469-47CB-AC33-A636D7BDC3CF}"/>
              </a:ext>
            </a:extLst>
          </p:cNvPr>
          <p:cNvSpPr txBox="1"/>
          <p:nvPr/>
        </p:nvSpPr>
        <p:spPr>
          <a:xfrm>
            <a:off x="4158893" y="4570788"/>
            <a:ext cx="1586500"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Object Code</a:t>
            </a:r>
          </a:p>
        </p:txBody>
      </p:sp>
      <p:sp>
        <p:nvSpPr>
          <p:cNvPr id="47" name="TextBox 46">
            <a:extLst>
              <a:ext uri="{FF2B5EF4-FFF2-40B4-BE49-F238E27FC236}">
                <a16:creationId xmlns:a16="http://schemas.microsoft.com/office/drawing/2014/main" id="{924253AF-DAD4-4D13-AAC6-0173A847F780}"/>
              </a:ext>
            </a:extLst>
          </p:cNvPr>
          <p:cNvSpPr txBox="1"/>
          <p:nvPr/>
        </p:nvSpPr>
        <p:spPr>
          <a:xfrm>
            <a:off x="4136632" y="5735413"/>
            <a:ext cx="2133598" cy="369332"/>
          </a:xfrm>
          <a:prstGeom prst="rect">
            <a:avLst/>
          </a:prstGeom>
          <a:noFill/>
        </p:spPr>
        <p:txBody>
          <a:bodyPr wrap="square" rtlCol="0">
            <a:spAutoFit/>
          </a:bodyPr>
          <a:lstStyle/>
          <a:p>
            <a:pPr fontAlgn="base">
              <a:spcBef>
                <a:spcPct val="0"/>
              </a:spcBef>
              <a:spcAft>
                <a:spcPct val="0"/>
              </a:spcAft>
            </a:pPr>
            <a:r>
              <a:rPr lang="en-IN" dirty="0">
                <a:solidFill>
                  <a:prstClr val="black"/>
                </a:solidFill>
                <a:latin typeface="Arial" pitchFamily="34" charset="0"/>
                <a:ea typeface="MS PGothic" pitchFamily="34" charset="-128"/>
              </a:rPr>
              <a:t>Executable Code</a:t>
            </a:r>
          </a:p>
        </p:txBody>
      </p:sp>
    </p:spTree>
    <p:extLst>
      <p:ext uri="{BB962C8B-B14F-4D97-AF65-F5344CB8AC3E}">
        <p14:creationId xmlns:p14="http://schemas.microsoft.com/office/powerpoint/2010/main" val="294556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Keywords In C++</a:t>
            </a:r>
          </a:p>
        </p:txBody>
      </p:sp>
      <p:graphicFrame>
        <p:nvGraphicFramePr>
          <p:cNvPr id="7" name="Content Placeholder 6"/>
          <p:cNvGraphicFramePr>
            <a:graphicFrameLocks noGrp="1"/>
          </p:cNvGraphicFramePr>
          <p:nvPr>
            <p:ph idx="1"/>
          </p:nvPr>
        </p:nvGraphicFramePr>
        <p:xfrm>
          <a:off x="1752600" y="1981200"/>
          <a:ext cx="8458200" cy="3352800"/>
        </p:xfrm>
        <a:graphic>
          <a:graphicData uri="http://schemas.openxmlformats.org/drawingml/2006/table">
            <a:tbl>
              <a:tblPr firstRow="1" bandRow="1">
                <a:tableStyleId>{5940675A-B579-460E-94D1-54222C63F5DA}</a:tableStyleId>
              </a:tblPr>
              <a:tblGrid>
                <a:gridCol w="1057275">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7275">
                  <a:extLst>
                    <a:ext uri="{9D8B030D-6E8A-4147-A177-3AD203B41FA5}">
                      <a16:colId xmlns:a16="http://schemas.microsoft.com/office/drawing/2014/main" val="20006"/>
                    </a:ext>
                  </a:extLst>
                </a:gridCol>
                <a:gridCol w="1057275">
                  <a:extLst>
                    <a:ext uri="{9D8B030D-6E8A-4147-A177-3AD203B41FA5}">
                      <a16:colId xmlns:a16="http://schemas.microsoft.com/office/drawing/2014/main" val="20007"/>
                    </a:ext>
                  </a:extLst>
                </a:gridCol>
              </a:tblGrid>
              <a:tr h="849947">
                <a:tc>
                  <a:txBody>
                    <a:bodyPr/>
                    <a:lstStyle/>
                    <a:p>
                      <a:pPr algn="just" fontAlgn="t"/>
                      <a:r>
                        <a:rPr lang="en-US" dirty="0">
                          <a:latin typeface="Times New Roman" pitchFamily="18" charset="0"/>
                          <a:cs typeface="Times New Roman" pitchFamily="18" charset="0"/>
                        </a:rPr>
                        <a:t>auto</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break</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case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char</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const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continue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default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do</a:t>
                      </a:r>
                      <a:endParaRPr lang="en-US">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val="10000"/>
                  </a:ext>
                </a:extLst>
              </a:tr>
              <a:tr h="687058">
                <a:tc>
                  <a:txBody>
                    <a:bodyPr/>
                    <a:lstStyle/>
                    <a:p>
                      <a:pPr algn="just" fontAlgn="t"/>
                      <a:r>
                        <a:rPr lang="en-US" dirty="0">
                          <a:latin typeface="Times New Roman" pitchFamily="18" charset="0"/>
                          <a:cs typeface="Times New Roman" pitchFamily="18" charset="0"/>
                        </a:rPr>
                        <a:t>double</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else</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enum</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extern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float</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for</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goto</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if</a:t>
                      </a:r>
                      <a:endParaRPr lang="en-US" dirty="0">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val="10001"/>
                  </a:ext>
                </a:extLst>
              </a:tr>
              <a:tr h="687058">
                <a:tc>
                  <a:txBody>
                    <a:bodyPr/>
                    <a:lstStyle/>
                    <a:p>
                      <a:pPr algn="just" fontAlgn="t"/>
                      <a:r>
                        <a:rPr lang="en-US" dirty="0" err="1">
                          <a:latin typeface="Times New Roman" pitchFamily="18" charset="0"/>
                          <a:cs typeface="Times New Roman" pitchFamily="18" charset="0"/>
                        </a:rPr>
                        <a:t>int</a:t>
                      </a:r>
                      <a:endParaRPr lang="en-US" dirty="0">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long</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register</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return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short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signed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sizeof</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static</a:t>
                      </a:r>
                      <a:endParaRPr lang="en-US">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val="10002"/>
                  </a:ext>
                </a:extLst>
              </a:tr>
              <a:tr h="1128737">
                <a:tc>
                  <a:txBody>
                    <a:bodyPr/>
                    <a:lstStyle/>
                    <a:p>
                      <a:pPr algn="just" fontAlgn="t"/>
                      <a:r>
                        <a:rPr lang="en-US">
                          <a:latin typeface="Times New Roman" pitchFamily="18" charset="0"/>
                          <a:cs typeface="Times New Roman" pitchFamily="18" charset="0"/>
                        </a:rPr>
                        <a:t>struct</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switch</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typedef</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union</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unsigned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void</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a:latin typeface="Times New Roman" pitchFamily="18" charset="0"/>
                          <a:cs typeface="Times New Roman" pitchFamily="18" charset="0"/>
                        </a:rPr>
                        <a:t>volatile</a:t>
                      </a:r>
                      <a:endParaRPr lang="en-US">
                        <a:solidFill>
                          <a:srgbClr val="333333"/>
                        </a:solidFill>
                        <a:latin typeface="Times New Roman" pitchFamily="18" charset="0"/>
                        <a:cs typeface="Times New Roman" pitchFamily="18" charset="0"/>
                      </a:endParaRPr>
                    </a:p>
                  </a:txBody>
                  <a:tcPr marL="76200" marR="76200" marT="76200" marB="76200"/>
                </a:tc>
                <a:tc>
                  <a:txBody>
                    <a:bodyPr/>
                    <a:lstStyle/>
                    <a:p>
                      <a:pPr algn="just" fontAlgn="t"/>
                      <a:r>
                        <a:rPr lang="en-US" dirty="0">
                          <a:latin typeface="Times New Roman" pitchFamily="18" charset="0"/>
                          <a:cs typeface="Times New Roman" pitchFamily="18" charset="0"/>
                        </a:rPr>
                        <a:t>while</a:t>
                      </a:r>
                      <a:endParaRPr lang="en-US" dirty="0">
                        <a:solidFill>
                          <a:srgbClr val="333333"/>
                        </a:solidFill>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25</a:t>
            </a:fld>
            <a:endParaRPr lang="en-US">
              <a:ea typeface="MS PGothic" pitchFamily="34" charset="-128"/>
            </a:endParaRPr>
          </a:p>
        </p:txBody>
      </p:sp>
      <p:sp>
        <p:nvSpPr>
          <p:cNvPr id="8" name="Rectangle 7"/>
          <p:cNvSpPr/>
          <p:nvPr/>
        </p:nvSpPr>
        <p:spPr>
          <a:xfrm>
            <a:off x="1752600" y="838200"/>
            <a:ext cx="8915400" cy="1477328"/>
          </a:xfrm>
          <a:prstGeom prst="rect">
            <a:avLst/>
          </a:prstGeom>
        </p:spPr>
        <p:txBody>
          <a:bodyPr wrap="square">
            <a:spAutoFit/>
          </a:bodyPr>
          <a:lstStyle/>
          <a:p>
            <a:pPr fontAlgn="base">
              <a:spcBef>
                <a:spcPct val="0"/>
              </a:spcBef>
              <a:spcAft>
                <a:spcPct val="0"/>
              </a:spcAft>
            </a:pPr>
            <a:endParaRPr lang="en-US"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r>
              <a:rPr lang="en-US" dirty="0">
                <a:solidFill>
                  <a:prstClr val="black"/>
                </a:solidFill>
                <a:latin typeface="Times New Roman" pitchFamily="18" charset="0"/>
                <a:ea typeface="MS PGothic" pitchFamily="34" charset="-128"/>
                <a:cs typeface="Times New Roman" pitchFamily="18" charset="0"/>
              </a:rPr>
              <a:t>A keyword is a reserved word. You cannot use it as a variable name, constant name etc. </a:t>
            </a:r>
            <a:r>
              <a:rPr lang="en-US" b="1" dirty="0">
                <a:solidFill>
                  <a:prstClr val="black"/>
                </a:solidFill>
                <a:latin typeface="Times New Roman" pitchFamily="18" charset="0"/>
                <a:ea typeface="MS PGothic" pitchFamily="34" charset="-128"/>
                <a:cs typeface="Times New Roman" pitchFamily="18" charset="0"/>
              </a:rPr>
              <a:t>A list of 32 Keywords in C++ Language which are also available in C language are given below.</a:t>
            </a:r>
            <a:endParaRPr lang="en-US" dirty="0">
              <a:solidFill>
                <a:prstClr val="black"/>
              </a:solidFill>
              <a:latin typeface="Times New Roman" pitchFamily="18" charset="0"/>
              <a:ea typeface="MS PGothic" pitchFamily="34" charset="-128"/>
              <a:cs typeface="Times New Roman" pitchFamily="18" charset="0"/>
            </a:endParaRPr>
          </a:p>
          <a:p>
            <a:pPr fontAlgn="base">
              <a:spcBef>
                <a:spcPct val="0"/>
              </a:spcBef>
              <a:spcAft>
                <a:spcPct val="0"/>
              </a:spcAft>
            </a:pPr>
            <a:br>
              <a:rPr lang="en-US" dirty="0">
                <a:solidFill>
                  <a:prstClr val="black"/>
                </a:solidFill>
                <a:latin typeface="Arial" pitchFamily="34" charset="0"/>
                <a:ea typeface="MS PGothic" pitchFamily="34" charset="-128"/>
              </a:rPr>
            </a:br>
            <a:endParaRPr lang="en-US" dirty="0">
              <a:solidFill>
                <a:prstClr val="black"/>
              </a:solidFill>
              <a:latin typeface="Arial" pitchFamily="34" charset="0"/>
              <a:ea typeface="MS PGothic"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Data Types </a:t>
            </a:r>
            <a:br>
              <a:rPr lang="en-US" b="1" dirty="0"/>
            </a:br>
            <a:endParaRPr lang="en-US" dirty="0"/>
          </a:p>
        </p:txBody>
      </p:sp>
      <p:sp>
        <p:nvSpPr>
          <p:cNvPr id="3" name="Content Placeholder 2"/>
          <p:cNvSpPr>
            <a:spLocks noGrp="1"/>
          </p:cNvSpPr>
          <p:nvPr>
            <p:ph idx="1"/>
          </p:nvPr>
        </p:nvSpPr>
        <p:spPr/>
        <p:txBody>
          <a:bodyPr/>
          <a:lstStyle/>
          <a:p>
            <a:pPr algn="just"/>
            <a:r>
              <a:rPr lang="en-US" dirty="0"/>
              <a:t>A data type determines the type and the operations that can be performed on the data. C++ provides various data types and each data type is represented differently within the computer’s memory. </a:t>
            </a:r>
          </a:p>
          <a:p>
            <a:pPr algn="just"/>
            <a:endParaRPr lang="en-US" dirty="0"/>
          </a:p>
          <a:p>
            <a:pPr algn="just"/>
            <a:r>
              <a:rPr lang="en-US" dirty="0"/>
              <a:t>The various data types provided by C++ are </a:t>
            </a:r>
            <a:r>
              <a:rPr lang="en-US" i="1" dirty="0"/>
              <a:t>built-in data types,</a:t>
            </a:r>
            <a:r>
              <a:rPr lang="en-US" dirty="0"/>
              <a:t> </a:t>
            </a:r>
            <a:r>
              <a:rPr lang="en-US" i="1" dirty="0"/>
              <a:t>derived data types </a:t>
            </a:r>
            <a:r>
              <a:rPr lang="en-US" dirty="0"/>
              <a:t>and </a:t>
            </a:r>
            <a:r>
              <a:rPr lang="en-US" i="1" dirty="0"/>
              <a:t>user-defined data types.</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26</a:t>
            </a:fld>
            <a:endParaRPr lang="en-US">
              <a:ea typeface="MS PGothic"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Data Types Contd.. </a:t>
            </a:r>
            <a:br>
              <a:rPr lang="en-US" b="1" dirty="0"/>
            </a:b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27</a:t>
            </a:fld>
            <a:endParaRPr lang="en-US">
              <a:ea typeface="MS PGothic" pitchFamily="34" charset="-128"/>
            </a:endParaRPr>
          </a:p>
        </p:txBody>
      </p:sp>
      <p:pic>
        <p:nvPicPr>
          <p:cNvPr id="2050" name="Picture 2"/>
          <p:cNvPicPr>
            <a:picLocks noGrp="1" noChangeAspect="1" noChangeArrowheads="1"/>
          </p:cNvPicPr>
          <p:nvPr>
            <p:ph idx="1"/>
          </p:nvPr>
        </p:nvPicPr>
        <p:blipFill>
          <a:blip r:embed="rId2"/>
          <a:srcRect/>
          <a:stretch>
            <a:fillRect/>
          </a:stretch>
        </p:blipFill>
        <p:spPr bwMode="auto">
          <a:xfrm>
            <a:off x="2286000" y="1483912"/>
            <a:ext cx="7467600" cy="439094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Data Types Contd.. </a:t>
            </a:r>
            <a:br>
              <a:rPr lang="en-US" dirty="0"/>
            </a:br>
            <a:endParaRPr lang="en-US" dirty="0"/>
          </a:p>
        </p:txBody>
      </p:sp>
      <p:sp>
        <p:nvSpPr>
          <p:cNvPr id="3" name="Content Placeholder 2"/>
          <p:cNvSpPr>
            <a:spLocks noGrp="1"/>
          </p:cNvSpPr>
          <p:nvPr>
            <p:ph idx="1"/>
          </p:nvPr>
        </p:nvSpPr>
        <p:spPr>
          <a:xfrm>
            <a:off x="1981200" y="990600"/>
            <a:ext cx="8229600" cy="1543248"/>
          </a:xfrm>
        </p:spPr>
        <p:txBody>
          <a:bodyPr/>
          <a:lstStyle/>
          <a:p>
            <a:pPr>
              <a:buNone/>
            </a:pPr>
            <a:r>
              <a:rPr lang="en-US" b="1" dirty="0"/>
              <a:t>Data Type Modifiers     </a:t>
            </a:r>
          </a:p>
          <a:p>
            <a:pPr>
              <a:buNone/>
            </a:pPr>
            <a:r>
              <a:rPr lang="en-US" dirty="0"/>
              <a:t>As the name implies, datatype modifiers are used with the built-in data types to modify the length of data that a particular data type can hold. </a:t>
            </a:r>
          </a:p>
          <a:p>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28</a:t>
            </a:fld>
            <a:endParaRPr lang="en-US">
              <a:ea typeface="MS PGothic" pitchFamily="34" charset="-128"/>
            </a:endParaRPr>
          </a:p>
        </p:txBody>
      </p:sp>
      <p:pic>
        <p:nvPicPr>
          <p:cNvPr id="3076" name="Picture 4"/>
          <p:cNvPicPr>
            <a:picLocks noChangeAspect="1" noChangeArrowheads="1"/>
          </p:cNvPicPr>
          <p:nvPr/>
        </p:nvPicPr>
        <p:blipFill>
          <a:blip r:embed="rId2"/>
          <a:srcRect/>
          <a:stretch>
            <a:fillRect/>
          </a:stretch>
        </p:blipFill>
        <p:spPr bwMode="auto">
          <a:xfrm>
            <a:off x="2209800" y="2819400"/>
            <a:ext cx="7892140" cy="325139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Data Types Contd.. </a:t>
            </a:r>
            <a:br>
              <a:rPr lang="en-US" b="1"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2078444"/>
              </p:ext>
            </p:extLst>
          </p:nvPr>
        </p:nvGraphicFramePr>
        <p:xfrm>
          <a:off x="2057400" y="914401"/>
          <a:ext cx="7772400" cy="5032375"/>
        </p:xfrm>
        <a:graphic>
          <a:graphicData uri="http://schemas.openxmlformats.org/drawingml/2006/table">
            <a:tbl>
              <a:tblPr firstRow="1" bandRow="1">
                <a:tableStyleId>{21E4AEA4-8DFA-4A89-87EB-49C32662AFE0}</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92100">
                <a:tc>
                  <a:txBody>
                    <a:bodyPr/>
                    <a:lstStyle/>
                    <a:p>
                      <a:pPr algn="ctr" fontAlgn="base"/>
                      <a:r>
                        <a:rPr lang="en-US" sz="1400" b="0" dirty="0">
                          <a:latin typeface="+mj-lt"/>
                        </a:rPr>
                        <a:t>Data Type</a:t>
                      </a:r>
                      <a:endParaRPr lang="en-US" sz="1400" b="0" dirty="0">
                        <a:latin typeface="+mj-lt"/>
                        <a:cs typeface="Times New Roman" pitchFamily="18" charset="0"/>
                      </a:endParaRPr>
                    </a:p>
                  </a:txBody>
                  <a:tcPr anchor="ctr"/>
                </a:tc>
                <a:tc>
                  <a:txBody>
                    <a:bodyPr/>
                    <a:lstStyle/>
                    <a:p>
                      <a:pPr algn="ctr" fontAlgn="base"/>
                      <a:r>
                        <a:rPr lang="en-US" sz="1400" b="0" dirty="0">
                          <a:latin typeface="+mj-lt"/>
                        </a:rPr>
                        <a:t>Size (in bytes)</a:t>
                      </a:r>
                      <a:endParaRPr lang="en-US" sz="1400" b="0" dirty="0">
                        <a:latin typeface="+mj-lt"/>
                        <a:cs typeface="Times New Roman" pitchFamily="18" charset="0"/>
                      </a:endParaRPr>
                    </a:p>
                  </a:txBody>
                  <a:tcPr anchor="ctr"/>
                </a:tc>
                <a:tc>
                  <a:txBody>
                    <a:bodyPr/>
                    <a:lstStyle/>
                    <a:p>
                      <a:pPr algn="ctr" fontAlgn="base"/>
                      <a:r>
                        <a:rPr lang="en-US" sz="1400" b="0">
                          <a:latin typeface="+mj-lt"/>
                        </a:rPr>
                        <a:t>Range</a:t>
                      </a:r>
                      <a:endParaRPr lang="en-US" sz="1400" b="0">
                        <a:latin typeface="+mj-lt"/>
                        <a:cs typeface="Times New Roman" pitchFamily="18" charset="0"/>
                      </a:endParaRPr>
                    </a:p>
                  </a:txBody>
                  <a:tcPr anchor="ctr"/>
                </a:tc>
                <a:extLst>
                  <a:ext uri="{0D108BD9-81ED-4DB2-BD59-A6C34878D82A}">
                    <a16:rowId xmlns:a16="http://schemas.microsoft.com/office/drawing/2014/main" val="10000"/>
                  </a:ext>
                </a:extLst>
              </a:tr>
              <a:tr h="292100">
                <a:tc>
                  <a:txBody>
                    <a:bodyPr/>
                    <a:lstStyle/>
                    <a:p>
                      <a:pPr algn="ctr" fontAlgn="base"/>
                      <a:r>
                        <a:rPr lang="en-US" sz="1400" b="0" dirty="0">
                          <a:latin typeface="+mj-lt"/>
                        </a:rPr>
                        <a:t>short </a:t>
                      </a:r>
                      <a:r>
                        <a:rPr lang="en-US" sz="1400" b="0" dirty="0" err="1">
                          <a:latin typeface="+mj-lt"/>
                        </a:rPr>
                        <a:t>int</a:t>
                      </a:r>
                      <a:endParaRPr lang="en-US" sz="1400" b="0" dirty="0">
                        <a:latin typeface="+mj-lt"/>
                        <a:cs typeface="Times New Roman" pitchFamily="18" charset="0"/>
                      </a:endParaRPr>
                    </a:p>
                  </a:txBody>
                  <a:tcPr anchor="ctr"/>
                </a:tc>
                <a:tc>
                  <a:txBody>
                    <a:bodyPr/>
                    <a:lstStyle/>
                    <a:p>
                      <a:pPr algn="ctr" fontAlgn="base"/>
                      <a:r>
                        <a:rPr lang="en-US" sz="1400" b="0" dirty="0">
                          <a:latin typeface="+mj-lt"/>
                        </a:rPr>
                        <a:t>2</a:t>
                      </a:r>
                      <a:endParaRPr lang="en-US" sz="1400" b="0" dirty="0">
                        <a:latin typeface="+mj-lt"/>
                        <a:cs typeface="Times New Roman" pitchFamily="18" charset="0"/>
                      </a:endParaRPr>
                    </a:p>
                  </a:txBody>
                  <a:tcPr anchor="ctr"/>
                </a:tc>
                <a:tc>
                  <a:txBody>
                    <a:bodyPr/>
                    <a:lstStyle/>
                    <a:p>
                      <a:pPr algn="ctr" fontAlgn="base"/>
                      <a:r>
                        <a:rPr lang="en-US" sz="1400" b="0">
                          <a:latin typeface="+mj-lt"/>
                        </a:rPr>
                        <a:t>-32,768 to 32,767</a:t>
                      </a:r>
                      <a:endParaRPr lang="en-US" sz="1400" b="0">
                        <a:latin typeface="+mj-lt"/>
                        <a:cs typeface="Times New Roman" pitchFamily="18" charset="0"/>
                      </a:endParaRPr>
                    </a:p>
                  </a:txBody>
                  <a:tcPr anchor="ctr"/>
                </a:tc>
                <a:extLst>
                  <a:ext uri="{0D108BD9-81ED-4DB2-BD59-A6C34878D82A}">
                    <a16:rowId xmlns:a16="http://schemas.microsoft.com/office/drawing/2014/main" val="10001"/>
                  </a:ext>
                </a:extLst>
              </a:tr>
              <a:tr h="292100">
                <a:tc>
                  <a:txBody>
                    <a:bodyPr/>
                    <a:lstStyle/>
                    <a:p>
                      <a:pPr algn="ctr" fontAlgn="base"/>
                      <a:r>
                        <a:rPr lang="en-US" sz="1400" b="0">
                          <a:latin typeface="+mj-lt"/>
                        </a:rPr>
                        <a:t>unsigned short int</a:t>
                      </a:r>
                      <a:endParaRPr lang="en-US" sz="1400" b="0">
                        <a:latin typeface="+mj-lt"/>
                        <a:cs typeface="Times New Roman" pitchFamily="18" charset="0"/>
                      </a:endParaRPr>
                    </a:p>
                  </a:txBody>
                  <a:tcPr anchor="ctr"/>
                </a:tc>
                <a:tc>
                  <a:txBody>
                    <a:bodyPr/>
                    <a:lstStyle/>
                    <a:p>
                      <a:pPr algn="ctr" fontAlgn="base"/>
                      <a:r>
                        <a:rPr lang="en-US" sz="1400" b="0" dirty="0">
                          <a:latin typeface="+mj-lt"/>
                        </a:rPr>
                        <a:t>2</a:t>
                      </a:r>
                      <a:endParaRPr lang="en-US" sz="1400" b="0" dirty="0">
                        <a:latin typeface="+mj-lt"/>
                        <a:cs typeface="Times New Roman" pitchFamily="18" charset="0"/>
                      </a:endParaRPr>
                    </a:p>
                  </a:txBody>
                  <a:tcPr anchor="ctr"/>
                </a:tc>
                <a:tc>
                  <a:txBody>
                    <a:bodyPr/>
                    <a:lstStyle/>
                    <a:p>
                      <a:pPr algn="ctr" fontAlgn="base"/>
                      <a:r>
                        <a:rPr lang="en-US" sz="1400" b="0">
                          <a:latin typeface="+mj-lt"/>
                        </a:rPr>
                        <a:t>0 to 65,535</a:t>
                      </a:r>
                      <a:endParaRPr lang="en-US" sz="1400" b="0">
                        <a:latin typeface="+mj-lt"/>
                        <a:cs typeface="Times New Roman" pitchFamily="18" charset="0"/>
                      </a:endParaRPr>
                    </a:p>
                  </a:txBody>
                  <a:tcPr anchor="ctr"/>
                </a:tc>
                <a:extLst>
                  <a:ext uri="{0D108BD9-81ED-4DB2-BD59-A6C34878D82A}">
                    <a16:rowId xmlns:a16="http://schemas.microsoft.com/office/drawing/2014/main" val="10002"/>
                  </a:ext>
                </a:extLst>
              </a:tr>
              <a:tr h="292100">
                <a:tc>
                  <a:txBody>
                    <a:bodyPr/>
                    <a:lstStyle/>
                    <a:p>
                      <a:pPr algn="ctr" fontAlgn="base"/>
                      <a:r>
                        <a:rPr lang="en-US" sz="1400" b="0" dirty="0">
                          <a:latin typeface="+mj-lt"/>
                        </a:rPr>
                        <a:t>unsigned </a:t>
                      </a:r>
                      <a:r>
                        <a:rPr lang="en-US" sz="1400" b="0" dirty="0" err="1">
                          <a:latin typeface="+mj-lt"/>
                        </a:rPr>
                        <a:t>int</a:t>
                      </a:r>
                      <a:endParaRPr lang="en-US" sz="1400" b="0" dirty="0">
                        <a:latin typeface="+mj-lt"/>
                        <a:cs typeface="Times New Roman" pitchFamily="18" charset="0"/>
                      </a:endParaRPr>
                    </a:p>
                  </a:txBody>
                  <a:tcPr anchor="ctr"/>
                </a:tc>
                <a:tc>
                  <a:txBody>
                    <a:bodyPr/>
                    <a:lstStyle/>
                    <a:p>
                      <a:pPr algn="ctr" fontAlgn="base"/>
                      <a:r>
                        <a:rPr lang="en-US" sz="1400" b="0">
                          <a:latin typeface="+mj-lt"/>
                        </a:rPr>
                        <a:t>4</a:t>
                      </a:r>
                      <a:endParaRPr lang="en-US" sz="1400" b="0">
                        <a:latin typeface="+mj-lt"/>
                        <a:cs typeface="Times New Roman" pitchFamily="18" charset="0"/>
                      </a:endParaRPr>
                    </a:p>
                  </a:txBody>
                  <a:tcPr anchor="ctr"/>
                </a:tc>
                <a:tc>
                  <a:txBody>
                    <a:bodyPr/>
                    <a:lstStyle/>
                    <a:p>
                      <a:pPr algn="ctr" fontAlgn="base"/>
                      <a:r>
                        <a:rPr lang="en-US" sz="1400" b="0">
                          <a:latin typeface="+mj-lt"/>
                        </a:rPr>
                        <a:t>0 to 4,294,967,295</a:t>
                      </a:r>
                      <a:endParaRPr lang="en-US" sz="1400" b="0">
                        <a:latin typeface="+mj-lt"/>
                        <a:cs typeface="Times New Roman" pitchFamily="18" charset="0"/>
                      </a:endParaRPr>
                    </a:p>
                  </a:txBody>
                  <a:tcPr anchor="ctr"/>
                </a:tc>
                <a:extLst>
                  <a:ext uri="{0D108BD9-81ED-4DB2-BD59-A6C34878D82A}">
                    <a16:rowId xmlns:a16="http://schemas.microsoft.com/office/drawing/2014/main" val="10003"/>
                  </a:ext>
                </a:extLst>
              </a:tr>
              <a:tr h="424180">
                <a:tc>
                  <a:txBody>
                    <a:bodyPr/>
                    <a:lstStyle/>
                    <a:p>
                      <a:pPr algn="ctr" fontAlgn="base"/>
                      <a:r>
                        <a:rPr lang="en-US" sz="1400" b="1" dirty="0" err="1">
                          <a:latin typeface="+mj-lt"/>
                        </a:rPr>
                        <a:t>int</a:t>
                      </a:r>
                      <a:endParaRPr lang="en-US" sz="1400" b="1" dirty="0">
                        <a:latin typeface="+mj-lt"/>
                        <a:cs typeface="Times New Roman" pitchFamily="18" charset="0"/>
                      </a:endParaRPr>
                    </a:p>
                  </a:txBody>
                  <a:tcPr anchor="ctr"/>
                </a:tc>
                <a:tc>
                  <a:txBody>
                    <a:bodyPr/>
                    <a:lstStyle/>
                    <a:p>
                      <a:pPr algn="ctr" fontAlgn="base"/>
                      <a:r>
                        <a:rPr lang="en-US" sz="1400" b="1" dirty="0">
                          <a:latin typeface="+mj-lt"/>
                        </a:rPr>
                        <a:t>4</a:t>
                      </a:r>
                      <a:endParaRPr lang="en-US" sz="1400" b="1" dirty="0">
                        <a:latin typeface="+mj-lt"/>
                        <a:cs typeface="Times New Roman" pitchFamily="18" charset="0"/>
                      </a:endParaRPr>
                    </a:p>
                  </a:txBody>
                  <a:tcPr anchor="ctr"/>
                </a:tc>
                <a:tc>
                  <a:txBody>
                    <a:bodyPr/>
                    <a:lstStyle/>
                    <a:p>
                      <a:pPr algn="ctr" fontAlgn="base"/>
                      <a:r>
                        <a:rPr lang="en-US" sz="1400" b="1" dirty="0">
                          <a:latin typeface="+mj-lt"/>
                        </a:rPr>
                        <a:t>-2,147,483,648 to 2,147,483,647</a:t>
                      </a:r>
                      <a:endParaRPr lang="en-US" sz="1400" b="1" dirty="0">
                        <a:latin typeface="+mj-lt"/>
                        <a:cs typeface="Times New Roman" pitchFamily="18" charset="0"/>
                      </a:endParaRPr>
                    </a:p>
                  </a:txBody>
                  <a:tcPr anchor="ctr"/>
                </a:tc>
                <a:extLst>
                  <a:ext uri="{0D108BD9-81ED-4DB2-BD59-A6C34878D82A}">
                    <a16:rowId xmlns:a16="http://schemas.microsoft.com/office/drawing/2014/main" val="10004"/>
                  </a:ext>
                </a:extLst>
              </a:tr>
              <a:tr h="511175">
                <a:tc>
                  <a:txBody>
                    <a:bodyPr/>
                    <a:lstStyle/>
                    <a:p>
                      <a:pPr algn="ctr" fontAlgn="base"/>
                      <a:r>
                        <a:rPr lang="en-US" sz="1400" b="0" dirty="0">
                          <a:latin typeface="+mj-lt"/>
                        </a:rPr>
                        <a:t>long int</a:t>
                      </a:r>
                      <a:endParaRPr lang="en-US" sz="1400" b="0" dirty="0">
                        <a:latin typeface="+mj-lt"/>
                        <a:cs typeface="Times New Roman" pitchFamily="18" charset="0"/>
                      </a:endParaRPr>
                    </a:p>
                  </a:txBody>
                  <a:tcPr anchor="ctr"/>
                </a:tc>
                <a:tc>
                  <a:txBody>
                    <a:bodyPr/>
                    <a:lstStyle/>
                    <a:p>
                      <a:pPr algn="ctr" fontAlgn="base"/>
                      <a:r>
                        <a:rPr lang="en-US" sz="1400" b="0" dirty="0">
                          <a:latin typeface="+mj-lt"/>
                        </a:rPr>
                        <a:t>4</a:t>
                      </a:r>
                      <a:endParaRPr lang="en-US" sz="1400" b="0" dirty="0">
                        <a:latin typeface="+mj-lt"/>
                        <a:cs typeface="Times New Roman" pitchFamily="18" charset="0"/>
                      </a:endParaRPr>
                    </a:p>
                  </a:txBody>
                  <a:tcPr anchor="ctr"/>
                </a:tc>
                <a:tc>
                  <a:txBody>
                    <a:bodyPr/>
                    <a:lstStyle/>
                    <a:p>
                      <a:pPr algn="ctr" fontAlgn="base"/>
                      <a:r>
                        <a:rPr lang="en-US" sz="1400" b="0">
                          <a:latin typeface="+mj-lt"/>
                        </a:rPr>
                        <a:t>-2,147,483,648 to 2,147,483,647</a:t>
                      </a:r>
                      <a:endParaRPr lang="en-US" sz="1400" b="0">
                        <a:latin typeface="+mj-lt"/>
                        <a:cs typeface="Times New Roman" pitchFamily="18" charset="0"/>
                      </a:endParaRPr>
                    </a:p>
                  </a:txBody>
                  <a:tcPr anchor="ctr"/>
                </a:tc>
                <a:extLst>
                  <a:ext uri="{0D108BD9-81ED-4DB2-BD59-A6C34878D82A}">
                    <a16:rowId xmlns:a16="http://schemas.microsoft.com/office/drawing/2014/main" val="10005"/>
                  </a:ext>
                </a:extLst>
              </a:tr>
              <a:tr h="292100">
                <a:tc>
                  <a:txBody>
                    <a:bodyPr/>
                    <a:lstStyle/>
                    <a:p>
                      <a:pPr algn="ctr" fontAlgn="base"/>
                      <a:r>
                        <a:rPr lang="en-US" sz="1400" b="0">
                          <a:latin typeface="+mj-lt"/>
                        </a:rPr>
                        <a:t>unsigned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0 to 4,294,967,295</a:t>
                      </a:r>
                      <a:endParaRPr lang="en-US" sz="1400" b="0">
                        <a:latin typeface="+mj-lt"/>
                        <a:cs typeface="Times New Roman" pitchFamily="18" charset="0"/>
                      </a:endParaRPr>
                    </a:p>
                  </a:txBody>
                  <a:tcPr anchor="ctr"/>
                </a:tc>
                <a:extLst>
                  <a:ext uri="{0D108BD9-81ED-4DB2-BD59-A6C34878D82A}">
                    <a16:rowId xmlns:a16="http://schemas.microsoft.com/office/drawing/2014/main" val="10006"/>
                  </a:ext>
                </a:extLst>
              </a:tr>
              <a:tr h="292100">
                <a:tc>
                  <a:txBody>
                    <a:bodyPr/>
                    <a:lstStyle/>
                    <a:p>
                      <a:pPr algn="ctr" fontAlgn="base"/>
                      <a:r>
                        <a:rPr lang="en-US" sz="1400" b="0">
                          <a:latin typeface="+mj-lt"/>
                        </a:rPr>
                        <a:t>long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-(2^63) to (2^63)-1</a:t>
                      </a:r>
                      <a:endParaRPr lang="en-US" sz="1400" b="0">
                        <a:latin typeface="+mj-lt"/>
                        <a:cs typeface="Times New Roman" pitchFamily="18" charset="0"/>
                      </a:endParaRPr>
                    </a:p>
                  </a:txBody>
                  <a:tcPr anchor="ctr"/>
                </a:tc>
                <a:extLst>
                  <a:ext uri="{0D108BD9-81ED-4DB2-BD59-A6C34878D82A}">
                    <a16:rowId xmlns:a16="http://schemas.microsoft.com/office/drawing/2014/main" val="10007"/>
                  </a:ext>
                </a:extLst>
              </a:tr>
              <a:tr h="439420">
                <a:tc>
                  <a:txBody>
                    <a:bodyPr/>
                    <a:lstStyle/>
                    <a:p>
                      <a:pPr algn="ctr" fontAlgn="base"/>
                      <a:r>
                        <a:rPr lang="en-US" sz="1400" b="0">
                          <a:latin typeface="+mj-lt"/>
                        </a:rPr>
                        <a:t>unsigned long long int</a:t>
                      </a:r>
                      <a:endParaRPr lang="en-US" sz="1400" b="0">
                        <a:latin typeface="+mj-lt"/>
                        <a:cs typeface="Times New Roman" pitchFamily="18" charset="0"/>
                      </a:endParaRPr>
                    </a:p>
                  </a:txBody>
                  <a:tcPr anchor="ctr"/>
                </a:tc>
                <a:tc>
                  <a:txBody>
                    <a:bodyPr/>
                    <a:lstStyle/>
                    <a:p>
                      <a:pPr algn="ctr" fontAlgn="base"/>
                      <a:r>
                        <a:rPr lang="en-US" sz="1400" b="0" dirty="0">
                          <a:latin typeface="+mj-lt"/>
                        </a:rPr>
                        <a:t>8</a:t>
                      </a:r>
                      <a:endParaRPr lang="en-US" sz="1400" b="0" dirty="0">
                        <a:latin typeface="+mj-lt"/>
                        <a:cs typeface="Times New Roman" pitchFamily="18" charset="0"/>
                      </a:endParaRPr>
                    </a:p>
                  </a:txBody>
                  <a:tcPr anchor="ctr"/>
                </a:tc>
                <a:tc>
                  <a:txBody>
                    <a:bodyPr/>
                    <a:lstStyle/>
                    <a:p>
                      <a:pPr algn="ctr" fontAlgn="base"/>
                      <a:r>
                        <a:rPr lang="en-US" sz="1400" b="0">
                          <a:latin typeface="+mj-lt"/>
                        </a:rPr>
                        <a:t>0 to 18,446,744,073,709,551,615</a:t>
                      </a:r>
                      <a:endParaRPr lang="en-US" sz="1400" b="0">
                        <a:latin typeface="+mj-lt"/>
                        <a:cs typeface="Times New Roman" pitchFamily="18" charset="0"/>
                      </a:endParaRPr>
                    </a:p>
                  </a:txBody>
                  <a:tcPr anchor="ctr"/>
                </a:tc>
                <a:extLst>
                  <a:ext uri="{0D108BD9-81ED-4DB2-BD59-A6C34878D82A}">
                    <a16:rowId xmlns:a16="http://schemas.microsoft.com/office/drawing/2014/main" val="10008"/>
                  </a:ext>
                </a:extLst>
              </a:tr>
              <a:tr h="292100">
                <a:tc>
                  <a:txBody>
                    <a:bodyPr/>
                    <a:lstStyle/>
                    <a:p>
                      <a:pPr algn="ctr" fontAlgn="base"/>
                      <a:r>
                        <a:rPr lang="en-US" sz="1400" b="0">
                          <a:latin typeface="+mj-lt"/>
                        </a:rPr>
                        <a:t>signed char</a:t>
                      </a:r>
                      <a:endParaRPr lang="en-US" sz="1400" b="0">
                        <a:latin typeface="+mj-lt"/>
                        <a:cs typeface="Times New Roman" pitchFamily="18" charset="0"/>
                      </a:endParaRPr>
                    </a:p>
                  </a:txBody>
                  <a:tcPr anchor="ctr"/>
                </a:tc>
                <a:tc>
                  <a:txBody>
                    <a:bodyPr/>
                    <a:lstStyle/>
                    <a:p>
                      <a:pPr algn="ctr" fontAlgn="base"/>
                      <a:r>
                        <a:rPr lang="en-US" sz="1400" b="0" dirty="0">
                          <a:latin typeface="+mj-lt"/>
                        </a:rPr>
                        <a:t>1</a:t>
                      </a:r>
                      <a:endParaRPr lang="en-US" sz="1400" b="0" dirty="0">
                        <a:latin typeface="+mj-lt"/>
                        <a:cs typeface="Times New Roman" pitchFamily="18" charset="0"/>
                      </a:endParaRPr>
                    </a:p>
                  </a:txBody>
                  <a:tcPr anchor="ctr"/>
                </a:tc>
                <a:tc>
                  <a:txBody>
                    <a:bodyPr/>
                    <a:lstStyle/>
                    <a:p>
                      <a:pPr algn="ctr" fontAlgn="base"/>
                      <a:r>
                        <a:rPr lang="en-US" sz="1400" b="0" dirty="0">
                          <a:latin typeface="+mj-lt"/>
                        </a:rPr>
                        <a:t>-128 to 127</a:t>
                      </a:r>
                      <a:endParaRPr lang="en-US" sz="1400" b="0" dirty="0">
                        <a:latin typeface="+mj-lt"/>
                        <a:cs typeface="Times New Roman" pitchFamily="18" charset="0"/>
                      </a:endParaRPr>
                    </a:p>
                  </a:txBody>
                  <a:tcPr anchor="ctr"/>
                </a:tc>
                <a:extLst>
                  <a:ext uri="{0D108BD9-81ED-4DB2-BD59-A6C34878D82A}">
                    <a16:rowId xmlns:a16="http://schemas.microsoft.com/office/drawing/2014/main" val="10009"/>
                  </a:ext>
                </a:extLst>
              </a:tr>
              <a:tr h="256540">
                <a:tc>
                  <a:txBody>
                    <a:bodyPr/>
                    <a:lstStyle/>
                    <a:p>
                      <a:pPr algn="ctr" fontAlgn="base"/>
                      <a:r>
                        <a:rPr lang="en-US" sz="1400" b="0">
                          <a:latin typeface="+mj-lt"/>
                        </a:rPr>
                        <a:t>unsigned char</a:t>
                      </a:r>
                      <a:endParaRPr lang="en-US" sz="1400" b="0">
                        <a:latin typeface="+mj-lt"/>
                        <a:cs typeface="Times New Roman" pitchFamily="18" charset="0"/>
                      </a:endParaRPr>
                    </a:p>
                  </a:txBody>
                  <a:tcPr anchor="ctr"/>
                </a:tc>
                <a:tc>
                  <a:txBody>
                    <a:bodyPr/>
                    <a:lstStyle/>
                    <a:p>
                      <a:pPr algn="ctr" fontAlgn="base"/>
                      <a:r>
                        <a:rPr lang="en-US" sz="1400" b="0">
                          <a:latin typeface="+mj-lt"/>
                        </a:rPr>
                        <a:t>1</a:t>
                      </a:r>
                      <a:endParaRPr lang="en-US" sz="1400" b="0">
                        <a:latin typeface="+mj-lt"/>
                        <a:cs typeface="Times New Roman" pitchFamily="18" charset="0"/>
                      </a:endParaRPr>
                    </a:p>
                  </a:txBody>
                  <a:tcPr anchor="ctr"/>
                </a:tc>
                <a:tc>
                  <a:txBody>
                    <a:bodyPr/>
                    <a:lstStyle/>
                    <a:p>
                      <a:pPr algn="ctr" fontAlgn="base"/>
                      <a:r>
                        <a:rPr lang="en-US" sz="1400" b="0" dirty="0">
                          <a:latin typeface="+mj-lt"/>
                        </a:rPr>
                        <a:t>0 to 255</a:t>
                      </a:r>
                      <a:endParaRPr lang="en-US" sz="1400" b="0" dirty="0">
                        <a:latin typeface="+mj-lt"/>
                        <a:cs typeface="Times New Roman" pitchFamily="18" charset="0"/>
                      </a:endParaRPr>
                    </a:p>
                  </a:txBody>
                  <a:tcPr anchor="ctr"/>
                </a:tc>
                <a:extLst>
                  <a:ext uri="{0D108BD9-81ED-4DB2-BD59-A6C34878D82A}">
                    <a16:rowId xmlns:a16="http://schemas.microsoft.com/office/drawing/2014/main" val="10010"/>
                  </a:ext>
                </a:extLst>
              </a:tr>
              <a:tr h="292100">
                <a:tc>
                  <a:txBody>
                    <a:bodyPr/>
                    <a:lstStyle/>
                    <a:p>
                      <a:pPr algn="ctr" fontAlgn="base"/>
                      <a:r>
                        <a:rPr lang="en-US" sz="1400" b="1" dirty="0">
                          <a:latin typeface="+mj-lt"/>
                        </a:rPr>
                        <a:t>Float</a:t>
                      </a:r>
                      <a:endParaRPr lang="en-US" sz="1400" b="1" dirty="0">
                        <a:latin typeface="+mj-lt"/>
                        <a:cs typeface="Times New Roman" pitchFamily="18" charset="0"/>
                      </a:endParaRPr>
                    </a:p>
                  </a:txBody>
                  <a:tcPr anchor="ctr"/>
                </a:tc>
                <a:tc>
                  <a:txBody>
                    <a:bodyPr/>
                    <a:lstStyle/>
                    <a:p>
                      <a:pPr algn="ctr" fontAlgn="base"/>
                      <a:r>
                        <a:rPr lang="en-US" sz="1400" b="1">
                          <a:latin typeface="+mj-lt"/>
                        </a:rPr>
                        <a:t>4</a:t>
                      </a:r>
                      <a:endParaRPr lang="en-US" sz="1400" b="1">
                        <a:latin typeface="+mj-lt"/>
                        <a:cs typeface="Times New Roman" pitchFamily="18" charset="0"/>
                      </a:endParaRPr>
                    </a:p>
                  </a:txBody>
                  <a:tcPr anchor="ctr"/>
                </a:tc>
                <a:tc>
                  <a:txBody>
                    <a:bodyPr/>
                    <a:lstStyle/>
                    <a:p>
                      <a:pPr algn="ctr" fontAlgn="base"/>
                      <a:r>
                        <a:rPr lang="en-IN" sz="1400" b="1" kern="1200" dirty="0">
                          <a:solidFill>
                            <a:schemeClr val="dk1"/>
                          </a:solidFill>
                          <a:effectLst/>
                          <a:latin typeface="+mj-lt"/>
                        </a:rPr>
                        <a:t>1.2E-38 to 3.4E+38</a:t>
                      </a:r>
                      <a:r>
                        <a:rPr lang="en-US" sz="1400" b="1" dirty="0">
                          <a:latin typeface="+mj-lt"/>
                        </a:rPr>
                        <a:t> </a:t>
                      </a:r>
                      <a:endParaRPr lang="en-US" sz="1400" b="1" dirty="0">
                        <a:latin typeface="+mj-lt"/>
                        <a:cs typeface="Times New Roman" pitchFamily="18" charset="0"/>
                      </a:endParaRPr>
                    </a:p>
                  </a:txBody>
                  <a:tcPr anchor="ctr"/>
                </a:tc>
                <a:extLst>
                  <a:ext uri="{0D108BD9-81ED-4DB2-BD59-A6C34878D82A}">
                    <a16:rowId xmlns:a16="http://schemas.microsoft.com/office/drawing/2014/main" val="10011"/>
                  </a:ext>
                </a:extLst>
              </a:tr>
              <a:tr h="292100">
                <a:tc>
                  <a:txBody>
                    <a:bodyPr/>
                    <a:lstStyle/>
                    <a:p>
                      <a:pPr algn="ctr" fontAlgn="base"/>
                      <a:r>
                        <a:rPr lang="en-US" sz="1400" b="1" dirty="0">
                          <a:latin typeface="+mj-lt"/>
                        </a:rPr>
                        <a:t>double</a:t>
                      </a:r>
                      <a:endParaRPr lang="en-US" sz="1400" b="1" dirty="0">
                        <a:latin typeface="+mj-lt"/>
                        <a:cs typeface="Times New Roman" pitchFamily="18" charset="0"/>
                      </a:endParaRPr>
                    </a:p>
                  </a:txBody>
                  <a:tcPr anchor="ctr"/>
                </a:tc>
                <a:tc>
                  <a:txBody>
                    <a:bodyPr/>
                    <a:lstStyle/>
                    <a:p>
                      <a:pPr algn="ctr" fontAlgn="base"/>
                      <a:r>
                        <a:rPr lang="en-US" sz="1400" b="1" dirty="0">
                          <a:latin typeface="+mj-lt"/>
                        </a:rPr>
                        <a:t>8</a:t>
                      </a:r>
                      <a:endParaRPr lang="en-US" sz="1400" b="1" dirty="0">
                        <a:latin typeface="+mj-lt"/>
                        <a:cs typeface="Times New Roman" pitchFamily="18" charset="0"/>
                      </a:endParaRPr>
                    </a:p>
                  </a:txBody>
                  <a:tcPr anchor="ctr"/>
                </a:tc>
                <a:tc>
                  <a:txBody>
                    <a:bodyPr/>
                    <a:lstStyle/>
                    <a:p>
                      <a:pPr algn="ctr" fontAlgn="base"/>
                      <a:r>
                        <a:rPr lang="en-IN" sz="1400" b="1" kern="1200" dirty="0">
                          <a:solidFill>
                            <a:schemeClr val="dk1"/>
                          </a:solidFill>
                          <a:effectLst/>
                          <a:latin typeface="+mj-lt"/>
                        </a:rPr>
                        <a:t>2.3E-308 to 1.7E+308</a:t>
                      </a:r>
                      <a:r>
                        <a:rPr lang="en-US" sz="1400" b="1" dirty="0">
                          <a:latin typeface="+mj-lt"/>
                        </a:rPr>
                        <a:t> </a:t>
                      </a:r>
                      <a:endParaRPr lang="en-US" sz="1400" b="1" dirty="0">
                        <a:latin typeface="+mj-lt"/>
                        <a:cs typeface="Times New Roman" pitchFamily="18" charset="0"/>
                      </a:endParaRPr>
                    </a:p>
                  </a:txBody>
                  <a:tcPr anchor="ctr"/>
                </a:tc>
                <a:extLst>
                  <a:ext uri="{0D108BD9-81ED-4DB2-BD59-A6C34878D82A}">
                    <a16:rowId xmlns:a16="http://schemas.microsoft.com/office/drawing/2014/main" val="10012"/>
                  </a:ext>
                </a:extLst>
              </a:tr>
              <a:tr h="292100">
                <a:tc>
                  <a:txBody>
                    <a:bodyPr/>
                    <a:lstStyle/>
                    <a:p>
                      <a:pPr algn="ctr" fontAlgn="base"/>
                      <a:r>
                        <a:rPr lang="en-US" sz="1400" b="0">
                          <a:latin typeface="+mj-lt"/>
                        </a:rPr>
                        <a:t>long double</a:t>
                      </a:r>
                      <a:endParaRPr lang="en-US" sz="1400" b="0">
                        <a:latin typeface="+mj-lt"/>
                        <a:cs typeface="Times New Roman" pitchFamily="18" charset="0"/>
                      </a:endParaRPr>
                    </a:p>
                  </a:txBody>
                  <a:tcPr anchor="ctr"/>
                </a:tc>
                <a:tc>
                  <a:txBody>
                    <a:bodyPr/>
                    <a:lstStyle/>
                    <a:p>
                      <a:pPr algn="ctr" fontAlgn="base"/>
                      <a:r>
                        <a:rPr lang="en-US" sz="1400" b="0" dirty="0">
                          <a:latin typeface="+mj-lt"/>
                        </a:rPr>
                        <a:t>10</a:t>
                      </a:r>
                      <a:endParaRPr lang="en-US" sz="1400" b="0" dirty="0">
                        <a:latin typeface="+mj-lt"/>
                        <a:cs typeface="Times New Roman" pitchFamily="18" charset="0"/>
                      </a:endParaRPr>
                    </a:p>
                  </a:txBody>
                  <a:tcPr anchor="ctr"/>
                </a:tc>
                <a:tc>
                  <a:txBody>
                    <a:bodyPr/>
                    <a:lstStyle/>
                    <a:p>
                      <a:pPr algn="ctr" fontAlgn="base"/>
                      <a:r>
                        <a:rPr lang="en-IN" sz="1400" b="0" kern="1200" dirty="0">
                          <a:solidFill>
                            <a:schemeClr val="dk1"/>
                          </a:solidFill>
                          <a:effectLst/>
                          <a:latin typeface="+mj-lt"/>
                        </a:rPr>
                        <a:t>3.4E-4932 to 1.1E+4932</a:t>
                      </a:r>
                      <a:r>
                        <a:rPr lang="en-US" sz="1400" b="0" dirty="0">
                          <a:latin typeface="+mj-lt"/>
                        </a:rPr>
                        <a:t> </a:t>
                      </a:r>
                      <a:endParaRPr lang="en-US" sz="1400" b="0" dirty="0">
                        <a:latin typeface="+mj-lt"/>
                        <a:cs typeface="Times New Roman" pitchFamily="18" charset="0"/>
                      </a:endParaRPr>
                    </a:p>
                  </a:txBody>
                  <a:tcPr anchor="ctr"/>
                </a:tc>
                <a:extLst>
                  <a:ext uri="{0D108BD9-81ED-4DB2-BD59-A6C34878D82A}">
                    <a16:rowId xmlns:a16="http://schemas.microsoft.com/office/drawing/2014/main" val="10013"/>
                  </a:ext>
                </a:extLst>
              </a:tr>
              <a:tr h="292100">
                <a:tc>
                  <a:txBody>
                    <a:bodyPr/>
                    <a:lstStyle/>
                    <a:p>
                      <a:pPr algn="ctr" fontAlgn="base"/>
                      <a:r>
                        <a:rPr lang="en-US" sz="1400" b="0">
                          <a:latin typeface="+mj-lt"/>
                        </a:rPr>
                        <a:t>wchar_t</a:t>
                      </a:r>
                      <a:endParaRPr lang="en-US" sz="1400" b="0">
                        <a:latin typeface="+mj-lt"/>
                        <a:cs typeface="Times New Roman" pitchFamily="18" charset="0"/>
                      </a:endParaRPr>
                    </a:p>
                  </a:txBody>
                  <a:tcPr anchor="ctr"/>
                </a:tc>
                <a:tc>
                  <a:txBody>
                    <a:bodyPr/>
                    <a:lstStyle/>
                    <a:p>
                      <a:pPr algn="ctr" fontAlgn="base"/>
                      <a:r>
                        <a:rPr lang="en-US" sz="1400" b="0">
                          <a:latin typeface="+mj-lt"/>
                        </a:rPr>
                        <a:t>2 or 4</a:t>
                      </a:r>
                      <a:endParaRPr lang="en-US" sz="1400" b="0">
                        <a:latin typeface="+mj-lt"/>
                        <a:cs typeface="Times New Roman" pitchFamily="18" charset="0"/>
                      </a:endParaRPr>
                    </a:p>
                  </a:txBody>
                  <a:tcPr anchor="ctr"/>
                </a:tc>
                <a:tc>
                  <a:txBody>
                    <a:bodyPr/>
                    <a:lstStyle/>
                    <a:p>
                      <a:pPr algn="ctr" fontAlgn="base"/>
                      <a:r>
                        <a:rPr lang="en-US" sz="1400" b="0" dirty="0">
                          <a:latin typeface="+mj-lt"/>
                        </a:rPr>
                        <a:t>1 wide character</a:t>
                      </a:r>
                      <a:endParaRPr lang="en-US" sz="1400" b="0" dirty="0">
                        <a:latin typeface="+mj-lt"/>
                        <a:cs typeface="Times New Roman" pitchFamily="18" charset="0"/>
                      </a:endParaRPr>
                    </a:p>
                  </a:txBody>
                  <a:tcPr anchor="ctr"/>
                </a:tc>
                <a:extLst>
                  <a:ext uri="{0D108BD9-81ED-4DB2-BD59-A6C34878D82A}">
                    <a16:rowId xmlns:a16="http://schemas.microsoft.com/office/drawing/2014/main" val="10014"/>
                  </a:ext>
                </a:extLst>
              </a:tr>
            </a:tbl>
          </a:graphicData>
        </a:graphic>
      </p:graphicFrame>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29</a:t>
            </a:fld>
            <a:endParaRPr lang="en-US">
              <a:ea typeface="MS PGothic"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018F-33B5-4794-B9A1-591403146C76}"/>
              </a:ext>
            </a:extLst>
          </p:cNvPr>
          <p:cNvSpPr>
            <a:spLocks noGrp="1"/>
          </p:cNvSpPr>
          <p:nvPr>
            <p:ph type="title"/>
          </p:nvPr>
        </p:nvSpPr>
        <p:spPr/>
        <p:txBody>
          <a:bodyPr/>
          <a:lstStyle/>
          <a:p>
            <a:r>
              <a:rPr lang="en-IN" sz="2800" dirty="0">
                <a:solidFill>
                  <a:srgbClr val="000000"/>
                </a:solidFill>
                <a:ea typeface="Calibri" panose="020F0502020204030204" pitchFamily="34" charset="0"/>
              </a:rPr>
              <a:t>Introduction to object-oriented programming</a:t>
            </a:r>
            <a:endParaRPr lang="en-IN" sz="2800" dirty="0"/>
          </a:p>
        </p:txBody>
      </p:sp>
      <p:sp>
        <p:nvSpPr>
          <p:cNvPr id="3" name="Content Placeholder 2">
            <a:extLst>
              <a:ext uri="{FF2B5EF4-FFF2-40B4-BE49-F238E27FC236}">
                <a16:creationId xmlns:a16="http://schemas.microsoft.com/office/drawing/2014/main" id="{377436E4-C1F7-432B-A1D2-D8F57F67C19F}"/>
              </a:ext>
            </a:extLst>
          </p:cNvPr>
          <p:cNvSpPr>
            <a:spLocks noGrp="1"/>
          </p:cNvSpPr>
          <p:nvPr>
            <p:ph idx="1"/>
          </p:nvPr>
        </p:nvSpPr>
        <p:spPr>
          <a:xfrm>
            <a:off x="1955515" y="1032161"/>
            <a:ext cx="8229600" cy="2133600"/>
          </a:xfrm>
        </p:spPr>
        <p:txBody>
          <a:bodyPr/>
          <a:lstStyle/>
          <a:p>
            <a:pPr algn="just"/>
            <a:r>
              <a:rPr lang="en-US" dirty="0"/>
              <a:t>Object-oriented programming – As the name suggests uses </a:t>
            </a:r>
            <a:r>
              <a:rPr lang="en-US" b="1" dirty="0"/>
              <a:t>objects</a:t>
            </a:r>
            <a:r>
              <a:rPr lang="en-US" dirty="0"/>
              <a:t> in programming. </a:t>
            </a:r>
          </a:p>
          <a:p>
            <a:pPr algn="just"/>
            <a:r>
              <a:rPr lang="en-US" dirty="0"/>
              <a:t>Object-oriented programming aims to implement real-world entities like </a:t>
            </a:r>
            <a:r>
              <a:rPr lang="en-US" b="1" dirty="0"/>
              <a:t>inheritance, hiding, polymorphism</a:t>
            </a:r>
            <a:r>
              <a:rPr lang="en-US" dirty="0"/>
              <a:t>, </a:t>
            </a:r>
            <a:r>
              <a:rPr lang="en-US" dirty="0" err="1"/>
              <a:t>etc</a:t>
            </a:r>
            <a:r>
              <a:rPr lang="en-US" dirty="0"/>
              <a:t> in programming. </a:t>
            </a:r>
          </a:p>
          <a:p>
            <a:pPr algn="just"/>
            <a:r>
              <a:rPr lang="en-US" dirty="0"/>
              <a:t>The main aim of OOP is to bind together the data and the functions that operate on them so that no other part of the code can access this data except that function.</a:t>
            </a:r>
            <a:endParaRPr lang="en-IN" dirty="0"/>
          </a:p>
        </p:txBody>
      </p:sp>
      <p:sp>
        <p:nvSpPr>
          <p:cNvPr id="4" name="Date Placeholder 3">
            <a:extLst>
              <a:ext uri="{FF2B5EF4-FFF2-40B4-BE49-F238E27FC236}">
                <a16:creationId xmlns:a16="http://schemas.microsoft.com/office/drawing/2014/main" id="{240CCCD0-4BB4-48BB-958E-23C18CE2E60E}"/>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C203E20C-9FF8-46EF-AF49-32C76833382A}"/>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768213FB-44B7-4078-B63A-3F5DC6058757}"/>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a:t>
            </a:fld>
            <a:endParaRPr lang="en-US">
              <a:ea typeface="MS PGothic" pitchFamily="34" charset="-128"/>
            </a:endParaRPr>
          </a:p>
        </p:txBody>
      </p:sp>
      <p:pic>
        <p:nvPicPr>
          <p:cNvPr id="8" name="Picture 7">
            <a:extLst>
              <a:ext uri="{FF2B5EF4-FFF2-40B4-BE49-F238E27FC236}">
                <a16:creationId xmlns:a16="http://schemas.microsoft.com/office/drawing/2014/main" id="{D6B06FE0-D0C8-4279-9146-8B8BA3D87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3384551"/>
            <a:ext cx="2971800" cy="2971800"/>
          </a:xfrm>
          <a:prstGeom prst="rect">
            <a:avLst/>
          </a:prstGeom>
        </p:spPr>
      </p:pic>
    </p:spTree>
    <p:extLst>
      <p:ext uri="{BB962C8B-B14F-4D97-AF65-F5344CB8AC3E}">
        <p14:creationId xmlns:p14="http://schemas.microsoft.com/office/powerpoint/2010/main" val="66628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r>
              <a:rPr lang="en-US" dirty="0"/>
              <a:t>C++ Variables</a:t>
            </a:r>
            <a:br>
              <a:rPr lang="en-US" dirty="0"/>
            </a:br>
            <a:br>
              <a:rPr lang="en-US" dirty="0"/>
            </a:br>
            <a:endParaRPr lang="en-US" dirty="0"/>
          </a:p>
        </p:txBody>
      </p:sp>
      <p:sp>
        <p:nvSpPr>
          <p:cNvPr id="3" name="Content Placeholder 2"/>
          <p:cNvSpPr>
            <a:spLocks noGrp="1"/>
          </p:cNvSpPr>
          <p:nvPr>
            <p:ph idx="1"/>
          </p:nvPr>
        </p:nvSpPr>
        <p:spPr/>
        <p:txBody>
          <a:bodyPr/>
          <a:lstStyle/>
          <a:p>
            <a:pPr marL="0" indent="0">
              <a:buNone/>
            </a:pPr>
            <a:r>
              <a:rPr lang="en-US" b="0" i="0" dirty="0">
                <a:effectLst/>
              </a:rPr>
              <a:t>A variable is a name given to a memory location. It is the basic unit of storage in a program. </a:t>
            </a:r>
          </a:p>
          <a:p>
            <a:pPr marL="0" indent="0">
              <a:buNone/>
            </a:pPr>
            <a:endParaRPr lang="en-US" b="0" i="0" dirty="0">
              <a:effectLst/>
            </a:endParaRPr>
          </a:p>
          <a:p>
            <a:pPr algn="l" fontAlgn="base">
              <a:buFont typeface="Arial" panose="020B0604020202020204" pitchFamily="34" charset="0"/>
              <a:buChar char="•"/>
            </a:pPr>
            <a:r>
              <a:rPr lang="en-US" b="0" i="0" dirty="0">
                <a:effectLst/>
              </a:rPr>
              <a:t>The value stored in a variable can be changed during program execution.</a:t>
            </a:r>
          </a:p>
          <a:p>
            <a:pPr algn="l" fontAlgn="base">
              <a:buFont typeface="Arial" panose="020B0604020202020204" pitchFamily="34" charset="0"/>
              <a:buChar char="•"/>
            </a:pPr>
            <a:endParaRPr lang="en-US" b="0" i="0" dirty="0">
              <a:effectLst/>
            </a:endParaRPr>
          </a:p>
          <a:p>
            <a:pPr algn="l" fontAlgn="base">
              <a:buFont typeface="Arial" panose="020B0604020202020204" pitchFamily="34" charset="0"/>
              <a:buChar char="•"/>
            </a:pPr>
            <a:r>
              <a:rPr lang="en-US" b="0" i="0" dirty="0">
                <a:effectLst/>
              </a:rPr>
              <a:t>A variable is only a name given to a memory location, all the operations done on the variable effects that memory location.</a:t>
            </a:r>
          </a:p>
          <a:p>
            <a:pPr algn="l" fontAlgn="base">
              <a:buFont typeface="Arial" panose="020B0604020202020204" pitchFamily="34" charset="0"/>
              <a:buChar char="•"/>
            </a:pPr>
            <a:endParaRPr lang="en-US" b="0" i="0" dirty="0">
              <a:effectLst/>
            </a:endParaRPr>
          </a:p>
          <a:p>
            <a:pPr algn="l" fontAlgn="base">
              <a:buFont typeface="Arial" panose="020B0604020202020204" pitchFamily="34" charset="0"/>
              <a:buChar char="•"/>
            </a:pPr>
            <a:r>
              <a:rPr lang="en-US" b="0" i="0" dirty="0">
                <a:effectLst/>
              </a:rPr>
              <a:t>In C++, all the variables must be declared before use.</a:t>
            </a:r>
          </a:p>
          <a:p>
            <a:pPr marL="0" indent="0">
              <a:buNone/>
            </a:pP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30</a:t>
            </a:fld>
            <a:endParaRPr lang="en-US">
              <a:ea typeface="MS PGothic" pitchFamily="34" charset="-128"/>
            </a:endParaRPr>
          </a:p>
        </p:txBody>
      </p:sp>
    </p:spTree>
    <p:extLst>
      <p:ext uri="{BB962C8B-B14F-4D97-AF65-F5344CB8AC3E}">
        <p14:creationId xmlns:p14="http://schemas.microsoft.com/office/powerpoint/2010/main" val="367194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65915"/>
            <a:ext cx="8229600" cy="4855449"/>
          </a:xfrm>
        </p:spPr>
        <p:txBody>
          <a:bodyPr/>
          <a:lstStyle/>
          <a:p>
            <a:pPr marL="0" indent="0">
              <a:buNone/>
            </a:pPr>
            <a:r>
              <a:rPr lang="en-US" sz="1600" dirty="0"/>
              <a:t>A typical variable declaration is of the form: </a:t>
            </a:r>
          </a:p>
          <a:p>
            <a:pPr marL="0" indent="0">
              <a:buNone/>
            </a:pPr>
            <a:r>
              <a:rPr lang="en-US" sz="1600" dirty="0"/>
              <a:t> </a:t>
            </a:r>
          </a:p>
          <a:p>
            <a:pPr marL="0" indent="0">
              <a:buNone/>
            </a:pPr>
            <a:r>
              <a:rPr lang="en-US" sz="1600" dirty="0"/>
              <a:t>// Declaring a single variable</a:t>
            </a:r>
          </a:p>
          <a:p>
            <a:pPr marL="0" indent="0">
              <a:buNone/>
            </a:pPr>
            <a:r>
              <a:rPr lang="en-US" sz="1600" dirty="0">
                <a:highlight>
                  <a:srgbClr val="FFFF00"/>
                </a:highlight>
              </a:rPr>
              <a:t>type </a:t>
            </a:r>
            <a:r>
              <a:rPr lang="en-US" sz="1600" dirty="0" err="1">
                <a:highlight>
                  <a:srgbClr val="FFFF00"/>
                </a:highlight>
              </a:rPr>
              <a:t>variable_name</a:t>
            </a:r>
            <a:r>
              <a:rPr lang="en-US" sz="1600" dirty="0">
                <a:highlight>
                  <a:srgbClr val="FFFF00"/>
                </a:highlight>
              </a:rPr>
              <a:t>;</a:t>
            </a:r>
          </a:p>
          <a:p>
            <a:pPr marL="0" indent="0">
              <a:buNone/>
            </a:pPr>
            <a:endParaRPr lang="en-US" sz="1600" dirty="0"/>
          </a:p>
          <a:p>
            <a:pPr marL="0" indent="0">
              <a:buNone/>
            </a:pPr>
            <a:r>
              <a:rPr lang="en-US" sz="1600" dirty="0"/>
              <a:t>// Declaring multiple variables:</a:t>
            </a:r>
          </a:p>
          <a:p>
            <a:pPr marL="0" indent="0">
              <a:buNone/>
            </a:pPr>
            <a:r>
              <a:rPr lang="en-US" sz="1600" dirty="0">
                <a:highlight>
                  <a:srgbClr val="FFFF00"/>
                </a:highlight>
              </a:rPr>
              <a:t>type variable1_name, variable2_name, variable3_name;</a:t>
            </a:r>
          </a:p>
          <a:p>
            <a:pPr marL="0" indent="0">
              <a:buNone/>
            </a:pPr>
            <a:r>
              <a:rPr lang="en-US" sz="2400" dirty="0" err="1">
                <a:highlight>
                  <a:srgbClr val="FFFF00"/>
                </a:highlight>
              </a:rPr>
              <a:t>int</a:t>
            </a:r>
            <a:r>
              <a:rPr lang="en-US" sz="2400" dirty="0">
                <a:highlight>
                  <a:srgbClr val="FFFF00"/>
                </a:highlight>
              </a:rPr>
              <a:t> x;</a:t>
            </a:r>
          </a:p>
          <a:p>
            <a:pPr marL="0" indent="0">
              <a:buNone/>
            </a:pPr>
            <a:r>
              <a:rPr lang="en-US" sz="2400" dirty="0">
                <a:highlight>
                  <a:srgbClr val="FFFF00"/>
                </a:highlight>
              </a:rPr>
              <a:t>Int X;</a:t>
            </a:r>
          </a:p>
          <a:p>
            <a:pPr marL="0" indent="0">
              <a:buNone/>
            </a:pPr>
            <a:r>
              <a:rPr lang="en-US" sz="2400" dirty="0" err="1">
                <a:highlight>
                  <a:srgbClr val="FFFF00"/>
                </a:highlight>
              </a:rPr>
              <a:t>int</a:t>
            </a:r>
            <a:r>
              <a:rPr lang="en-US" sz="2400" dirty="0">
                <a:highlight>
                  <a:srgbClr val="FFFF00"/>
                </a:highlight>
              </a:rPr>
              <a:t> roll no;  (not valid)</a:t>
            </a:r>
          </a:p>
          <a:p>
            <a:pPr marL="0" indent="0">
              <a:buNone/>
            </a:pPr>
            <a:r>
              <a:rPr lang="en-US" sz="2400" dirty="0">
                <a:highlight>
                  <a:srgbClr val="FFFF00"/>
                </a:highlight>
              </a:rPr>
              <a:t>Int </a:t>
            </a:r>
            <a:r>
              <a:rPr lang="en-US" sz="2400" dirty="0" err="1">
                <a:highlight>
                  <a:srgbClr val="FFFF00"/>
                </a:highlight>
              </a:rPr>
              <a:t>roll_no</a:t>
            </a:r>
            <a:r>
              <a:rPr lang="en-US" sz="2400" dirty="0">
                <a:highlight>
                  <a:srgbClr val="FFFF00"/>
                </a:highlight>
              </a:rPr>
              <a:t>;   </a:t>
            </a:r>
          </a:p>
          <a:p>
            <a:pPr marL="0" indent="0">
              <a:buNone/>
            </a:pPr>
            <a:r>
              <a:rPr lang="en-US" sz="2400" dirty="0" err="1">
                <a:highlight>
                  <a:srgbClr val="FFFF00"/>
                </a:highlight>
              </a:rPr>
              <a:t>int</a:t>
            </a:r>
            <a:r>
              <a:rPr lang="en-US" sz="2400" dirty="0">
                <a:highlight>
                  <a:srgbClr val="FFFF00"/>
                </a:highlight>
              </a:rPr>
              <a:t> x1;</a:t>
            </a:r>
          </a:p>
          <a:p>
            <a:pPr marL="0" indent="0">
              <a:buNone/>
            </a:pPr>
            <a:r>
              <a:rPr lang="en-US" sz="2400" dirty="0">
                <a:highlight>
                  <a:srgbClr val="FFFF00"/>
                </a:highlight>
              </a:rPr>
              <a:t>Int 1x;  (invalid)</a:t>
            </a:r>
            <a:endParaRPr lang="en-US" sz="2400" dirty="0"/>
          </a:p>
          <a:p>
            <a:pPr marL="0" indent="0">
              <a:buNone/>
            </a:pPr>
            <a:r>
              <a:rPr lang="en-US" dirty="0"/>
              <a:t>A variable name can consist of alphabets (both upper and lower case), numbers and the underscore ‘_’ character. However, the name </a:t>
            </a:r>
            <a:r>
              <a:rPr lang="en-US" dirty="0">
                <a:solidFill>
                  <a:srgbClr val="FF0000"/>
                </a:solidFill>
              </a:rPr>
              <a:t>must not start with a number.</a:t>
            </a:r>
          </a:p>
        </p:txBody>
      </p:sp>
      <p:sp>
        <p:nvSpPr>
          <p:cNvPr id="4" name="Date Placeholder 3"/>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31</a:t>
            </a:fld>
            <a:endParaRPr lang="en-US">
              <a:ea typeface="MS PGothic" pitchFamily="34" charset="-128"/>
            </a:endParaRPr>
          </a:p>
        </p:txBody>
      </p:sp>
      <p:sp>
        <p:nvSpPr>
          <p:cNvPr id="10" name="Title 1">
            <a:extLst>
              <a:ext uri="{FF2B5EF4-FFF2-40B4-BE49-F238E27FC236}">
                <a16:creationId xmlns:a16="http://schemas.microsoft.com/office/drawing/2014/main" id="{F5F21A28-5131-4DD8-868C-CA04E0159CA4}"/>
              </a:ext>
            </a:extLst>
          </p:cNvPr>
          <p:cNvSpPr>
            <a:spLocks noGrp="1"/>
          </p:cNvSpPr>
          <p:nvPr>
            <p:ph type="title"/>
          </p:nvPr>
        </p:nvSpPr>
        <p:spPr>
          <a:xfrm>
            <a:off x="1524000" y="0"/>
            <a:ext cx="6477000" cy="838200"/>
          </a:xfrm>
        </p:spPr>
        <p:txBody>
          <a:bodyPr/>
          <a:lstStyle/>
          <a:p>
            <a:r>
              <a:rPr lang="en-US" dirty="0"/>
              <a:t>C++ Variables Contd..</a:t>
            </a:r>
            <a:endParaRPr lang="en-IN" dirty="0"/>
          </a:p>
        </p:txBody>
      </p:sp>
    </p:spTree>
    <p:extLst>
      <p:ext uri="{BB962C8B-B14F-4D97-AF65-F5344CB8AC3E}">
        <p14:creationId xmlns:p14="http://schemas.microsoft.com/office/powerpoint/2010/main" val="126629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E43014-2B22-4EBD-98D3-E7662EFC05CB}"/>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87D30AD4-6FFF-4182-AC90-A92F2BB76AAD}"/>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9DDC204E-29FD-444F-992E-CACD05A2CD7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32</a:t>
            </a:fld>
            <a:endParaRPr lang="en-US">
              <a:ea typeface="MS PGothic" pitchFamily="34" charset="-128"/>
            </a:endParaRPr>
          </a:p>
        </p:txBody>
      </p:sp>
      <p:sp>
        <p:nvSpPr>
          <p:cNvPr id="7" name="Title 1">
            <a:extLst>
              <a:ext uri="{FF2B5EF4-FFF2-40B4-BE49-F238E27FC236}">
                <a16:creationId xmlns:a16="http://schemas.microsoft.com/office/drawing/2014/main" id="{CBD4D07A-13BC-432B-AF3F-1D4C9DA4767E}"/>
              </a:ext>
            </a:extLst>
          </p:cNvPr>
          <p:cNvSpPr>
            <a:spLocks noGrp="1"/>
          </p:cNvSpPr>
          <p:nvPr>
            <p:ph type="title"/>
          </p:nvPr>
        </p:nvSpPr>
        <p:spPr>
          <a:xfrm>
            <a:off x="1524000" y="0"/>
            <a:ext cx="6477000" cy="838200"/>
          </a:xfrm>
        </p:spPr>
        <p:txBody>
          <a:bodyPr/>
          <a:lstStyle/>
          <a:p>
            <a:r>
              <a:rPr lang="en-US" dirty="0"/>
              <a:t>C++ Variables Contd..</a:t>
            </a:r>
            <a:endParaRPr lang="en-IN" dirty="0"/>
          </a:p>
        </p:txBody>
      </p:sp>
      <p:graphicFrame>
        <p:nvGraphicFramePr>
          <p:cNvPr id="2" name="Object 1">
            <a:extLst>
              <a:ext uri="{FF2B5EF4-FFF2-40B4-BE49-F238E27FC236}">
                <a16:creationId xmlns:a16="http://schemas.microsoft.com/office/drawing/2014/main" id="{B35C430B-607C-4908-9B99-7EC387892265}"/>
              </a:ext>
            </a:extLst>
          </p:cNvPr>
          <p:cNvGraphicFramePr>
            <a:graphicFrameLocks noChangeAspect="1"/>
          </p:cNvGraphicFramePr>
          <p:nvPr/>
        </p:nvGraphicFramePr>
        <p:xfrm>
          <a:off x="2057401" y="1143000"/>
          <a:ext cx="7697103" cy="5084510"/>
        </p:xfrm>
        <a:graphic>
          <a:graphicData uri="http://schemas.openxmlformats.org/presentationml/2006/ole">
            <mc:AlternateContent xmlns:mc="http://schemas.openxmlformats.org/markup-compatibility/2006">
              <mc:Choice xmlns:v="urn:schemas-microsoft-com:vml" Requires="v">
                <p:oleObj spid="_x0000_s1100" name="Bitmap Image" r:id="rId3" imgW="4863960" imgH="3213000" progId="Paint.Picture">
                  <p:embed/>
                </p:oleObj>
              </mc:Choice>
              <mc:Fallback>
                <p:oleObj name="Bitmap Image" r:id="rId3" imgW="4863960" imgH="3213000" progId="Paint.Picture">
                  <p:embed/>
                  <p:pic>
                    <p:nvPicPr>
                      <p:cNvPr id="2" name="Object 1">
                        <a:extLst>
                          <a:ext uri="{FF2B5EF4-FFF2-40B4-BE49-F238E27FC236}">
                            <a16:creationId xmlns:a16="http://schemas.microsoft.com/office/drawing/2014/main" id="{B35C430B-607C-4908-9B99-7EC387892265}"/>
                          </a:ext>
                        </a:extLst>
                      </p:cNvPr>
                      <p:cNvPicPr/>
                      <p:nvPr/>
                    </p:nvPicPr>
                    <p:blipFill>
                      <a:blip r:embed="rId4"/>
                      <a:stretch>
                        <a:fillRect/>
                      </a:stretch>
                    </p:blipFill>
                    <p:spPr>
                      <a:xfrm>
                        <a:off x="2057401" y="1143000"/>
                        <a:ext cx="7697103" cy="5084510"/>
                      </a:xfrm>
                      <a:prstGeom prst="rect">
                        <a:avLst/>
                      </a:prstGeom>
                    </p:spPr>
                  </p:pic>
                </p:oleObj>
              </mc:Fallback>
            </mc:AlternateContent>
          </a:graphicData>
        </a:graphic>
      </p:graphicFrame>
    </p:spTree>
    <p:extLst>
      <p:ext uri="{BB962C8B-B14F-4D97-AF65-F5344CB8AC3E}">
        <p14:creationId xmlns:p14="http://schemas.microsoft.com/office/powerpoint/2010/main" val="982937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9F29-7CC4-4128-A9F6-35998E58245A}"/>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a16="http://schemas.microsoft.com/office/drawing/2014/main" id="{81C449BA-BD6F-4E7E-A141-2A1F607C9A73}"/>
              </a:ext>
            </a:extLst>
          </p:cNvPr>
          <p:cNvSpPr>
            <a:spLocks noGrp="1"/>
          </p:cNvSpPr>
          <p:nvPr>
            <p:ph idx="1"/>
          </p:nvPr>
        </p:nvSpPr>
        <p:spPr>
          <a:xfrm>
            <a:off x="609600" y="1068947"/>
            <a:ext cx="10972800" cy="4828618"/>
          </a:xfrm>
        </p:spPr>
        <p:txBody>
          <a:bodyPr/>
          <a:lstStyle/>
          <a:p>
            <a:pPr marL="0" indent="0" algn="just">
              <a:buNone/>
            </a:pPr>
            <a:r>
              <a:rPr lang="en-US" sz="2400" b="1" dirty="0">
                <a:solidFill>
                  <a:srgbClr val="273239"/>
                </a:solidFill>
              </a:rPr>
              <a:t>Scope of Variables</a:t>
            </a:r>
          </a:p>
          <a:p>
            <a:pPr marL="0" indent="0" algn="just">
              <a:buNone/>
            </a:pPr>
            <a:endParaRPr lang="en-US" sz="2400" b="1" dirty="0">
              <a:solidFill>
                <a:srgbClr val="273239"/>
              </a:solidFill>
            </a:endParaRPr>
          </a:p>
          <a:p>
            <a:pPr marL="0" indent="0" algn="just">
              <a:buNone/>
            </a:pPr>
            <a:r>
              <a:rPr lang="en-US" sz="2400" dirty="0">
                <a:solidFill>
                  <a:srgbClr val="273239"/>
                </a:solidFill>
              </a:rPr>
              <a:t>In general, the scope is defined as the extent up to which something can be worked with. In programming also the scope of a variable is defined as the extent of the program code within which the variable can we accessed or declared or worked with. </a:t>
            </a:r>
          </a:p>
          <a:p>
            <a:pPr marL="0" indent="0" algn="just">
              <a:buNone/>
            </a:pPr>
            <a:endParaRPr lang="en-US" sz="2400" dirty="0">
              <a:solidFill>
                <a:srgbClr val="273239"/>
              </a:solidFill>
            </a:endParaRPr>
          </a:p>
          <a:p>
            <a:pPr marL="0" indent="0" algn="just">
              <a:buNone/>
            </a:pPr>
            <a:r>
              <a:rPr lang="en-US" sz="2400" dirty="0">
                <a:solidFill>
                  <a:srgbClr val="273239"/>
                </a:solidFill>
              </a:rPr>
              <a:t>There are mainly two types of variable scopes:</a:t>
            </a:r>
          </a:p>
          <a:p>
            <a:pPr marL="0" indent="0" algn="just">
              <a:buNone/>
            </a:pPr>
            <a:endParaRPr lang="en-US" sz="2400" dirty="0">
              <a:solidFill>
                <a:srgbClr val="273239"/>
              </a:solidFill>
            </a:endParaRPr>
          </a:p>
          <a:p>
            <a:pPr algn="just" fontAlgn="base">
              <a:buFont typeface="+mj-lt"/>
              <a:buAutoNum type="arabicPeriod"/>
            </a:pPr>
            <a:r>
              <a:rPr lang="en-US" sz="2400" dirty="0">
                <a:solidFill>
                  <a:srgbClr val="273239"/>
                </a:solidFill>
              </a:rPr>
              <a:t>Local Variables</a:t>
            </a:r>
          </a:p>
          <a:p>
            <a:pPr algn="just" fontAlgn="base">
              <a:buFont typeface="+mj-lt"/>
              <a:buAutoNum type="arabicPeriod"/>
            </a:pPr>
            <a:r>
              <a:rPr lang="en-US" sz="2400" dirty="0">
                <a:solidFill>
                  <a:srgbClr val="273239"/>
                </a:solidFill>
              </a:rPr>
              <a:t>Global Variables</a:t>
            </a:r>
          </a:p>
        </p:txBody>
      </p:sp>
      <p:sp>
        <p:nvSpPr>
          <p:cNvPr id="4" name="Date Placeholder 3">
            <a:extLst>
              <a:ext uri="{FF2B5EF4-FFF2-40B4-BE49-F238E27FC236}">
                <a16:creationId xmlns:a16="http://schemas.microsoft.com/office/drawing/2014/main" id="{3FCB64D4-837E-49D3-B66B-F4D7141E9D39}"/>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C1AA2E0B-F594-4AB8-9B51-20EC75F9A0CE}"/>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8708F6CC-EAE9-4F2C-BE2A-D7F57444563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33</a:t>
            </a:fld>
            <a:endParaRPr lang="en-US">
              <a:ea typeface="MS PGothic" pitchFamily="34" charset="-128"/>
            </a:endParaRPr>
          </a:p>
        </p:txBody>
      </p:sp>
    </p:spTree>
    <p:extLst>
      <p:ext uri="{BB962C8B-B14F-4D97-AF65-F5344CB8AC3E}">
        <p14:creationId xmlns:p14="http://schemas.microsoft.com/office/powerpoint/2010/main" val="23812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3681-65CE-403D-8EA8-C592A62F357D}"/>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a16="http://schemas.microsoft.com/office/drawing/2014/main" id="{76106FA1-4DC1-4108-88DF-E74042608FC0}"/>
              </a:ext>
            </a:extLst>
          </p:cNvPr>
          <p:cNvSpPr>
            <a:spLocks noGrp="1"/>
          </p:cNvSpPr>
          <p:nvPr>
            <p:ph idx="1"/>
          </p:nvPr>
        </p:nvSpPr>
        <p:spPr/>
        <p:txBody>
          <a:bodyPr/>
          <a:lstStyle/>
          <a:p>
            <a:pPr marL="0" indent="0">
              <a:buNone/>
            </a:pPr>
            <a:r>
              <a:rPr lang="en-US" b="1" i="0" dirty="0">
                <a:solidFill>
                  <a:srgbClr val="273239"/>
                </a:solidFill>
                <a:effectLst/>
              </a:rPr>
              <a:t>Local Variables</a:t>
            </a:r>
          </a:p>
          <a:p>
            <a:pPr marL="0" indent="0">
              <a:buNone/>
            </a:pPr>
            <a:endParaRPr lang="en-US" b="1" dirty="0">
              <a:solidFill>
                <a:srgbClr val="273239"/>
              </a:solidFill>
            </a:endParaRPr>
          </a:p>
          <a:p>
            <a:pPr marL="0" indent="0">
              <a:buNone/>
            </a:pPr>
            <a:r>
              <a:rPr lang="en-US" b="0" i="0" dirty="0">
                <a:solidFill>
                  <a:srgbClr val="273239"/>
                </a:solidFill>
                <a:effectLst/>
              </a:rPr>
              <a:t>Variables defined within a function or block are said to be local to those functions.  </a:t>
            </a:r>
          </a:p>
          <a:p>
            <a:pPr algn="l" fontAlgn="base">
              <a:buFont typeface="Arial" panose="020B0604020202020204" pitchFamily="34" charset="0"/>
              <a:buChar char="•"/>
            </a:pP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Anything between ‘{‘ and ‘}’ is said to inside a block.</a:t>
            </a:r>
          </a:p>
          <a:p>
            <a:pPr algn="l" fontAlgn="base">
              <a:buFont typeface="Arial" panose="020B0604020202020204" pitchFamily="34" charset="0"/>
              <a:buChar char="•"/>
            </a:pP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Local variables do not exist outside the block in which they are declared, i.e. they </a:t>
            </a:r>
            <a:r>
              <a:rPr lang="en-US" b="1" i="0" dirty="0">
                <a:solidFill>
                  <a:srgbClr val="273239"/>
                </a:solidFill>
                <a:effectLst/>
              </a:rPr>
              <a:t>can not</a:t>
            </a:r>
            <a:r>
              <a:rPr lang="en-US" b="0" i="0" dirty="0">
                <a:solidFill>
                  <a:srgbClr val="273239"/>
                </a:solidFill>
                <a:effectLst/>
              </a:rPr>
              <a:t> be accessed or used outside that block.</a:t>
            </a:r>
          </a:p>
          <a:p>
            <a:pPr algn="l" fontAlgn="base">
              <a:buFont typeface="Arial" panose="020B0604020202020204" pitchFamily="34" charset="0"/>
              <a:buChar char="•"/>
            </a:pPr>
            <a:endParaRPr lang="en-US" b="1" i="0" dirty="0">
              <a:solidFill>
                <a:srgbClr val="273239"/>
              </a:solidFill>
              <a:effectLst/>
            </a:endParaRPr>
          </a:p>
          <a:p>
            <a:pPr algn="l" fontAlgn="base">
              <a:buFont typeface="Arial" panose="020B0604020202020204" pitchFamily="34" charset="0"/>
              <a:buChar char="•"/>
            </a:pPr>
            <a:r>
              <a:rPr lang="en-US" b="1" i="0" dirty="0">
                <a:solidFill>
                  <a:srgbClr val="273239"/>
                </a:solidFill>
                <a:effectLst/>
              </a:rPr>
              <a:t>Declaring local variables</a:t>
            </a:r>
            <a:r>
              <a:rPr lang="en-US" b="0" i="0" dirty="0">
                <a:solidFill>
                  <a:srgbClr val="273239"/>
                </a:solidFill>
                <a:effectLst/>
              </a:rPr>
              <a:t>: Local variables are declared inside a block.</a:t>
            </a:r>
          </a:p>
          <a:p>
            <a:pPr marL="0" indent="0">
              <a:buNone/>
            </a:pPr>
            <a:endParaRPr lang="en-IN" dirty="0"/>
          </a:p>
        </p:txBody>
      </p:sp>
      <p:sp>
        <p:nvSpPr>
          <p:cNvPr id="4" name="Date Placeholder 3">
            <a:extLst>
              <a:ext uri="{FF2B5EF4-FFF2-40B4-BE49-F238E27FC236}">
                <a16:creationId xmlns:a16="http://schemas.microsoft.com/office/drawing/2014/main" id="{2ABC0730-B013-4043-AE09-5E7389B2559C}"/>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9E185E17-A676-423F-91F5-478F7072BA02}"/>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12971D3B-71FD-4044-84FD-1E6F101FA827}"/>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34</a:t>
            </a:fld>
            <a:endParaRPr lang="en-US">
              <a:ea typeface="MS PGothic" pitchFamily="34" charset="-128"/>
            </a:endParaRPr>
          </a:p>
        </p:txBody>
      </p:sp>
    </p:spTree>
    <p:extLst>
      <p:ext uri="{BB962C8B-B14F-4D97-AF65-F5344CB8AC3E}">
        <p14:creationId xmlns:p14="http://schemas.microsoft.com/office/powerpoint/2010/main" val="2945374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D3E9-0664-4E69-957D-E27AA2C13B7D}"/>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a16="http://schemas.microsoft.com/office/drawing/2014/main" id="{D365AFAA-4AD2-4134-90B6-74FEFCDF0456}"/>
              </a:ext>
            </a:extLst>
          </p:cNvPr>
          <p:cNvSpPr>
            <a:spLocks noGrp="1"/>
          </p:cNvSpPr>
          <p:nvPr>
            <p:ph idx="1"/>
          </p:nvPr>
        </p:nvSpPr>
        <p:spPr>
          <a:xfrm>
            <a:off x="669701" y="953037"/>
            <a:ext cx="9769699" cy="5142963"/>
          </a:xfrm>
          <a:ln>
            <a:solidFill>
              <a:schemeClr val="tx1"/>
            </a:solidFill>
          </a:ln>
        </p:spPr>
        <p:txBody>
          <a:bodyPr/>
          <a:lstStyle/>
          <a:p>
            <a:pPr marL="0" indent="0">
              <a:buNone/>
            </a:pPr>
            <a:r>
              <a:rPr lang="en-IN" sz="1400" dirty="0"/>
              <a:t>#include &lt;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void test();</a:t>
            </a:r>
          </a:p>
          <a:p>
            <a:pPr marL="0" indent="0">
              <a:buNone/>
            </a:pPr>
            <a:r>
              <a:rPr lang="en-IN" sz="1600" dirty="0" err="1"/>
              <a:t>int</a:t>
            </a:r>
            <a:r>
              <a:rPr lang="en-IN" sz="1600" dirty="0"/>
              <a:t> main() </a:t>
            </a:r>
          </a:p>
          <a:p>
            <a:pPr marL="0" indent="0">
              <a:buNone/>
            </a:pPr>
            <a:r>
              <a:rPr lang="en-IN" sz="1600" dirty="0"/>
              <a:t>{</a:t>
            </a:r>
          </a:p>
          <a:p>
            <a:pPr marL="0" indent="0">
              <a:buNone/>
            </a:pPr>
            <a:r>
              <a:rPr lang="en-IN" sz="1600" dirty="0"/>
              <a:t>    </a:t>
            </a:r>
            <a:r>
              <a:rPr lang="en-IN" sz="1200" dirty="0"/>
              <a:t>// local variable to main()</a:t>
            </a:r>
          </a:p>
          <a:p>
            <a:pPr marL="0" indent="0">
              <a:buNone/>
            </a:pPr>
            <a:r>
              <a:rPr lang="en-IN" sz="1200" dirty="0"/>
              <a:t>    </a:t>
            </a:r>
            <a:r>
              <a:rPr lang="en-IN" sz="3200" dirty="0" err="1"/>
              <a:t>int</a:t>
            </a:r>
            <a:r>
              <a:rPr lang="en-IN" sz="3200" dirty="0"/>
              <a:t> var = 5;</a:t>
            </a:r>
          </a:p>
          <a:p>
            <a:pPr marL="0" indent="0">
              <a:buNone/>
            </a:pPr>
            <a:r>
              <a:rPr lang="en-IN" sz="1200" dirty="0"/>
              <a:t>    test();  //call the function</a:t>
            </a:r>
          </a:p>
          <a:p>
            <a:pPr marL="0" indent="0">
              <a:buNone/>
            </a:pPr>
            <a:r>
              <a:rPr lang="en-IN" sz="1200" dirty="0"/>
              <a:t>    // illegal: var1 not declared inside main()</a:t>
            </a:r>
          </a:p>
          <a:p>
            <a:pPr marL="0" indent="0">
              <a:buNone/>
            </a:pPr>
            <a:r>
              <a:rPr lang="en-IN" sz="1200" dirty="0"/>
              <a:t>    var1 = 9;</a:t>
            </a:r>
          </a:p>
          <a:p>
            <a:pPr marL="0" indent="0">
              <a:buNone/>
            </a:pPr>
            <a:r>
              <a:rPr lang="en-IN" sz="1600" dirty="0"/>
              <a:t>}</a:t>
            </a:r>
          </a:p>
          <a:p>
            <a:pPr marL="0" indent="0">
              <a:buNone/>
            </a:pPr>
            <a:r>
              <a:rPr lang="en-IN" sz="1600" dirty="0"/>
              <a:t>void test()</a:t>
            </a:r>
          </a:p>
          <a:p>
            <a:pPr marL="0" indent="0">
              <a:buNone/>
            </a:pPr>
            <a:r>
              <a:rPr lang="en-IN" sz="1600" dirty="0"/>
              <a:t>{</a:t>
            </a:r>
          </a:p>
          <a:p>
            <a:pPr marL="0" indent="0">
              <a:buNone/>
            </a:pPr>
            <a:r>
              <a:rPr lang="en-IN" sz="1600" dirty="0"/>
              <a:t>    // local variable to test()</a:t>
            </a:r>
          </a:p>
          <a:p>
            <a:pPr marL="0" indent="0">
              <a:buNone/>
            </a:pPr>
            <a:r>
              <a:rPr lang="en-IN" sz="1600" dirty="0"/>
              <a:t>    </a:t>
            </a:r>
            <a:r>
              <a:rPr lang="en-IN" sz="1600" dirty="0" err="1"/>
              <a:t>int</a:t>
            </a:r>
            <a:r>
              <a:rPr lang="en-IN" sz="1600" dirty="0"/>
              <a:t> var1;</a:t>
            </a:r>
          </a:p>
          <a:p>
            <a:pPr marL="0" indent="0">
              <a:buNone/>
            </a:pPr>
            <a:r>
              <a:rPr lang="en-IN" sz="1600" dirty="0"/>
              <a:t>    </a:t>
            </a:r>
            <a:r>
              <a:rPr lang="en-IN" sz="2400" dirty="0"/>
              <a:t>var1 = 6;</a:t>
            </a:r>
          </a:p>
          <a:p>
            <a:pPr marL="0" indent="0">
              <a:buNone/>
            </a:pPr>
            <a:r>
              <a:rPr lang="en-IN" sz="1600" dirty="0"/>
              <a:t>    // illegal: var not declared inside test()</a:t>
            </a:r>
          </a:p>
          <a:p>
            <a:pPr marL="0" indent="0">
              <a:buNone/>
            </a:pPr>
            <a:r>
              <a:rPr lang="en-IN" sz="1600" dirty="0"/>
              <a:t>    </a:t>
            </a:r>
            <a:r>
              <a:rPr lang="en-IN" sz="1600" dirty="0" err="1"/>
              <a:t>cout</a:t>
            </a:r>
            <a:r>
              <a:rPr lang="en-IN" sz="1600" dirty="0"/>
              <a:t> &lt;&lt; var;</a:t>
            </a:r>
          </a:p>
          <a:p>
            <a:pPr marL="0" indent="0">
              <a:buNone/>
            </a:pPr>
            <a:r>
              <a:rPr lang="en-IN" sz="1600" dirty="0"/>
              <a:t>}</a:t>
            </a:r>
          </a:p>
        </p:txBody>
      </p:sp>
      <p:sp>
        <p:nvSpPr>
          <p:cNvPr id="4" name="Date Placeholder 3">
            <a:extLst>
              <a:ext uri="{FF2B5EF4-FFF2-40B4-BE49-F238E27FC236}">
                <a16:creationId xmlns:a16="http://schemas.microsoft.com/office/drawing/2014/main" id="{19C1E1BD-C097-4DDC-AC5D-E82A761F51D3}"/>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B0CADF26-CE02-4E45-8983-BA31185837A6}"/>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9FF5141B-CF0E-4850-BE72-ED886494CEB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35</a:t>
            </a:fld>
            <a:endParaRPr lang="en-US">
              <a:ea typeface="MS PGothic" pitchFamily="34" charset="-128"/>
            </a:endParaRPr>
          </a:p>
        </p:txBody>
      </p:sp>
    </p:spTree>
    <p:extLst>
      <p:ext uri="{BB962C8B-B14F-4D97-AF65-F5344CB8AC3E}">
        <p14:creationId xmlns:p14="http://schemas.microsoft.com/office/powerpoint/2010/main" val="1335280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D4A-CDE5-4A0F-B9DC-1151D401D307}"/>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a16="http://schemas.microsoft.com/office/drawing/2014/main" id="{2DA16F74-616B-4A8E-8AAC-45A8AE514545}"/>
              </a:ext>
            </a:extLst>
          </p:cNvPr>
          <p:cNvSpPr>
            <a:spLocks noGrp="1"/>
          </p:cNvSpPr>
          <p:nvPr>
            <p:ph idx="1"/>
          </p:nvPr>
        </p:nvSpPr>
        <p:spPr>
          <a:xfrm>
            <a:off x="1981200" y="927279"/>
            <a:ext cx="8229600" cy="3416122"/>
          </a:xfrm>
        </p:spPr>
        <p:txBody>
          <a:bodyPr/>
          <a:lstStyle/>
          <a:p>
            <a:pPr marL="0" indent="0" algn="just">
              <a:buNone/>
            </a:pPr>
            <a:r>
              <a:rPr lang="en-US" sz="2400" b="1" i="0" dirty="0">
                <a:solidFill>
                  <a:srgbClr val="273239"/>
                </a:solidFill>
                <a:effectLst/>
              </a:rPr>
              <a:t>Global Variables</a:t>
            </a:r>
          </a:p>
          <a:p>
            <a:pPr marL="0" indent="0" algn="just">
              <a:buNone/>
            </a:pPr>
            <a:r>
              <a:rPr lang="en-US" sz="2400" b="0" i="0" dirty="0">
                <a:solidFill>
                  <a:srgbClr val="273239"/>
                </a:solidFill>
                <a:effectLst/>
              </a:rPr>
              <a:t>As the name suggests, Global Variables can be accessed from any part of the program.</a:t>
            </a:r>
          </a:p>
          <a:p>
            <a:pPr marL="0" indent="0" algn="just">
              <a:buNone/>
            </a:pPr>
            <a:endParaRPr lang="en-US" sz="2400" b="0" i="0" dirty="0">
              <a:solidFill>
                <a:srgbClr val="273239"/>
              </a:solidFill>
              <a:effectLst/>
            </a:endParaRPr>
          </a:p>
          <a:p>
            <a:pPr algn="just" fontAlgn="base">
              <a:buFont typeface="Arial" panose="020B0604020202020204" pitchFamily="34" charset="0"/>
              <a:buChar char="•"/>
            </a:pPr>
            <a:r>
              <a:rPr lang="en-US" sz="2400" b="0" i="0" dirty="0">
                <a:solidFill>
                  <a:srgbClr val="273239"/>
                </a:solidFill>
                <a:effectLst/>
              </a:rPr>
              <a:t>They are available through out the life time of a program.</a:t>
            </a:r>
          </a:p>
          <a:p>
            <a:pPr algn="just" fontAlgn="base">
              <a:buFont typeface="Arial" panose="020B0604020202020204" pitchFamily="34" charset="0"/>
              <a:buChar char="•"/>
            </a:pPr>
            <a:endParaRPr lang="en-US" sz="2400" b="0" i="0" dirty="0">
              <a:solidFill>
                <a:srgbClr val="273239"/>
              </a:solidFill>
              <a:effectLst/>
            </a:endParaRPr>
          </a:p>
          <a:p>
            <a:pPr algn="just" fontAlgn="base">
              <a:buFont typeface="Arial" panose="020B0604020202020204" pitchFamily="34" charset="0"/>
              <a:buChar char="•"/>
            </a:pPr>
            <a:r>
              <a:rPr lang="en-US" sz="2400" b="0" i="0" dirty="0">
                <a:solidFill>
                  <a:srgbClr val="273239"/>
                </a:solidFill>
                <a:effectLst/>
              </a:rPr>
              <a:t>They are declared at the top of the program outside all of the functions or blocks.</a:t>
            </a:r>
          </a:p>
          <a:p>
            <a:pPr algn="just" fontAlgn="base">
              <a:buFont typeface="Arial" panose="020B0604020202020204" pitchFamily="34" charset="0"/>
              <a:buChar char="•"/>
            </a:pPr>
            <a:endParaRPr lang="en-US" sz="2400" b="1" i="0" dirty="0">
              <a:solidFill>
                <a:srgbClr val="273239"/>
              </a:solidFill>
              <a:effectLst/>
            </a:endParaRPr>
          </a:p>
          <a:p>
            <a:pPr algn="just" fontAlgn="base">
              <a:buFont typeface="Arial" panose="020B0604020202020204" pitchFamily="34" charset="0"/>
              <a:buChar char="•"/>
            </a:pPr>
            <a:r>
              <a:rPr lang="en-US" sz="2400" b="1" i="0" dirty="0">
                <a:solidFill>
                  <a:srgbClr val="273239"/>
                </a:solidFill>
                <a:effectLst/>
              </a:rPr>
              <a:t>Declaring global variables</a:t>
            </a:r>
            <a:r>
              <a:rPr lang="en-US" sz="2400" b="0" i="0" dirty="0">
                <a:solidFill>
                  <a:srgbClr val="273239"/>
                </a:solidFill>
                <a:effectLst/>
              </a:rPr>
              <a:t>: Global variables are usually declared outside of all of the functions and blocks, at the top of the program. They can be accessed from any portion of the program.</a:t>
            </a:r>
          </a:p>
        </p:txBody>
      </p:sp>
      <p:sp>
        <p:nvSpPr>
          <p:cNvPr id="4" name="Date Placeholder 3">
            <a:extLst>
              <a:ext uri="{FF2B5EF4-FFF2-40B4-BE49-F238E27FC236}">
                <a16:creationId xmlns:a16="http://schemas.microsoft.com/office/drawing/2014/main" id="{1B9885E4-D573-4DAD-9C46-358E19E252E0}"/>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F42EDD55-6017-40FB-BD2D-E4CEB99152F6}"/>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A5A7732B-BA21-4468-810D-20A62909E4E9}"/>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36</a:t>
            </a:fld>
            <a:endParaRPr lang="en-US">
              <a:ea typeface="MS PGothic" pitchFamily="34" charset="-128"/>
            </a:endParaRPr>
          </a:p>
        </p:txBody>
      </p:sp>
    </p:spTree>
    <p:extLst>
      <p:ext uri="{BB962C8B-B14F-4D97-AF65-F5344CB8AC3E}">
        <p14:creationId xmlns:p14="http://schemas.microsoft.com/office/powerpoint/2010/main" val="298181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D6ED-E7E5-405C-AE13-A4C925A9196B}"/>
              </a:ext>
            </a:extLst>
          </p:cNvPr>
          <p:cNvSpPr>
            <a:spLocks noGrp="1"/>
          </p:cNvSpPr>
          <p:nvPr>
            <p:ph type="title"/>
          </p:nvPr>
        </p:nvSpPr>
        <p:spPr/>
        <p:txBody>
          <a:bodyPr/>
          <a:lstStyle/>
          <a:p>
            <a:r>
              <a:rPr lang="en-US" dirty="0"/>
              <a:t>C++ Variables Contd.</a:t>
            </a:r>
            <a:endParaRPr lang="en-IN" dirty="0"/>
          </a:p>
        </p:txBody>
      </p:sp>
      <p:sp>
        <p:nvSpPr>
          <p:cNvPr id="3" name="Content Placeholder 2">
            <a:extLst>
              <a:ext uri="{FF2B5EF4-FFF2-40B4-BE49-F238E27FC236}">
                <a16:creationId xmlns:a16="http://schemas.microsoft.com/office/drawing/2014/main" id="{04736F8B-DF8E-4827-8116-85F703C2E438}"/>
              </a:ext>
            </a:extLst>
          </p:cNvPr>
          <p:cNvSpPr>
            <a:spLocks noGrp="1"/>
          </p:cNvSpPr>
          <p:nvPr>
            <p:ph idx="1"/>
          </p:nvPr>
        </p:nvSpPr>
        <p:spPr>
          <a:xfrm>
            <a:off x="1981200" y="965915"/>
            <a:ext cx="7391400" cy="5130085"/>
          </a:xfrm>
          <a:ln>
            <a:solidFill>
              <a:schemeClr val="tx1"/>
            </a:solidFill>
          </a:ln>
        </p:spPr>
        <p:txBody>
          <a:bodyPr/>
          <a:lstStyle/>
          <a:p>
            <a:pPr marL="0" indent="0">
              <a:buNone/>
            </a:pPr>
            <a:r>
              <a:rPr lang="en-IN" sz="1800" dirty="0"/>
              <a:t>#include&lt;iostream&gt;</a:t>
            </a:r>
          </a:p>
          <a:p>
            <a:pPr marL="0" indent="0">
              <a:buNone/>
            </a:pPr>
            <a:r>
              <a:rPr lang="en-IN" sz="1800" dirty="0"/>
              <a:t>using namespace std;</a:t>
            </a:r>
          </a:p>
          <a:p>
            <a:pPr marL="0" indent="0">
              <a:buNone/>
            </a:pPr>
            <a:r>
              <a:rPr lang="en-IN" sz="1800" dirty="0"/>
              <a:t>int global = 5;    //Global variables</a:t>
            </a:r>
          </a:p>
          <a:p>
            <a:pPr marL="0" indent="0">
              <a:buNone/>
            </a:pPr>
            <a:r>
              <a:rPr lang="en-IN" sz="2400" dirty="0"/>
              <a:t>void display()</a:t>
            </a:r>
          </a:p>
          <a:p>
            <a:pPr marL="0" indent="0">
              <a:buNone/>
            </a:pPr>
            <a:r>
              <a:rPr lang="en-IN" sz="2400" dirty="0"/>
              <a:t>{</a:t>
            </a:r>
          </a:p>
          <a:p>
            <a:pPr marL="0" indent="0">
              <a:buNone/>
            </a:pPr>
            <a:r>
              <a:rPr lang="en-IN" sz="2400" dirty="0"/>
              <a:t>	</a:t>
            </a:r>
            <a:r>
              <a:rPr lang="en-IN" sz="2400" dirty="0" err="1"/>
              <a:t>cout</a:t>
            </a:r>
            <a:r>
              <a:rPr lang="en-IN" sz="2400" dirty="0"/>
              <a:t>&lt;&lt;global&lt;&lt;</a:t>
            </a:r>
            <a:r>
              <a:rPr lang="en-IN" sz="2400" dirty="0" err="1"/>
              <a:t>endl</a:t>
            </a:r>
            <a:r>
              <a:rPr lang="en-IN" sz="2400" dirty="0"/>
              <a:t>;</a:t>
            </a:r>
          </a:p>
          <a:p>
            <a:pPr marL="0" indent="0">
              <a:buNone/>
            </a:pPr>
            <a:r>
              <a:rPr lang="en-IN" sz="2400" dirty="0"/>
              <a:t>}</a:t>
            </a:r>
          </a:p>
          <a:p>
            <a:pPr marL="0" indent="0">
              <a:buNone/>
            </a:pPr>
            <a:r>
              <a:rPr lang="en-IN" sz="2000" dirty="0"/>
              <a:t>int main()</a:t>
            </a:r>
          </a:p>
          <a:p>
            <a:pPr marL="0" indent="0">
              <a:buNone/>
            </a:pPr>
            <a:r>
              <a:rPr lang="en-IN" sz="2000" dirty="0"/>
              <a:t>{</a:t>
            </a:r>
          </a:p>
          <a:p>
            <a:pPr marL="0" indent="0">
              <a:buNone/>
            </a:pPr>
            <a:r>
              <a:rPr lang="en-IN" sz="2000" dirty="0"/>
              <a:t>	display();   //calling of function   </a:t>
            </a:r>
            <a:r>
              <a:rPr lang="en-IN" sz="2000" b="1" dirty="0"/>
              <a:t>//5</a:t>
            </a:r>
          </a:p>
          <a:p>
            <a:pPr marL="0" indent="0">
              <a:buNone/>
            </a:pPr>
            <a:r>
              <a:rPr lang="en-IN" sz="2000" dirty="0"/>
              <a:t>	// changing value of global variable from main function</a:t>
            </a:r>
          </a:p>
          <a:p>
            <a:pPr marL="0" indent="0">
              <a:buNone/>
            </a:pPr>
            <a:r>
              <a:rPr lang="en-IN" sz="2000" dirty="0"/>
              <a:t>	global = 10;</a:t>
            </a:r>
          </a:p>
          <a:p>
            <a:pPr marL="0" indent="0">
              <a:buNone/>
            </a:pPr>
            <a:r>
              <a:rPr lang="en-IN" sz="2000" dirty="0"/>
              <a:t>	display();    //10</a:t>
            </a:r>
          </a:p>
          <a:p>
            <a:pPr marL="0" indent="0">
              <a:buNone/>
            </a:pPr>
            <a:r>
              <a:rPr lang="en-IN" sz="2000" dirty="0"/>
              <a:t>}</a:t>
            </a:r>
          </a:p>
          <a:p>
            <a:endParaRPr lang="en-IN" dirty="0"/>
          </a:p>
        </p:txBody>
      </p:sp>
      <p:sp>
        <p:nvSpPr>
          <p:cNvPr id="4" name="Date Placeholder 3">
            <a:extLst>
              <a:ext uri="{FF2B5EF4-FFF2-40B4-BE49-F238E27FC236}">
                <a16:creationId xmlns:a16="http://schemas.microsoft.com/office/drawing/2014/main" id="{3DFDF059-D1CF-412D-97EA-1D209D29A1D1}"/>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DD845B7-5F4B-4E57-8431-966387945DA0}"/>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50A2B154-5B07-4F2C-9220-9529E46D41B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37</a:t>
            </a:fld>
            <a:endParaRPr lang="en-US">
              <a:ea typeface="MS PGothic" pitchFamily="34" charset="-128"/>
            </a:endParaRPr>
          </a:p>
        </p:txBody>
      </p:sp>
    </p:spTree>
    <p:extLst>
      <p:ext uri="{BB962C8B-B14F-4D97-AF65-F5344CB8AC3E}">
        <p14:creationId xmlns:p14="http://schemas.microsoft.com/office/powerpoint/2010/main" val="1653512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14401"/>
            <a:ext cx="10972800" cy="4983164"/>
          </a:xfrm>
        </p:spPr>
        <p:txBody>
          <a:bodyPr/>
          <a:lstStyle/>
          <a:p>
            <a:r>
              <a:rPr lang="en-IN" sz="1600" dirty="0"/>
              <a:t>#include&lt;</a:t>
            </a:r>
            <a:r>
              <a:rPr lang="en-IN" sz="1600" dirty="0" err="1"/>
              <a:t>iostream</a:t>
            </a:r>
            <a:r>
              <a:rPr lang="en-IN" sz="1600" dirty="0"/>
              <a:t>&gt;</a:t>
            </a:r>
          </a:p>
          <a:p>
            <a:r>
              <a:rPr lang="en-IN" sz="2800" dirty="0"/>
              <a:t>using namespace </a:t>
            </a:r>
            <a:r>
              <a:rPr lang="en-IN" sz="2800" dirty="0" err="1"/>
              <a:t>std</a:t>
            </a:r>
            <a:r>
              <a:rPr lang="en-IN" sz="2800" dirty="0"/>
              <a:t>;</a:t>
            </a:r>
          </a:p>
          <a:p>
            <a:r>
              <a:rPr lang="en-IN" sz="1600" dirty="0"/>
              <a:t>// Global variable declaration</a:t>
            </a:r>
          </a:p>
          <a:p>
            <a:r>
              <a:rPr lang="en-IN" sz="2000" b="1" dirty="0" err="1"/>
              <a:t>int</a:t>
            </a:r>
            <a:r>
              <a:rPr lang="en-IN" sz="2000" b="1" dirty="0"/>
              <a:t> c = 12;</a:t>
            </a:r>
          </a:p>
          <a:p>
            <a:r>
              <a:rPr lang="en-IN" sz="1600" dirty="0"/>
              <a:t>void test();</a:t>
            </a:r>
          </a:p>
          <a:p>
            <a:r>
              <a:rPr lang="en-IN" sz="1600" b="1" dirty="0" err="1"/>
              <a:t>int</a:t>
            </a:r>
            <a:r>
              <a:rPr lang="en-IN" sz="1600" b="1" dirty="0"/>
              <a:t> main()</a:t>
            </a:r>
          </a:p>
          <a:p>
            <a:r>
              <a:rPr lang="en-IN" sz="1600" dirty="0"/>
              <a:t>{</a:t>
            </a:r>
          </a:p>
          <a:p>
            <a:r>
              <a:rPr lang="en-IN" sz="1600" dirty="0"/>
              <a:t>   </a:t>
            </a:r>
            <a:r>
              <a:rPr lang="en-IN" sz="2400" dirty="0"/>
              <a:t> ++c;  </a:t>
            </a:r>
            <a:r>
              <a:rPr lang="en-IN" sz="2400" dirty="0" err="1"/>
              <a:t>c++</a:t>
            </a:r>
            <a:r>
              <a:rPr lang="en-IN" sz="2400" dirty="0"/>
              <a:t>;</a:t>
            </a:r>
          </a:p>
          <a:p>
            <a:r>
              <a:rPr lang="en-IN" sz="1600" dirty="0"/>
              <a:t>    // Outputs 13</a:t>
            </a:r>
          </a:p>
          <a:p>
            <a:r>
              <a:rPr lang="en-IN" sz="3200" dirty="0" err="1"/>
              <a:t>cout</a:t>
            </a:r>
            <a:r>
              <a:rPr lang="en-IN" sz="3200" dirty="0"/>
              <a:t> &lt;&lt; c &lt;&lt;</a:t>
            </a:r>
            <a:r>
              <a:rPr lang="en-IN" sz="3200" dirty="0" err="1"/>
              <a:t>endl</a:t>
            </a:r>
            <a:r>
              <a:rPr lang="en-IN" sz="3200" dirty="0"/>
              <a:t>;</a:t>
            </a:r>
            <a:endParaRPr lang="en-IN" sz="1600" dirty="0"/>
          </a:p>
          <a:p>
            <a:r>
              <a:rPr lang="en-IN" sz="1600" dirty="0"/>
              <a:t>    test();</a:t>
            </a:r>
          </a:p>
          <a:p>
            <a:r>
              <a:rPr lang="en-IN" sz="1600" b="1" dirty="0"/>
              <a:t>    return 0;</a:t>
            </a:r>
          </a:p>
          <a:p>
            <a:r>
              <a:rPr lang="en-IN" sz="1600" dirty="0"/>
              <a:t>}</a:t>
            </a:r>
          </a:p>
          <a:p>
            <a:r>
              <a:rPr lang="en-IN" sz="1600" dirty="0"/>
              <a:t>void test()</a:t>
            </a:r>
          </a:p>
          <a:p>
            <a:r>
              <a:rPr lang="en-IN" sz="1600" dirty="0"/>
              <a:t>{</a:t>
            </a:r>
          </a:p>
          <a:p>
            <a:r>
              <a:rPr lang="en-IN" sz="1600" dirty="0"/>
              <a:t>    ++c;</a:t>
            </a:r>
          </a:p>
          <a:p>
            <a:r>
              <a:rPr lang="en-IN" sz="1600" dirty="0"/>
              <a:t>    // Outputs 14</a:t>
            </a:r>
          </a:p>
          <a:p>
            <a:r>
              <a:rPr lang="en-IN" sz="1600" dirty="0"/>
              <a:t>    </a:t>
            </a:r>
            <a:r>
              <a:rPr lang="en-IN" sz="1600" dirty="0" err="1"/>
              <a:t>cout</a:t>
            </a:r>
            <a:r>
              <a:rPr lang="en-IN" sz="1600" dirty="0"/>
              <a:t> &lt;&lt; c;</a:t>
            </a:r>
          </a:p>
          <a:p>
            <a:r>
              <a:rPr lang="en-IN" sz="1600" dirty="0"/>
              <a:t>}</a:t>
            </a:r>
          </a:p>
        </p:txBody>
      </p:sp>
      <p:sp>
        <p:nvSpPr>
          <p:cNvPr id="4" name="Date Placeholder 3"/>
          <p:cNvSpPr>
            <a:spLocks noGrp="1"/>
          </p:cNvSpPr>
          <p:nvPr>
            <p:ph type="dt" sz="half" idx="10"/>
          </p:nvPr>
        </p:nvSpPr>
        <p:spPr/>
        <p:txBody>
          <a:bodyPr/>
          <a:lstStyle/>
          <a:p>
            <a:r>
              <a:rPr lang="en-US"/>
              <a:t>OOPs using C++ (CS-102)</a:t>
            </a:r>
          </a:p>
        </p:txBody>
      </p:sp>
      <p:sp>
        <p:nvSpPr>
          <p:cNvPr id="5" name="Footer Placeholder 4"/>
          <p:cNvSpPr>
            <a:spLocks noGrp="1"/>
          </p:cNvSpPr>
          <p:nvPr>
            <p:ph type="ftr" sz="quarter" idx="11"/>
          </p:nvPr>
        </p:nvSpPr>
        <p:spPr/>
        <p:txBody>
          <a:bodyPr/>
          <a:lstStyle/>
          <a:p>
            <a:pPr>
              <a:defRPr/>
            </a:pPr>
            <a:r>
              <a:rPr lang="en-US"/>
              <a:t>Prabhjot Kaur- G4 &amp; G8</a:t>
            </a:r>
          </a:p>
        </p:txBody>
      </p:sp>
      <p:sp>
        <p:nvSpPr>
          <p:cNvPr id="6" name="Slide Number Placeholder 5"/>
          <p:cNvSpPr>
            <a:spLocks noGrp="1"/>
          </p:cNvSpPr>
          <p:nvPr>
            <p:ph type="sldNum" sz="quarter" idx="12"/>
          </p:nvPr>
        </p:nvSpPr>
        <p:spPr/>
        <p:txBody>
          <a:bodyPr/>
          <a:lstStyle/>
          <a:p>
            <a:fld id="{8BD8F058-9003-4658-AA47-7D4800AF7EA2}" type="slidenum">
              <a:rPr lang="en-US" smtClean="0"/>
              <a:pPr/>
              <a:t>38</a:t>
            </a:fld>
            <a:endParaRPr lang="en-US"/>
          </a:p>
        </p:txBody>
      </p:sp>
    </p:spTree>
    <p:extLst>
      <p:ext uri="{BB962C8B-B14F-4D97-AF65-F5344CB8AC3E}">
        <p14:creationId xmlns:p14="http://schemas.microsoft.com/office/powerpoint/2010/main" val="926487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dirty="0"/>
              <a:t>C++ Operators</a:t>
            </a:r>
            <a:br>
              <a:rPr lang="en-US" b="1" dirty="0"/>
            </a:br>
            <a:endParaRPr lang="en-US" dirty="0"/>
          </a:p>
        </p:txBody>
      </p:sp>
      <p:sp>
        <p:nvSpPr>
          <p:cNvPr id="3" name="Content Placeholder 2"/>
          <p:cNvSpPr>
            <a:spLocks noGrp="1"/>
          </p:cNvSpPr>
          <p:nvPr>
            <p:ph idx="1"/>
          </p:nvPr>
        </p:nvSpPr>
        <p:spPr/>
        <p:txBody>
          <a:bodyPr/>
          <a:lstStyle/>
          <a:p>
            <a:pPr>
              <a:buNone/>
            </a:pPr>
            <a:r>
              <a:rPr lang="en-US" dirty="0"/>
              <a:t>Operators are symbols that perform operations on variables and values.</a:t>
            </a:r>
          </a:p>
          <a:p>
            <a:pPr>
              <a:buNone/>
            </a:pPr>
            <a:endParaRPr lang="en-US" dirty="0"/>
          </a:p>
          <a:p>
            <a:pPr>
              <a:buFont typeface="Wingdings" pitchFamily="2" charset="2"/>
              <a:buChar char="Ø"/>
            </a:pPr>
            <a:r>
              <a:rPr lang="en-US" b="1" dirty="0"/>
              <a:t>Arithmetic Operators (+ - * / %)</a:t>
            </a:r>
          </a:p>
          <a:p>
            <a:pPr>
              <a:buFont typeface="Wingdings" pitchFamily="2" charset="2"/>
              <a:buChar char="Ø"/>
            </a:pPr>
            <a:r>
              <a:rPr lang="en-US" b="1" dirty="0"/>
              <a:t>Relational Operators (&lt; &gt; &lt;= &gt;= == !=)</a:t>
            </a:r>
          </a:p>
          <a:p>
            <a:pPr>
              <a:buFont typeface="Wingdings" pitchFamily="2" charset="2"/>
              <a:buChar char="Ø"/>
            </a:pPr>
            <a:r>
              <a:rPr lang="en-US" b="1" dirty="0"/>
              <a:t>Logical Operators ( &amp;&amp; || !)</a:t>
            </a:r>
          </a:p>
          <a:p>
            <a:pPr>
              <a:buFont typeface="Wingdings" pitchFamily="2" charset="2"/>
              <a:buChar char="Ø"/>
            </a:pPr>
            <a:r>
              <a:rPr lang="en-US" b="1" dirty="0"/>
              <a:t>Conditional Operator (? :)</a:t>
            </a:r>
          </a:p>
          <a:p>
            <a:pPr>
              <a:buFont typeface="Wingdings" pitchFamily="2" charset="2"/>
              <a:buChar char="Ø"/>
            </a:pPr>
            <a:r>
              <a:rPr lang="en-US" b="1" dirty="0"/>
              <a:t>Special Operators</a:t>
            </a:r>
          </a:p>
          <a:p>
            <a:pPr>
              <a:buFont typeface="Wingdings" pitchFamily="2" charset="2"/>
              <a:buChar char="Ø"/>
            </a:pPr>
            <a:r>
              <a:rPr lang="en-US" dirty="0"/>
              <a:t>#include&lt;iostream&gt;using namespace </a:t>
            </a:r>
            <a:r>
              <a:rPr lang="en-US" dirty="0" err="1"/>
              <a:t>std;class</a:t>
            </a:r>
            <a:r>
              <a:rPr lang="en-US" dirty="0"/>
              <a:t> patient{	public:		int </a:t>
            </a:r>
            <a:r>
              <a:rPr lang="en-US" dirty="0" err="1"/>
              <a:t>srno</a:t>
            </a:r>
            <a:r>
              <a:rPr lang="en-US" dirty="0"/>
              <a:t>;		int fees;		void fun(int </a:t>
            </a:r>
            <a:r>
              <a:rPr lang="en-US" dirty="0" err="1"/>
              <a:t>x,int</a:t>
            </a:r>
            <a:r>
              <a:rPr lang="en-US" dirty="0"/>
              <a:t> y){			x=</a:t>
            </a:r>
            <a:r>
              <a:rPr lang="en-US" dirty="0" err="1"/>
              <a:t>srno</a:t>
            </a:r>
            <a:r>
              <a:rPr lang="en-US" dirty="0"/>
              <a:t>;						y=fees;					}		};class doctor{	public:				int </a:t>
            </a:r>
            <a:r>
              <a:rPr lang="en-US" dirty="0" err="1"/>
              <a:t>srno,salary</a:t>
            </a:r>
            <a:r>
              <a:rPr lang="en-US" dirty="0"/>
              <a:t>;		void fun(int </a:t>
            </a:r>
            <a:r>
              <a:rPr lang="en-US" dirty="0" err="1"/>
              <a:t>x,int</a:t>
            </a:r>
            <a:r>
              <a:rPr lang="en-US" dirty="0"/>
              <a:t> y){			x=</a:t>
            </a:r>
            <a:r>
              <a:rPr lang="en-US" dirty="0" err="1"/>
              <a:t>srno</a:t>
            </a:r>
            <a:r>
              <a:rPr lang="en-US" dirty="0"/>
              <a:t>;			y=salary;			</a:t>
            </a:r>
            <a:r>
              <a:rPr lang="en-US" dirty="0" err="1"/>
              <a:t>cout</a:t>
            </a:r>
            <a:r>
              <a:rPr lang="en-US" dirty="0"/>
              <a:t>&lt;&lt;x&lt;&lt;y;		}};int main(){	patient obj;	int </a:t>
            </a:r>
            <a:r>
              <a:rPr lang="en-US" dirty="0" err="1"/>
              <a:t>x,y,z,m,n</a:t>
            </a:r>
            <a:r>
              <a:rPr lang="en-US" dirty="0"/>
              <a:t>;	</a:t>
            </a:r>
            <a:r>
              <a:rPr lang="en-US" dirty="0" err="1"/>
              <a:t>cin</a:t>
            </a:r>
            <a:r>
              <a:rPr lang="en-US" dirty="0"/>
              <a:t>&gt;&gt;x&gt;&gt;y;		</a:t>
            </a:r>
            <a:r>
              <a:rPr lang="en-US" dirty="0" err="1"/>
              <a:t>obj.fun</a:t>
            </a:r>
            <a:r>
              <a:rPr lang="en-US" dirty="0"/>
              <a:t>(</a:t>
            </a:r>
            <a:r>
              <a:rPr lang="en-US" dirty="0" err="1"/>
              <a:t>x,y</a:t>
            </a:r>
            <a:r>
              <a:rPr lang="en-US" dirty="0"/>
              <a:t>);	doctor obj1;	</a:t>
            </a:r>
            <a:r>
              <a:rPr lang="en-US" dirty="0" err="1"/>
              <a:t>cin</a:t>
            </a:r>
            <a:r>
              <a:rPr lang="en-US" dirty="0"/>
              <a:t>&gt;&gt;m&gt;&gt;n;	obj1.fun(</a:t>
            </a:r>
            <a:r>
              <a:rPr lang="en-US" dirty="0" err="1"/>
              <a:t>m,n</a:t>
            </a:r>
            <a:r>
              <a:rPr lang="en-US" dirty="0"/>
              <a:t>);	</a:t>
            </a:r>
            <a:r>
              <a:rPr lang="en-US" dirty="0" err="1"/>
              <a:t>cout</a:t>
            </a:r>
            <a:r>
              <a:rPr lang="en-US"/>
              <a:t>&lt;&lt;m&lt;&lt;n;	}</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39</a:t>
            </a:fld>
            <a:endParaRPr lang="en-US">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1B42-1C3C-482E-9DD7-2DE4937CAC2E}"/>
              </a:ext>
            </a:extLst>
          </p:cNvPr>
          <p:cNvSpPr>
            <a:spLocks noGrp="1"/>
          </p:cNvSpPr>
          <p:nvPr>
            <p:ph type="title"/>
          </p:nvPr>
        </p:nvSpPr>
        <p:spPr/>
        <p:txBody>
          <a:bodyPr/>
          <a:lstStyle/>
          <a:p>
            <a:r>
              <a:rPr lang="en-IN" sz="2800" dirty="0">
                <a:solidFill>
                  <a:srgbClr val="000000"/>
                </a:solidFill>
                <a:ea typeface="Calibri" panose="020F0502020204030204" pitchFamily="34" charset="0"/>
              </a:rPr>
              <a:t>Introduction to object-oriented programming Contd..</a:t>
            </a:r>
            <a:endParaRPr lang="en-IN" sz="2800" dirty="0"/>
          </a:p>
        </p:txBody>
      </p:sp>
      <p:sp>
        <p:nvSpPr>
          <p:cNvPr id="3" name="Content Placeholder 2">
            <a:extLst>
              <a:ext uri="{FF2B5EF4-FFF2-40B4-BE49-F238E27FC236}">
                <a16:creationId xmlns:a16="http://schemas.microsoft.com/office/drawing/2014/main" id="{EFBBDBC4-4A63-43A1-8AAD-442F42B6F6B6}"/>
              </a:ext>
            </a:extLst>
          </p:cNvPr>
          <p:cNvSpPr>
            <a:spLocks noGrp="1"/>
          </p:cNvSpPr>
          <p:nvPr>
            <p:ph idx="1"/>
          </p:nvPr>
        </p:nvSpPr>
        <p:spPr/>
        <p:txBody>
          <a:bodyPr/>
          <a:lstStyle/>
          <a:p>
            <a:pPr algn="just"/>
            <a:r>
              <a:rPr lang="en-US" dirty="0"/>
              <a:t>Object oriented programming can be defined as a programming model which is based upon the </a:t>
            </a:r>
            <a:r>
              <a:rPr lang="en-US" b="1" dirty="0"/>
              <a:t>concept of objects</a:t>
            </a:r>
            <a:r>
              <a:rPr lang="en-US" dirty="0"/>
              <a:t>. </a:t>
            </a:r>
          </a:p>
          <a:p>
            <a:pPr algn="just"/>
            <a:r>
              <a:rPr lang="en-US" dirty="0"/>
              <a:t>Objects contain </a:t>
            </a:r>
            <a:r>
              <a:rPr lang="en-US" b="1" dirty="0"/>
              <a:t>data in the form of attributes and code in the form of methods</a:t>
            </a:r>
            <a:r>
              <a:rPr lang="en-US" dirty="0"/>
              <a:t>. In object oriented programming, computer programs are designed using the concept of objects that interact with real world. (</a:t>
            </a:r>
            <a:r>
              <a:rPr lang="en-US" b="1" dirty="0"/>
              <a:t>behavior shows the functionality of object</a:t>
            </a:r>
            <a:r>
              <a:rPr lang="en-US" dirty="0"/>
              <a:t>)</a:t>
            </a:r>
          </a:p>
          <a:p>
            <a:pPr algn="just"/>
            <a:r>
              <a:rPr lang="en-US" dirty="0"/>
              <a:t>Object oriented programming languages are various but the most popular </a:t>
            </a:r>
            <a:r>
              <a:rPr lang="en-US" b="1" dirty="0"/>
              <a:t>ones are class-based</a:t>
            </a:r>
            <a:r>
              <a:rPr lang="en-US" dirty="0"/>
              <a:t>, meaning that </a:t>
            </a:r>
            <a:r>
              <a:rPr lang="en-US" b="1" dirty="0"/>
              <a:t>objects are instances of classes</a:t>
            </a:r>
            <a:r>
              <a:rPr lang="en-US" dirty="0"/>
              <a:t>, which also determine their types.</a:t>
            </a:r>
          </a:p>
          <a:p>
            <a:pPr algn="just"/>
            <a:r>
              <a:rPr lang="en-US" b="1" dirty="0">
                <a:solidFill>
                  <a:srgbClr val="FF0000"/>
                </a:solidFill>
              </a:rPr>
              <a:t>Class is a group of similar objects. (Student)----S1, S2, S3----</a:t>
            </a:r>
            <a:r>
              <a:rPr lang="en-US" dirty="0" err="1">
                <a:solidFill>
                  <a:srgbClr val="FF0000"/>
                </a:solidFill>
              </a:rPr>
              <a:t>Roll_no</a:t>
            </a:r>
            <a:r>
              <a:rPr lang="en-US" dirty="0">
                <a:solidFill>
                  <a:srgbClr val="FF0000"/>
                </a:solidFill>
              </a:rPr>
              <a:t>, Name</a:t>
            </a:r>
          </a:p>
          <a:p>
            <a:pPr marL="0" indent="0" algn="just">
              <a:buNone/>
            </a:pPr>
            <a:endParaRPr lang="en-US" dirty="0"/>
          </a:p>
          <a:p>
            <a:pPr marL="0" indent="0" algn="just">
              <a:buNone/>
            </a:pPr>
            <a:r>
              <a:rPr lang="en-US" b="1" dirty="0"/>
              <a:t>Languages used in Object Oriented Programming:</a:t>
            </a:r>
          </a:p>
          <a:p>
            <a:pPr marL="0" indent="0" algn="just">
              <a:buNone/>
            </a:pPr>
            <a:r>
              <a:rPr lang="en-US" dirty="0"/>
              <a:t>Java, C++, C#, Python, </a:t>
            </a:r>
          </a:p>
          <a:p>
            <a:pPr marL="0" indent="0" algn="just">
              <a:buNone/>
            </a:pPr>
            <a:r>
              <a:rPr lang="en-US" dirty="0"/>
              <a:t>PHP, JavaScript, Ruby, Perl, </a:t>
            </a:r>
          </a:p>
          <a:p>
            <a:pPr marL="0" indent="0" algn="just">
              <a:buNone/>
            </a:pPr>
            <a:r>
              <a:rPr lang="en-US" dirty="0"/>
              <a:t>Objective-C, Dart, Swift, Scala. </a:t>
            </a:r>
          </a:p>
          <a:p>
            <a:pPr marL="0" indent="0">
              <a:buNone/>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E8759630-15EE-4E54-B877-49A8809C99CF}"/>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9771F095-3739-4BF3-9B2D-ABD39DFB37E9}"/>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5AB6BF77-29E0-4703-80C8-73D718D9E77D}"/>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a:t>
            </a:fld>
            <a:endParaRPr lang="en-US">
              <a:ea typeface="MS PGothic" pitchFamily="34" charset="-128"/>
            </a:endParaRPr>
          </a:p>
        </p:txBody>
      </p:sp>
    </p:spTree>
    <p:extLst>
      <p:ext uri="{BB962C8B-B14F-4D97-AF65-F5344CB8AC3E}">
        <p14:creationId xmlns:p14="http://schemas.microsoft.com/office/powerpoint/2010/main" val="58454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Operators Contd..</a:t>
            </a:r>
          </a:p>
        </p:txBody>
      </p:sp>
      <p:sp>
        <p:nvSpPr>
          <p:cNvPr id="3" name="Content Placeholder 2"/>
          <p:cNvSpPr>
            <a:spLocks noGrp="1"/>
          </p:cNvSpPr>
          <p:nvPr>
            <p:ph idx="1"/>
          </p:nvPr>
        </p:nvSpPr>
        <p:spPr/>
        <p:txBody>
          <a:bodyPr/>
          <a:lstStyle/>
          <a:p>
            <a:pPr marL="0" indent="0">
              <a:buNone/>
            </a:pPr>
            <a:r>
              <a:rPr lang="en-US" b="1" dirty="0"/>
              <a:t>Special Operators</a:t>
            </a:r>
          </a:p>
          <a:p>
            <a:pPr>
              <a:buFont typeface="Wingdings" pitchFamily="2" charset="2"/>
              <a:buChar char="Ø"/>
            </a:pPr>
            <a:r>
              <a:rPr lang="en-US" dirty="0"/>
              <a:t>Increment/Decrement</a:t>
            </a:r>
          </a:p>
          <a:p>
            <a:pPr>
              <a:buFont typeface="Wingdings" pitchFamily="2" charset="2"/>
              <a:buChar char="Ø"/>
            </a:pPr>
            <a:r>
              <a:rPr lang="en-US" dirty="0"/>
              <a:t>Comma, Semicolon</a:t>
            </a:r>
          </a:p>
          <a:p>
            <a:pPr>
              <a:buFont typeface="Wingdings" pitchFamily="2" charset="2"/>
              <a:buChar char="Ø"/>
            </a:pPr>
            <a:r>
              <a:rPr lang="en-US" dirty="0"/>
              <a:t>Dot, Arrow</a:t>
            </a:r>
          </a:p>
          <a:p>
            <a:pPr>
              <a:buFont typeface="Wingdings" pitchFamily="2" charset="2"/>
              <a:buChar char="Ø"/>
            </a:pPr>
            <a:r>
              <a:rPr lang="en-US" dirty="0"/>
              <a:t>New &amp; Delete</a:t>
            </a:r>
          </a:p>
          <a:p>
            <a:pPr>
              <a:buFont typeface="Wingdings" pitchFamily="2" charset="2"/>
              <a:buChar char="Ø"/>
            </a:pPr>
            <a:r>
              <a:rPr lang="en-US" dirty="0"/>
              <a:t>Scope Resolution</a:t>
            </a:r>
          </a:p>
          <a:p>
            <a:pPr>
              <a:buFont typeface="Wingdings" pitchFamily="2" charset="2"/>
              <a:buChar char="Ø"/>
            </a:pPr>
            <a:r>
              <a:rPr lang="en-US" dirty="0"/>
              <a:t>Insertion and Extraction</a:t>
            </a:r>
          </a:p>
          <a:p>
            <a:pPr>
              <a:buFont typeface="Wingdings" pitchFamily="2" charset="2"/>
              <a:buChar char="Ø"/>
            </a:pPr>
            <a:r>
              <a:rPr lang="en-US" dirty="0"/>
              <a:t>Bitwise </a:t>
            </a:r>
          </a:p>
          <a:p>
            <a:pPr>
              <a:buFont typeface="Wingdings" pitchFamily="2" charset="2"/>
              <a:buChar char="Ø"/>
            </a:pPr>
            <a:r>
              <a:rPr lang="en-US" dirty="0"/>
              <a:t>Assignment</a:t>
            </a:r>
          </a:p>
          <a:p>
            <a:pPr>
              <a:buFont typeface="Wingdings" pitchFamily="2" charset="2"/>
              <a:buChar char="Ø"/>
            </a:pPr>
            <a:r>
              <a:rPr lang="en-US" dirty="0" err="1"/>
              <a:t>Sizeof</a:t>
            </a:r>
            <a:endParaRPr lang="en-US" dirty="0"/>
          </a:p>
          <a:p>
            <a:pPr>
              <a:buFont typeface="Wingdings" pitchFamily="2" charset="2"/>
              <a:buChar char="Ø"/>
            </a:pPr>
            <a:r>
              <a:rPr lang="en-US" dirty="0"/>
              <a:t>&amp; and *</a:t>
            </a:r>
          </a:p>
          <a:p>
            <a:pPr>
              <a:buFont typeface="Wingdings" pitchFamily="2" charset="2"/>
              <a:buChar char="Ø"/>
            </a:pPr>
            <a:r>
              <a:rPr lang="en-US" dirty="0"/>
              <a:t>Cast</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r>
              <a:rPr lang="en-US" b="0">
                <a:ea typeface="MS PGothic" pitchFamily="34" charset="-128"/>
              </a:rPr>
              <a:t>OOPs using C++ (CS-102)</a:t>
            </a:r>
            <a:endParaRPr lang="en-US" dirty="0">
              <a:ea typeface="MS PGothic" pitchFamily="34"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40</a:t>
            </a:fld>
            <a:endParaRPr lang="en-US">
              <a:ea typeface="MS PGothic"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5AEE-E041-42B2-ADE3-4A8FB96B6137}"/>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a16="http://schemas.microsoft.com/office/drawing/2014/main" id="{6DB58456-D2F8-453E-BE8D-F8A87298B201}"/>
              </a:ext>
            </a:extLst>
          </p:cNvPr>
          <p:cNvSpPr>
            <a:spLocks noGrp="1"/>
          </p:cNvSpPr>
          <p:nvPr>
            <p:ph idx="1"/>
          </p:nvPr>
        </p:nvSpPr>
        <p:spPr>
          <a:xfrm>
            <a:off x="1981200" y="1371601"/>
            <a:ext cx="8229600" cy="1219199"/>
          </a:xfrm>
        </p:spPr>
        <p:txBody>
          <a:bodyPr/>
          <a:lstStyle/>
          <a:p>
            <a:pPr marL="0" indent="0" algn="just">
              <a:buNone/>
            </a:pPr>
            <a:r>
              <a:rPr lang="en-US" b="1" dirty="0"/>
              <a:t>Bitwise Operators</a:t>
            </a:r>
          </a:p>
          <a:p>
            <a:pPr algn="just"/>
            <a:r>
              <a:rPr lang="en-US" dirty="0"/>
              <a:t>Bitwise operator works on bits and perform bit-by-bit operation. The truth tables for &amp;, |, and ^ are as follows −</a:t>
            </a:r>
            <a:endParaRPr lang="en-IN" dirty="0"/>
          </a:p>
        </p:txBody>
      </p:sp>
      <p:sp>
        <p:nvSpPr>
          <p:cNvPr id="4" name="Date Placeholder 3">
            <a:extLst>
              <a:ext uri="{FF2B5EF4-FFF2-40B4-BE49-F238E27FC236}">
                <a16:creationId xmlns:a16="http://schemas.microsoft.com/office/drawing/2014/main" id="{B507DE0E-1F00-4E47-B842-FDF58ED5C0D8}"/>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ED988315-21EC-4B71-9DE8-6E15831026E6}"/>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E50E2E09-BBBA-4095-B0C4-E436D0EBB50E}"/>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41</a:t>
            </a:fld>
            <a:endParaRPr lang="en-US">
              <a:ea typeface="MS PGothic" pitchFamily="34" charset="-128"/>
            </a:endParaRPr>
          </a:p>
        </p:txBody>
      </p:sp>
      <p:graphicFrame>
        <p:nvGraphicFramePr>
          <p:cNvPr id="7" name="Table 6">
            <a:extLst>
              <a:ext uri="{FF2B5EF4-FFF2-40B4-BE49-F238E27FC236}">
                <a16:creationId xmlns:a16="http://schemas.microsoft.com/office/drawing/2014/main" id="{670A05F4-47AA-40B3-B3E7-7073385374AF}"/>
              </a:ext>
            </a:extLst>
          </p:cNvPr>
          <p:cNvGraphicFramePr>
            <a:graphicFrameLocks noGrp="1"/>
          </p:cNvGraphicFramePr>
          <p:nvPr/>
        </p:nvGraphicFramePr>
        <p:xfrm>
          <a:off x="1981200" y="2720181"/>
          <a:ext cx="8229600" cy="1828800"/>
        </p:xfrm>
        <a:graphic>
          <a:graphicData uri="http://schemas.openxmlformats.org/drawingml/2006/table">
            <a:tbl>
              <a:tblPr>
                <a:tableStyleId>{3C2FFA5D-87B4-456A-9821-1D502468CF0F}</a:tableStyleId>
              </a:tblPr>
              <a:tblGrid>
                <a:gridCol w="1645920">
                  <a:extLst>
                    <a:ext uri="{9D8B030D-6E8A-4147-A177-3AD203B41FA5}">
                      <a16:colId xmlns:a16="http://schemas.microsoft.com/office/drawing/2014/main" val="3439608087"/>
                    </a:ext>
                  </a:extLst>
                </a:gridCol>
                <a:gridCol w="1645920">
                  <a:extLst>
                    <a:ext uri="{9D8B030D-6E8A-4147-A177-3AD203B41FA5}">
                      <a16:colId xmlns:a16="http://schemas.microsoft.com/office/drawing/2014/main" val="2985989312"/>
                    </a:ext>
                  </a:extLst>
                </a:gridCol>
                <a:gridCol w="1645920">
                  <a:extLst>
                    <a:ext uri="{9D8B030D-6E8A-4147-A177-3AD203B41FA5}">
                      <a16:colId xmlns:a16="http://schemas.microsoft.com/office/drawing/2014/main" val="1682237867"/>
                    </a:ext>
                  </a:extLst>
                </a:gridCol>
                <a:gridCol w="1645920">
                  <a:extLst>
                    <a:ext uri="{9D8B030D-6E8A-4147-A177-3AD203B41FA5}">
                      <a16:colId xmlns:a16="http://schemas.microsoft.com/office/drawing/2014/main" val="3267626114"/>
                    </a:ext>
                  </a:extLst>
                </a:gridCol>
                <a:gridCol w="1645920">
                  <a:extLst>
                    <a:ext uri="{9D8B030D-6E8A-4147-A177-3AD203B41FA5}">
                      <a16:colId xmlns:a16="http://schemas.microsoft.com/office/drawing/2014/main" val="3321811563"/>
                    </a:ext>
                  </a:extLst>
                </a:gridCol>
              </a:tblGrid>
              <a:tr h="0">
                <a:tc>
                  <a:txBody>
                    <a:bodyPr/>
                    <a:lstStyle/>
                    <a:p>
                      <a:pPr algn="ctr"/>
                      <a:r>
                        <a:rPr lang="en-IN">
                          <a:effectLst/>
                        </a:rPr>
                        <a:t>p</a:t>
                      </a:r>
                    </a:p>
                  </a:txBody>
                  <a:tcPr anchor="ctr"/>
                </a:tc>
                <a:tc>
                  <a:txBody>
                    <a:bodyPr/>
                    <a:lstStyle/>
                    <a:p>
                      <a:pPr algn="ctr"/>
                      <a:r>
                        <a:rPr lang="en-IN">
                          <a:effectLst/>
                        </a:rPr>
                        <a:t>q</a:t>
                      </a:r>
                    </a:p>
                  </a:txBody>
                  <a:tcPr anchor="ctr"/>
                </a:tc>
                <a:tc>
                  <a:txBody>
                    <a:bodyPr/>
                    <a:lstStyle/>
                    <a:p>
                      <a:pPr algn="ctr"/>
                      <a:r>
                        <a:rPr lang="en-IN" dirty="0">
                          <a:effectLst/>
                        </a:rPr>
                        <a:t>p &amp; q</a:t>
                      </a:r>
                    </a:p>
                  </a:txBody>
                  <a:tcPr anchor="ctr"/>
                </a:tc>
                <a:tc>
                  <a:txBody>
                    <a:bodyPr/>
                    <a:lstStyle/>
                    <a:p>
                      <a:pPr algn="ctr"/>
                      <a:r>
                        <a:rPr lang="en-IN" dirty="0">
                          <a:effectLst/>
                        </a:rPr>
                        <a:t>p | q</a:t>
                      </a:r>
                    </a:p>
                  </a:txBody>
                  <a:tcPr anchor="ctr"/>
                </a:tc>
                <a:tc>
                  <a:txBody>
                    <a:bodyPr/>
                    <a:lstStyle/>
                    <a:p>
                      <a:pPr algn="ctr"/>
                      <a:r>
                        <a:rPr lang="en-IN" dirty="0">
                          <a:effectLst/>
                        </a:rPr>
                        <a:t>p ^ q</a:t>
                      </a:r>
                    </a:p>
                  </a:txBody>
                  <a:tcPr anchor="ctr"/>
                </a:tc>
                <a:extLst>
                  <a:ext uri="{0D108BD9-81ED-4DB2-BD59-A6C34878D82A}">
                    <a16:rowId xmlns:a16="http://schemas.microsoft.com/office/drawing/2014/main" val="1705780606"/>
                  </a:ext>
                </a:extLst>
              </a:tr>
              <a:tr h="0">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0</a:t>
                      </a:r>
                    </a:p>
                  </a:txBody>
                  <a:tcPr anchor="ctr"/>
                </a:tc>
                <a:extLst>
                  <a:ext uri="{0D108BD9-81ED-4DB2-BD59-A6C34878D82A}">
                    <a16:rowId xmlns:a16="http://schemas.microsoft.com/office/drawing/2014/main" val="1129194418"/>
                  </a:ext>
                </a:extLst>
              </a:tr>
              <a:tr h="0">
                <a:tc>
                  <a:txBody>
                    <a:bodyPr/>
                    <a:lstStyle/>
                    <a:p>
                      <a:pPr algn="ctr"/>
                      <a:r>
                        <a:rPr lang="en-IN"/>
                        <a:t>0</a:t>
                      </a:r>
                    </a:p>
                  </a:txBody>
                  <a:tcPr anchor="ctr"/>
                </a:tc>
                <a:tc>
                  <a:txBody>
                    <a:bodyPr/>
                    <a:lstStyle/>
                    <a:p>
                      <a:pPr algn="ctr"/>
                      <a:r>
                        <a:rPr lang="en-IN"/>
                        <a:t>1</a:t>
                      </a:r>
                    </a:p>
                  </a:txBody>
                  <a:tcPr anchor="ctr"/>
                </a:tc>
                <a:tc>
                  <a:txBody>
                    <a:bodyPr/>
                    <a:lstStyle/>
                    <a:p>
                      <a:pPr algn="ctr"/>
                      <a:r>
                        <a:rPr lang="en-IN"/>
                        <a:t>0</a:t>
                      </a:r>
                    </a:p>
                  </a:txBody>
                  <a:tcPr anchor="ctr"/>
                </a:tc>
                <a:tc>
                  <a:txBody>
                    <a:bodyPr/>
                    <a:lstStyle/>
                    <a:p>
                      <a:pPr algn="ctr"/>
                      <a:r>
                        <a:rPr lang="en-IN"/>
                        <a:t>1</a:t>
                      </a:r>
                    </a:p>
                  </a:txBody>
                  <a:tcPr anchor="ctr"/>
                </a:tc>
                <a:tc>
                  <a:txBody>
                    <a:bodyPr/>
                    <a:lstStyle/>
                    <a:p>
                      <a:pPr algn="ctr"/>
                      <a:r>
                        <a:rPr lang="en-IN"/>
                        <a:t>1</a:t>
                      </a:r>
                    </a:p>
                  </a:txBody>
                  <a:tcPr anchor="ctr"/>
                </a:tc>
                <a:extLst>
                  <a:ext uri="{0D108BD9-81ED-4DB2-BD59-A6C34878D82A}">
                    <a16:rowId xmlns:a16="http://schemas.microsoft.com/office/drawing/2014/main" val="4203342609"/>
                  </a:ext>
                </a:extLst>
              </a:tr>
              <a:tr h="0">
                <a:tc>
                  <a:txBody>
                    <a:bodyPr/>
                    <a:lstStyle/>
                    <a:p>
                      <a:pPr algn="ctr"/>
                      <a:r>
                        <a:rPr lang="en-IN"/>
                        <a:t>1</a:t>
                      </a:r>
                    </a:p>
                  </a:txBody>
                  <a:tcPr anchor="ctr"/>
                </a:tc>
                <a:tc>
                  <a:txBody>
                    <a:bodyPr/>
                    <a:lstStyle/>
                    <a:p>
                      <a:pPr algn="ctr"/>
                      <a:r>
                        <a:rPr lang="en-IN"/>
                        <a:t>1</a:t>
                      </a:r>
                    </a:p>
                  </a:txBody>
                  <a:tcPr anchor="ctr"/>
                </a:tc>
                <a:tc>
                  <a:txBody>
                    <a:bodyPr/>
                    <a:lstStyle/>
                    <a:p>
                      <a:pPr algn="ctr"/>
                      <a:r>
                        <a:rPr lang="en-IN"/>
                        <a:t>1</a:t>
                      </a:r>
                    </a:p>
                  </a:txBody>
                  <a:tcPr anchor="ctr"/>
                </a:tc>
                <a:tc>
                  <a:txBody>
                    <a:bodyPr/>
                    <a:lstStyle/>
                    <a:p>
                      <a:pPr algn="ctr"/>
                      <a:r>
                        <a:rPr lang="en-IN"/>
                        <a:t>1</a:t>
                      </a:r>
                    </a:p>
                  </a:txBody>
                  <a:tcPr anchor="ctr"/>
                </a:tc>
                <a:tc>
                  <a:txBody>
                    <a:bodyPr/>
                    <a:lstStyle/>
                    <a:p>
                      <a:pPr algn="ctr"/>
                      <a:r>
                        <a:rPr lang="en-IN"/>
                        <a:t>0</a:t>
                      </a:r>
                    </a:p>
                  </a:txBody>
                  <a:tcPr anchor="ctr"/>
                </a:tc>
                <a:extLst>
                  <a:ext uri="{0D108BD9-81ED-4DB2-BD59-A6C34878D82A}">
                    <a16:rowId xmlns:a16="http://schemas.microsoft.com/office/drawing/2014/main" val="2984173338"/>
                  </a:ext>
                </a:extLst>
              </a:tr>
              <a:tr h="0">
                <a:tc>
                  <a:txBody>
                    <a:bodyPr/>
                    <a:lstStyle/>
                    <a:p>
                      <a:pPr algn="ctr"/>
                      <a:r>
                        <a:rPr lang="en-IN"/>
                        <a:t>1</a:t>
                      </a:r>
                    </a:p>
                  </a:txBody>
                  <a:tcPr anchor="ctr"/>
                </a:tc>
                <a:tc>
                  <a:txBody>
                    <a:bodyPr/>
                    <a:lstStyle/>
                    <a:p>
                      <a:pPr algn="ctr"/>
                      <a:r>
                        <a:rPr lang="en-IN"/>
                        <a:t>0</a:t>
                      </a:r>
                    </a:p>
                  </a:txBody>
                  <a:tcPr anchor="ctr"/>
                </a:tc>
                <a:tc>
                  <a:txBody>
                    <a:bodyPr/>
                    <a:lstStyle/>
                    <a:p>
                      <a:pPr algn="ctr"/>
                      <a:r>
                        <a:rPr lang="en-IN"/>
                        <a:t>0</a:t>
                      </a:r>
                    </a:p>
                  </a:txBody>
                  <a:tcPr anchor="ctr"/>
                </a:tc>
                <a:tc>
                  <a:txBody>
                    <a:bodyPr/>
                    <a:lstStyle/>
                    <a:p>
                      <a:pPr algn="ctr"/>
                      <a:r>
                        <a:rPr lang="en-IN"/>
                        <a:t>1</a:t>
                      </a:r>
                    </a:p>
                  </a:txBody>
                  <a:tcPr anchor="ctr"/>
                </a:tc>
                <a:tc>
                  <a:txBody>
                    <a:bodyPr/>
                    <a:lstStyle/>
                    <a:p>
                      <a:pPr algn="ctr"/>
                      <a:r>
                        <a:rPr lang="en-IN" dirty="0"/>
                        <a:t>1</a:t>
                      </a:r>
                    </a:p>
                  </a:txBody>
                  <a:tcPr anchor="ctr"/>
                </a:tc>
                <a:extLst>
                  <a:ext uri="{0D108BD9-81ED-4DB2-BD59-A6C34878D82A}">
                    <a16:rowId xmlns:a16="http://schemas.microsoft.com/office/drawing/2014/main" val="861109267"/>
                  </a:ext>
                </a:extLst>
              </a:tr>
            </a:tbl>
          </a:graphicData>
        </a:graphic>
      </p:graphicFrame>
    </p:spTree>
    <p:extLst>
      <p:ext uri="{BB962C8B-B14F-4D97-AF65-F5344CB8AC3E}">
        <p14:creationId xmlns:p14="http://schemas.microsoft.com/office/powerpoint/2010/main" val="1998104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0CE0-BF30-4617-85CB-48D780A21D9C}"/>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a16="http://schemas.microsoft.com/office/drawing/2014/main" id="{7C8BBD08-C3B3-4640-98FA-9377A6419ED7}"/>
              </a:ext>
            </a:extLst>
          </p:cNvPr>
          <p:cNvSpPr>
            <a:spLocks noGrp="1"/>
          </p:cNvSpPr>
          <p:nvPr>
            <p:ph idx="1"/>
          </p:nvPr>
        </p:nvSpPr>
        <p:spPr>
          <a:xfrm>
            <a:off x="1981200" y="1371601"/>
            <a:ext cx="8229600" cy="1143000"/>
          </a:xfrm>
        </p:spPr>
        <p:txBody>
          <a:bodyPr/>
          <a:lstStyle/>
          <a:p>
            <a:r>
              <a:rPr lang="en-US" dirty="0"/>
              <a:t>The Bitwise operators supported by C++ language are listed in the following table. Assume variable A holds 60 and variable B holds 13, then </a:t>
            </a:r>
            <a:endParaRPr lang="en-IN" dirty="0"/>
          </a:p>
        </p:txBody>
      </p:sp>
      <p:sp>
        <p:nvSpPr>
          <p:cNvPr id="4" name="Date Placeholder 3">
            <a:extLst>
              <a:ext uri="{FF2B5EF4-FFF2-40B4-BE49-F238E27FC236}">
                <a16:creationId xmlns:a16="http://schemas.microsoft.com/office/drawing/2014/main" id="{523E05BB-89F8-43A2-BBD7-FE27CFE5B7BE}"/>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C038289-4D86-4AEF-B172-F5C016BA1C08}"/>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817FA019-63D9-4E0F-B56C-D0ACA929B77A}"/>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42</a:t>
            </a:fld>
            <a:endParaRPr lang="en-US">
              <a:ea typeface="MS PGothic" pitchFamily="34" charset="-128"/>
            </a:endParaRPr>
          </a:p>
        </p:txBody>
      </p:sp>
      <p:graphicFrame>
        <p:nvGraphicFramePr>
          <p:cNvPr id="7" name="Table 6">
            <a:extLst>
              <a:ext uri="{FF2B5EF4-FFF2-40B4-BE49-F238E27FC236}">
                <a16:creationId xmlns:a16="http://schemas.microsoft.com/office/drawing/2014/main" id="{D02C6D2E-AD6B-47F1-99A6-EF589AF025F7}"/>
              </a:ext>
            </a:extLst>
          </p:cNvPr>
          <p:cNvGraphicFramePr>
            <a:graphicFrameLocks noGrp="1"/>
          </p:cNvGraphicFramePr>
          <p:nvPr/>
        </p:nvGraphicFramePr>
        <p:xfrm>
          <a:off x="1981200" y="2514602"/>
          <a:ext cx="8001000" cy="3733479"/>
        </p:xfrm>
        <a:graphic>
          <a:graphicData uri="http://schemas.openxmlformats.org/drawingml/2006/table">
            <a:tbl>
              <a:tblPr>
                <a:tableStyleId>{3C2FFA5D-87B4-456A-9821-1D502468CF0F}</a:tableStyleId>
              </a:tblPr>
              <a:tblGrid>
                <a:gridCol w="838200">
                  <a:extLst>
                    <a:ext uri="{9D8B030D-6E8A-4147-A177-3AD203B41FA5}">
                      <a16:colId xmlns:a16="http://schemas.microsoft.com/office/drawing/2014/main" val="1913155348"/>
                    </a:ext>
                  </a:extLst>
                </a:gridCol>
                <a:gridCol w="3676386">
                  <a:extLst>
                    <a:ext uri="{9D8B030D-6E8A-4147-A177-3AD203B41FA5}">
                      <a16:colId xmlns:a16="http://schemas.microsoft.com/office/drawing/2014/main" val="193113116"/>
                    </a:ext>
                  </a:extLst>
                </a:gridCol>
                <a:gridCol w="3486414">
                  <a:extLst>
                    <a:ext uri="{9D8B030D-6E8A-4147-A177-3AD203B41FA5}">
                      <a16:colId xmlns:a16="http://schemas.microsoft.com/office/drawing/2014/main" val="1912833517"/>
                    </a:ext>
                  </a:extLst>
                </a:gridCol>
              </a:tblGrid>
              <a:tr h="77816">
                <a:tc>
                  <a:txBody>
                    <a:bodyPr/>
                    <a:lstStyle/>
                    <a:p>
                      <a:pPr algn="ctr"/>
                      <a:r>
                        <a:rPr lang="en-IN" sz="1400" dirty="0">
                          <a:effectLst/>
                        </a:rPr>
                        <a:t>Operator</a:t>
                      </a:r>
                    </a:p>
                  </a:txBody>
                  <a:tcPr marL="5479" marR="5479" marT="2740" marB="2740" anchor="ctr"/>
                </a:tc>
                <a:tc>
                  <a:txBody>
                    <a:bodyPr/>
                    <a:lstStyle/>
                    <a:p>
                      <a:pPr algn="ctr"/>
                      <a:r>
                        <a:rPr lang="en-IN" sz="1400" dirty="0">
                          <a:effectLst/>
                        </a:rPr>
                        <a:t>Description</a:t>
                      </a:r>
                    </a:p>
                  </a:txBody>
                  <a:tcPr marL="5479" marR="5479" marT="2740" marB="2740" anchor="ctr"/>
                </a:tc>
                <a:tc>
                  <a:txBody>
                    <a:bodyPr/>
                    <a:lstStyle/>
                    <a:p>
                      <a:pPr algn="ctr"/>
                      <a:r>
                        <a:rPr lang="en-IN" sz="1400">
                          <a:effectLst/>
                        </a:rPr>
                        <a:t>Example</a:t>
                      </a:r>
                    </a:p>
                  </a:txBody>
                  <a:tcPr marL="5479" marR="5479" marT="2740" marB="2740" anchor="ctr"/>
                </a:tc>
                <a:extLst>
                  <a:ext uri="{0D108BD9-81ED-4DB2-BD59-A6C34878D82A}">
                    <a16:rowId xmlns:a16="http://schemas.microsoft.com/office/drawing/2014/main" val="1983577074"/>
                  </a:ext>
                </a:extLst>
              </a:tr>
              <a:tr h="470993">
                <a:tc>
                  <a:txBody>
                    <a:bodyPr/>
                    <a:lstStyle/>
                    <a:p>
                      <a:r>
                        <a:rPr lang="en-IN" sz="1400"/>
                        <a:t>&amp;</a:t>
                      </a:r>
                    </a:p>
                  </a:txBody>
                  <a:tcPr marL="5479" marR="5479" marT="2740" marB="2740" anchor="ctr"/>
                </a:tc>
                <a:tc>
                  <a:txBody>
                    <a:bodyPr/>
                    <a:lstStyle/>
                    <a:p>
                      <a:r>
                        <a:rPr lang="en-US" sz="1400"/>
                        <a:t>Binary AND Operator copies a bit to the result if it exists in both operands. </a:t>
                      </a:r>
                    </a:p>
                  </a:txBody>
                  <a:tcPr marL="5479" marR="5479" marT="2740" marB="2740" anchor="ctr"/>
                </a:tc>
                <a:tc>
                  <a:txBody>
                    <a:bodyPr/>
                    <a:lstStyle/>
                    <a:p>
                      <a:pPr fontAlgn="ctr"/>
                      <a:r>
                        <a:rPr lang="en-US" sz="1400">
                          <a:effectLst/>
                        </a:rPr>
                        <a:t>(A &amp; B) will give 12 which is 0000 1100</a:t>
                      </a:r>
                    </a:p>
                  </a:txBody>
                  <a:tcPr marL="5479" marR="5479" marT="2740" marB="2740" anchor="ctr"/>
                </a:tc>
                <a:extLst>
                  <a:ext uri="{0D108BD9-81ED-4DB2-BD59-A6C34878D82A}">
                    <a16:rowId xmlns:a16="http://schemas.microsoft.com/office/drawing/2014/main" val="1113504567"/>
                  </a:ext>
                </a:extLst>
              </a:tr>
              <a:tr h="372699">
                <a:tc>
                  <a:txBody>
                    <a:bodyPr/>
                    <a:lstStyle/>
                    <a:p>
                      <a:r>
                        <a:rPr lang="en-IN" sz="1400"/>
                        <a:t>|</a:t>
                      </a:r>
                    </a:p>
                  </a:txBody>
                  <a:tcPr marL="5479" marR="5479" marT="2740" marB="2740" anchor="ctr"/>
                </a:tc>
                <a:tc>
                  <a:txBody>
                    <a:bodyPr/>
                    <a:lstStyle/>
                    <a:p>
                      <a:r>
                        <a:rPr lang="en-US" sz="1400"/>
                        <a:t>Binary OR Operator copies a bit if it exists in either operand.</a:t>
                      </a:r>
                    </a:p>
                  </a:txBody>
                  <a:tcPr marL="5479" marR="5479" marT="2740" marB="2740" anchor="ctr"/>
                </a:tc>
                <a:tc>
                  <a:txBody>
                    <a:bodyPr/>
                    <a:lstStyle/>
                    <a:p>
                      <a:r>
                        <a:rPr lang="en-US" sz="1400"/>
                        <a:t>(A | B) will give 61 which is 0011 1101</a:t>
                      </a:r>
                    </a:p>
                  </a:txBody>
                  <a:tcPr marL="5479" marR="5479" marT="2740" marB="2740" anchor="ctr"/>
                </a:tc>
                <a:extLst>
                  <a:ext uri="{0D108BD9-81ED-4DB2-BD59-A6C34878D82A}">
                    <a16:rowId xmlns:a16="http://schemas.microsoft.com/office/drawing/2014/main" val="1086258844"/>
                  </a:ext>
                </a:extLst>
              </a:tr>
              <a:tr h="483280">
                <a:tc>
                  <a:txBody>
                    <a:bodyPr/>
                    <a:lstStyle/>
                    <a:p>
                      <a:r>
                        <a:rPr lang="en-IN" sz="1400"/>
                        <a:t>^</a:t>
                      </a:r>
                    </a:p>
                  </a:txBody>
                  <a:tcPr marL="5479" marR="5479" marT="2740" marB="2740" anchor="ctr"/>
                </a:tc>
                <a:tc>
                  <a:txBody>
                    <a:bodyPr/>
                    <a:lstStyle/>
                    <a:p>
                      <a:r>
                        <a:rPr lang="en-US" sz="1400"/>
                        <a:t>Binary XOR Operator copies the bit if it is set in one operand but not both.</a:t>
                      </a:r>
                    </a:p>
                  </a:txBody>
                  <a:tcPr marL="5479" marR="5479" marT="2740" marB="2740" anchor="ctr"/>
                </a:tc>
                <a:tc>
                  <a:txBody>
                    <a:bodyPr/>
                    <a:lstStyle/>
                    <a:p>
                      <a:pPr fontAlgn="ctr"/>
                      <a:r>
                        <a:rPr lang="en-US" sz="1400">
                          <a:effectLst/>
                        </a:rPr>
                        <a:t>(A ^ B) will give 49 which is 0011 0001</a:t>
                      </a:r>
                    </a:p>
                  </a:txBody>
                  <a:tcPr marL="5479" marR="5479" marT="2740" marB="2740" anchor="ctr"/>
                </a:tc>
                <a:extLst>
                  <a:ext uri="{0D108BD9-81ED-4DB2-BD59-A6C34878D82A}">
                    <a16:rowId xmlns:a16="http://schemas.microsoft.com/office/drawing/2014/main" val="586419217"/>
                  </a:ext>
                </a:extLst>
              </a:tr>
              <a:tr h="495567">
                <a:tc>
                  <a:txBody>
                    <a:bodyPr/>
                    <a:lstStyle/>
                    <a:p>
                      <a:r>
                        <a:rPr lang="en-IN" sz="1400"/>
                        <a:t>~</a:t>
                      </a:r>
                    </a:p>
                  </a:txBody>
                  <a:tcPr marL="5479" marR="5479" marT="2740" marB="2740" anchor="ctr"/>
                </a:tc>
                <a:tc>
                  <a:txBody>
                    <a:bodyPr/>
                    <a:lstStyle/>
                    <a:p>
                      <a:r>
                        <a:rPr lang="en-US" sz="1400"/>
                        <a:t>Binary Ones Complement Operator is unary and has the effect of 'flipping' bits. </a:t>
                      </a:r>
                    </a:p>
                  </a:txBody>
                  <a:tcPr marL="5479" marR="5479" marT="2740" marB="2740" anchor="ctr"/>
                </a:tc>
                <a:tc>
                  <a:txBody>
                    <a:bodyPr/>
                    <a:lstStyle/>
                    <a:p>
                      <a:r>
                        <a:rPr lang="en-US" sz="1400"/>
                        <a:t>(~A ) will give -61 which is 1100 0011 in 2's complement form due to a signed binary number.</a:t>
                      </a:r>
                    </a:p>
                  </a:txBody>
                  <a:tcPr marL="5479" marR="5479" marT="2740" marB="2740" anchor="ctr"/>
                </a:tc>
                <a:extLst>
                  <a:ext uri="{0D108BD9-81ED-4DB2-BD59-A6C34878D82A}">
                    <a16:rowId xmlns:a16="http://schemas.microsoft.com/office/drawing/2014/main" val="2528534849"/>
                  </a:ext>
                </a:extLst>
              </a:tr>
              <a:tr h="729016">
                <a:tc>
                  <a:txBody>
                    <a:bodyPr/>
                    <a:lstStyle/>
                    <a:p>
                      <a:r>
                        <a:rPr lang="en-IN" sz="1400"/>
                        <a:t>&lt;&lt;</a:t>
                      </a:r>
                    </a:p>
                  </a:txBody>
                  <a:tcPr marL="5479" marR="5479" marT="2740" marB="2740" anchor="ctr"/>
                </a:tc>
                <a:tc>
                  <a:txBody>
                    <a:bodyPr/>
                    <a:lstStyle/>
                    <a:p>
                      <a:r>
                        <a:rPr lang="en-US" sz="1400"/>
                        <a:t>Binary Left Shift Operator. The left operands value is moved left by the number of bits specified by the right operand.</a:t>
                      </a:r>
                    </a:p>
                  </a:txBody>
                  <a:tcPr marL="5479" marR="5479" marT="2740" marB="2740" anchor="ctr"/>
                </a:tc>
                <a:tc>
                  <a:txBody>
                    <a:bodyPr/>
                    <a:lstStyle/>
                    <a:p>
                      <a:pPr fontAlgn="ctr"/>
                      <a:r>
                        <a:rPr lang="en-US" sz="1400">
                          <a:effectLst/>
                        </a:rPr>
                        <a:t>A &lt;&lt; 2 will give 240 which is 1111 0000</a:t>
                      </a:r>
                    </a:p>
                  </a:txBody>
                  <a:tcPr marL="5479" marR="5479" marT="2740" marB="2740" anchor="ctr"/>
                </a:tc>
                <a:extLst>
                  <a:ext uri="{0D108BD9-81ED-4DB2-BD59-A6C34878D82A}">
                    <a16:rowId xmlns:a16="http://schemas.microsoft.com/office/drawing/2014/main" val="1520631251"/>
                  </a:ext>
                </a:extLst>
              </a:tr>
              <a:tr h="753590">
                <a:tc>
                  <a:txBody>
                    <a:bodyPr/>
                    <a:lstStyle/>
                    <a:p>
                      <a:r>
                        <a:rPr lang="en-IN" sz="1400"/>
                        <a:t>&gt;&gt;</a:t>
                      </a:r>
                    </a:p>
                  </a:txBody>
                  <a:tcPr marL="5479" marR="5479" marT="2740" marB="2740" anchor="ctr"/>
                </a:tc>
                <a:tc>
                  <a:txBody>
                    <a:bodyPr/>
                    <a:lstStyle/>
                    <a:p>
                      <a:r>
                        <a:rPr lang="en-US" sz="1400"/>
                        <a:t>Binary Right Shift Operator. The left operands value is moved right by the number of bits specified by the right operand.</a:t>
                      </a:r>
                    </a:p>
                  </a:txBody>
                  <a:tcPr marL="5479" marR="5479" marT="2740" marB="2740" anchor="ctr"/>
                </a:tc>
                <a:tc>
                  <a:txBody>
                    <a:bodyPr/>
                    <a:lstStyle/>
                    <a:p>
                      <a:pPr fontAlgn="ctr"/>
                      <a:r>
                        <a:rPr lang="en-US" sz="1400" dirty="0">
                          <a:effectLst/>
                        </a:rPr>
                        <a:t>A &gt;&gt; 2 will give 15 which is 0000 1111</a:t>
                      </a:r>
                    </a:p>
                  </a:txBody>
                  <a:tcPr marL="5479" marR="5479" marT="2740" marB="2740" anchor="ctr"/>
                </a:tc>
                <a:extLst>
                  <a:ext uri="{0D108BD9-81ED-4DB2-BD59-A6C34878D82A}">
                    <a16:rowId xmlns:a16="http://schemas.microsoft.com/office/drawing/2014/main" val="2707818417"/>
                  </a:ext>
                </a:extLst>
              </a:tr>
            </a:tbl>
          </a:graphicData>
        </a:graphic>
      </p:graphicFrame>
    </p:spTree>
    <p:extLst>
      <p:ext uri="{BB962C8B-B14F-4D97-AF65-F5344CB8AC3E}">
        <p14:creationId xmlns:p14="http://schemas.microsoft.com/office/powerpoint/2010/main" val="56153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64E6-1B26-46CF-B179-871D8CFFE633}"/>
              </a:ext>
            </a:extLst>
          </p:cNvPr>
          <p:cNvSpPr>
            <a:spLocks noGrp="1"/>
          </p:cNvSpPr>
          <p:nvPr>
            <p:ph type="title"/>
          </p:nvPr>
        </p:nvSpPr>
        <p:spPr/>
        <p:txBody>
          <a:bodyPr/>
          <a:lstStyle/>
          <a:p>
            <a:r>
              <a:rPr lang="en-US" dirty="0"/>
              <a:t>C++ Operators Contd..</a:t>
            </a:r>
            <a:endParaRPr lang="en-IN" dirty="0"/>
          </a:p>
        </p:txBody>
      </p:sp>
      <p:sp>
        <p:nvSpPr>
          <p:cNvPr id="3" name="Content Placeholder 2">
            <a:extLst>
              <a:ext uri="{FF2B5EF4-FFF2-40B4-BE49-F238E27FC236}">
                <a16:creationId xmlns:a16="http://schemas.microsoft.com/office/drawing/2014/main" id="{66AE528C-44A8-4F6E-BD56-15DBF418F925}"/>
              </a:ext>
            </a:extLst>
          </p:cNvPr>
          <p:cNvSpPr>
            <a:spLocks noGrp="1"/>
          </p:cNvSpPr>
          <p:nvPr>
            <p:ph idx="1"/>
          </p:nvPr>
        </p:nvSpPr>
        <p:spPr>
          <a:xfrm>
            <a:off x="1981200" y="1371601"/>
            <a:ext cx="8229600" cy="762000"/>
          </a:xfrm>
        </p:spPr>
        <p:txBody>
          <a:bodyPr/>
          <a:lstStyle/>
          <a:p>
            <a:pPr marL="0" indent="0">
              <a:buNone/>
            </a:pPr>
            <a:r>
              <a:rPr lang="en-US" b="1" dirty="0"/>
              <a:t>Assignment Operators</a:t>
            </a:r>
          </a:p>
          <a:p>
            <a:r>
              <a:rPr lang="en-US" dirty="0"/>
              <a:t>There are following assignment operators supported by C++ language</a:t>
            </a:r>
            <a:endParaRPr lang="en-IN" dirty="0"/>
          </a:p>
        </p:txBody>
      </p:sp>
      <p:sp>
        <p:nvSpPr>
          <p:cNvPr id="4" name="Date Placeholder 3">
            <a:extLst>
              <a:ext uri="{FF2B5EF4-FFF2-40B4-BE49-F238E27FC236}">
                <a16:creationId xmlns:a16="http://schemas.microsoft.com/office/drawing/2014/main" id="{2E850625-562A-478A-9074-4B03718804D7}"/>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C8A5C856-1459-4688-9652-818C24171C0F}"/>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C544457A-047B-4BDA-AA4B-028D4FBB6A16}"/>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43</a:t>
            </a:fld>
            <a:endParaRPr lang="en-US">
              <a:ea typeface="MS PGothic" pitchFamily="34" charset="-128"/>
            </a:endParaRPr>
          </a:p>
        </p:txBody>
      </p:sp>
      <p:graphicFrame>
        <p:nvGraphicFramePr>
          <p:cNvPr id="7" name="Table 6">
            <a:extLst>
              <a:ext uri="{FF2B5EF4-FFF2-40B4-BE49-F238E27FC236}">
                <a16:creationId xmlns:a16="http://schemas.microsoft.com/office/drawing/2014/main" id="{520E81C9-2755-4275-BEBD-7896EEDEB639}"/>
              </a:ext>
            </a:extLst>
          </p:cNvPr>
          <p:cNvGraphicFramePr>
            <a:graphicFrameLocks noGrp="1"/>
          </p:cNvGraphicFramePr>
          <p:nvPr/>
        </p:nvGraphicFramePr>
        <p:xfrm>
          <a:off x="2209800" y="2667002"/>
          <a:ext cx="7772400" cy="3654706"/>
        </p:xfrm>
        <a:graphic>
          <a:graphicData uri="http://schemas.openxmlformats.org/drawingml/2006/table">
            <a:tbl>
              <a:tblPr>
                <a:tableStyleId>{3C2FFA5D-87B4-456A-9821-1D502468CF0F}</a:tableStyleId>
              </a:tblPr>
              <a:tblGrid>
                <a:gridCol w="1157591">
                  <a:extLst>
                    <a:ext uri="{9D8B030D-6E8A-4147-A177-3AD203B41FA5}">
                      <a16:colId xmlns:a16="http://schemas.microsoft.com/office/drawing/2014/main" val="3171581009"/>
                    </a:ext>
                  </a:extLst>
                </a:gridCol>
                <a:gridCol w="3157217">
                  <a:extLst>
                    <a:ext uri="{9D8B030D-6E8A-4147-A177-3AD203B41FA5}">
                      <a16:colId xmlns:a16="http://schemas.microsoft.com/office/drawing/2014/main" val="3793018193"/>
                    </a:ext>
                  </a:extLst>
                </a:gridCol>
                <a:gridCol w="3457592">
                  <a:extLst>
                    <a:ext uri="{9D8B030D-6E8A-4147-A177-3AD203B41FA5}">
                      <a16:colId xmlns:a16="http://schemas.microsoft.com/office/drawing/2014/main" val="2734542459"/>
                    </a:ext>
                  </a:extLst>
                </a:gridCol>
              </a:tblGrid>
              <a:tr h="135325">
                <a:tc>
                  <a:txBody>
                    <a:bodyPr/>
                    <a:lstStyle/>
                    <a:p>
                      <a:pPr algn="ctr"/>
                      <a:r>
                        <a:rPr lang="en-IN" sz="1600">
                          <a:effectLst/>
                        </a:rPr>
                        <a:t>Operator</a:t>
                      </a:r>
                    </a:p>
                  </a:txBody>
                  <a:tcPr marL="10828" marR="10828" marT="5414" marB="5414" anchor="ctr"/>
                </a:tc>
                <a:tc>
                  <a:txBody>
                    <a:bodyPr/>
                    <a:lstStyle/>
                    <a:p>
                      <a:pPr algn="ctr"/>
                      <a:r>
                        <a:rPr lang="en-IN" sz="1600">
                          <a:effectLst/>
                        </a:rPr>
                        <a:t>Description</a:t>
                      </a:r>
                    </a:p>
                  </a:txBody>
                  <a:tcPr marL="10828" marR="10828" marT="5414" marB="5414" anchor="ctr"/>
                </a:tc>
                <a:tc>
                  <a:txBody>
                    <a:bodyPr/>
                    <a:lstStyle/>
                    <a:p>
                      <a:pPr algn="ctr"/>
                      <a:r>
                        <a:rPr lang="en-IN" sz="1600">
                          <a:effectLst/>
                        </a:rPr>
                        <a:t>Example</a:t>
                      </a:r>
                    </a:p>
                  </a:txBody>
                  <a:tcPr marL="10828" marR="10828" marT="5414" marB="5414" anchor="ctr"/>
                </a:tc>
                <a:extLst>
                  <a:ext uri="{0D108BD9-81ED-4DB2-BD59-A6C34878D82A}">
                    <a16:rowId xmlns:a16="http://schemas.microsoft.com/office/drawing/2014/main" val="2791120990"/>
                  </a:ext>
                </a:extLst>
              </a:tr>
              <a:tr h="947274">
                <a:tc>
                  <a:txBody>
                    <a:bodyPr/>
                    <a:lstStyle/>
                    <a:p>
                      <a:r>
                        <a:rPr lang="en-IN" sz="1600"/>
                        <a:t>=</a:t>
                      </a:r>
                    </a:p>
                  </a:txBody>
                  <a:tcPr marL="10828" marR="10828" marT="5414" marB="5414" anchor="ctr"/>
                </a:tc>
                <a:tc>
                  <a:txBody>
                    <a:bodyPr/>
                    <a:lstStyle/>
                    <a:p>
                      <a:r>
                        <a:rPr lang="en-US" sz="1600"/>
                        <a:t>Simple assignment operator, Assigns values from right side operands to left side operand.</a:t>
                      </a:r>
                    </a:p>
                  </a:txBody>
                  <a:tcPr marL="10828" marR="10828" marT="5414" marB="5414" anchor="ctr"/>
                </a:tc>
                <a:tc>
                  <a:txBody>
                    <a:bodyPr/>
                    <a:lstStyle/>
                    <a:p>
                      <a:pPr fontAlgn="ctr"/>
                      <a:r>
                        <a:rPr lang="en-US" sz="1600">
                          <a:effectLst/>
                        </a:rPr>
                        <a:t>C = A + B will assign value of A + B into C</a:t>
                      </a:r>
                    </a:p>
                  </a:txBody>
                  <a:tcPr marL="10828" marR="10828" marT="5414" marB="5414" anchor="ctr"/>
                </a:tc>
                <a:extLst>
                  <a:ext uri="{0D108BD9-81ED-4DB2-BD59-A6C34878D82A}">
                    <a16:rowId xmlns:a16="http://schemas.microsoft.com/office/drawing/2014/main" val="3088451587"/>
                  </a:ext>
                </a:extLst>
              </a:tr>
              <a:tr h="1175635">
                <a:tc>
                  <a:txBody>
                    <a:bodyPr/>
                    <a:lstStyle/>
                    <a:p>
                      <a:r>
                        <a:rPr lang="en-IN" sz="1600"/>
                        <a:t>+=</a:t>
                      </a:r>
                    </a:p>
                  </a:txBody>
                  <a:tcPr marL="10828" marR="10828" marT="5414" marB="5414" anchor="ctr"/>
                </a:tc>
                <a:tc>
                  <a:txBody>
                    <a:bodyPr/>
                    <a:lstStyle/>
                    <a:p>
                      <a:r>
                        <a:rPr lang="en-US" sz="1600" dirty="0"/>
                        <a:t>Add AND assignment operator, It adds right operand to the left operand and assign the result to left operand.</a:t>
                      </a:r>
                    </a:p>
                  </a:txBody>
                  <a:tcPr marL="10828" marR="10828" marT="5414" marB="5414" anchor="ctr"/>
                </a:tc>
                <a:tc>
                  <a:txBody>
                    <a:bodyPr/>
                    <a:lstStyle/>
                    <a:p>
                      <a:pPr fontAlgn="ctr"/>
                      <a:r>
                        <a:rPr lang="en-US" sz="1600">
                          <a:effectLst/>
                        </a:rPr>
                        <a:t>C += A is equivalent to C = C + A</a:t>
                      </a:r>
                    </a:p>
                  </a:txBody>
                  <a:tcPr marL="10828" marR="10828" marT="5414" marB="5414" anchor="ctr"/>
                </a:tc>
                <a:extLst>
                  <a:ext uri="{0D108BD9-81ED-4DB2-BD59-A6C34878D82A}">
                    <a16:rowId xmlns:a16="http://schemas.microsoft.com/office/drawing/2014/main" val="3753035182"/>
                  </a:ext>
                </a:extLst>
              </a:tr>
              <a:tr h="1277129">
                <a:tc>
                  <a:txBody>
                    <a:bodyPr/>
                    <a:lstStyle/>
                    <a:p>
                      <a:r>
                        <a:rPr lang="en-IN" sz="1600"/>
                        <a:t>-=</a:t>
                      </a:r>
                    </a:p>
                  </a:txBody>
                  <a:tcPr marL="10828" marR="10828" marT="5414" marB="5414" anchor="ctr"/>
                </a:tc>
                <a:tc>
                  <a:txBody>
                    <a:bodyPr/>
                    <a:lstStyle/>
                    <a:p>
                      <a:r>
                        <a:rPr lang="en-US" sz="1600"/>
                        <a:t>Subtract AND assignment operator, It subtracts right operand from the left operand and assign the result to left operand.</a:t>
                      </a:r>
                    </a:p>
                  </a:txBody>
                  <a:tcPr marL="10828" marR="10828" marT="5414" marB="5414" anchor="ctr"/>
                </a:tc>
                <a:tc>
                  <a:txBody>
                    <a:bodyPr/>
                    <a:lstStyle/>
                    <a:p>
                      <a:pPr fontAlgn="ctr"/>
                      <a:r>
                        <a:rPr lang="en-US" sz="1600" dirty="0">
                          <a:effectLst/>
                        </a:rPr>
                        <a:t>C -= A is equivalent to C = C - A</a:t>
                      </a:r>
                    </a:p>
                  </a:txBody>
                  <a:tcPr marL="10828" marR="10828" marT="5414" marB="5414" anchor="ctr"/>
                </a:tc>
                <a:extLst>
                  <a:ext uri="{0D108BD9-81ED-4DB2-BD59-A6C34878D82A}">
                    <a16:rowId xmlns:a16="http://schemas.microsoft.com/office/drawing/2014/main" val="1199288345"/>
                  </a:ext>
                </a:extLst>
              </a:tr>
            </a:tbl>
          </a:graphicData>
        </a:graphic>
      </p:graphicFrame>
    </p:spTree>
    <p:extLst>
      <p:ext uri="{BB962C8B-B14F-4D97-AF65-F5344CB8AC3E}">
        <p14:creationId xmlns:p14="http://schemas.microsoft.com/office/powerpoint/2010/main" val="4040440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A847-16A2-45DE-9109-36B29ECB191C}"/>
              </a:ext>
            </a:extLst>
          </p:cNvPr>
          <p:cNvSpPr>
            <a:spLocks noGrp="1"/>
          </p:cNvSpPr>
          <p:nvPr>
            <p:ph type="title"/>
          </p:nvPr>
        </p:nvSpPr>
        <p:spPr/>
        <p:txBody>
          <a:bodyPr/>
          <a:lstStyle/>
          <a:p>
            <a:r>
              <a:rPr lang="en-IN" b="1" dirty="0"/>
              <a:t>Assignment-1(Submit on 10-03-2022)</a:t>
            </a:r>
          </a:p>
        </p:txBody>
      </p:sp>
      <p:sp>
        <p:nvSpPr>
          <p:cNvPr id="3" name="Content Placeholder 2">
            <a:extLst>
              <a:ext uri="{FF2B5EF4-FFF2-40B4-BE49-F238E27FC236}">
                <a16:creationId xmlns:a16="http://schemas.microsoft.com/office/drawing/2014/main" id="{49460229-9E07-4F92-ACBD-37F9E05BB1E2}"/>
              </a:ext>
            </a:extLst>
          </p:cNvPr>
          <p:cNvSpPr>
            <a:spLocks noGrp="1"/>
          </p:cNvSpPr>
          <p:nvPr>
            <p:ph idx="1"/>
          </p:nvPr>
        </p:nvSpPr>
        <p:spPr/>
        <p:txBody>
          <a:bodyPr/>
          <a:lstStyle/>
          <a:p>
            <a:pPr algn="just">
              <a:lnSpc>
                <a:spcPct val="200000"/>
              </a:lnSpc>
            </a:pPr>
            <a:r>
              <a:rPr lang="en-US" dirty="0"/>
              <a:t>Write a program in C++ to add two numbers accept through keyboard.</a:t>
            </a:r>
          </a:p>
          <a:p>
            <a:pPr algn="just">
              <a:lnSpc>
                <a:spcPct val="200000"/>
              </a:lnSpc>
            </a:pPr>
            <a:r>
              <a:rPr lang="en-US" dirty="0"/>
              <a:t>Write a program in C++ to find Size of fundamental data types.</a:t>
            </a:r>
          </a:p>
          <a:p>
            <a:pPr algn="just">
              <a:lnSpc>
                <a:spcPct val="200000"/>
              </a:lnSpc>
            </a:pPr>
            <a:r>
              <a:rPr lang="en-US" dirty="0"/>
              <a:t>Write a program in C++ to display the operation of pre and post increment and decrement.</a:t>
            </a:r>
          </a:p>
          <a:p>
            <a:pPr algn="just">
              <a:lnSpc>
                <a:spcPct val="200000"/>
              </a:lnSpc>
            </a:pPr>
            <a:r>
              <a:rPr lang="en-US" dirty="0"/>
              <a:t>Write a program in C++ to swap two numbers using third variable.</a:t>
            </a:r>
          </a:p>
          <a:p>
            <a:pPr algn="just">
              <a:lnSpc>
                <a:spcPct val="200000"/>
              </a:lnSpc>
            </a:pPr>
            <a:r>
              <a:rPr lang="en-US" dirty="0"/>
              <a:t>Write a program in C++ which swap the values of two variables not using third variable.</a:t>
            </a:r>
            <a:endParaRPr lang="en-IN" dirty="0"/>
          </a:p>
        </p:txBody>
      </p:sp>
      <p:sp>
        <p:nvSpPr>
          <p:cNvPr id="4" name="Date Placeholder 3">
            <a:extLst>
              <a:ext uri="{FF2B5EF4-FFF2-40B4-BE49-F238E27FC236}">
                <a16:creationId xmlns:a16="http://schemas.microsoft.com/office/drawing/2014/main" id="{BA149A48-8162-4E6B-951A-70527D1C81DA}"/>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1EBBB64A-BEE2-4980-AD28-647CE9936C07}"/>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D876E5C0-79FF-4E0B-812B-F60BC843A2C3}"/>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44</a:t>
            </a:fld>
            <a:endParaRPr lang="en-US">
              <a:ea typeface="MS PGothic" pitchFamily="34" charset="-128"/>
            </a:endParaRPr>
          </a:p>
        </p:txBody>
      </p:sp>
    </p:spTree>
    <p:extLst>
      <p:ext uri="{BB962C8B-B14F-4D97-AF65-F5344CB8AC3E}">
        <p14:creationId xmlns:p14="http://schemas.microsoft.com/office/powerpoint/2010/main" val="323735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C1BE1-053B-482D-9758-C3B92F4B816B}"/>
              </a:ext>
            </a:extLst>
          </p:cNvPr>
          <p:cNvSpPr>
            <a:spLocks noGrp="1"/>
          </p:cNvSpPr>
          <p:nvPr>
            <p:ph idx="1"/>
          </p:nvPr>
        </p:nvSpPr>
        <p:spPr/>
        <p:txBody>
          <a:bodyPr/>
          <a:lstStyle/>
          <a:p>
            <a:pPr marL="0" indent="0" algn="ctr">
              <a:buNone/>
            </a:pPr>
            <a:endParaRPr lang="en-US" sz="6000" dirty="0"/>
          </a:p>
          <a:p>
            <a:pPr marL="0" indent="0" algn="ctr">
              <a:buNone/>
            </a:pPr>
            <a:r>
              <a:rPr lang="en-US" sz="8800" dirty="0"/>
              <a:t>Thanks</a:t>
            </a:r>
            <a:endParaRPr lang="en-IN" sz="8800" dirty="0"/>
          </a:p>
        </p:txBody>
      </p:sp>
      <p:sp>
        <p:nvSpPr>
          <p:cNvPr id="4" name="Date Placeholder 3">
            <a:extLst>
              <a:ext uri="{FF2B5EF4-FFF2-40B4-BE49-F238E27FC236}">
                <a16:creationId xmlns:a16="http://schemas.microsoft.com/office/drawing/2014/main" id="{A11A9CCA-0B5C-46BC-83A6-591DB619D0F4}"/>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04FDCD83-20BD-4113-9D2A-776FEF1E09DE}"/>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66F585A5-3508-4A0C-9726-AD9B330761DD}"/>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45</a:t>
            </a:fld>
            <a:endParaRPr lang="en-US">
              <a:ea typeface="MS PGothic" pitchFamily="34" charset="-128"/>
            </a:endParaRPr>
          </a:p>
        </p:txBody>
      </p:sp>
    </p:spTree>
    <p:extLst>
      <p:ext uri="{BB962C8B-B14F-4D97-AF65-F5344CB8AC3E}">
        <p14:creationId xmlns:p14="http://schemas.microsoft.com/office/powerpoint/2010/main" val="40758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6ACC-30F9-4F75-BE0F-AA45EC1D53AE}"/>
              </a:ext>
            </a:extLst>
          </p:cNvPr>
          <p:cNvSpPr>
            <a:spLocks noGrp="1"/>
          </p:cNvSpPr>
          <p:nvPr>
            <p:ph type="title"/>
          </p:nvPr>
        </p:nvSpPr>
        <p:spPr/>
        <p:txBody>
          <a:bodyPr/>
          <a:lstStyle/>
          <a:p>
            <a:r>
              <a:rPr lang="en-IN" dirty="0"/>
              <a:t>Basic concept of Procedural Oriented Programming</a:t>
            </a:r>
          </a:p>
        </p:txBody>
      </p:sp>
      <p:sp>
        <p:nvSpPr>
          <p:cNvPr id="3" name="Content Placeholder 2">
            <a:extLst>
              <a:ext uri="{FF2B5EF4-FFF2-40B4-BE49-F238E27FC236}">
                <a16:creationId xmlns:a16="http://schemas.microsoft.com/office/drawing/2014/main" id="{1B0376F9-CA0F-4F53-9BBB-EFC79FA1609E}"/>
              </a:ext>
            </a:extLst>
          </p:cNvPr>
          <p:cNvSpPr>
            <a:spLocks noGrp="1"/>
          </p:cNvSpPr>
          <p:nvPr>
            <p:ph idx="1"/>
          </p:nvPr>
        </p:nvSpPr>
        <p:spPr/>
        <p:txBody>
          <a:bodyPr/>
          <a:lstStyle/>
          <a:p>
            <a:pPr algn="just"/>
            <a:r>
              <a:rPr lang="en-US" dirty="0"/>
              <a:t>Procedural Programming can be defined as a programming model which is derived from </a:t>
            </a:r>
            <a:r>
              <a:rPr lang="en-US" b="1" dirty="0"/>
              <a:t>structured programming</a:t>
            </a:r>
            <a:r>
              <a:rPr lang="en-US" dirty="0"/>
              <a:t>, based upon the concept of calling </a:t>
            </a:r>
            <a:r>
              <a:rPr lang="en-US" b="1" dirty="0"/>
              <a:t>procedure</a:t>
            </a:r>
            <a:r>
              <a:rPr lang="en-US" dirty="0"/>
              <a:t>. </a:t>
            </a:r>
          </a:p>
          <a:p>
            <a:pPr algn="just"/>
            <a:r>
              <a:rPr lang="en-US" dirty="0"/>
              <a:t>Procedures, also known as </a:t>
            </a:r>
            <a:r>
              <a:rPr lang="en-US" b="1" dirty="0"/>
              <a:t>routines, subroutines or functions</a:t>
            </a:r>
            <a:r>
              <a:rPr lang="en-US" dirty="0"/>
              <a:t>, simply consist of a series of computational steps to be carried out. </a:t>
            </a:r>
          </a:p>
          <a:p>
            <a:pPr algn="just"/>
            <a:r>
              <a:rPr lang="en-US" dirty="0"/>
              <a:t>During a program’s execution, any given procedure might be called at any point, including by other procedures or itself.</a:t>
            </a:r>
          </a:p>
          <a:p>
            <a:pPr marL="0" indent="0" algn="just">
              <a:buNone/>
            </a:pPr>
            <a:endParaRPr lang="en-US" dirty="0"/>
          </a:p>
          <a:p>
            <a:pPr marL="0" indent="0" algn="just">
              <a:buNone/>
            </a:pPr>
            <a:r>
              <a:rPr lang="en-US" b="1" dirty="0"/>
              <a:t>Languages used in Procedural Programming:</a:t>
            </a:r>
          </a:p>
          <a:p>
            <a:pPr marL="0" indent="0" algn="just">
              <a:buNone/>
            </a:pPr>
            <a:r>
              <a:rPr lang="en-US" dirty="0"/>
              <a:t>FORTRAN, ALGOL, COBOL, </a:t>
            </a:r>
          </a:p>
          <a:p>
            <a:pPr marL="0" indent="0" algn="just">
              <a:buNone/>
            </a:pPr>
            <a:r>
              <a:rPr lang="en-US" dirty="0"/>
              <a:t>BASIC, Pascal and C. </a:t>
            </a:r>
          </a:p>
          <a:p>
            <a:pPr marL="0" indent="0">
              <a:buNone/>
            </a:pPr>
            <a:endParaRPr lang="en-US" dirty="0"/>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096977E1-C615-4FA6-9974-7A1BF9FDBCF1}"/>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B036B5DF-5523-4246-A13E-628914110F2E}"/>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6F51AEE6-74BC-48D0-8AAD-6C1F51EF6855}"/>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5</a:t>
            </a:fld>
            <a:endParaRPr lang="en-US">
              <a:ea typeface="MS PGothic" pitchFamily="34" charset="-128"/>
            </a:endParaRPr>
          </a:p>
        </p:txBody>
      </p:sp>
    </p:spTree>
    <p:extLst>
      <p:ext uri="{BB962C8B-B14F-4D97-AF65-F5344CB8AC3E}">
        <p14:creationId xmlns:p14="http://schemas.microsoft.com/office/powerpoint/2010/main" val="306495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628E-5DB5-4B27-9CAC-A34DBBC39983}"/>
              </a:ext>
            </a:extLst>
          </p:cNvPr>
          <p:cNvSpPr>
            <a:spLocks noGrp="1"/>
          </p:cNvSpPr>
          <p:nvPr>
            <p:ph type="title"/>
          </p:nvPr>
        </p:nvSpPr>
        <p:spPr/>
        <p:txBody>
          <a:bodyPr/>
          <a:lstStyle/>
          <a:p>
            <a:r>
              <a:rPr lang="en-IN" dirty="0"/>
              <a:t>Comparison POP vs OOP</a:t>
            </a:r>
          </a:p>
        </p:txBody>
      </p:sp>
      <p:sp>
        <p:nvSpPr>
          <p:cNvPr id="4" name="Date Placeholder 3">
            <a:extLst>
              <a:ext uri="{FF2B5EF4-FFF2-40B4-BE49-F238E27FC236}">
                <a16:creationId xmlns:a16="http://schemas.microsoft.com/office/drawing/2014/main" id="{CF76CBEE-557E-481D-9257-FFBACCEF3870}"/>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ADBCD8B8-2CDD-4B70-9211-7471A4696513}"/>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D21C3544-636B-4A5F-87B7-E626FF7953E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6</a:t>
            </a:fld>
            <a:endParaRPr lang="en-US">
              <a:ea typeface="MS PGothic" pitchFamily="34" charset="-128"/>
            </a:endParaRPr>
          </a:p>
        </p:txBody>
      </p:sp>
      <p:graphicFrame>
        <p:nvGraphicFramePr>
          <p:cNvPr id="7" name="Table 6">
            <a:extLst>
              <a:ext uri="{FF2B5EF4-FFF2-40B4-BE49-F238E27FC236}">
                <a16:creationId xmlns:a16="http://schemas.microsoft.com/office/drawing/2014/main" id="{7D2BC36A-1E0C-4F05-AF95-F3A54EB32577}"/>
              </a:ext>
            </a:extLst>
          </p:cNvPr>
          <p:cNvGraphicFramePr>
            <a:graphicFrameLocks noGrp="1"/>
          </p:cNvGraphicFramePr>
          <p:nvPr>
            <p:extLst>
              <p:ext uri="{D42A27DB-BD31-4B8C-83A1-F6EECF244321}">
                <p14:modId xmlns:p14="http://schemas.microsoft.com/office/powerpoint/2010/main" val="2317653997"/>
              </p:ext>
            </p:extLst>
          </p:nvPr>
        </p:nvGraphicFramePr>
        <p:xfrm>
          <a:off x="1063689" y="1066800"/>
          <a:ext cx="10198360" cy="5300178"/>
        </p:xfrm>
        <a:graphic>
          <a:graphicData uri="http://schemas.openxmlformats.org/drawingml/2006/table">
            <a:tbl>
              <a:tblPr>
                <a:tableStyleId>{69C7853C-536D-4A76-A0AE-DD22124D55A5}</a:tableStyleId>
              </a:tblPr>
              <a:tblGrid>
                <a:gridCol w="5099180">
                  <a:extLst>
                    <a:ext uri="{9D8B030D-6E8A-4147-A177-3AD203B41FA5}">
                      <a16:colId xmlns:a16="http://schemas.microsoft.com/office/drawing/2014/main" val="377892574"/>
                    </a:ext>
                  </a:extLst>
                </a:gridCol>
                <a:gridCol w="5099180">
                  <a:extLst>
                    <a:ext uri="{9D8B030D-6E8A-4147-A177-3AD203B41FA5}">
                      <a16:colId xmlns:a16="http://schemas.microsoft.com/office/drawing/2014/main" val="414611783"/>
                    </a:ext>
                  </a:extLst>
                </a:gridCol>
              </a:tblGrid>
              <a:tr h="296779">
                <a:tc>
                  <a:txBody>
                    <a:bodyPr/>
                    <a:lstStyle/>
                    <a:p>
                      <a:pPr algn="just"/>
                      <a:r>
                        <a:rPr lang="en-IN" sz="1600" b="1" dirty="0">
                          <a:effectLst/>
                        </a:rPr>
                        <a:t>Procedural Oriented Programming</a:t>
                      </a:r>
                    </a:p>
                  </a:txBody>
                  <a:tcPr marL="31783" marR="31783" marT="31783" marB="31783" anchor="ctr"/>
                </a:tc>
                <a:tc>
                  <a:txBody>
                    <a:bodyPr/>
                    <a:lstStyle/>
                    <a:p>
                      <a:pPr algn="just"/>
                      <a:r>
                        <a:rPr lang="en-IN" sz="1600" b="1" dirty="0">
                          <a:effectLst/>
                        </a:rPr>
                        <a:t>Object Oriented Programming</a:t>
                      </a:r>
                    </a:p>
                  </a:txBody>
                  <a:tcPr marL="31783" marR="31783" marT="31783" marB="31783" anchor="ctr"/>
                </a:tc>
                <a:extLst>
                  <a:ext uri="{0D108BD9-81ED-4DB2-BD59-A6C34878D82A}">
                    <a16:rowId xmlns:a16="http://schemas.microsoft.com/office/drawing/2014/main" val="3700422919"/>
                  </a:ext>
                </a:extLst>
              </a:tr>
              <a:tr h="632335">
                <a:tc>
                  <a:txBody>
                    <a:bodyPr/>
                    <a:lstStyle/>
                    <a:p>
                      <a:pPr algn="just"/>
                      <a:r>
                        <a:rPr lang="en-US" sz="1600" dirty="0"/>
                        <a:t>In procedural programming, program is divided into small parts called </a:t>
                      </a:r>
                      <a:r>
                        <a:rPr lang="en-US" sz="1600" b="1" dirty="0"/>
                        <a:t>functions</a:t>
                      </a:r>
                      <a:r>
                        <a:rPr lang="en-US" sz="1600" dirty="0"/>
                        <a:t>.</a:t>
                      </a:r>
                    </a:p>
                  </a:txBody>
                  <a:tcPr marL="57210" marR="57210" marT="28605" marB="28605" anchor="ctr"/>
                </a:tc>
                <a:tc>
                  <a:txBody>
                    <a:bodyPr/>
                    <a:lstStyle/>
                    <a:p>
                      <a:pPr algn="just"/>
                      <a:r>
                        <a:rPr lang="en-US" sz="1600" dirty="0"/>
                        <a:t>In object oriented programming, program is divided into small parts called </a:t>
                      </a:r>
                      <a:r>
                        <a:rPr lang="en-US" sz="1600" b="1" dirty="0"/>
                        <a:t>objects</a:t>
                      </a:r>
                      <a:r>
                        <a:rPr lang="en-US" sz="1600" dirty="0"/>
                        <a:t>.</a:t>
                      </a:r>
                    </a:p>
                  </a:txBody>
                  <a:tcPr marL="57210" marR="57210" marT="28605" marB="28605" anchor="ctr"/>
                </a:tc>
                <a:extLst>
                  <a:ext uri="{0D108BD9-81ED-4DB2-BD59-A6C34878D82A}">
                    <a16:rowId xmlns:a16="http://schemas.microsoft.com/office/drawing/2014/main" val="2026790400"/>
                  </a:ext>
                </a:extLst>
              </a:tr>
              <a:tr h="526054">
                <a:tc>
                  <a:txBody>
                    <a:bodyPr/>
                    <a:lstStyle/>
                    <a:p>
                      <a:pPr algn="just"/>
                      <a:r>
                        <a:rPr lang="en-US" sz="1600"/>
                        <a:t>Procedural programming follows </a:t>
                      </a:r>
                      <a:r>
                        <a:rPr lang="en-US" sz="1600" b="1"/>
                        <a:t>top down approach</a:t>
                      </a:r>
                      <a:r>
                        <a:rPr lang="en-US" sz="1600"/>
                        <a:t>.</a:t>
                      </a:r>
                    </a:p>
                  </a:txBody>
                  <a:tcPr marL="57210" marR="57210" marT="28605" marB="28605" anchor="ctr"/>
                </a:tc>
                <a:tc>
                  <a:txBody>
                    <a:bodyPr/>
                    <a:lstStyle/>
                    <a:p>
                      <a:pPr algn="just"/>
                      <a:r>
                        <a:rPr lang="en-US" sz="1600"/>
                        <a:t>Object oriented programming follows </a:t>
                      </a:r>
                      <a:r>
                        <a:rPr lang="en-US" sz="1600" b="1"/>
                        <a:t>bottom up approach</a:t>
                      </a:r>
                      <a:r>
                        <a:rPr lang="en-US" sz="1600"/>
                        <a:t>.</a:t>
                      </a:r>
                    </a:p>
                  </a:txBody>
                  <a:tcPr marL="57210" marR="57210" marT="28605" marB="28605" anchor="ctr"/>
                </a:tc>
                <a:extLst>
                  <a:ext uri="{0D108BD9-81ED-4DB2-BD59-A6C34878D82A}">
                    <a16:rowId xmlns:a16="http://schemas.microsoft.com/office/drawing/2014/main" val="1053667896"/>
                  </a:ext>
                </a:extLst>
              </a:tr>
              <a:tr h="632335">
                <a:tc>
                  <a:txBody>
                    <a:bodyPr/>
                    <a:lstStyle/>
                    <a:p>
                      <a:pPr algn="just"/>
                      <a:r>
                        <a:rPr lang="en-US" sz="1600" dirty="0"/>
                        <a:t>There is no access specifier in procedural programming.</a:t>
                      </a:r>
                    </a:p>
                  </a:txBody>
                  <a:tcPr marL="57210" marR="57210" marT="28605" marB="28605" anchor="ctr"/>
                </a:tc>
                <a:tc>
                  <a:txBody>
                    <a:bodyPr/>
                    <a:lstStyle/>
                    <a:p>
                      <a:pPr algn="just"/>
                      <a:r>
                        <a:rPr lang="en-US" sz="1600" dirty="0"/>
                        <a:t>Object oriented programming have access specifiers like private, public, protected etc.</a:t>
                      </a:r>
                    </a:p>
                  </a:txBody>
                  <a:tcPr marL="57210" marR="57210" marT="28605" marB="28605" anchor="ctr"/>
                </a:tc>
                <a:extLst>
                  <a:ext uri="{0D108BD9-81ED-4DB2-BD59-A6C34878D82A}">
                    <a16:rowId xmlns:a16="http://schemas.microsoft.com/office/drawing/2014/main" val="195162064"/>
                  </a:ext>
                </a:extLst>
              </a:tr>
              <a:tr h="442635">
                <a:tc>
                  <a:txBody>
                    <a:bodyPr/>
                    <a:lstStyle/>
                    <a:p>
                      <a:pPr algn="just"/>
                      <a:r>
                        <a:rPr lang="en-US" sz="1600" dirty="0"/>
                        <a:t>Adding new data and function is not easy.</a:t>
                      </a:r>
                    </a:p>
                  </a:txBody>
                  <a:tcPr marL="57210" marR="57210" marT="28605" marB="28605" anchor="ctr"/>
                </a:tc>
                <a:tc>
                  <a:txBody>
                    <a:bodyPr/>
                    <a:lstStyle/>
                    <a:p>
                      <a:pPr algn="just"/>
                      <a:r>
                        <a:rPr lang="en-US" sz="1600"/>
                        <a:t>Adding new data and function is easy.</a:t>
                      </a:r>
                    </a:p>
                  </a:txBody>
                  <a:tcPr marL="57210" marR="57210" marT="28605" marB="28605" anchor="ctr"/>
                </a:tc>
                <a:extLst>
                  <a:ext uri="{0D108BD9-81ED-4DB2-BD59-A6C34878D82A}">
                    <a16:rowId xmlns:a16="http://schemas.microsoft.com/office/drawing/2014/main" val="70849553"/>
                  </a:ext>
                </a:extLst>
              </a:tr>
              <a:tr h="632335">
                <a:tc>
                  <a:txBody>
                    <a:bodyPr/>
                    <a:lstStyle/>
                    <a:p>
                      <a:pPr algn="just"/>
                      <a:r>
                        <a:rPr lang="en-US" sz="1600"/>
                        <a:t>Procedural programming does not have any proper way for hiding data so it is </a:t>
                      </a:r>
                      <a:r>
                        <a:rPr lang="en-US" sz="1600" b="1"/>
                        <a:t>less secure</a:t>
                      </a:r>
                      <a:r>
                        <a:rPr lang="en-US" sz="1600"/>
                        <a:t>.</a:t>
                      </a:r>
                    </a:p>
                  </a:txBody>
                  <a:tcPr marL="57210" marR="57210" marT="28605" marB="28605" anchor="ctr"/>
                </a:tc>
                <a:tc>
                  <a:txBody>
                    <a:bodyPr/>
                    <a:lstStyle/>
                    <a:p>
                      <a:pPr algn="just"/>
                      <a:r>
                        <a:rPr lang="en-US" sz="1600" dirty="0"/>
                        <a:t>Object oriented programming provides data hiding so it is </a:t>
                      </a:r>
                      <a:r>
                        <a:rPr lang="en-US" sz="1600" b="1" dirty="0"/>
                        <a:t>more secure</a:t>
                      </a:r>
                      <a:r>
                        <a:rPr lang="en-US" sz="1600" dirty="0"/>
                        <a:t>.</a:t>
                      </a:r>
                    </a:p>
                  </a:txBody>
                  <a:tcPr marL="57210" marR="57210" marT="28605" marB="28605" anchor="ctr"/>
                </a:tc>
                <a:extLst>
                  <a:ext uri="{0D108BD9-81ED-4DB2-BD59-A6C34878D82A}">
                    <a16:rowId xmlns:a16="http://schemas.microsoft.com/office/drawing/2014/main" val="1964461873"/>
                  </a:ext>
                </a:extLst>
              </a:tr>
              <a:tr h="526054">
                <a:tc>
                  <a:txBody>
                    <a:bodyPr/>
                    <a:lstStyle/>
                    <a:p>
                      <a:pPr algn="just"/>
                      <a:r>
                        <a:rPr lang="en-US" sz="1600" dirty="0"/>
                        <a:t>In procedural programming, overloading is not possible.</a:t>
                      </a:r>
                    </a:p>
                  </a:txBody>
                  <a:tcPr marL="57210" marR="57210" marT="28605" marB="28605" anchor="ctr"/>
                </a:tc>
                <a:tc>
                  <a:txBody>
                    <a:bodyPr/>
                    <a:lstStyle/>
                    <a:p>
                      <a:pPr algn="just"/>
                      <a:r>
                        <a:rPr lang="en-US" sz="1600"/>
                        <a:t>Overloading is possible in object oriented programming.</a:t>
                      </a:r>
                    </a:p>
                  </a:txBody>
                  <a:tcPr marL="57210" marR="57210" marT="28605" marB="28605" anchor="ctr"/>
                </a:tc>
                <a:extLst>
                  <a:ext uri="{0D108BD9-81ED-4DB2-BD59-A6C34878D82A}">
                    <a16:rowId xmlns:a16="http://schemas.microsoft.com/office/drawing/2014/main" val="757000567"/>
                  </a:ext>
                </a:extLst>
              </a:tr>
              <a:tr h="632335">
                <a:tc>
                  <a:txBody>
                    <a:bodyPr/>
                    <a:lstStyle/>
                    <a:p>
                      <a:pPr algn="just"/>
                      <a:r>
                        <a:rPr lang="en-US" sz="1600"/>
                        <a:t>In procedural programming, function is more important than data.</a:t>
                      </a:r>
                    </a:p>
                  </a:txBody>
                  <a:tcPr marL="57210" marR="57210" marT="28605" marB="28605" anchor="ctr"/>
                </a:tc>
                <a:tc>
                  <a:txBody>
                    <a:bodyPr/>
                    <a:lstStyle/>
                    <a:p>
                      <a:pPr algn="just"/>
                      <a:r>
                        <a:rPr lang="en-US" sz="1600"/>
                        <a:t>In object oriented programming, data is more important than function.</a:t>
                      </a:r>
                    </a:p>
                  </a:txBody>
                  <a:tcPr marL="57210" marR="57210" marT="28605" marB="28605" anchor="ctr"/>
                </a:tc>
                <a:extLst>
                  <a:ext uri="{0D108BD9-81ED-4DB2-BD59-A6C34878D82A}">
                    <a16:rowId xmlns:a16="http://schemas.microsoft.com/office/drawing/2014/main" val="799017594"/>
                  </a:ext>
                </a:extLst>
              </a:tr>
              <a:tr h="526054">
                <a:tc>
                  <a:txBody>
                    <a:bodyPr/>
                    <a:lstStyle/>
                    <a:p>
                      <a:pPr algn="just"/>
                      <a:r>
                        <a:rPr lang="en-US" sz="1600"/>
                        <a:t>Procedural programming is based on </a:t>
                      </a:r>
                      <a:r>
                        <a:rPr lang="en-US" sz="1600" b="1"/>
                        <a:t>unreal world</a:t>
                      </a:r>
                      <a:r>
                        <a:rPr lang="en-US" sz="1600"/>
                        <a:t>.</a:t>
                      </a:r>
                    </a:p>
                  </a:txBody>
                  <a:tcPr marL="57210" marR="57210" marT="28605" marB="28605" anchor="ctr"/>
                </a:tc>
                <a:tc>
                  <a:txBody>
                    <a:bodyPr/>
                    <a:lstStyle/>
                    <a:p>
                      <a:pPr algn="just"/>
                      <a:r>
                        <a:rPr lang="en-US" sz="1600"/>
                        <a:t>Object oriented programming is based on </a:t>
                      </a:r>
                      <a:r>
                        <a:rPr lang="en-US" sz="1600" b="1"/>
                        <a:t>real world</a:t>
                      </a:r>
                      <a:r>
                        <a:rPr lang="en-US" sz="1600"/>
                        <a:t>.</a:t>
                      </a:r>
                    </a:p>
                  </a:txBody>
                  <a:tcPr marL="57210" marR="57210" marT="28605" marB="28605" anchor="ctr"/>
                </a:tc>
                <a:extLst>
                  <a:ext uri="{0D108BD9-81ED-4DB2-BD59-A6C34878D82A}">
                    <a16:rowId xmlns:a16="http://schemas.microsoft.com/office/drawing/2014/main" val="868583991"/>
                  </a:ext>
                </a:extLst>
              </a:tr>
              <a:tr h="442635">
                <a:tc>
                  <a:txBody>
                    <a:bodyPr/>
                    <a:lstStyle/>
                    <a:p>
                      <a:pPr algn="just"/>
                      <a:r>
                        <a:rPr lang="en-IN" sz="1600"/>
                        <a:t>Examples: C, FORTRAN, Pascal, Basic etc.</a:t>
                      </a:r>
                    </a:p>
                  </a:txBody>
                  <a:tcPr marL="57210" marR="57210" marT="28605" marB="28605" anchor="ctr"/>
                </a:tc>
                <a:tc>
                  <a:txBody>
                    <a:bodyPr/>
                    <a:lstStyle/>
                    <a:p>
                      <a:pPr algn="just"/>
                      <a:r>
                        <a:rPr lang="fr-FR" sz="1600" dirty="0" err="1"/>
                        <a:t>Examples</a:t>
                      </a:r>
                      <a:r>
                        <a:rPr lang="fr-FR" sz="1600" dirty="0"/>
                        <a:t>: C++, Java, Python, C# etc.</a:t>
                      </a:r>
                    </a:p>
                  </a:txBody>
                  <a:tcPr marL="57210" marR="57210" marT="28605" marB="28605" anchor="ctr"/>
                </a:tc>
                <a:extLst>
                  <a:ext uri="{0D108BD9-81ED-4DB2-BD59-A6C34878D82A}">
                    <a16:rowId xmlns:a16="http://schemas.microsoft.com/office/drawing/2014/main" val="1738698313"/>
                  </a:ext>
                </a:extLst>
              </a:tr>
            </a:tbl>
          </a:graphicData>
        </a:graphic>
      </p:graphicFrame>
    </p:spTree>
    <p:extLst>
      <p:ext uri="{BB962C8B-B14F-4D97-AF65-F5344CB8AC3E}">
        <p14:creationId xmlns:p14="http://schemas.microsoft.com/office/powerpoint/2010/main" val="207877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628E-5DB5-4B27-9CAC-A34DBBC39983}"/>
              </a:ext>
            </a:extLst>
          </p:cNvPr>
          <p:cNvSpPr>
            <a:spLocks noGrp="1"/>
          </p:cNvSpPr>
          <p:nvPr>
            <p:ph type="title"/>
          </p:nvPr>
        </p:nvSpPr>
        <p:spPr/>
        <p:txBody>
          <a:bodyPr/>
          <a:lstStyle/>
          <a:p>
            <a:r>
              <a:rPr lang="en-IN" dirty="0"/>
              <a:t>Comparison POP vs OOP Contd..</a:t>
            </a:r>
          </a:p>
        </p:txBody>
      </p:sp>
      <p:sp>
        <p:nvSpPr>
          <p:cNvPr id="4" name="Date Placeholder 3">
            <a:extLst>
              <a:ext uri="{FF2B5EF4-FFF2-40B4-BE49-F238E27FC236}">
                <a16:creationId xmlns:a16="http://schemas.microsoft.com/office/drawing/2014/main" id="{CF76CBEE-557E-481D-9257-FFBACCEF3870}"/>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ADBCD8B8-2CDD-4B70-9211-7471A4696513}"/>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D21C3544-636B-4A5F-87B7-E626FF7953E2}"/>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7</a:t>
            </a:fld>
            <a:endParaRPr lang="en-US">
              <a:ea typeface="MS PGothic" pitchFamily="34" charset="-128"/>
            </a:endParaRPr>
          </a:p>
        </p:txBody>
      </p:sp>
      <p:pic>
        <p:nvPicPr>
          <p:cNvPr id="11" name="Picture 10">
            <a:extLst>
              <a:ext uri="{FF2B5EF4-FFF2-40B4-BE49-F238E27FC236}">
                <a16:creationId xmlns:a16="http://schemas.microsoft.com/office/drawing/2014/main" id="{32D02F97-E166-4424-9017-742A5EC0A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88032"/>
            <a:ext cx="8229600" cy="5268319"/>
          </a:xfrm>
          <a:prstGeom prst="rect">
            <a:avLst/>
          </a:prstGeom>
        </p:spPr>
      </p:pic>
    </p:spTree>
    <p:extLst>
      <p:ext uri="{BB962C8B-B14F-4D97-AF65-F5344CB8AC3E}">
        <p14:creationId xmlns:p14="http://schemas.microsoft.com/office/powerpoint/2010/main" val="224917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59A1-DBA7-4FC2-8F1E-6E8F4D8E1328}"/>
              </a:ext>
            </a:extLst>
          </p:cNvPr>
          <p:cNvSpPr>
            <a:spLocks noGrp="1"/>
          </p:cNvSpPr>
          <p:nvPr>
            <p:ph type="title"/>
          </p:nvPr>
        </p:nvSpPr>
        <p:spPr/>
        <p:txBody>
          <a:bodyPr/>
          <a:lstStyle/>
          <a:p>
            <a:r>
              <a:rPr lang="en-IN" dirty="0"/>
              <a:t>Structure Vs Class</a:t>
            </a:r>
          </a:p>
        </p:txBody>
      </p:sp>
      <p:sp>
        <p:nvSpPr>
          <p:cNvPr id="4" name="Date Placeholder 3">
            <a:extLst>
              <a:ext uri="{FF2B5EF4-FFF2-40B4-BE49-F238E27FC236}">
                <a16:creationId xmlns:a16="http://schemas.microsoft.com/office/drawing/2014/main" id="{7D19BC39-3194-49EF-A4E6-1C33D50DB865}"/>
              </a:ext>
            </a:extLst>
          </p:cNvPr>
          <p:cNvSpPr>
            <a:spLocks noGrp="1"/>
          </p:cNvSpPr>
          <p:nvPr>
            <p:ph type="dt" sz="half" idx="10"/>
          </p:nvPr>
        </p:nvSpPr>
        <p:spPr/>
        <p:txBody>
          <a:bodyPr/>
          <a:lstStyle/>
          <a:p>
            <a:pPr fontAlgn="base">
              <a:spcBef>
                <a:spcPct val="0"/>
              </a:spcBef>
              <a:spcAft>
                <a:spcPct val="0"/>
              </a:spcAft>
            </a:pPr>
            <a:r>
              <a:rPr lang="en-US">
                <a:ea typeface="MS PGothic" pitchFamily="34" charset="-128"/>
              </a:rPr>
              <a:t>OOPs using C++ (CS-102)</a:t>
            </a:r>
          </a:p>
        </p:txBody>
      </p:sp>
      <p:sp>
        <p:nvSpPr>
          <p:cNvPr id="5" name="Footer Placeholder 4">
            <a:extLst>
              <a:ext uri="{FF2B5EF4-FFF2-40B4-BE49-F238E27FC236}">
                <a16:creationId xmlns:a16="http://schemas.microsoft.com/office/drawing/2014/main" id="{7AB8C320-D1BC-404A-93F5-D2A8CF767FCB}"/>
              </a:ext>
            </a:extLst>
          </p:cNvPr>
          <p:cNvSpPr>
            <a:spLocks noGrp="1"/>
          </p:cNvSpPr>
          <p:nvPr>
            <p:ph type="ftr" sz="quarter" idx="11"/>
          </p:nvPr>
        </p:nvSpPr>
        <p:spPr/>
        <p:txBody>
          <a:bodyPr/>
          <a:lstStyle/>
          <a:p>
            <a:pPr fontAlgn="base">
              <a:spcBef>
                <a:spcPct val="0"/>
              </a:spcBef>
              <a:spcAft>
                <a:spcPct val="0"/>
              </a:spcAft>
              <a:defRPr/>
            </a:pPr>
            <a:r>
              <a:rPr lang="en-US"/>
              <a:t>Prabhjot Kaur- G4 &amp; G8</a:t>
            </a:r>
          </a:p>
        </p:txBody>
      </p:sp>
      <p:sp>
        <p:nvSpPr>
          <p:cNvPr id="6" name="Slide Number Placeholder 5">
            <a:extLst>
              <a:ext uri="{FF2B5EF4-FFF2-40B4-BE49-F238E27FC236}">
                <a16:creationId xmlns:a16="http://schemas.microsoft.com/office/drawing/2014/main" id="{C40B4B71-9273-4939-B7A0-A2943EEB6AA1}"/>
              </a:ext>
            </a:extLst>
          </p:cNvPr>
          <p:cNvSpPr>
            <a:spLocks noGrp="1"/>
          </p:cNvSpPr>
          <p:nvPr>
            <p:ph type="sldNum" sz="quarter" idx="12"/>
          </p:nvPr>
        </p:nvSpPr>
        <p:spPr/>
        <p:txBody>
          <a:bodyPr/>
          <a:lstStyle/>
          <a:p>
            <a:pPr fontAlgn="base">
              <a:spcBef>
                <a:spcPct val="0"/>
              </a:spcBef>
              <a:spcAft>
                <a:spcPct val="0"/>
              </a:spcAft>
            </a:pPr>
            <a:fld id="{8BD8F058-9003-4658-AA47-7D4800AF7EA2}" type="slidenum">
              <a:rPr lang="en-US">
                <a:ea typeface="MS PGothic" pitchFamily="34" charset="-128"/>
              </a:rPr>
              <a:pPr fontAlgn="base">
                <a:spcBef>
                  <a:spcPct val="0"/>
                </a:spcBef>
                <a:spcAft>
                  <a:spcPct val="0"/>
                </a:spcAft>
              </a:pPr>
              <a:t>8</a:t>
            </a:fld>
            <a:endParaRPr lang="en-US">
              <a:ea typeface="MS PGothic" pitchFamily="34" charset="-128"/>
            </a:endParaRPr>
          </a:p>
        </p:txBody>
      </p:sp>
      <p:graphicFrame>
        <p:nvGraphicFramePr>
          <p:cNvPr id="9" name="Table 8">
            <a:extLst>
              <a:ext uri="{FF2B5EF4-FFF2-40B4-BE49-F238E27FC236}">
                <a16:creationId xmlns:a16="http://schemas.microsoft.com/office/drawing/2014/main" id="{B73059C8-BD71-4894-B965-AEEC09C22A6C}"/>
              </a:ext>
            </a:extLst>
          </p:cNvPr>
          <p:cNvGraphicFramePr>
            <a:graphicFrameLocks noGrp="1"/>
          </p:cNvGraphicFramePr>
          <p:nvPr/>
        </p:nvGraphicFramePr>
        <p:xfrm>
          <a:off x="1981200" y="1143001"/>
          <a:ext cx="8229600" cy="5029199"/>
        </p:xfrm>
        <a:graphic>
          <a:graphicData uri="http://schemas.openxmlformats.org/drawingml/2006/table">
            <a:tbl>
              <a:tblPr>
                <a:tableStyleId>{69C7853C-536D-4A76-A0AE-DD22124D55A5}</a:tableStyleId>
              </a:tblPr>
              <a:tblGrid>
                <a:gridCol w="4114800">
                  <a:extLst>
                    <a:ext uri="{9D8B030D-6E8A-4147-A177-3AD203B41FA5}">
                      <a16:colId xmlns:a16="http://schemas.microsoft.com/office/drawing/2014/main" val="598267517"/>
                    </a:ext>
                  </a:extLst>
                </a:gridCol>
                <a:gridCol w="4114800">
                  <a:extLst>
                    <a:ext uri="{9D8B030D-6E8A-4147-A177-3AD203B41FA5}">
                      <a16:colId xmlns:a16="http://schemas.microsoft.com/office/drawing/2014/main" val="1395584304"/>
                    </a:ext>
                  </a:extLst>
                </a:gridCol>
              </a:tblGrid>
              <a:tr h="874643">
                <a:tc>
                  <a:txBody>
                    <a:bodyPr/>
                    <a:lstStyle/>
                    <a:p>
                      <a:pPr algn="just"/>
                      <a:r>
                        <a:rPr lang="en-IN" sz="2400" b="1" dirty="0">
                          <a:effectLst/>
                        </a:rPr>
                        <a:t>Class</a:t>
                      </a:r>
                    </a:p>
                  </a:txBody>
                  <a:tcPr anchor="ctr"/>
                </a:tc>
                <a:tc>
                  <a:txBody>
                    <a:bodyPr/>
                    <a:lstStyle/>
                    <a:p>
                      <a:pPr algn="just"/>
                      <a:r>
                        <a:rPr lang="en-IN" sz="2400" b="1" dirty="0">
                          <a:effectLst/>
                        </a:rPr>
                        <a:t>Structure</a:t>
                      </a:r>
                    </a:p>
                  </a:txBody>
                  <a:tcPr anchor="ctr"/>
                </a:tc>
                <a:extLst>
                  <a:ext uri="{0D108BD9-81ED-4DB2-BD59-A6C34878D82A}">
                    <a16:rowId xmlns:a16="http://schemas.microsoft.com/office/drawing/2014/main" val="2596097911"/>
                  </a:ext>
                </a:extLst>
              </a:tr>
              <a:tr h="1530627">
                <a:tc>
                  <a:txBody>
                    <a:bodyPr/>
                    <a:lstStyle/>
                    <a:p>
                      <a:pPr algn="just"/>
                      <a:r>
                        <a:rPr lang="en-US" sz="2400" dirty="0"/>
                        <a:t>Members of a class are private by default.</a:t>
                      </a:r>
                    </a:p>
                  </a:txBody>
                  <a:tcPr anchor="ctr"/>
                </a:tc>
                <a:tc>
                  <a:txBody>
                    <a:bodyPr/>
                    <a:lstStyle/>
                    <a:p>
                      <a:pPr algn="just"/>
                      <a:r>
                        <a:rPr lang="en-US" sz="2400" dirty="0"/>
                        <a:t>Members of a structure are public by default. </a:t>
                      </a:r>
                    </a:p>
                  </a:txBody>
                  <a:tcPr anchor="ctr"/>
                </a:tc>
                <a:extLst>
                  <a:ext uri="{0D108BD9-81ED-4DB2-BD59-A6C34878D82A}">
                    <a16:rowId xmlns:a16="http://schemas.microsoft.com/office/drawing/2014/main" val="1421188268"/>
                  </a:ext>
                </a:extLst>
              </a:tr>
              <a:tr h="874643">
                <a:tc>
                  <a:txBody>
                    <a:bodyPr/>
                    <a:lstStyle/>
                    <a:p>
                      <a:pPr algn="just"/>
                      <a:r>
                        <a:rPr lang="en-US" sz="2400"/>
                        <a:t>Memory allocation happens on the heap.</a:t>
                      </a:r>
                    </a:p>
                  </a:txBody>
                  <a:tcPr anchor="ctr"/>
                </a:tc>
                <a:tc>
                  <a:txBody>
                    <a:bodyPr/>
                    <a:lstStyle/>
                    <a:p>
                      <a:pPr algn="just"/>
                      <a:r>
                        <a:rPr lang="en-US" sz="2400" dirty="0"/>
                        <a:t>Memory allocation happens on a stack.</a:t>
                      </a:r>
                    </a:p>
                  </a:txBody>
                  <a:tcPr anchor="ctr"/>
                </a:tc>
                <a:extLst>
                  <a:ext uri="{0D108BD9-81ED-4DB2-BD59-A6C34878D82A}">
                    <a16:rowId xmlns:a16="http://schemas.microsoft.com/office/drawing/2014/main" val="1938133398"/>
                  </a:ext>
                </a:extLst>
              </a:tr>
              <a:tr h="874643">
                <a:tc>
                  <a:txBody>
                    <a:bodyPr/>
                    <a:lstStyle/>
                    <a:p>
                      <a:pPr algn="just"/>
                      <a:r>
                        <a:rPr lang="en-US" sz="2400"/>
                        <a:t>It is a reference type data type.</a:t>
                      </a:r>
                    </a:p>
                  </a:txBody>
                  <a:tcPr anchor="ctr"/>
                </a:tc>
                <a:tc>
                  <a:txBody>
                    <a:bodyPr/>
                    <a:lstStyle/>
                    <a:p>
                      <a:pPr algn="just"/>
                      <a:r>
                        <a:rPr lang="en-US" sz="2400" dirty="0"/>
                        <a:t>It is a value type data type.</a:t>
                      </a:r>
                    </a:p>
                  </a:txBody>
                  <a:tcPr anchor="ctr"/>
                </a:tc>
                <a:extLst>
                  <a:ext uri="{0D108BD9-81ED-4DB2-BD59-A6C34878D82A}">
                    <a16:rowId xmlns:a16="http://schemas.microsoft.com/office/drawing/2014/main" val="1566463070"/>
                  </a:ext>
                </a:extLst>
              </a:tr>
              <a:tr h="874643">
                <a:tc>
                  <a:txBody>
                    <a:bodyPr/>
                    <a:lstStyle/>
                    <a:p>
                      <a:pPr algn="just"/>
                      <a:r>
                        <a:rPr lang="en-US" sz="2400"/>
                        <a:t>It is declared using the </a:t>
                      </a:r>
                      <a:r>
                        <a:rPr lang="en-US" sz="2400" b="1"/>
                        <a:t>class</a:t>
                      </a:r>
                      <a:r>
                        <a:rPr lang="en-US" sz="2400"/>
                        <a:t> keyword.</a:t>
                      </a:r>
                    </a:p>
                  </a:txBody>
                  <a:tcPr anchor="ctr"/>
                </a:tc>
                <a:tc>
                  <a:txBody>
                    <a:bodyPr/>
                    <a:lstStyle/>
                    <a:p>
                      <a:pPr algn="just"/>
                      <a:r>
                        <a:rPr lang="en-US" sz="2400" dirty="0"/>
                        <a:t>It is declared using the </a:t>
                      </a:r>
                      <a:r>
                        <a:rPr lang="en-US" sz="2400" b="1" dirty="0"/>
                        <a:t>struct </a:t>
                      </a:r>
                      <a:r>
                        <a:rPr lang="en-US" sz="2400" dirty="0"/>
                        <a:t>keyword.</a:t>
                      </a:r>
                    </a:p>
                  </a:txBody>
                  <a:tcPr anchor="ctr"/>
                </a:tc>
                <a:extLst>
                  <a:ext uri="{0D108BD9-81ED-4DB2-BD59-A6C34878D82A}">
                    <a16:rowId xmlns:a16="http://schemas.microsoft.com/office/drawing/2014/main" val="308586810"/>
                  </a:ext>
                </a:extLst>
              </a:tr>
            </a:tbl>
          </a:graphicData>
        </a:graphic>
      </p:graphicFrame>
    </p:spTree>
    <p:extLst>
      <p:ext uri="{BB962C8B-B14F-4D97-AF65-F5344CB8AC3E}">
        <p14:creationId xmlns:p14="http://schemas.microsoft.com/office/powerpoint/2010/main" val="115462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991673"/>
            <a:ext cx="10972800" cy="4905891"/>
          </a:xfrm>
        </p:spPr>
        <p:txBody>
          <a:bodyPr/>
          <a:lstStyle/>
          <a:p>
            <a:r>
              <a:rPr lang="en-IN" sz="2400" dirty="0"/>
              <a:t>Class Student</a:t>
            </a:r>
          </a:p>
          <a:p>
            <a:r>
              <a:rPr lang="en-IN" sz="2400" dirty="0"/>
              <a:t>{</a:t>
            </a:r>
          </a:p>
          <a:p>
            <a:r>
              <a:rPr lang="en-IN" sz="2400" dirty="0"/>
              <a:t>Int </a:t>
            </a:r>
            <a:r>
              <a:rPr lang="en-IN" sz="2400" dirty="0" err="1"/>
              <a:t>Roll_no</a:t>
            </a:r>
            <a:r>
              <a:rPr lang="en-IN" sz="2400" dirty="0"/>
              <a:t>;</a:t>
            </a:r>
          </a:p>
          <a:p>
            <a:r>
              <a:rPr lang="en-IN" sz="2400" dirty="0"/>
              <a:t>String name; </a:t>
            </a:r>
          </a:p>
          <a:p>
            <a:r>
              <a:rPr lang="en-IN" sz="2400" dirty="0"/>
              <a:t>};</a:t>
            </a:r>
          </a:p>
          <a:p>
            <a:r>
              <a:rPr lang="en-IN" sz="2400" dirty="0" err="1"/>
              <a:t>int</a:t>
            </a:r>
            <a:r>
              <a:rPr lang="en-IN" sz="2400" dirty="0"/>
              <a:t> main()</a:t>
            </a:r>
          </a:p>
          <a:p>
            <a:r>
              <a:rPr lang="en-IN" sz="2400" dirty="0"/>
              <a:t>{</a:t>
            </a:r>
          </a:p>
          <a:p>
            <a:r>
              <a:rPr lang="en-IN" sz="2400" dirty="0"/>
              <a:t>A();</a:t>
            </a:r>
          </a:p>
          <a:p>
            <a:r>
              <a:rPr lang="en-IN" sz="2400" dirty="0"/>
              <a:t>Student s1;</a:t>
            </a:r>
          </a:p>
          <a:p>
            <a:r>
              <a:rPr lang="en-IN" sz="2400" dirty="0"/>
              <a:t>s1.Roll_no = 101; //initialize</a:t>
            </a:r>
          </a:p>
          <a:p>
            <a:r>
              <a:rPr lang="en-IN" sz="2400" dirty="0"/>
              <a:t>S1.name = “</a:t>
            </a:r>
            <a:r>
              <a:rPr lang="en-IN" sz="2400" dirty="0" err="1"/>
              <a:t>Anu</a:t>
            </a:r>
            <a:r>
              <a:rPr lang="en-IN" sz="2400" dirty="0"/>
              <a:t>”;</a:t>
            </a:r>
          </a:p>
          <a:p>
            <a:endParaRPr lang="en-IN" sz="2400" dirty="0"/>
          </a:p>
          <a:p>
            <a:r>
              <a:rPr lang="en-IN" sz="2400" dirty="0"/>
              <a:t>}</a:t>
            </a:r>
          </a:p>
        </p:txBody>
      </p:sp>
      <p:sp>
        <p:nvSpPr>
          <p:cNvPr id="4" name="Date Placeholder 3"/>
          <p:cNvSpPr>
            <a:spLocks noGrp="1"/>
          </p:cNvSpPr>
          <p:nvPr>
            <p:ph type="dt" sz="half" idx="10"/>
          </p:nvPr>
        </p:nvSpPr>
        <p:spPr/>
        <p:txBody>
          <a:bodyPr/>
          <a:lstStyle/>
          <a:p>
            <a:r>
              <a:rPr lang="en-US"/>
              <a:t>OOPs using C++ (CS-102)</a:t>
            </a:r>
          </a:p>
        </p:txBody>
      </p:sp>
      <p:sp>
        <p:nvSpPr>
          <p:cNvPr id="5" name="Footer Placeholder 4"/>
          <p:cNvSpPr>
            <a:spLocks noGrp="1"/>
          </p:cNvSpPr>
          <p:nvPr>
            <p:ph type="ftr" sz="quarter" idx="11"/>
          </p:nvPr>
        </p:nvSpPr>
        <p:spPr/>
        <p:txBody>
          <a:bodyPr/>
          <a:lstStyle/>
          <a:p>
            <a:pPr>
              <a:defRPr/>
            </a:pPr>
            <a:r>
              <a:rPr lang="en-US"/>
              <a:t>Prabhjot Kaur- G4 &amp; G8</a:t>
            </a:r>
          </a:p>
        </p:txBody>
      </p:sp>
      <p:sp>
        <p:nvSpPr>
          <p:cNvPr id="6" name="Slide Number Placeholder 5"/>
          <p:cNvSpPr>
            <a:spLocks noGrp="1"/>
          </p:cNvSpPr>
          <p:nvPr>
            <p:ph type="sldNum" sz="quarter" idx="12"/>
          </p:nvPr>
        </p:nvSpPr>
        <p:spPr/>
        <p:txBody>
          <a:bodyPr/>
          <a:lstStyle/>
          <a:p>
            <a:fld id="{8BD8F058-9003-4658-AA47-7D4800AF7EA2}" type="slidenum">
              <a:rPr lang="en-US" smtClean="0"/>
              <a:pPr/>
              <a:t>9</a:t>
            </a:fld>
            <a:endParaRPr lang="en-US"/>
          </a:p>
        </p:txBody>
      </p:sp>
    </p:spTree>
    <p:extLst>
      <p:ext uri="{BB962C8B-B14F-4D97-AF65-F5344CB8AC3E}">
        <p14:creationId xmlns:p14="http://schemas.microsoft.com/office/powerpoint/2010/main" val="392296899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4311</Words>
  <Application>Microsoft Office PowerPoint</Application>
  <PresentationFormat>Widescreen</PresentationFormat>
  <Paragraphs>701</Paragraphs>
  <Slides>45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Arial</vt:lpstr>
      <vt:lpstr>Calibri</vt:lpstr>
      <vt:lpstr>inherit</vt:lpstr>
      <vt:lpstr>open sans</vt:lpstr>
      <vt:lpstr>Times New Roman</vt:lpstr>
      <vt:lpstr>urw-din</vt:lpstr>
      <vt:lpstr>Wingdings</vt:lpstr>
      <vt:lpstr>1_Office Theme</vt:lpstr>
      <vt:lpstr>Bitmap Image</vt:lpstr>
      <vt:lpstr>PowerPoint Presentation</vt:lpstr>
      <vt:lpstr>Basic of Fundamentals</vt:lpstr>
      <vt:lpstr>Introduction to object-oriented programming</vt:lpstr>
      <vt:lpstr>Introduction to object-oriented programming Contd..</vt:lpstr>
      <vt:lpstr>Basic concept of Procedural Oriented Programming</vt:lpstr>
      <vt:lpstr>Comparison POP vs OOP</vt:lpstr>
      <vt:lpstr>Comparison POP vs OOP Contd..</vt:lpstr>
      <vt:lpstr>Structure Vs Class</vt:lpstr>
      <vt:lpstr>PowerPoint Presentation</vt:lpstr>
      <vt:lpstr> Structure of a C++ program</vt:lpstr>
      <vt:lpstr>PowerPoint Presentation</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Structure of a C++ program Contd..</vt:lpstr>
      <vt:lpstr>Program No. 1</vt:lpstr>
      <vt:lpstr>Code Compilation Process</vt:lpstr>
      <vt:lpstr>Keywords In C++</vt:lpstr>
      <vt:lpstr> Data Types  </vt:lpstr>
      <vt:lpstr> Data Types Contd..  </vt:lpstr>
      <vt:lpstr> Data Types Contd..  </vt:lpstr>
      <vt:lpstr> Data Types Contd..  </vt:lpstr>
      <vt:lpstr>  C++ Variables  </vt:lpstr>
      <vt:lpstr>C++ Variables Contd..</vt:lpstr>
      <vt:lpstr>C++ Variables Contd..</vt:lpstr>
      <vt:lpstr>C++ Variables Contd..</vt:lpstr>
      <vt:lpstr>C++ Variables Contd..</vt:lpstr>
      <vt:lpstr>C++ Variables Contd.</vt:lpstr>
      <vt:lpstr>C++ Variables Contd.</vt:lpstr>
      <vt:lpstr>C++ Variables Contd.</vt:lpstr>
      <vt:lpstr>PowerPoint Presentation</vt:lpstr>
      <vt:lpstr> C++ Operators </vt:lpstr>
      <vt:lpstr>C++ Operators Contd..</vt:lpstr>
      <vt:lpstr>C++ Operators Contd..</vt:lpstr>
      <vt:lpstr>C++ Operators Contd..</vt:lpstr>
      <vt:lpstr>C++ Operators Contd..</vt:lpstr>
      <vt:lpstr>Assignment-1(Submit on 10-03-2022)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doctorankitbansal@gmail.com</dc:creator>
  <cp:lastModifiedBy>thakur.ashok865@gmail.com</cp:lastModifiedBy>
  <cp:revision>58</cp:revision>
  <dcterms:created xsi:type="dcterms:W3CDTF">2022-03-02T08:47:09Z</dcterms:created>
  <dcterms:modified xsi:type="dcterms:W3CDTF">2022-05-19T07:54:30Z</dcterms:modified>
</cp:coreProperties>
</file>