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1" r:id="rId2"/>
    <p:sldId id="262" r:id="rId3"/>
    <p:sldId id="294" r:id="rId4"/>
    <p:sldId id="295" r:id="rId5"/>
    <p:sldId id="296" r:id="rId6"/>
    <p:sldId id="297" r:id="rId7"/>
    <p:sldId id="298" r:id="rId8"/>
    <p:sldId id="263" r:id="rId9"/>
    <p:sldId id="299" r:id="rId10"/>
    <p:sldId id="300" r:id="rId11"/>
    <p:sldId id="301" r:id="rId12"/>
    <p:sldId id="302" r:id="rId13"/>
    <p:sldId id="303" r:id="rId14"/>
    <p:sldId id="304" r:id="rId15"/>
    <p:sldId id="305" r:id="rId16"/>
    <p:sldId id="307" r:id="rId17"/>
    <p:sldId id="316" r:id="rId18"/>
    <p:sldId id="314" r:id="rId19"/>
    <p:sldId id="313" r:id="rId20"/>
    <p:sldId id="315" r:id="rId21"/>
    <p:sldId id="308" r:id="rId22"/>
    <p:sldId id="309" r:id="rId23"/>
    <p:sldId id="310" r:id="rId24"/>
    <p:sldId id="311" r:id="rId25"/>
    <p:sldId id="312" r:id="rId26"/>
    <p:sldId id="306" r:id="rId27"/>
  </p:sldIdLst>
  <p:sldSz cx="11917363" cy="6372225"/>
  <p:notesSz cx="6858000" cy="9144000"/>
  <p:defaultTextStyle>
    <a:defPPr>
      <a:defRPr lang="en-US"/>
    </a:defPPr>
    <a:lvl1pPr marL="0" algn="l" defTabSz="891723" rtl="0" eaLnBrk="1" latinLnBrk="0" hangingPunct="1">
      <a:defRPr sz="1800" kern="1200">
        <a:solidFill>
          <a:schemeClr val="tx1"/>
        </a:solidFill>
        <a:latin typeface="+mn-lt"/>
        <a:ea typeface="+mn-ea"/>
        <a:cs typeface="+mn-cs"/>
      </a:defRPr>
    </a:lvl1pPr>
    <a:lvl2pPr marL="445861" algn="l" defTabSz="891723" rtl="0" eaLnBrk="1" latinLnBrk="0" hangingPunct="1">
      <a:defRPr sz="1800" kern="1200">
        <a:solidFill>
          <a:schemeClr val="tx1"/>
        </a:solidFill>
        <a:latin typeface="+mn-lt"/>
        <a:ea typeface="+mn-ea"/>
        <a:cs typeface="+mn-cs"/>
      </a:defRPr>
    </a:lvl2pPr>
    <a:lvl3pPr marL="891723" algn="l" defTabSz="891723" rtl="0" eaLnBrk="1" latinLnBrk="0" hangingPunct="1">
      <a:defRPr sz="1800" kern="1200">
        <a:solidFill>
          <a:schemeClr val="tx1"/>
        </a:solidFill>
        <a:latin typeface="+mn-lt"/>
        <a:ea typeface="+mn-ea"/>
        <a:cs typeface="+mn-cs"/>
      </a:defRPr>
    </a:lvl3pPr>
    <a:lvl4pPr marL="1337584" algn="l" defTabSz="891723" rtl="0" eaLnBrk="1" latinLnBrk="0" hangingPunct="1">
      <a:defRPr sz="1800" kern="1200">
        <a:solidFill>
          <a:schemeClr val="tx1"/>
        </a:solidFill>
        <a:latin typeface="+mn-lt"/>
        <a:ea typeface="+mn-ea"/>
        <a:cs typeface="+mn-cs"/>
      </a:defRPr>
    </a:lvl4pPr>
    <a:lvl5pPr marL="1783446" algn="l" defTabSz="891723" rtl="0" eaLnBrk="1" latinLnBrk="0" hangingPunct="1">
      <a:defRPr sz="1800" kern="1200">
        <a:solidFill>
          <a:schemeClr val="tx1"/>
        </a:solidFill>
        <a:latin typeface="+mn-lt"/>
        <a:ea typeface="+mn-ea"/>
        <a:cs typeface="+mn-cs"/>
      </a:defRPr>
    </a:lvl5pPr>
    <a:lvl6pPr marL="2229307" algn="l" defTabSz="891723" rtl="0" eaLnBrk="1" latinLnBrk="0" hangingPunct="1">
      <a:defRPr sz="1800" kern="1200">
        <a:solidFill>
          <a:schemeClr val="tx1"/>
        </a:solidFill>
        <a:latin typeface="+mn-lt"/>
        <a:ea typeface="+mn-ea"/>
        <a:cs typeface="+mn-cs"/>
      </a:defRPr>
    </a:lvl6pPr>
    <a:lvl7pPr marL="2675169" algn="l" defTabSz="891723" rtl="0" eaLnBrk="1" latinLnBrk="0" hangingPunct="1">
      <a:defRPr sz="1800" kern="1200">
        <a:solidFill>
          <a:schemeClr val="tx1"/>
        </a:solidFill>
        <a:latin typeface="+mn-lt"/>
        <a:ea typeface="+mn-ea"/>
        <a:cs typeface="+mn-cs"/>
      </a:defRPr>
    </a:lvl7pPr>
    <a:lvl8pPr marL="3121030" algn="l" defTabSz="891723" rtl="0" eaLnBrk="1" latinLnBrk="0" hangingPunct="1">
      <a:defRPr sz="1800" kern="1200">
        <a:solidFill>
          <a:schemeClr val="tx1"/>
        </a:solidFill>
        <a:latin typeface="+mn-lt"/>
        <a:ea typeface="+mn-ea"/>
        <a:cs typeface="+mn-cs"/>
      </a:defRPr>
    </a:lvl8pPr>
    <a:lvl9pPr marL="3566892" algn="l" defTabSz="89172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408" y="-72"/>
      </p:cViewPr>
      <p:guideLst>
        <p:guide orient="horz" pos="2007"/>
        <p:guide pos="37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CFC9B-EDF3-42FF-AF47-D106E2A75EC3}" type="datetimeFigureOut">
              <a:rPr lang="en-IN" smtClean="0"/>
              <a:t>03-05-2022</a:t>
            </a:fld>
            <a:endParaRPr lang="en-IN"/>
          </a:p>
        </p:txBody>
      </p:sp>
      <p:sp>
        <p:nvSpPr>
          <p:cNvPr id="4" name="Slide Image Placeholder 3"/>
          <p:cNvSpPr>
            <a:spLocks noGrp="1" noRot="1" noChangeAspect="1"/>
          </p:cNvSpPr>
          <p:nvPr>
            <p:ph type="sldImg" idx="2"/>
          </p:nvPr>
        </p:nvSpPr>
        <p:spPr>
          <a:xfrm>
            <a:off x="544513" y="1143000"/>
            <a:ext cx="57689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E45BE-DCAA-4049-9B12-C21B3B45C402}" type="slidenum">
              <a:rPr lang="en-IN" smtClean="0"/>
              <a:t>‹#›</a:t>
            </a:fld>
            <a:endParaRPr lang="en-IN"/>
          </a:p>
        </p:txBody>
      </p:sp>
    </p:spTree>
    <p:extLst>
      <p:ext uri="{BB962C8B-B14F-4D97-AF65-F5344CB8AC3E}">
        <p14:creationId xmlns:p14="http://schemas.microsoft.com/office/powerpoint/2010/main" val="2554568505"/>
      </p:ext>
    </p:extLst>
  </p:cSld>
  <p:clrMap bg1="lt1" tx1="dk1" bg2="lt2" tx2="dk2" accent1="accent1" accent2="accent2" accent3="accent3" accent4="accent4" accent5="accent5" accent6="accent6" hlink="hlink" folHlink="folHlink"/>
  <p:notesStyle>
    <a:lvl1pPr marL="0" algn="l" defTabSz="891723" rtl="0" eaLnBrk="1" latinLnBrk="0" hangingPunct="1">
      <a:defRPr sz="1200" kern="1200">
        <a:solidFill>
          <a:schemeClr val="tx1"/>
        </a:solidFill>
        <a:latin typeface="+mn-lt"/>
        <a:ea typeface="+mn-ea"/>
        <a:cs typeface="+mn-cs"/>
      </a:defRPr>
    </a:lvl1pPr>
    <a:lvl2pPr marL="445861" algn="l" defTabSz="891723" rtl="0" eaLnBrk="1" latinLnBrk="0" hangingPunct="1">
      <a:defRPr sz="1200" kern="1200">
        <a:solidFill>
          <a:schemeClr val="tx1"/>
        </a:solidFill>
        <a:latin typeface="+mn-lt"/>
        <a:ea typeface="+mn-ea"/>
        <a:cs typeface="+mn-cs"/>
      </a:defRPr>
    </a:lvl2pPr>
    <a:lvl3pPr marL="891723" algn="l" defTabSz="891723" rtl="0" eaLnBrk="1" latinLnBrk="0" hangingPunct="1">
      <a:defRPr sz="1200" kern="1200">
        <a:solidFill>
          <a:schemeClr val="tx1"/>
        </a:solidFill>
        <a:latin typeface="+mn-lt"/>
        <a:ea typeface="+mn-ea"/>
        <a:cs typeface="+mn-cs"/>
      </a:defRPr>
    </a:lvl3pPr>
    <a:lvl4pPr marL="1337584" algn="l" defTabSz="891723" rtl="0" eaLnBrk="1" latinLnBrk="0" hangingPunct="1">
      <a:defRPr sz="1200" kern="1200">
        <a:solidFill>
          <a:schemeClr val="tx1"/>
        </a:solidFill>
        <a:latin typeface="+mn-lt"/>
        <a:ea typeface="+mn-ea"/>
        <a:cs typeface="+mn-cs"/>
      </a:defRPr>
    </a:lvl4pPr>
    <a:lvl5pPr marL="1783446" algn="l" defTabSz="891723" rtl="0" eaLnBrk="1" latinLnBrk="0" hangingPunct="1">
      <a:defRPr sz="1200" kern="1200">
        <a:solidFill>
          <a:schemeClr val="tx1"/>
        </a:solidFill>
        <a:latin typeface="+mn-lt"/>
        <a:ea typeface="+mn-ea"/>
        <a:cs typeface="+mn-cs"/>
      </a:defRPr>
    </a:lvl5pPr>
    <a:lvl6pPr marL="2229307" algn="l" defTabSz="891723" rtl="0" eaLnBrk="1" latinLnBrk="0" hangingPunct="1">
      <a:defRPr sz="1200" kern="1200">
        <a:solidFill>
          <a:schemeClr val="tx1"/>
        </a:solidFill>
        <a:latin typeface="+mn-lt"/>
        <a:ea typeface="+mn-ea"/>
        <a:cs typeface="+mn-cs"/>
      </a:defRPr>
    </a:lvl6pPr>
    <a:lvl7pPr marL="2675169" algn="l" defTabSz="891723" rtl="0" eaLnBrk="1" latinLnBrk="0" hangingPunct="1">
      <a:defRPr sz="1200" kern="1200">
        <a:solidFill>
          <a:schemeClr val="tx1"/>
        </a:solidFill>
        <a:latin typeface="+mn-lt"/>
        <a:ea typeface="+mn-ea"/>
        <a:cs typeface="+mn-cs"/>
      </a:defRPr>
    </a:lvl7pPr>
    <a:lvl8pPr marL="3121030" algn="l" defTabSz="891723" rtl="0" eaLnBrk="1" latinLnBrk="0" hangingPunct="1">
      <a:defRPr sz="1200" kern="1200">
        <a:solidFill>
          <a:schemeClr val="tx1"/>
        </a:solidFill>
        <a:latin typeface="+mn-lt"/>
        <a:ea typeface="+mn-ea"/>
        <a:cs typeface="+mn-cs"/>
      </a:defRPr>
    </a:lvl8pPr>
    <a:lvl9pPr marL="3566892" algn="l" defTabSz="89172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223838" y="685800"/>
            <a:ext cx="6410325"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a:ea typeface="MS PGothic"/>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1"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70016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41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92" name="PlaceHolder 2"/>
          <p:cNvSpPr>
            <a:spLocks noGrp="1"/>
          </p:cNvSpPr>
          <p:nvPr>
            <p:ph type="body"/>
          </p:nvPr>
        </p:nvSpPr>
        <p:spPr>
          <a:xfrm>
            <a:off x="595868" y="1490866"/>
            <a:ext cx="10725158"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3" name="PlaceHolder 3"/>
          <p:cNvSpPr>
            <a:spLocks noGrp="1"/>
          </p:cNvSpPr>
          <p:nvPr>
            <p:ph type="body"/>
          </p:nvPr>
        </p:nvSpPr>
        <p:spPr>
          <a:xfrm>
            <a:off x="595868" y="3421266"/>
            <a:ext cx="10725158"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426727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95" name="PlaceHolder 2"/>
          <p:cNvSpPr>
            <a:spLocks noGrp="1"/>
          </p:cNvSpPr>
          <p:nvPr>
            <p:ph type="body"/>
          </p:nvPr>
        </p:nvSpPr>
        <p:spPr>
          <a:xfrm>
            <a:off x="595869" y="14908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6" name="PlaceHolder 3"/>
          <p:cNvSpPr>
            <a:spLocks noGrp="1"/>
          </p:cNvSpPr>
          <p:nvPr>
            <p:ph type="body"/>
          </p:nvPr>
        </p:nvSpPr>
        <p:spPr>
          <a:xfrm>
            <a:off x="6091932" y="14908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7" name="PlaceHolder 4"/>
          <p:cNvSpPr>
            <a:spLocks noGrp="1"/>
          </p:cNvSpPr>
          <p:nvPr>
            <p:ph type="body"/>
          </p:nvPr>
        </p:nvSpPr>
        <p:spPr>
          <a:xfrm>
            <a:off x="595869" y="34212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8" name="PlaceHolder 5"/>
          <p:cNvSpPr>
            <a:spLocks noGrp="1"/>
          </p:cNvSpPr>
          <p:nvPr>
            <p:ph type="body"/>
          </p:nvPr>
        </p:nvSpPr>
        <p:spPr>
          <a:xfrm>
            <a:off x="6091932" y="34212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3754347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100" name="PlaceHolder 2"/>
          <p:cNvSpPr>
            <a:spLocks noGrp="1"/>
          </p:cNvSpPr>
          <p:nvPr>
            <p:ph type="body"/>
          </p:nvPr>
        </p:nvSpPr>
        <p:spPr>
          <a:xfrm>
            <a:off x="595868" y="1490866"/>
            <a:ext cx="3453220"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1" name="PlaceHolder 3"/>
          <p:cNvSpPr>
            <a:spLocks noGrp="1"/>
          </p:cNvSpPr>
          <p:nvPr>
            <p:ph type="body"/>
          </p:nvPr>
        </p:nvSpPr>
        <p:spPr>
          <a:xfrm>
            <a:off x="4222219" y="1490866"/>
            <a:ext cx="3453220"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2" name="PlaceHolder 4"/>
          <p:cNvSpPr>
            <a:spLocks noGrp="1"/>
          </p:cNvSpPr>
          <p:nvPr>
            <p:ph type="body"/>
          </p:nvPr>
        </p:nvSpPr>
        <p:spPr>
          <a:xfrm>
            <a:off x="7848569" y="1490866"/>
            <a:ext cx="3453220"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3" name="PlaceHolder 5"/>
          <p:cNvSpPr>
            <a:spLocks noGrp="1"/>
          </p:cNvSpPr>
          <p:nvPr>
            <p:ph type="body"/>
          </p:nvPr>
        </p:nvSpPr>
        <p:spPr>
          <a:xfrm>
            <a:off x="595868" y="3421266"/>
            <a:ext cx="3453220"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4" name="PlaceHolder 6"/>
          <p:cNvSpPr>
            <a:spLocks noGrp="1"/>
          </p:cNvSpPr>
          <p:nvPr>
            <p:ph type="body"/>
          </p:nvPr>
        </p:nvSpPr>
        <p:spPr>
          <a:xfrm>
            <a:off x="4222219" y="3421266"/>
            <a:ext cx="3453220"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105" name="PlaceHolder 7"/>
          <p:cNvSpPr>
            <a:spLocks noGrp="1"/>
          </p:cNvSpPr>
          <p:nvPr>
            <p:ph type="body"/>
          </p:nvPr>
        </p:nvSpPr>
        <p:spPr>
          <a:xfrm>
            <a:off x="7848569" y="3421266"/>
            <a:ext cx="3453220"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336427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71" name="PlaceHolder 2"/>
          <p:cNvSpPr>
            <a:spLocks noGrp="1"/>
          </p:cNvSpPr>
          <p:nvPr>
            <p:ph type="subTitle"/>
          </p:nvPr>
        </p:nvSpPr>
        <p:spPr>
          <a:xfrm>
            <a:off x="595868" y="1490867"/>
            <a:ext cx="10725158" cy="3695556"/>
          </a:xfrm>
          <a:prstGeom prst="rect">
            <a:avLst/>
          </a:prstGeom>
        </p:spPr>
        <p:txBody>
          <a:bodyPr lIns="0" tIns="0" rIns="0" bIns="0" anchor="ctr">
            <a:noAutofit/>
          </a:bodyPr>
          <a:lstStyle/>
          <a:p>
            <a:pPr algn="ctr"/>
            <a:r>
              <a:rPr lang="en-US" sz="3100" b="0" strike="noStrike" spc="-1">
                <a:latin typeface="Arial"/>
              </a:rPr>
              <a:t>Click to edit Master subtitle style</a:t>
            </a:r>
            <a:endParaRPr lang="en-IN" sz="3100" b="0" strike="noStrike" spc="-1">
              <a:latin typeface="Arial"/>
            </a:endParaRPr>
          </a:p>
        </p:txBody>
      </p:sp>
    </p:spTree>
    <p:extLst>
      <p:ext uri="{BB962C8B-B14F-4D97-AF65-F5344CB8AC3E}">
        <p14:creationId xmlns:p14="http://schemas.microsoft.com/office/powerpoint/2010/main" val="217214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73" name="PlaceHolder 2"/>
          <p:cNvSpPr>
            <a:spLocks noGrp="1"/>
          </p:cNvSpPr>
          <p:nvPr>
            <p:ph type="body"/>
          </p:nvPr>
        </p:nvSpPr>
        <p:spPr>
          <a:xfrm>
            <a:off x="595868" y="1490867"/>
            <a:ext cx="10725158" cy="3695556"/>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298406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75" name="PlaceHolder 2"/>
          <p:cNvSpPr>
            <a:spLocks noGrp="1"/>
          </p:cNvSpPr>
          <p:nvPr>
            <p:ph type="body"/>
          </p:nvPr>
        </p:nvSpPr>
        <p:spPr>
          <a:xfrm>
            <a:off x="595869" y="1490867"/>
            <a:ext cx="5233787" cy="3695556"/>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76" name="PlaceHolder 3"/>
          <p:cNvSpPr>
            <a:spLocks noGrp="1"/>
          </p:cNvSpPr>
          <p:nvPr>
            <p:ph type="body"/>
          </p:nvPr>
        </p:nvSpPr>
        <p:spPr>
          <a:xfrm>
            <a:off x="6091932" y="1490867"/>
            <a:ext cx="5233787" cy="3695556"/>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238863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Tree>
    <p:extLst>
      <p:ext uri="{BB962C8B-B14F-4D97-AF65-F5344CB8AC3E}">
        <p14:creationId xmlns:p14="http://schemas.microsoft.com/office/powerpoint/2010/main" val="372168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595868" y="254221"/>
            <a:ext cx="10725158" cy="4931868"/>
          </a:xfrm>
          <a:prstGeom prst="rect">
            <a:avLst/>
          </a:prstGeom>
        </p:spPr>
        <p:txBody>
          <a:bodyPr lIns="0" tIns="0" rIns="0" bIns="0" anchor="ctr">
            <a:noAutofit/>
          </a:bodyPr>
          <a:lstStyle/>
          <a:p>
            <a:pPr algn="ctr"/>
            <a:r>
              <a:rPr lang="en-US" sz="3100" b="0" strike="noStrike" spc="-1">
                <a:latin typeface="Arial"/>
              </a:rPr>
              <a:t>Click to edit Master subtitle style</a:t>
            </a:r>
            <a:endParaRPr lang="en-IN" sz="3100" b="0" strike="noStrike" spc="-1">
              <a:latin typeface="Arial"/>
            </a:endParaRPr>
          </a:p>
        </p:txBody>
      </p:sp>
    </p:spTree>
    <p:extLst>
      <p:ext uri="{BB962C8B-B14F-4D97-AF65-F5344CB8AC3E}">
        <p14:creationId xmlns:p14="http://schemas.microsoft.com/office/powerpoint/2010/main" val="405595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80" name="PlaceHolder 2"/>
          <p:cNvSpPr>
            <a:spLocks noGrp="1"/>
          </p:cNvSpPr>
          <p:nvPr>
            <p:ph type="body"/>
          </p:nvPr>
        </p:nvSpPr>
        <p:spPr>
          <a:xfrm>
            <a:off x="595869" y="14908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1" name="PlaceHolder 3"/>
          <p:cNvSpPr>
            <a:spLocks noGrp="1"/>
          </p:cNvSpPr>
          <p:nvPr>
            <p:ph type="body"/>
          </p:nvPr>
        </p:nvSpPr>
        <p:spPr>
          <a:xfrm>
            <a:off x="6091932" y="1490867"/>
            <a:ext cx="5233787" cy="3695556"/>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2" name="PlaceHolder 4"/>
          <p:cNvSpPr>
            <a:spLocks noGrp="1"/>
          </p:cNvSpPr>
          <p:nvPr>
            <p:ph type="body"/>
          </p:nvPr>
        </p:nvSpPr>
        <p:spPr>
          <a:xfrm>
            <a:off x="595869" y="34212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262250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84" name="PlaceHolder 2"/>
          <p:cNvSpPr>
            <a:spLocks noGrp="1"/>
          </p:cNvSpPr>
          <p:nvPr>
            <p:ph type="body"/>
          </p:nvPr>
        </p:nvSpPr>
        <p:spPr>
          <a:xfrm>
            <a:off x="595869" y="1490867"/>
            <a:ext cx="5233787" cy="3695556"/>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5" name="PlaceHolder 3"/>
          <p:cNvSpPr>
            <a:spLocks noGrp="1"/>
          </p:cNvSpPr>
          <p:nvPr>
            <p:ph type="body"/>
          </p:nvPr>
        </p:nvSpPr>
        <p:spPr>
          <a:xfrm>
            <a:off x="6091932" y="14908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6" name="PlaceHolder 4"/>
          <p:cNvSpPr>
            <a:spLocks noGrp="1"/>
          </p:cNvSpPr>
          <p:nvPr>
            <p:ph type="body"/>
          </p:nvPr>
        </p:nvSpPr>
        <p:spPr>
          <a:xfrm>
            <a:off x="6091932" y="34212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238649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Master title style</a:t>
            </a:r>
          </a:p>
        </p:txBody>
      </p:sp>
      <p:sp>
        <p:nvSpPr>
          <p:cNvPr id="88" name="PlaceHolder 2"/>
          <p:cNvSpPr>
            <a:spLocks noGrp="1"/>
          </p:cNvSpPr>
          <p:nvPr>
            <p:ph type="body"/>
          </p:nvPr>
        </p:nvSpPr>
        <p:spPr>
          <a:xfrm>
            <a:off x="595869" y="14908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89" name="PlaceHolder 3"/>
          <p:cNvSpPr>
            <a:spLocks noGrp="1"/>
          </p:cNvSpPr>
          <p:nvPr>
            <p:ph type="body"/>
          </p:nvPr>
        </p:nvSpPr>
        <p:spPr>
          <a:xfrm>
            <a:off x="6091932" y="1490866"/>
            <a:ext cx="5233787"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
        <p:nvSpPr>
          <p:cNvPr id="90" name="PlaceHolder 4"/>
          <p:cNvSpPr>
            <a:spLocks noGrp="1"/>
          </p:cNvSpPr>
          <p:nvPr>
            <p:ph type="body"/>
          </p:nvPr>
        </p:nvSpPr>
        <p:spPr>
          <a:xfrm>
            <a:off x="595868" y="3421266"/>
            <a:ext cx="10725158" cy="1762481"/>
          </a:xfrm>
          <a:prstGeom prst="rect">
            <a:avLst/>
          </a:prstGeom>
        </p:spPr>
        <p:txBody>
          <a:bodyPr lIns="0" tIns="0" rIns="0" bIns="0">
            <a:normAutofit/>
          </a:bodyPr>
          <a:lstStyle/>
          <a:p>
            <a:pPr lvl="0"/>
            <a:r>
              <a:rPr lang="en-US" sz="1800" b="0" strike="noStrike" spc="-1">
                <a:solidFill>
                  <a:srgbClr val="000000"/>
                </a:solidFill>
                <a:latin typeface="Arial"/>
              </a:rPr>
              <a:t>Click to edit Master text styles</a:t>
            </a:r>
          </a:p>
        </p:txBody>
      </p:sp>
    </p:spTree>
    <p:extLst>
      <p:ext uri="{BB962C8B-B14F-4D97-AF65-F5344CB8AC3E}">
        <p14:creationId xmlns:p14="http://schemas.microsoft.com/office/powerpoint/2010/main" val="261044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CustomShape 1"/>
          <p:cNvSpPr/>
          <p:nvPr/>
        </p:nvSpPr>
        <p:spPr>
          <a:xfrm>
            <a:off x="0" y="0"/>
            <a:ext cx="11915486" cy="777378"/>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54" name="CustomShape 2"/>
          <p:cNvSpPr/>
          <p:nvPr/>
        </p:nvSpPr>
        <p:spPr>
          <a:xfrm flipV="1">
            <a:off x="0" y="6227386"/>
            <a:ext cx="11915486" cy="182637"/>
          </a:xfrm>
          <a:prstGeom prst="rect">
            <a:avLst/>
          </a:prstGeom>
          <a:solidFill>
            <a:srgbClr val="FF0000"/>
          </a:solidFill>
          <a:ln w="9360">
            <a:noFill/>
          </a:ln>
        </p:spPr>
        <p:style>
          <a:lnRef idx="0">
            <a:scrgbClr r="0" g="0" b="0"/>
          </a:lnRef>
          <a:fillRef idx="0">
            <a:scrgbClr r="0" g="0" b="0"/>
          </a:fillRef>
          <a:effectRef idx="0">
            <a:scrgbClr r="0" g="0" b="0"/>
          </a:effectRef>
          <a:fontRef idx="minor"/>
        </p:style>
      </p:sp>
      <p:pic>
        <p:nvPicPr>
          <p:cNvPr id="55" name="Picture 10" descr="LOGO.gif"/>
          <p:cNvPicPr/>
          <p:nvPr/>
        </p:nvPicPr>
        <p:blipFill>
          <a:blip r:embed="rId14"/>
          <a:srcRect b="10714"/>
          <a:stretch/>
        </p:blipFill>
        <p:spPr>
          <a:xfrm>
            <a:off x="8540620" y="212408"/>
            <a:ext cx="2679530" cy="588720"/>
          </a:xfrm>
          <a:prstGeom prst="rect">
            <a:avLst/>
          </a:prstGeom>
          <a:ln w="9360">
            <a:noFill/>
          </a:ln>
        </p:spPr>
      </p:pic>
      <p:pic>
        <p:nvPicPr>
          <p:cNvPr id="56" name="Picture 10" descr="LOGO.gif"/>
          <p:cNvPicPr/>
          <p:nvPr/>
        </p:nvPicPr>
        <p:blipFill>
          <a:blip r:embed="rId14"/>
          <a:srcRect b="10714"/>
          <a:stretch/>
        </p:blipFill>
        <p:spPr>
          <a:xfrm>
            <a:off x="8540620" y="212408"/>
            <a:ext cx="2679530" cy="588720"/>
          </a:xfrm>
          <a:prstGeom prst="rect">
            <a:avLst/>
          </a:prstGeom>
          <a:ln w="9360">
            <a:noFill/>
          </a:ln>
        </p:spPr>
      </p:pic>
      <p:grpSp>
        <p:nvGrpSpPr>
          <p:cNvPr id="57" name="Group 3"/>
          <p:cNvGrpSpPr/>
          <p:nvPr/>
        </p:nvGrpSpPr>
        <p:grpSpPr>
          <a:xfrm>
            <a:off x="8010908" y="0"/>
            <a:ext cx="3904579" cy="812835"/>
            <a:chOff x="6146640" y="0"/>
            <a:chExt cx="2995920" cy="874800"/>
          </a:xfrm>
        </p:grpSpPr>
        <p:sp>
          <p:nvSpPr>
            <p:cNvPr id="58" name="CustomShape 4"/>
            <p:cNvSpPr/>
            <p:nvPr/>
          </p:nvSpPr>
          <p:spPr>
            <a:xfrm>
              <a:off x="6146640" y="0"/>
              <a:ext cx="299592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59" name="Picture 9" descr="LOGO.gif"/>
            <p:cNvPicPr/>
            <p:nvPr/>
          </p:nvPicPr>
          <p:blipFill>
            <a:blip r:embed="rId14"/>
            <a:srcRect b="10714"/>
            <a:stretch/>
          </p:blipFill>
          <p:spPr>
            <a:xfrm>
              <a:off x="6553080" y="228600"/>
              <a:ext cx="2055960" cy="633600"/>
            </a:xfrm>
            <a:prstGeom prst="rect">
              <a:avLst/>
            </a:prstGeom>
            <a:ln w="9360">
              <a:noFill/>
            </a:ln>
          </p:spPr>
        </p:pic>
        <p:sp>
          <p:nvSpPr>
            <p:cNvPr id="60" name="CustomShape 5"/>
            <p:cNvSpPr/>
            <p:nvPr/>
          </p:nvSpPr>
          <p:spPr>
            <a:xfrm>
              <a:off x="6527880" y="190440"/>
              <a:ext cx="2075040" cy="68436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pic>
        <p:nvPicPr>
          <p:cNvPr id="61" name="Picture 15" descr="logo.jpg"/>
          <p:cNvPicPr/>
          <p:nvPr/>
        </p:nvPicPr>
        <p:blipFill>
          <a:blip r:embed="rId15"/>
          <a:stretch/>
        </p:blipFill>
        <p:spPr>
          <a:xfrm>
            <a:off x="8540620" y="212407"/>
            <a:ext cx="2501708" cy="564971"/>
          </a:xfrm>
          <a:prstGeom prst="rect">
            <a:avLst/>
          </a:prstGeom>
          <a:ln w="9360">
            <a:noFill/>
          </a:ln>
        </p:spPr>
      </p:pic>
      <p:pic>
        <p:nvPicPr>
          <p:cNvPr id="62" name="Picture 10" descr="LOGO.gif"/>
          <p:cNvPicPr/>
          <p:nvPr/>
        </p:nvPicPr>
        <p:blipFill>
          <a:blip r:embed="rId14"/>
          <a:srcRect b="10714"/>
          <a:stretch/>
        </p:blipFill>
        <p:spPr>
          <a:xfrm>
            <a:off x="8540620" y="212408"/>
            <a:ext cx="2679530" cy="588720"/>
          </a:xfrm>
          <a:prstGeom prst="rect">
            <a:avLst/>
          </a:prstGeom>
          <a:ln w="9360">
            <a:noFill/>
          </a:ln>
        </p:spPr>
      </p:pic>
      <p:grpSp>
        <p:nvGrpSpPr>
          <p:cNvPr id="63" name="Group 6"/>
          <p:cNvGrpSpPr/>
          <p:nvPr/>
        </p:nvGrpSpPr>
        <p:grpSpPr>
          <a:xfrm>
            <a:off x="8010908" y="0"/>
            <a:ext cx="3904579" cy="812835"/>
            <a:chOff x="6146640" y="0"/>
            <a:chExt cx="2995920" cy="874800"/>
          </a:xfrm>
        </p:grpSpPr>
        <p:sp>
          <p:nvSpPr>
            <p:cNvPr id="64" name="CustomShape 7"/>
            <p:cNvSpPr/>
            <p:nvPr/>
          </p:nvSpPr>
          <p:spPr>
            <a:xfrm>
              <a:off x="6146640" y="0"/>
              <a:ext cx="299592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5" name="Picture 9" descr="LOGO.gif"/>
            <p:cNvPicPr/>
            <p:nvPr/>
          </p:nvPicPr>
          <p:blipFill>
            <a:blip r:embed="rId14"/>
            <a:srcRect b="10714"/>
            <a:stretch/>
          </p:blipFill>
          <p:spPr>
            <a:xfrm>
              <a:off x="6553080" y="228600"/>
              <a:ext cx="2055960" cy="633600"/>
            </a:xfrm>
            <a:prstGeom prst="rect">
              <a:avLst/>
            </a:prstGeom>
            <a:ln w="9360">
              <a:noFill/>
            </a:ln>
          </p:spPr>
        </p:pic>
        <p:sp>
          <p:nvSpPr>
            <p:cNvPr id="66" name="CustomShape 8"/>
            <p:cNvSpPr/>
            <p:nvPr/>
          </p:nvSpPr>
          <p:spPr>
            <a:xfrm>
              <a:off x="6527880" y="190440"/>
              <a:ext cx="2075040" cy="68436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pic>
        <p:nvPicPr>
          <p:cNvPr id="67" name="Picture 15" descr="logo.jpg"/>
          <p:cNvPicPr/>
          <p:nvPr/>
        </p:nvPicPr>
        <p:blipFill>
          <a:blip r:embed="rId15"/>
          <a:stretch/>
        </p:blipFill>
        <p:spPr>
          <a:xfrm>
            <a:off x="8540620" y="212407"/>
            <a:ext cx="2501708" cy="564971"/>
          </a:xfrm>
          <a:prstGeom prst="rect">
            <a:avLst/>
          </a:prstGeom>
          <a:ln w="9360">
            <a:noFill/>
          </a:ln>
        </p:spPr>
      </p:pic>
      <p:sp>
        <p:nvSpPr>
          <p:cNvPr id="68" name="PlaceHolder 9"/>
          <p:cNvSpPr>
            <a:spLocks noGrp="1"/>
          </p:cNvSpPr>
          <p:nvPr>
            <p:ph type="title"/>
          </p:nvPr>
        </p:nvSpPr>
        <p:spPr>
          <a:xfrm>
            <a:off x="595868" y="254220"/>
            <a:ext cx="10725158" cy="106371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69" name="PlaceHolder 10"/>
          <p:cNvSpPr>
            <a:spLocks noGrp="1"/>
          </p:cNvSpPr>
          <p:nvPr>
            <p:ph type="body"/>
          </p:nvPr>
        </p:nvSpPr>
        <p:spPr>
          <a:xfrm>
            <a:off x="595868" y="1490867"/>
            <a:ext cx="10725158" cy="3695556"/>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42573" lvl="1" indent="-315965">
              <a:spcBef>
                <a:spcPts val="1106"/>
              </a:spcBef>
              <a:buClr>
                <a:srgbClr val="000000"/>
              </a:buClr>
              <a:buSzPct val="75000"/>
              <a:buFont typeface="Symbol" charset="2"/>
              <a:buChar char=""/>
            </a:pPr>
            <a:r>
              <a:rPr lang="en-US" sz="1800" b="0" strike="noStrike" spc="-1">
                <a:solidFill>
                  <a:srgbClr val="000000"/>
                </a:solidFill>
                <a:latin typeface="Arial"/>
              </a:rPr>
              <a:t>Second Outline Level</a:t>
            </a:r>
          </a:p>
          <a:p>
            <a:pPr marL="1263859" lvl="2" indent="-280858">
              <a:spcBef>
                <a:spcPts val="829"/>
              </a:spcBef>
              <a:buClr>
                <a:srgbClr val="000000"/>
              </a:buClr>
              <a:buSzPct val="45000"/>
              <a:buFont typeface="Wingdings" charset="2"/>
              <a:buChar char=""/>
            </a:pPr>
            <a:r>
              <a:rPr lang="en-US" sz="1800" b="0" strike="noStrike" spc="-1">
                <a:solidFill>
                  <a:srgbClr val="000000"/>
                </a:solidFill>
                <a:latin typeface="Arial"/>
              </a:rPr>
              <a:t>Third Outline Level</a:t>
            </a:r>
          </a:p>
          <a:p>
            <a:pPr marL="1685146" lvl="3" indent="-210643">
              <a:spcBef>
                <a:spcPts val="553"/>
              </a:spcBef>
              <a:buClr>
                <a:srgbClr val="000000"/>
              </a:buClr>
              <a:buSzPct val="75000"/>
              <a:buFont typeface="Symbol" charset="2"/>
              <a:buChar char=""/>
            </a:pPr>
            <a:r>
              <a:rPr lang="en-US" sz="1800" b="0" strike="noStrike" spc="-1">
                <a:solidFill>
                  <a:srgbClr val="000000"/>
                </a:solidFill>
                <a:latin typeface="Arial"/>
              </a:rPr>
              <a:t>Fourth Outline Level</a:t>
            </a:r>
          </a:p>
          <a:p>
            <a:pPr marL="2106432" lvl="4" indent="-210643">
              <a:spcBef>
                <a:spcPts val="276"/>
              </a:spcBef>
              <a:buClr>
                <a:srgbClr val="000000"/>
              </a:buClr>
              <a:buSzPct val="45000"/>
              <a:buFont typeface="Wingdings" charset="2"/>
              <a:buChar char=""/>
            </a:pPr>
            <a:r>
              <a:rPr lang="en-US" sz="2000" b="0" strike="noStrike" spc="-1">
                <a:solidFill>
                  <a:srgbClr val="000000"/>
                </a:solidFill>
                <a:latin typeface="Arial"/>
              </a:rPr>
              <a:t>Fifth Outline Level</a:t>
            </a:r>
          </a:p>
          <a:p>
            <a:pPr marL="2527718" lvl="5" indent="-210643">
              <a:spcBef>
                <a:spcPts val="276"/>
              </a:spcBef>
              <a:buClr>
                <a:srgbClr val="000000"/>
              </a:buClr>
              <a:buSzPct val="45000"/>
              <a:buFont typeface="Wingdings" charset="2"/>
              <a:buChar char=""/>
            </a:pPr>
            <a:r>
              <a:rPr lang="en-US" sz="2000" b="0" strike="noStrike" spc="-1">
                <a:solidFill>
                  <a:srgbClr val="000000"/>
                </a:solidFill>
                <a:latin typeface="Arial"/>
              </a:rPr>
              <a:t>Sixth Outline Level</a:t>
            </a:r>
          </a:p>
          <a:p>
            <a:pPr marL="2949005" lvl="6" indent="-210643">
              <a:spcBef>
                <a:spcPts val="276"/>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2395982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p:bodyStyle>
      <a:lvl1pPr marL="421286" indent="-315965" eaLnBrk="1" hangingPunct="1">
        <a:spcBef>
          <a:spcPts val="1382"/>
        </a:spcBef>
        <a:buClr>
          <a:srgbClr val="000000"/>
        </a:buClr>
        <a:buSzPct val="45000"/>
        <a:buFont typeface="Wingdings" charset="2"/>
        <a:buChar char=""/>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638520" y="849630"/>
            <a:ext cx="8564314" cy="3751083"/>
          </a:xfrm>
          <a:prstGeom prst="rect">
            <a:avLst/>
          </a:prstGeom>
          <a:noFill/>
          <a:ln w="9360">
            <a:noFill/>
          </a:ln>
        </p:spPr>
        <p:style>
          <a:lnRef idx="0">
            <a:scrgbClr r="0" g="0" b="0"/>
          </a:lnRef>
          <a:fillRef idx="0">
            <a:scrgbClr r="0" g="0" b="0"/>
          </a:fillRef>
          <a:effectRef idx="0">
            <a:scrgbClr r="0" g="0" b="0"/>
          </a:effectRef>
          <a:fontRef idx="minor"/>
        </p:style>
        <p:txBody>
          <a:bodyPr lIns="87768" tIns="32299" rIns="87768" bIns="43884" anchor="ctr">
            <a:noAutofit/>
          </a:bodyPr>
          <a:lstStyle/>
          <a:p>
            <a:pPr algn="ctr">
              <a:defRPr/>
            </a:pPr>
            <a:endParaRPr lang="en-IN" sz="2000" spc="-1" dirty="0">
              <a:solidFill>
                <a:prstClr val="black"/>
              </a:solidFill>
              <a:latin typeface="Arial"/>
            </a:endParaRPr>
          </a:p>
        </p:txBody>
      </p:sp>
      <p:sp>
        <p:nvSpPr>
          <p:cNvPr id="113" name="CustomShape 2"/>
          <p:cNvSpPr/>
          <p:nvPr/>
        </p:nvSpPr>
        <p:spPr>
          <a:xfrm>
            <a:off x="3561976" y="3162555"/>
            <a:ext cx="4653754" cy="555933"/>
          </a:xfrm>
          <a:prstGeom prst="rect">
            <a:avLst/>
          </a:prstGeom>
          <a:noFill/>
          <a:ln>
            <a:noFill/>
          </a:ln>
        </p:spPr>
        <p:style>
          <a:lnRef idx="0">
            <a:scrgbClr r="0" g="0" b="0"/>
          </a:lnRef>
          <a:fillRef idx="0">
            <a:scrgbClr r="0" g="0" b="0"/>
          </a:fillRef>
          <a:effectRef idx="0">
            <a:scrgbClr r="0" g="0" b="0"/>
          </a:effectRef>
          <a:fontRef idx="minor"/>
        </p:style>
        <p:txBody>
          <a:bodyPr lIns="87768" tIns="43884" rIns="87768" bIns="43884">
            <a:spAutoFit/>
          </a:bodyPr>
          <a:lstStyle/>
          <a:p>
            <a:pPr algn="ctr">
              <a:lnSpc>
                <a:spcPct val="150000"/>
              </a:lnSpc>
              <a:defRPr/>
            </a:pPr>
            <a:r>
              <a:rPr lang="en-US" sz="2300" b="1" spc="-1" dirty="0" smtClean="0">
                <a:solidFill>
                  <a:srgbClr val="000000"/>
                </a:solidFill>
                <a:latin typeface="Times New Roman"/>
                <a:ea typeface="MS PGothic"/>
              </a:rPr>
              <a:t>Prabhjot Kaur</a:t>
            </a:r>
            <a:endParaRPr lang="en-US" sz="2300" b="1" spc="-1" dirty="0">
              <a:solidFill>
                <a:srgbClr val="000000"/>
              </a:solidFill>
              <a:latin typeface="Times New Roman"/>
              <a:ea typeface="MS PGothic"/>
            </a:endParaRPr>
          </a:p>
        </p:txBody>
      </p:sp>
      <p:sp>
        <p:nvSpPr>
          <p:cNvPr id="114" name="CustomShape 3"/>
          <p:cNvSpPr/>
          <p:nvPr/>
        </p:nvSpPr>
        <p:spPr>
          <a:xfrm>
            <a:off x="2891536" y="4873599"/>
            <a:ext cx="5994633" cy="642623"/>
          </a:xfrm>
          <a:prstGeom prst="rect">
            <a:avLst/>
          </a:prstGeom>
          <a:noFill/>
          <a:ln>
            <a:noFill/>
          </a:ln>
        </p:spPr>
        <p:style>
          <a:lnRef idx="0">
            <a:scrgbClr r="0" g="0" b="0"/>
          </a:lnRef>
          <a:fillRef idx="0">
            <a:scrgbClr r="0" g="0" b="0"/>
          </a:fillRef>
          <a:effectRef idx="0">
            <a:scrgbClr r="0" g="0" b="0"/>
          </a:effectRef>
          <a:fontRef idx="minor"/>
        </p:style>
        <p:txBody>
          <a:bodyPr wrap="square" lIns="87768" tIns="43884" rIns="87768" bIns="43884">
            <a:spAutoFit/>
          </a:bodyPr>
          <a:lstStyle/>
          <a:p>
            <a:pPr algn="ctr">
              <a:defRPr/>
            </a:pPr>
            <a:r>
              <a:rPr lang="en-US" spc="-1" dirty="0">
                <a:solidFill>
                  <a:srgbClr val="FF0000"/>
                </a:solidFill>
                <a:latin typeface="Times New Roman"/>
                <a:ea typeface="MS PGothic"/>
              </a:rPr>
              <a:t>Department of Computer Science and Engineering</a:t>
            </a:r>
            <a:endParaRPr lang="en-IN" spc="-1" dirty="0">
              <a:solidFill>
                <a:prstClr val="black"/>
              </a:solidFill>
              <a:latin typeface="Arial"/>
            </a:endParaRPr>
          </a:p>
          <a:p>
            <a:pPr algn="ctr">
              <a:defRPr/>
            </a:pPr>
            <a:r>
              <a:rPr lang="en-US" spc="-1" dirty="0">
                <a:solidFill>
                  <a:srgbClr val="FF0000"/>
                </a:solidFill>
                <a:latin typeface="Times New Roman"/>
                <a:ea typeface="MS PGothic"/>
              </a:rPr>
              <a:t>Chitkara University, Punjab</a:t>
            </a:r>
            <a:endParaRPr lang="en-IN" spc="-1" dirty="0">
              <a:solidFill>
                <a:prstClr val="black"/>
              </a:solidFill>
              <a:latin typeface="Arial"/>
            </a:endParaRPr>
          </a:p>
        </p:txBody>
      </p:sp>
      <p:sp>
        <p:nvSpPr>
          <p:cNvPr id="116" name="CustomShape 5"/>
          <p:cNvSpPr/>
          <p:nvPr/>
        </p:nvSpPr>
        <p:spPr>
          <a:xfrm>
            <a:off x="7895136" y="5906267"/>
            <a:ext cx="2084248" cy="337845"/>
          </a:xfrm>
          <a:prstGeom prst="rect">
            <a:avLst/>
          </a:prstGeom>
          <a:noFill/>
          <a:ln>
            <a:noFill/>
          </a:ln>
        </p:spPr>
        <p:style>
          <a:lnRef idx="0">
            <a:scrgbClr r="0" g="0" b="0"/>
          </a:lnRef>
          <a:fillRef idx="0">
            <a:scrgbClr r="0" g="0" b="0"/>
          </a:fillRef>
          <a:effectRef idx="0">
            <a:scrgbClr r="0" g="0" b="0"/>
          </a:effectRef>
          <a:fontRef idx="minor"/>
        </p:style>
        <p:txBody>
          <a:bodyPr lIns="87768" tIns="43884" rIns="87768" bIns="43884" anchor="ctr">
            <a:noAutofit/>
          </a:bodyPr>
          <a:lstStyle/>
          <a:p>
            <a:pPr algn="r">
              <a:defRPr/>
            </a:pPr>
            <a:fld id="{002DD4B1-56C7-4DCB-A57A-CCB74DBE1EC5}" type="slidenum">
              <a:rPr lang="en-US" sz="1200" b="1" spc="-1">
                <a:solidFill>
                  <a:srgbClr val="0070C0"/>
                </a:solidFill>
                <a:latin typeface="Times New Roman"/>
                <a:ea typeface="MS PGothic"/>
              </a:rPr>
              <a:pPr algn="r">
                <a:defRPr/>
              </a:pPr>
              <a:t>1</a:t>
            </a:fld>
            <a:endParaRPr lang="en-IN" sz="1200" spc="-1">
              <a:solidFill>
                <a:prstClr val="black"/>
              </a:solidFill>
              <a:latin typeface="Arial"/>
            </a:endParaRPr>
          </a:p>
        </p:txBody>
      </p:sp>
      <p:sp>
        <p:nvSpPr>
          <p:cNvPr id="8" name="Footer Placeholder 1"/>
          <p:cNvSpPr txBox="1">
            <a:spLocks/>
          </p:cNvSpPr>
          <p:nvPr/>
        </p:nvSpPr>
        <p:spPr bwMode="auto">
          <a:xfrm>
            <a:off x="1730193" y="5906110"/>
            <a:ext cx="8537673" cy="33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72" tIns="44586" rIns="89172" bIns="44586"/>
          <a:lstStyle>
            <a:lvl1pPr>
              <a:lnSpc>
                <a:spcPct val="90000"/>
              </a:lnSpc>
              <a:spcBef>
                <a:spcPts val="1000"/>
              </a:spcBef>
              <a:buFont typeface="Arial" pitchFamily="34" charset="0"/>
              <a:buChar char="•"/>
              <a:defRPr sz="2800">
                <a:solidFill>
                  <a:schemeClr val="tx1"/>
                </a:solidFill>
                <a:latin typeface="Arial" pitchFamily="34" charset="0"/>
                <a:ea typeface="DejaVu Sans"/>
                <a:cs typeface="DejaVu Sans"/>
              </a:defRPr>
            </a:lvl1pPr>
            <a:lvl2pPr marL="685800" indent="-228600">
              <a:lnSpc>
                <a:spcPct val="90000"/>
              </a:lnSpc>
              <a:spcBef>
                <a:spcPts val="500"/>
              </a:spcBef>
              <a:buFont typeface="Arial" pitchFamily="34" charset="0"/>
              <a:buChar char="•"/>
              <a:defRPr sz="2400">
                <a:solidFill>
                  <a:schemeClr val="tx1"/>
                </a:solidFill>
                <a:latin typeface="Arial" pitchFamily="34" charset="0"/>
                <a:ea typeface="DejaVu Sans"/>
                <a:cs typeface="DejaVu Sans"/>
              </a:defRPr>
            </a:lvl2pPr>
            <a:lvl3pPr marL="1143000" indent="-228600">
              <a:lnSpc>
                <a:spcPct val="90000"/>
              </a:lnSpc>
              <a:spcBef>
                <a:spcPts val="500"/>
              </a:spcBef>
              <a:buFont typeface="Arial" pitchFamily="34" charset="0"/>
              <a:buChar char="•"/>
              <a:defRPr sz="2000">
                <a:solidFill>
                  <a:schemeClr val="tx1"/>
                </a:solidFill>
                <a:latin typeface="Arial" pitchFamily="34" charset="0"/>
                <a:ea typeface="DejaVu Sans"/>
                <a:cs typeface="DejaVu Sans"/>
              </a:defRPr>
            </a:lvl3pPr>
            <a:lvl4pPr marL="16002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4pPr>
            <a:lvl5pPr marL="2057400" indent="-228600">
              <a:lnSpc>
                <a:spcPct val="90000"/>
              </a:lnSpc>
              <a:spcBef>
                <a:spcPts val="500"/>
              </a:spcBef>
              <a:buFont typeface="Arial" pitchFamily="34" charset="0"/>
              <a:buChar char="•"/>
              <a:defRPr>
                <a:solidFill>
                  <a:schemeClr val="tx1"/>
                </a:solidFill>
                <a:latin typeface="Arial" pitchFamily="34" charset="0"/>
                <a:ea typeface="DejaVu Sans"/>
                <a:cs typeface="DejaVu Sans"/>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Arial" pitchFamily="34" charset="0"/>
                <a:ea typeface="DejaVu Sans"/>
                <a:cs typeface="DejaVu Sans"/>
              </a:defRPr>
            </a:lvl9pPr>
          </a:lstStyle>
          <a:p>
            <a:pPr algn="ctr">
              <a:lnSpc>
                <a:spcPct val="100000"/>
              </a:lnSpc>
              <a:spcBef>
                <a:spcPct val="0"/>
              </a:spcBef>
              <a:buNone/>
              <a:defRPr/>
            </a:pPr>
            <a:endParaRPr lang="en-US" altLang="en-US" sz="1600" dirty="0">
              <a:solidFill>
                <a:prstClr val="black"/>
              </a:solidFill>
            </a:endParaRPr>
          </a:p>
        </p:txBody>
      </p:sp>
      <p:sp>
        <p:nvSpPr>
          <p:cNvPr id="2" name="TextBox 1">
            <a:extLst>
              <a:ext uri="{FF2B5EF4-FFF2-40B4-BE49-F238E27FC236}">
                <a16:creationId xmlns="" xmlns:a16="http://schemas.microsoft.com/office/drawing/2014/main" id="{CC662A78-7965-4311-A0F4-D96EFD29B497}"/>
              </a:ext>
            </a:extLst>
          </p:cNvPr>
          <p:cNvSpPr txBox="1"/>
          <p:nvPr/>
        </p:nvSpPr>
        <p:spPr>
          <a:xfrm>
            <a:off x="1730194" y="1621232"/>
            <a:ext cx="8110754" cy="1321149"/>
          </a:xfrm>
          <a:prstGeom prst="rect">
            <a:avLst/>
          </a:prstGeom>
          <a:noFill/>
        </p:spPr>
        <p:txBody>
          <a:bodyPr wrap="square" lIns="89172" tIns="44586" rIns="89172" bIns="44586" rtlCol="0">
            <a:spAutoFit/>
          </a:bodyPr>
          <a:lstStyle/>
          <a:p>
            <a:pPr algn="ctr"/>
            <a:r>
              <a:rPr lang="en-GB" sz="8000" b="1" dirty="0">
                <a:solidFill>
                  <a:schemeClr val="tx2"/>
                </a:solidFill>
                <a:latin typeface="Times New Roman" panose="02020603050405020304" pitchFamily="18" charset="0"/>
                <a:cs typeface="Times New Roman" panose="02020603050405020304" pitchFamily="18" charset="0"/>
              </a:rPr>
              <a:t>INHERITANCE</a:t>
            </a:r>
            <a:endParaRPr lang="en-IN" sz="8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45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4DDCF74-EDDF-49EA-8565-02A6D811C680}"/>
              </a:ext>
            </a:extLst>
          </p:cNvPr>
          <p:cNvSpPr txBox="1"/>
          <p:nvPr/>
        </p:nvSpPr>
        <p:spPr>
          <a:xfrm>
            <a:off x="119789" y="154445"/>
            <a:ext cx="6028604" cy="567096"/>
          </a:xfrm>
          <a:prstGeom prst="rect">
            <a:avLst/>
          </a:prstGeom>
          <a:noFill/>
        </p:spPr>
        <p:txBody>
          <a:bodyPr wrap="square" lIns="89172" tIns="44586" rIns="89172" bIns="44586" rtlCol="0">
            <a:spAutoFit/>
          </a:bodyPr>
          <a:lstStyle/>
          <a:p>
            <a:r>
              <a:rPr lang="en-GB" sz="3100" dirty="0">
                <a:latin typeface="Times New Roman" panose="02020603050405020304" pitchFamily="18" charset="0"/>
                <a:cs typeface="Times New Roman" panose="02020603050405020304" pitchFamily="18" charset="0"/>
              </a:rPr>
              <a:t>Forms</a:t>
            </a:r>
            <a:r>
              <a:rPr lang="en-GB" sz="3100" dirty="0">
                <a:solidFill>
                  <a:schemeClr val="bg2"/>
                </a:solidFill>
                <a:latin typeface="Times New Roman" panose="02020603050405020304" pitchFamily="18" charset="0"/>
                <a:cs typeface="Times New Roman" panose="02020603050405020304" pitchFamily="18" charset="0"/>
              </a:rPr>
              <a:t> </a:t>
            </a:r>
            <a:r>
              <a:rPr lang="en-GB" sz="3100" dirty="0">
                <a:latin typeface="Times New Roman" panose="02020603050405020304" pitchFamily="18" charset="0"/>
                <a:cs typeface="Times New Roman" panose="02020603050405020304" pitchFamily="18" charset="0"/>
              </a:rPr>
              <a:t>of Inheritance</a:t>
            </a:r>
            <a:endParaRPr lang="en-IN" sz="3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D2381EF9-BE84-1FC3-2A86-0807FC39C7FA}"/>
              </a:ext>
            </a:extLst>
          </p:cNvPr>
          <p:cNvSpPr txBox="1"/>
          <p:nvPr/>
        </p:nvSpPr>
        <p:spPr>
          <a:xfrm>
            <a:off x="390895" y="1127716"/>
            <a:ext cx="10732135" cy="367042"/>
          </a:xfrm>
          <a:prstGeom prst="rect">
            <a:avLst/>
          </a:prstGeom>
          <a:noFill/>
        </p:spPr>
        <p:txBody>
          <a:bodyPr wrap="square" lIns="89172" tIns="44586" rIns="89172" bIns="44586">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3. Multilevel Inheritance</a:t>
            </a:r>
            <a:r>
              <a:rPr lang="en-GB" b="0" i="0" dirty="0">
                <a:solidFill>
                  <a:srgbClr val="273239"/>
                </a:solidFill>
                <a:effectLst/>
                <a:latin typeface="Times New Roman" panose="02020603050405020304" pitchFamily="18" charset="0"/>
                <a:cs typeface="Times New Roman" panose="02020603050405020304" pitchFamily="18" charset="0"/>
              </a:rPr>
              <a:t>: In this type of inheritance, a derived class is created from another derived class.</a:t>
            </a:r>
          </a:p>
        </p:txBody>
      </p:sp>
      <p:sp>
        <p:nvSpPr>
          <p:cNvPr id="8" name="Rectangle 5">
            <a:extLst>
              <a:ext uri="{FF2B5EF4-FFF2-40B4-BE49-F238E27FC236}">
                <a16:creationId xmlns="" xmlns:a16="http://schemas.microsoft.com/office/drawing/2014/main" id="{E3052629-7D47-8216-DCC3-0538FE7EDFDA}"/>
              </a:ext>
            </a:extLst>
          </p:cNvPr>
          <p:cNvSpPr>
            <a:spLocks noChangeArrowheads="1"/>
          </p:cNvSpPr>
          <p:nvPr/>
        </p:nvSpPr>
        <p:spPr bwMode="auto">
          <a:xfrm>
            <a:off x="1" y="42654"/>
            <a:ext cx="65" cy="339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1906"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pic>
        <p:nvPicPr>
          <p:cNvPr id="11" name="Picture 2" descr="Lightbox">
            <a:extLst>
              <a:ext uri="{FF2B5EF4-FFF2-40B4-BE49-F238E27FC236}">
                <a16:creationId xmlns="" xmlns:a16="http://schemas.microsoft.com/office/drawing/2014/main" id="{2C577415-0889-F56C-F804-1042768EED2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26574" y="1800336"/>
            <a:ext cx="4506253" cy="319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30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4DDCF74-EDDF-49EA-8565-02A6D811C680}"/>
              </a:ext>
            </a:extLst>
          </p:cNvPr>
          <p:cNvSpPr txBox="1"/>
          <p:nvPr/>
        </p:nvSpPr>
        <p:spPr>
          <a:xfrm>
            <a:off x="221147" y="154446"/>
            <a:ext cx="7111680" cy="567096"/>
          </a:xfrm>
          <a:prstGeom prst="rect">
            <a:avLst/>
          </a:prstGeom>
          <a:noFill/>
        </p:spPr>
        <p:txBody>
          <a:bodyPr wrap="square" lIns="89172" tIns="44586" rIns="89172" bIns="44586" rtlCol="0">
            <a:spAutoFit/>
          </a:bodyPr>
          <a:lstStyle/>
          <a:p>
            <a:r>
              <a:rPr lang="en-GB" sz="3100" b="1" dirty="0">
                <a:solidFill>
                  <a:srgbClr val="273239"/>
                </a:solidFill>
                <a:latin typeface="Times New Roman" panose="02020603050405020304" pitchFamily="18" charset="0"/>
                <a:cs typeface="Times New Roman" panose="02020603050405020304" pitchFamily="18" charset="0"/>
              </a:rPr>
              <a:t> </a:t>
            </a:r>
            <a:r>
              <a:rPr lang="en-GB" sz="3100" dirty="0">
                <a:solidFill>
                  <a:srgbClr val="273239"/>
                </a:solidFill>
                <a:latin typeface="Times New Roman" panose="02020603050405020304" pitchFamily="18" charset="0"/>
                <a:cs typeface="Times New Roman" panose="02020603050405020304" pitchFamily="18" charset="0"/>
              </a:rPr>
              <a:t>Multilevel Inheritance:</a:t>
            </a:r>
            <a:endParaRPr lang="en-IN" sz="3100" dirty="0">
              <a:solidFill>
                <a:schemeClr val="bg2"/>
              </a:solidFill>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 xmlns:a16="http://schemas.microsoft.com/office/drawing/2014/main" id="{E3052629-7D47-8216-DCC3-0538FE7EDFDA}"/>
              </a:ext>
            </a:extLst>
          </p:cNvPr>
          <p:cNvSpPr>
            <a:spLocks noChangeArrowheads="1"/>
          </p:cNvSpPr>
          <p:nvPr/>
        </p:nvSpPr>
        <p:spPr bwMode="auto">
          <a:xfrm>
            <a:off x="1" y="42654"/>
            <a:ext cx="65" cy="339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1906"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3" name="Rectangle 1">
            <a:extLst>
              <a:ext uri="{FF2B5EF4-FFF2-40B4-BE49-F238E27FC236}">
                <a16:creationId xmlns="" xmlns:a16="http://schemas.microsoft.com/office/drawing/2014/main" id="{C9587A36-83A5-8EB1-2F96-3194F72165EE}"/>
              </a:ext>
            </a:extLst>
          </p:cNvPr>
          <p:cNvSpPr>
            <a:spLocks noChangeArrowheads="1"/>
          </p:cNvSpPr>
          <p:nvPr/>
        </p:nvSpPr>
        <p:spPr bwMode="auto">
          <a:xfrm>
            <a:off x="443659" y="819774"/>
            <a:ext cx="4403147" cy="5170646"/>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cs typeface="Times New Roman" panose="02020603050405020304" pitchFamily="18" charset="0"/>
              </a:rPr>
              <a:t>#include&lt;iostream&gt;</a:t>
            </a:r>
          </a:p>
          <a:p>
            <a:r>
              <a:rPr lang="en-US" altLang="en-US" sz="1600" b="1" dirty="0">
                <a:latin typeface="Times New Roman" panose="02020603050405020304" pitchFamily="18" charset="0"/>
                <a:cs typeface="Times New Roman" panose="02020603050405020304" pitchFamily="18" charset="0"/>
              </a:rPr>
              <a:t>using</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namespace</a:t>
            </a:r>
            <a:r>
              <a:rPr lang="en-US" altLang="en-US" sz="1600" dirty="0">
                <a:latin typeface="Times New Roman" panose="02020603050405020304" pitchFamily="18" charset="0"/>
                <a:cs typeface="Times New Roman" panose="02020603050405020304" pitchFamily="18" charset="0"/>
              </a:rPr>
              <a:t> std;</a:t>
            </a:r>
          </a:p>
          <a:p>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 base class</a:t>
            </a:r>
          </a:p>
          <a:p>
            <a:r>
              <a:rPr lang="en-US" altLang="en-US" sz="1600" b="1" dirty="0">
                <a:latin typeface="Times New Roman" panose="02020603050405020304" pitchFamily="18" charset="0"/>
                <a:cs typeface="Times New Roman" panose="02020603050405020304" pitchFamily="18" charset="0"/>
              </a:rPr>
              <a:t>class</a:t>
            </a:r>
            <a:r>
              <a:rPr lang="en-US" altLang="en-US" sz="1600" dirty="0">
                <a:latin typeface="Times New Roman" panose="02020603050405020304" pitchFamily="18" charset="0"/>
                <a:cs typeface="Times New Roman" panose="02020603050405020304" pitchFamily="18" charset="0"/>
              </a:rPr>
              <a:t> Vehicle</a:t>
            </a:r>
          </a:p>
          <a:p>
            <a:r>
              <a:rPr lang="en-US" altLang="en-US" sz="1600" dirty="0">
                <a:latin typeface="Times New Roman" panose="02020603050405020304" pitchFamily="18" charset="0"/>
                <a:cs typeface="Times New Roman" panose="02020603050405020304" pitchFamily="18" charset="0"/>
              </a:rPr>
              <a:t>{</a:t>
            </a:r>
          </a:p>
          <a:p>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public</a:t>
            </a:r>
            <a:r>
              <a:rPr lang="en-US" altLang="en-US" sz="1600" dirty="0">
                <a:latin typeface="Times New Roman" panose="02020603050405020304" pitchFamily="18" charset="0"/>
                <a:cs typeface="Times New Roman" panose="02020603050405020304" pitchFamily="18" charset="0"/>
              </a:rPr>
              <a:t>:</a:t>
            </a:r>
          </a:p>
          <a:p>
            <a:r>
              <a:rPr lang="en-US" altLang="en-US" sz="1600" dirty="0">
                <a:latin typeface="Times New Roman" panose="02020603050405020304" pitchFamily="18" charset="0"/>
                <a:cs typeface="Times New Roman" panose="02020603050405020304" pitchFamily="18" charset="0"/>
              </a:rPr>
              <a:t>    Vehicle()</a:t>
            </a:r>
          </a:p>
          <a:p>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cout</a:t>
            </a:r>
            <a:r>
              <a:rPr lang="en-US" altLang="en-US" sz="1600" dirty="0">
                <a:latin typeface="Times New Roman" panose="02020603050405020304" pitchFamily="18" charset="0"/>
                <a:cs typeface="Times New Roman" panose="02020603050405020304" pitchFamily="18" charset="0"/>
              </a:rPr>
              <a:t> &lt;&lt; "This is a Vehicle\n";</a:t>
            </a:r>
          </a:p>
          <a:p>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a:t>
            </a:r>
          </a:p>
          <a:p>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 first </a:t>
            </a:r>
            <a:r>
              <a:rPr lang="en-US" altLang="en-US" sz="1600" dirty="0" err="1">
                <a:latin typeface="Times New Roman" panose="02020603050405020304" pitchFamily="18" charset="0"/>
                <a:cs typeface="Times New Roman" panose="02020603050405020304" pitchFamily="18" charset="0"/>
              </a:rPr>
              <a:t>sub_class</a:t>
            </a:r>
            <a:r>
              <a:rPr lang="en-US" altLang="en-US" sz="1600" dirty="0">
                <a:latin typeface="Times New Roman" panose="02020603050405020304" pitchFamily="18" charset="0"/>
                <a:cs typeface="Times New Roman" panose="02020603050405020304" pitchFamily="18" charset="0"/>
              </a:rPr>
              <a:t> derived from class vehicle</a:t>
            </a:r>
          </a:p>
          <a:p>
            <a:r>
              <a:rPr lang="en-US" altLang="en-US" sz="1600" b="1" dirty="0">
                <a:latin typeface="Times New Roman" panose="02020603050405020304" pitchFamily="18" charset="0"/>
                <a:cs typeface="Times New Roman" panose="02020603050405020304" pitchFamily="18"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fourWheeler</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public</a:t>
            </a:r>
            <a:r>
              <a:rPr lang="en-US" altLang="en-US" sz="1600" dirty="0">
                <a:latin typeface="Times New Roman" panose="02020603050405020304" pitchFamily="18" charset="0"/>
                <a:cs typeface="Times New Roman" panose="02020603050405020304" pitchFamily="18" charset="0"/>
              </a:rPr>
              <a:t> Vehicle</a:t>
            </a:r>
          </a:p>
          <a:p>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public</a:t>
            </a:r>
            <a:r>
              <a:rPr lang="en-US" altLang="en-US" sz="1600" dirty="0">
                <a:latin typeface="Times New Roman" panose="02020603050405020304" pitchFamily="18" charset="0"/>
                <a:cs typeface="Times New Roman" panose="02020603050405020304" pitchFamily="18" charset="0"/>
              </a:rPr>
              <a:t>:</a:t>
            </a:r>
          </a:p>
          <a:p>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fourWheeler</a:t>
            </a:r>
            <a:r>
              <a:rPr lang="en-US" altLang="en-US" sz="1600" dirty="0">
                <a:latin typeface="Times New Roman" panose="02020603050405020304" pitchFamily="18" charset="0"/>
                <a:cs typeface="Times New Roman" panose="02020603050405020304" pitchFamily="18" charset="0"/>
              </a:rPr>
              <a:t>()</a:t>
            </a:r>
          </a:p>
          <a:p>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cout</a:t>
            </a:r>
            <a:r>
              <a:rPr lang="en-US" altLang="en-US" sz="1600" dirty="0">
                <a:latin typeface="Times New Roman" panose="02020603050405020304" pitchFamily="18" charset="0"/>
                <a:cs typeface="Times New Roman" panose="02020603050405020304" pitchFamily="18" charset="0"/>
              </a:rPr>
              <a:t> &lt;&lt; "Objects with 4 wheels are vehicles\n";</a:t>
            </a:r>
          </a:p>
          <a:p>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a:t>
            </a:r>
          </a:p>
        </p:txBody>
      </p:sp>
      <p:sp>
        <p:nvSpPr>
          <p:cNvPr id="10" name="Rectangle 2">
            <a:extLst>
              <a:ext uri="{FF2B5EF4-FFF2-40B4-BE49-F238E27FC236}">
                <a16:creationId xmlns="" xmlns:a16="http://schemas.microsoft.com/office/drawing/2014/main" id="{1717B40B-12D6-0F49-2352-783BB553F293}"/>
              </a:ext>
            </a:extLst>
          </p:cNvPr>
          <p:cNvSpPr>
            <a:spLocks noChangeArrowheads="1"/>
          </p:cNvSpPr>
          <p:nvPr/>
        </p:nvSpPr>
        <p:spPr bwMode="auto">
          <a:xfrm>
            <a:off x="5473388" y="5115729"/>
            <a:ext cx="5123237" cy="92428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1906" numCol="1" anchor="ctr" anchorCtr="0" compatLnSpc="1">
            <a:prstTxWarp prst="textNoShape">
              <a:avLst/>
            </a:prstTxWarp>
            <a:spAutoFit/>
          </a:bodyPr>
          <a:lstStyle/>
          <a:p>
            <a:pPr eaLnBrk="0" fontAlgn="base" hangingPunct="0">
              <a:spcBef>
                <a:spcPct val="0"/>
              </a:spcBef>
              <a:spcAft>
                <a:spcPct val="0"/>
              </a:spcAft>
            </a:pPr>
            <a:r>
              <a:rPr lang="en-US" altLang="en-US" sz="1400" b="1" dirty="0">
                <a:solidFill>
                  <a:srgbClr val="273239"/>
                </a:solidFill>
                <a:latin typeface="Times New Roman" panose="02020603050405020304" pitchFamily="18" charset="0"/>
                <a:cs typeface="Times New Roman" panose="02020603050405020304" pitchFamily="18" charset="0"/>
              </a:rPr>
              <a:t>Output</a:t>
            </a:r>
          </a:p>
          <a:p>
            <a:pPr eaLnBrk="0" fontAlgn="base" hangingPunct="0">
              <a:spcBef>
                <a:spcPct val="0"/>
              </a:spcBef>
              <a:spcAft>
                <a:spcPct val="0"/>
              </a:spcAft>
            </a:pPr>
            <a:r>
              <a:rPr lang="en-US" altLang="en-US" sz="1400" dirty="0">
                <a:solidFill>
                  <a:srgbClr val="273239"/>
                </a:solidFill>
                <a:latin typeface="Times New Roman" panose="02020603050405020304" pitchFamily="18" charset="0"/>
                <a:cs typeface="Times New Roman" panose="02020603050405020304" pitchFamily="18" charset="0"/>
              </a:rPr>
              <a:t>This is a Vehicle </a:t>
            </a:r>
          </a:p>
          <a:p>
            <a:pPr eaLnBrk="0" fontAlgn="base" hangingPunct="0">
              <a:spcBef>
                <a:spcPct val="0"/>
              </a:spcBef>
              <a:spcAft>
                <a:spcPct val="0"/>
              </a:spcAft>
            </a:pPr>
            <a:r>
              <a:rPr lang="en-US" altLang="en-US" sz="1400" dirty="0">
                <a:solidFill>
                  <a:srgbClr val="273239"/>
                </a:solidFill>
                <a:latin typeface="Times New Roman" panose="02020603050405020304" pitchFamily="18" charset="0"/>
                <a:cs typeface="Times New Roman" panose="02020603050405020304" pitchFamily="18" charset="0"/>
              </a:rPr>
              <a:t>Objects with 4 wheels are vehicles </a:t>
            </a:r>
          </a:p>
          <a:p>
            <a:pPr eaLnBrk="0" fontAlgn="base" hangingPunct="0">
              <a:spcBef>
                <a:spcPct val="0"/>
              </a:spcBef>
              <a:spcAft>
                <a:spcPct val="0"/>
              </a:spcAft>
            </a:pPr>
            <a:r>
              <a:rPr lang="en-US" altLang="en-US" sz="1400" dirty="0">
                <a:solidFill>
                  <a:srgbClr val="273239"/>
                </a:solidFill>
                <a:latin typeface="Times New Roman" panose="02020603050405020304" pitchFamily="18" charset="0"/>
                <a:cs typeface="Times New Roman" panose="02020603050405020304" pitchFamily="18" charset="0"/>
              </a:rPr>
              <a:t>Car has 4 Wheels</a:t>
            </a:r>
            <a:endParaRPr lang="en-US" altLang="en-US" sz="1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 xmlns:a16="http://schemas.microsoft.com/office/drawing/2014/main" id="{6FC61093-ED53-48CE-BA89-69F438BA46D2}"/>
              </a:ext>
            </a:extLst>
          </p:cNvPr>
          <p:cNvSpPr>
            <a:spLocks noChangeArrowheads="1"/>
          </p:cNvSpPr>
          <p:nvPr/>
        </p:nvSpPr>
        <p:spPr bwMode="auto">
          <a:xfrm>
            <a:off x="5458881" y="868461"/>
            <a:ext cx="4403147" cy="4154984"/>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sub class derived from the derived base class fourWheeler</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class Car: public fourWheeler {</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public:</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Car()</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cout &lt;&lt; "Car has 4 Wheels\n";</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int main()</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 Creating object of sub class will</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 invoke the constructor of base classes.</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Car obj;</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return 0;</a:t>
            </a:r>
          </a:p>
          <a:p>
            <a:pPr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a:t>
            </a:r>
            <a:endParaRPr lang="en-GB" kern="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40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D2381EF9-BE84-1FC3-2A86-0807FC39C7FA}"/>
              </a:ext>
            </a:extLst>
          </p:cNvPr>
          <p:cNvSpPr txBox="1"/>
          <p:nvPr/>
        </p:nvSpPr>
        <p:spPr>
          <a:xfrm>
            <a:off x="427377" y="798268"/>
            <a:ext cx="10732135" cy="644041"/>
          </a:xfrm>
          <a:prstGeom prst="rect">
            <a:avLst/>
          </a:prstGeom>
          <a:noFill/>
        </p:spPr>
        <p:txBody>
          <a:bodyPr wrap="square" lIns="89172" tIns="44586" rIns="89172" bIns="44586">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4. Hierarchical Inheritance</a:t>
            </a:r>
            <a:r>
              <a:rPr lang="en-GB" b="0" i="0" dirty="0">
                <a:solidFill>
                  <a:srgbClr val="273239"/>
                </a:solidFill>
                <a:effectLst/>
                <a:latin typeface="Times New Roman" panose="02020603050405020304" pitchFamily="18" charset="0"/>
                <a:cs typeface="Times New Roman" panose="02020603050405020304" pitchFamily="18" charset="0"/>
              </a:rPr>
              <a:t>: In this type of inheritance, more than one sub class is inherited from a single base class. i.e. more than one derived class is created from a single base class.</a:t>
            </a:r>
          </a:p>
        </p:txBody>
      </p:sp>
      <p:sp>
        <p:nvSpPr>
          <p:cNvPr id="12" name="TextBox 11">
            <a:extLst>
              <a:ext uri="{FF2B5EF4-FFF2-40B4-BE49-F238E27FC236}">
                <a16:creationId xmlns="" xmlns:a16="http://schemas.microsoft.com/office/drawing/2014/main" id="{95B90E21-6258-B4E1-3119-7FD49947BD7C}"/>
              </a:ext>
            </a:extLst>
          </p:cNvPr>
          <p:cNvSpPr txBox="1"/>
          <p:nvPr/>
        </p:nvSpPr>
        <p:spPr>
          <a:xfrm>
            <a:off x="355786" y="1501289"/>
            <a:ext cx="4745207" cy="5014468"/>
          </a:xfrm>
          <a:prstGeom prst="rect">
            <a:avLst/>
          </a:prstGeom>
          <a:noFill/>
          <a:ln>
            <a:solidFill>
              <a:schemeClr val="accent1"/>
            </a:solidFill>
          </a:ln>
        </p:spPr>
        <p:txBody>
          <a:bodyPr wrap="square" lIns="89172" tIns="44586" rIns="89172" bIns="44586">
            <a:spAutoFit/>
          </a:bodyPr>
          <a:lstStyle/>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#include&lt;iostream&gt;</a:t>
            </a:r>
          </a:p>
          <a:p>
            <a:pPr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namespace</a:t>
            </a:r>
            <a:r>
              <a:rPr lang="en-US" altLang="en-US" sz="2000" dirty="0">
                <a:latin typeface="Times New Roman" panose="02020603050405020304" pitchFamily="18" charset="0"/>
                <a:cs typeface="Times New Roman" panose="02020603050405020304" pitchFamily="18" charset="0"/>
              </a:rPr>
              <a:t> std;</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base class</a:t>
            </a:r>
          </a:p>
          <a:p>
            <a:pPr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class</a:t>
            </a:r>
            <a:r>
              <a:rPr lang="en-US" altLang="en-US" sz="2000" dirty="0">
                <a:latin typeface="Times New Roman" panose="02020603050405020304" pitchFamily="18" charset="0"/>
                <a:cs typeface="Times New Roman" panose="02020603050405020304" pitchFamily="18" charset="0"/>
              </a:rPr>
              <a:t> Vehicle</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public</a:t>
            </a:r>
            <a:r>
              <a:rPr lang="en-US" altLang="en-US" sz="2000" dirty="0">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Vehicle()</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 &lt;&lt; "This is a Vehicle\n";</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first sub class</a:t>
            </a:r>
          </a:p>
          <a:p>
            <a:pPr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class</a:t>
            </a:r>
            <a:r>
              <a:rPr lang="en-US" altLang="en-US" sz="2000" dirty="0">
                <a:latin typeface="Times New Roman" panose="02020603050405020304" pitchFamily="18" charset="0"/>
                <a:cs typeface="Times New Roman" panose="02020603050405020304" pitchFamily="18" charset="0"/>
              </a:rPr>
              <a:t> Car: </a:t>
            </a:r>
            <a:r>
              <a:rPr lang="en-US" altLang="en-US" sz="2000" b="1" dirty="0">
                <a:latin typeface="Times New Roman" panose="02020603050405020304" pitchFamily="18" charset="0"/>
                <a:cs typeface="Times New Roman" panose="02020603050405020304" pitchFamily="18" charset="0"/>
              </a:rPr>
              <a:t>public</a:t>
            </a:r>
            <a:r>
              <a:rPr lang="en-US" altLang="en-US" sz="2000" dirty="0">
                <a:latin typeface="Times New Roman" panose="02020603050405020304" pitchFamily="18" charset="0"/>
                <a:cs typeface="Times New Roman" panose="02020603050405020304" pitchFamily="18" charset="0"/>
              </a:rPr>
              <a:t> Vehicle</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a:t>
            </a:r>
          </a:p>
        </p:txBody>
      </p:sp>
      <p:sp>
        <p:nvSpPr>
          <p:cNvPr id="8" name="Rectangle 5">
            <a:extLst>
              <a:ext uri="{FF2B5EF4-FFF2-40B4-BE49-F238E27FC236}">
                <a16:creationId xmlns="" xmlns:a16="http://schemas.microsoft.com/office/drawing/2014/main" id="{E3052629-7D47-8216-DCC3-0538FE7EDFDA}"/>
              </a:ext>
            </a:extLst>
          </p:cNvPr>
          <p:cNvSpPr>
            <a:spLocks noChangeArrowheads="1"/>
          </p:cNvSpPr>
          <p:nvPr/>
        </p:nvSpPr>
        <p:spPr bwMode="auto">
          <a:xfrm>
            <a:off x="1" y="42654"/>
            <a:ext cx="65" cy="339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1906"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5" name="Rectangle 3">
            <a:extLst>
              <a:ext uri="{FF2B5EF4-FFF2-40B4-BE49-F238E27FC236}">
                <a16:creationId xmlns="" xmlns:a16="http://schemas.microsoft.com/office/drawing/2014/main" id="{4EC0B7A4-773B-6975-119B-0FF585F27C8A}"/>
              </a:ext>
            </a:extLst>
          </p:cNvPr>
          <p:cNvSpPr>
            <a:spLocks noChangeArrowheads="1"/>
          </p:cNvSpPr>
          <p:nvPr/>
        </p:nvSpPr>
        <p:spPr bwMode="auto">
          <a:xfrm>
            <a:off x="1" y="739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5" name="Rectangle 6">
            <a:extLst>
              <a:ext uri="{FF2B5EF4-FFF2-40B4-BE49-F238E27FC236}">
                <a16:creationId xmlns="" xmlns:a16="http://schemas.microsoft.com/office/drawing/2014/main" id="{B9FD53B3-92A9-652F-ED83-201421CE0EEE}"/>
              </a:ext>
            </a:extLst>
          </p:cNvPr>
          <p:cNvSpPr>
            <a:spLocks noChangeArrowheads="1"/>
          </p:cNvSpPr>
          <p:nvPr/>
        </p:nvSpPr>
        <p:spPr bwMode="auto">
          <a:xfrm>
            <a:off x="1" y="739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8" name="TextBox 17">
            <a:extLst>
              <a:ext uri="{FF2B5EF4-FFF2-40B4-BE49-F238E27FC236}">
                <a16:creationId xmlns="" xmlns:a16="http://schemas.microsoft.com/office/drawing/2014/main" id="{5B596A07-3E26-DE98-10BA-A8FD3EC02567}"/>
              </a:ext>
            </a:extLst>
          </p:cNvPr>
          <p:cNvSpPr txBox="1"/>
          <p:nvPr/>
        </p:nvSpPr>
        <p:spPr>
          <a:xfrm>
            <a:off x="5694736" y="1398817"/>
            <a:ext cx="5957235" cy="2552255"/>
          </a:xfrm>
          <a:prstGeom prst="rect">
            <a:avLst/>
          </a:prstGeom>
          <a:noFill/>
          <a:ln>
            <a:solidFill>
              <a:schemeClr val="accent1"/>
            </a:solidFill>
          </a:ln>
        </p:spPr>
        <p:txBody>
          <a:bodyPr wrap="square" lIns="89172" tIns="44586" rIns="89172" bIns="44586">
            <a:spAutoFit/>
          </a:bodyPr>
          <a:lstStyle/>
          <a:p>
            <a:pPr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main()</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 Creating object of sub class will</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 invoke the constructor of base class.</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Car obj1;</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Bus obj2;</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return</a:t>
            </a:r>
            <a:r>
              <a:rPr lang="en-US" altLang="en-US" sz="2000" dirty="0">
                <a:latin typeface="Times New Roman" panose="02020603050405020304" pitchFamily="18" charset="0"/>
                <a:cs typeface="Times New Roman" panose="02020603050405020304" pitchFamily="18" charset="0"/>
              </a:rPr>
              <a:t> 0;</a:t>
            </a:r>
          </a:p>
          <a:p>
            <a:pPr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9" name="Rectangle 7">
            <a:extLst>
              <a:ext uri="{FF2B5EF4-FFF2-40B4-BE49-F238E27FC236}">
                <a16:creationId xmlns="" xmlns:a16="http://schemas.microsoft.com/office/drawing/2014/main" id="{582A34CE-343C-52C5-490D-0E793B721FA0}"/>
              </a:ext>
            </a:extLst>
          </p:cNvPr>
          <p:cNvSpPr>
            <a:spLocks noChangeArrowheads="1"/>
          </p:cNvSpPr>
          <p:nvPr/>
        </p:nvSpPr>
        <p:spPr bwMode="auto">
          <a:xfrm>
            <a:off x="5705889" y="3942892"/>
            <a:ext cx="5976738" cy="98584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1906" numCol="1" anchor="ctr" anchorCtr="0" compatLnSpc="1">
            <a:prstTxWarp prst="textNoShape">
              <a:avLst/>
            </a:prstTxWarp>
            <a:spAutoFit/>
          </a:bodyPr>
          <a:lstStyle/>
          <a:p>
            <a:pPr eaLnBrk="0" fontAlgn="base" hangingPunct="0">
              <a:spcBef>
                <a:spcPct val="0"/>
              </a:spcBef>
              <a:spcAft>
                <a:spcPct val="0"/>
              </a:spcAft>
            </a:pPr>
            <a:r>
              <a:rPr lang="en-US" altLang="en-US" sz="2000" b="1" dirty="0">
                <a:solidFill>
                  <a:srgbClr val="273239"/>
                </a:solidFill>
                <a:latin typeface="Times New Roman" panose="02020603050405020304" pitchFamily="18" charset="0"/>
                <a:cs typeface="Times New Roman" panose="02020603050405020304" pitchFamily="18" charset="0"/>
              </a:rPr>
              <a:t>Output</a:t>
            </a:r>
          </a:p>
          <a:p>
            <a:pPr eaLnBrk="0" fontAlgn="base" hangingPunct="0">
              <a:spcBef>
                <a:spcPct val="0"/>
              </a:spcBef>
              <a:spcAft>
                <a:spcPct val="0"/>
              </a:spcAft>
            </a:pPr>
            <a:r>
              <a:rPr lang="en-US" altLang="en-US" sz="2000" dirty="0">
                <a:solidFill>
                  <a:srgbClr val="273239"/>
                </a:solidFill>
                <a:latin typeface="Times New Roman" panose="02020603050405020304" pitchFamily="18" charset="0"/>
                <a:cs typeface="Times New Roman" panose="02020603050405020304" pitchFamily="18" charset="0"/>
              </a:rPr>
              <a:t>This is a Vehicle</a:t>
            </a:r>
          </a:p>
          <a:p>
            <a:pPr eaLnBrk="0" fontAlgn="base" hangingPunct="0">
              <a:spcBef>
                <a:spcPct val="0"/>
              </a:spcBef>
              <a:spcAft>
                <a:spcPct val="0"/>
              </a:spcAft>
            </a:pPr>
            <a:r>
              <a:rPr lang="en-US" altLang="en-US" sz="2000" dirty="0">
                <a:solidFill>
                  <a:srgbClr val="273239"/>
                </a:solidFill>
                <a:latin typeface="Times New Roman" panose="02020603050405020304" pitchFamily="18" charset="0"/>
                <a:cs typeface="Times New Roman" panose="02020603050405020304" pitchFamily="18" charset="0"/>
              </a:rPr>
              <a:t>This is a Vehicle</a:t>
            </a:r>
            <a:r>
              <a:rPr lang="en-US" altLang="en-US" sz="20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 xmlns:a16="http://schemas.microsoft.com/office/drawing/2014/main" id="{4BDE9B60-9E62-426E-95F9-AC9FADED363B}"/>
              </a:ext>
            </a:extLst>
          </p:cNvPr>
          <p:cNvSpPr txBox="1"/>
          <p:nvPr/>
        </p:nvSpPr>
        <p:spPr>
          <a:xfrm>
            <a:off x="189596" y="200541"/>
            <a:ext cx="7170316" cy="567096"/>
          </a:xfrm>
          <a:prstGeom prst="rect">
            <a:avLst/>
          </a:prstGeom>
          <a:noFill/>
        </p:spPr>
        <p:txBody>
          <a:bodyPr wrap="square" lIns="89172" tIns="44586" rIns="89172" bIns="44586" rtlCol="0">
            <a:spAutoFit/>
          </a:bodyPr>
          <a:lstStyle/>
          <a:p>
            <a:r>
              <a:rPr lang="en-GB" sz="3100" dirty="0">
                <a:latin typeface="Times New Roman" panose="02020603050405020304" pitchFamily="18" charset="0"/>
                <a:cs typeface="Times New Roman" panose="02020603050405020304" pitchFamily="18" charset="0"/>
              </a:rPr>
              <a:t>Forms Of Inheritance</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5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4DDCF74-EDDF-49EA-8565-02A6D811C680}"/>
              </a:ext>
            </a:extLst>
          </p:cNvPr>
          <p:cNvSpPr txBox="1"/>
          <p:nvPr/>
        </p:nvSpPr>
        <p:spPr>
          <a:xfrm>
            <a:off x="315991" y="137944"/>
            <a:ext cx="6140625" cy="567096"/>
          </a:xfrm>
          <a:prstGeom prst="rect">
            <a:avLst/>
          </a:prstGeom>
          <a:noFill/>
        </p:spPr>
        <p:txBody>
          <a:bodyPr wrap="square" lIns="89172" tIns="44586" rIns="89172" bIns="44586" rtlCol="0">
            <a:spAutoFit/>
          </a:bodyPr>
          <a:lstStyle/>
          <a:p>
            <a:r>
              <a:rPr lang="en-GB" sz="3100" dirty="0">
                <a:latin typeface="Times New Roman" panose="02020603050405020304" pitchFamily="18" charset="0"/>
                <a:cs typeface="Times New Roman" panose="02020603050405020304" pitchFamily="18" charset="0"/>
              </a:rPr>
              <a:t>Forms Of Inheritance</a:t>
            </a:r>
            <a:endParaRPr lang="en-IN" sz="3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D2381EF9-BE84-1FC3-2A86-0807FC39C7FA}"/>
              </a:ext>
            </a:extLst>
          </p:cNvPr>
          <p:cNvSpPr txBox="1"/>
          <p:nvPr/>
        </p:nvSpPr>
        <p:spPr>
          <a:xfrm>
            <a:off x="427377" y="798268"/>
            <a:ext cx="10732135" cy="644041"/>
          </a:xfrm>
          <a:prstGeom prst="rect">
            <a:avLst/>
          </a:prstGeom>
          <a:noFill/>
        </p:spPr>
        <p:txBody>
          <a:bodyPr wrap="square" lIns="89172" tIns="44586" rIns="89172" bIns="44586">
            <a:spAutoFit/>
          </a:bodyPr>
          <a:lstStyle/>
          <a:p>
            <a:pPr algn="just" fontAlgn="base"/>
            <a:r>
              <a:rPr lang="en-GB" b="1" i="0" dirty="0">
                <a:solidFill>
                  <a:srgbClr val="273239"/>
                </a:solidFill>
                <a:effectLst/>
                <a:latin typeface="Times New Roman" panose="02020603050405020304" pitchFamily="18" charset="0"/>
                <a:cs typeface="Times New Roman" panose="02020603050405020304" pitchFamily="18" charset="0"/>
              </a:rPr>
              <a:t>5. Hybrid (Virtual) Inheritance</a:t>
            </a:r>
            <a:r>
              <a:rPr lang="en-GB" b="0" i="0" dirty="0">
                <a:solidFill>
                  <a:srgbClr val="273239"/>
                </a:solidFill>
                <a:effectLst/>
                <a:latin typeface="Times New Roman" panose="02020603050405020304" pitchFamily="18" charset="0"/>
                <a:cs typeface="Times New Roman" panose="02020603050405020304" pitchFamily="18" charset="0"/>
              </a:rPr>
              <a:t>: Hybrid Inheritance is implemented by combining more than one type of inheritance. For example: Combining Hierarchical inheritance and Multiple Inheritance. </a:t>
            </a:r>
          </a:p>
        </p:txBody>
      </p:sp>
      <p:sp>
        <p:nvSpPr>
          <p:cNvPr id="12" name="TextBox 11">
            <a:extLst>
              <a:ext uri="{FF2B5EF4-FFF2-40B4-BE49-F238E27FC236}">
                <a16:creationId xmlns="" xmlns:a16="http://schemas.microsoft.com/office/drawing/2014/main" id="{95B90E21-6258-B4E1-3119-7FD49947BD7C}"/>
              </a:ext>
            </a:extLst>
          </p:cNvPr>
          <p:cNvSpPr txBox="1"/>
          <p:nvPr/>
        </p:nvSpPr>
        <p:spPr>
          <a:xfrm>
            <a:off x="505584" y="1355974"/>
            <a:ext cx="4459985" cy="4799024"/>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#include&lt;iostream&gt;</a:t>
            </a:r>
          </a:p>
          <a:p>
            <a:r>
              <a:rPr lang="en-IN" dirty="0">
                <a:latin typeface="Times New Roman" panose="02020603050405020304" pitchFamily="18" charset="0"/>
                <a:cs typeface="Times New Roman" panose="02020603050405020304" pitchFamily="18" charset="0"/>
              </a:rPr>
              <a:t>using namespace std;</a:t>
            </a:r>
          </a:p>
          <a:p>
            <a:r>
              <a:rPr lang="en-IN" dirty="0">
                <a:latin typeface="Times New Roman" panose="02020603050405020304" pitchFamily="18" charset="0"/>
                <a:cs typeface="Times New Roman" panose="02020603050405020304" pitchFamily="18" charset="0"/>
              </a:rPr>
              <a:t>class Vehicle</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a:t>
            </a:r>
          </a:p>
          <a:p>
            <a:r>
              <a:rPr lang="en-IN" dirty="0">
                <a:latin typeface="Times New Roman" panose="02020603050405020304" pitchFamily="18" charset="0"/>
                <a:cs typeface="Times New Roman" panose="02020603050405020304" pitchFamily="18" charset="0"/>
              </a:rPr>
              <a:t>	Vehicle()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"This is a Vehicle\n";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class Fare</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a:t>
            </a:r>
          </a:p>
          <a:p>
            <a:r>
              <a:rPr lang="en-IN" dirty="0">
                <a:latin typeface="Times New Roman" panose="02020603050405020304" pitchFamily="18" charset="0"/>
                <a:cs typeface="Times New Roman" panose="02020603050405020304" pitchFamily="18" charset="0"/>
              </a:rPr>
              <a:t>	Fare()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"Fare of Vehicle\n";</a:t>
            </a:r>
          </a:p>
          <a:p>
            <a:r>
              <a:rPr lang="en-IN" dirty="0">
                <a:latin typeface="Times New Roman" panose="02020603050405020304" pitchFamily="18" charset="0"/>
                <a:cs typeface="Times New Roman" panose="02020603050405020304" pitchFamily="18" charset="0"/>
              </a:rPr>
              <a:t>	}};</a:t>
            </a:r>
          </a:p>
        </p:txBody>
      </p:sp>
      <p:sp>
        <p:nvSpPr>
          <p:cNvPr id="8" name="Rectangle 5">
            <a:extLst>
              <a:ext uri="{FF2B5EF4-FFF2-40B4-BE49-F238E27FC236}">
                <a16:creationId xmlns="" xmlns:a16="http://schemas.microsoft.com/office/drawing/2014/main" id="{E3052629-7D47-8216-DCC3-0538FE7EDFDA}"/>
              </a:ext>
            </a:extLst>
          </p:cNvPr>
          <p:cNvSpPr>
            <a:spLocks noChangeArrowheads="1"/>
          </p:cNvSpPr>
          <p:nvPr/>
        </p:nvSpPr>
        <p:spPr bwMode="auto">
          <a:xfrm>
            <a:off x="1" y="42654"/>
            <a:ext cx="65" cy="339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1906"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5" name="Rectangle 3">
            <a:extLst>
              <a:ext uri="{FF2B5EF4-FFF2-40B4-BE49-F238E27FC236}">
                <a16:creationId xmlns="" xmlns:a16="http://schemas.microsoft.com/office/drawing/2014/main" id="{4EC0B7A4-773B-6975-119B-0FF585F27C8A}"/>
              </a:ext>
            </a:extLst>
          </p:cNvPr>
          <p:cNvSpPr>
            <a:spLocks noChangeArrowheads="1"/>
          </p:cNvSpPr>
          <p:nvPr/>
        </p:nvSpPr>
        <p:spPr bwMode="auto">
          <a:xfrm>
            <a:off x="1" y="739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5" name="Rectangle 6">
            <a:extLst>
              <a:ext uri="{FF2B5EF4-FFF2-40B4-BE49-F238E27FC236}">
                <a16:creationId xmlns="" xmlns:a16="http://schemas.microsoft.com/office/drawing/2014/main" id="{B9FD53B3-92A9-652F-ED83-201421CE0EEE}"/>
              </a:ext>
            </a:extLst>
          </p:cNvPr>
          <p:cNvSpPr>
            <a:spLocks noChangeArrowheads="1"/>
          </p:cNvSpPr>
          <p:nvPr/>
        </p:nvSpPr>
        <p:spPr bwMode="auto">
          <a:xfrm>
            <a:off x="1" y="739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8" name="TextBox 17">
            <a:extLst>
              <a:ext uri="{FF2B5EF4-FFF2-40B4-BE49-F238E27FC236}">
                <a16:creationId xmlns="" xmlns:a16="http://schemas.microsoft.com/office/drawing/2014/main" id="{5B596A07-3E26-DE98-10BA-A8FD3EC02567}"/>
              </a:ext>
            </a:extLst>
          </p:cNvPr>
          <p:cNvSpPr txBox="1"/>
          <p:nvPr/>
        </p:nvSpPr>
        <p:spPr>
          <a:xfrm>
            <a:off x="5552410" y="1398818"/>
            <a:ext cx="4938483" cy="4245026"/>
          </a:xfrm>
          <a:prstGeom prst="rect">
            <a:avLst/>
          </a:prstGeom>
          <a:noFill/>
          <a:ln>
            <a:solidFill>
              <a:schemeClr val="accent1"/>
            </a:solidFill>
          </a:ln>
        </p:spPr>
        <p:txBody>
          <a:bodyPr wrap="square" lIns="89172" tIns="44586" rIns="89172" bIns="44586">
            <a:spAutoFit/>
          </a:bodyPr>
          <a:lstStyle/>
          <a:p>
            <a:r>
              <a:rPr lang="en-IN" dirty="0"/>
              <a:t>// first sub class</a:t>
            </a:r>
          </a:p>
          <a:p>
            <a:r>
              <a:rPr lang="en-IN" dirty="0"/>
              <a:t>class Car : public Vehicle</a:t>
            </a:r>
          </a:p>
          <a:p>
            <a:r>
              <a:rPr lang="en-IN" dirty="0"/>
              <a:t>{</a:t>
            </a:r>
          </a:p>
          <a:p>
            <a:r>
              <a:rPr lang="en-IN" dirty="0"/>
              <a:t>};</a:t>
            </a:r>
          </a:p>
          <a:p>
            <a:r>
              <a:rPr lang="en-IN" dirty="0"/>
              <a:t>// second sub class</a:t>
            </a:r>
          </a:p>
          <a:p>
            <a:r>
              <a:rPr lang="en-IN" dirty="0"/>
              <a:t>class Bus : public Vehicle, public Fare</a:t>
            </a:r>
          </a:p>
          <a:p>
            <a:r>
              <a:rPr lang="en-IN" dirty="0"/>
              <a:t>{	</a:t>
            </a:r>
          </a:p>
          <a:p>
            <a:r>
              <a:rPr lang="en-IN" dirty="0"/>
              <a:t>};</a:t>
            </a:r>
          </a:p>
          <a:p>
            <a:r>
              <a:rPr lang="en-IN" dirty="0"/>
              <a:t>int main()</a:t>
            </a:r>
          </a:p>
          <a:p>
            <a:r>
              <a:rPr lang="en-IN" dirty="0"/>
              <a:t>{</a:t>
            </a:r>
          </a:p>
          <a:p>
            <a:r>
              <a:rPr lang="en-IN" dirty="0"/>
              <a:t>// Creating object of sub class will</a:t>
            </a:r>
          </a:p>
          <a:p>
            <a:r>
              <a:rPr lang="en-IN" dirty="0"/>
              <a:t>// invoke the constructor of base class.</a:t>
            </a:r>
          </a:p>
          <a:p>
            <a:r>
              <a:rPr lang="en-IN" dirty="0"/>
              <a:t>	Bus obj2;</a:t>
            </a:r>
          </a:p>
          <a:p>
            <a:r>
              <a:rPr lang="en-IN" dirty="0"/>
              <a:t>	return 0;</a:t>
            </a:r>
          </a:p>
          <a:p>
            <a:r>
              <a:rPr lang="en-IN" dirty="0"/>
              <a:t>}</a:t>
            </a:r>
          </a:p>
        </p:txBody>
      </p:sp>
      <p:sp>
        <p:nvSpPr>
          <p:cNvPr id="19" name="Rectangle 7">
            <a:extLst>
              <a:ext uri="{FF2B5EF4-FFF2-40B4-BE49-F238E27FC236}">
                <a16:creationId xmlns="" xmlns:a16="http://schemas.microsoft.com/office/drawing/2014/main" id="{582A34CE-343C-52C5-490D-0E793B721FA0}"/>
              </a:ext>
            </a:extLst>
          </p:cNvPr>
          <p:cNvSpPr>
            <a:spLocks noChangeArrowheads="1"/>
          </p:cNvSpPr>
          <p:nvPr/>
        </p:nvSpPr>
        <p:spPr bwMode="auto">
          <a:xfrm>
            <a:off x="5570466" y="5380699"/>
            <a:ext cx="4893341" cy="801174"/>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1906" numCol="1" anchor="ctr" anchorCtr="0" compatLnSpc="1">
            <a:prstTxWarp prst="textNoShape">
              <a:avLst/>
            </a:prstTxWarp>
            <a:spAutoFit/>
          </a:bodyPr>
          <a:lstStyle/>
          <a:p>
            <a:pPr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Output</a:t>
            </a: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This is a Vehicle </a:t>
            </a: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Fare of Vehicle </a:t>
            </a:r>
          </a:p>
        </p:txBody>
      </p:sp>
    </p:spTree>
    <p:extLst>
      <p:ext uri="{BB962C8B-B14F-4D97-AF65-F5344CB8AC3E}">
        <p14:creationId xmlns:p14="http://schemas.microsoft.com/office/powerpoint/2010/main" val="186779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69AEBC-BF0D-81AE-B3F4-0048365230E5}"/>
              </a:ext>
            </a:extLst>
          </p:cNvPr>
          <p:cNvSpPr>
            <a:spLocks noGrp="1"/>
          </p:cNvSpPr>
          <p:nvPr>
            <p:ph type="title"/>
          </p:nvPr>
        </p:nvSpPr>
        <p:spPr>
          <a:xfrm>
            <a:off x="189596" y="96934"/>
            <a:ext cx="11041761" cy="735532"/>
          </a:xfrm>
        </p:spPr>
        <p:txBody>
          <a:bodyPr/>
          <a:lstStyle/>
          <a:p>
            <a:r>
              <a:rPr lang="en-GB" sz="3100" dirty="0">
                <a:solidFill>
                  <a:srgbClr val="000000"/>
                </a:solidFill>
                <a:latin typeface="Times New Roman" panose="02020603050405020304" pitchFamily="18" charset="0"/>
                <a:cs typeface="Times New Roman" panose="02020603050405020304" pitchFamily="18" charset="0"/>
              </a:rPr>
              <a:t>Ambiguity Resolution in Inheritance</a:t>
            </a:r>
            <a:endParaRPr lang="en-IN" sz="3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279AEDFA-4C99-EC6A-BC60-1AC328C2D21E}"/>
              </a:ext>
            </a:extLst>
          </p:cNvPr>
          <p:cNvSpPr>
            <a:spLocks noGrp="1"/>
          </p:cNvSpPr>
          <p:nvPr>
            <p:ph type="subTitle"/>
          </p:nvPr>
        </p:nvSpPr>
        <p:spPr>
          <a:xfrm>
            <a:off x="454570" y="661566"/>
            <a:ext cx="10725158" cy="1255996"/>
          </a:xfrm>
        </p:spPr>
        <p:txBody>
          <a:bodyPr/>
          <a:lstStyle/>
          <a:p>
            <a:pPr marL="278663" indent="-278663"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Ambiguity in inheritance can be defined as when one class is derived for two or more base classes then there are chances that the base classes have functions with the same name. So it will confuse derived class to choose from similar name functions. To solve this ambiguity scope resolution operator is used “::”.</a:t>
            </a:r>
          </a:p>
        </p:txBody>
      </p:sp>
      <p:sp>
        <p:nvSpPr>
          <p:cNvPr id="4" name="Rectangle 1">
            <a:extLst>
              <a:ext uri="{FF2B5EF4-FFF2-40B4-BE49-F238E27FC236}">
                <a16:creationId xmlns="" xmlns:a16="http://schemas.microsoft.com/office/drawing/2014/main" id="{D9DD6C65-1CFB-2254-8BF2-2FD60D37A173}"/>
              </a:ext>
            </a:extLst>
          </p:cNvPr>
          <p:cNvSpPr>
            <a:spLocks noChangeArrowheads="1"/>
          </p:cNvSpPr>
          <p:nvPr/>
        </p:nvSpPr>
        <p:spPr bwMode="auto">
          <a:xfrm>
            <a:off x="659594" y="1845225"/>
            <a:ext cx="3529541" cy="400109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#include&lt;iostream&gt;</a:t>
            </a:r>
          </a:p>
          <a:p>
            <a:r>
              <a:rPr lang="en-US" altLang="en-US" sz="2000" dirty="0">
                <a:latin typeface="Times New Roman" panose="02020603050405020304" pitchFamily="18" charset="0"/>
                <a:cs typeface="Times New Roman" panose="02020603050405020304" pitchFamily="18" charset="0"/>
              </a:rPr>
              <a:t>using namespace std;</a:t>
            </a:r>
          </a:p>
          <a:p>
            <a:r>
              <a:rPr lang="en-US" altLang="en-US" sz="2000" dirty="0">
                <a:latin typeface="Times New Roman" panose="02020603050405020304" pitchFamily="18" charset="0"/>
                <a:cs typeface="Times New Roman" panose="02020603050405020304" pitchFamily="18" charset="0"/>
              </a:rPr>
              <a:t>// Base class A</a:t>
            </a:r>
          </a:p>
          <a:p>
            <a:r>
              <a:rPr lang="en-US" altLang="en-US" sz="2000" dirty="0">
                <a:latin typeface="Times New Roman" panose="02020603050405020304" pitchFamily="18" charset="0"/>
                <a:cs typeface="Times New Roman" panose="02020603050405020304" pitchFamily="18" charset="0"/>
              </a:rPr>
              <a:t>class A {</a:t>
            </a:r>
          </a:p>
          <a:p>
            <a:r>
              <a:rPr lang="en-US" altLang="en-US" sz="2000" dirty="0">
                <a:latin typeface="Times New Roman" panose="02020603050405020304" pitchFamily="18" charset="0"/>
                <a:cs typeface="Times New Roman" panose="02020603050405020304" pitchFamily="18" charset="0"/>
              </a:rPr>
              <a:t>    public:</a:t>
            </a:r>
          </a:p>
          <a:p>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void </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 &lt;&lt; " I am in class A" &lt;&lt; </a:t>
            </a:r>
            <a:r>
              <a:rPr lang="en-US" altLang="en-US" sz="2000" dirty="0" err="1">
                <a:latin typeface="Times New Roman" panose="02020603050405020304" pitchFamily="18" charset="0"/>
                <a:cs typeface="Times New Roman" panose="02020603050405020304" pitchFamily="18" charset="0"/>
              </a:rPr>
              <a:t>endl</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class B {// Base class B</a:t>
            </a:r>
          </a:p>
          <a:p>
            <a:r>
              <a:rPr lang="en-US" altLang="en-US" sz="2000" dirty="0">
                <a:latin typeface="Times New Roman" panose="02020603050405020304" pitchFamily="18" charset="0"/>
                <a:cs typeface="Times New Roman" panose="02020603050405020304" pitchFamily="18" charset="0"/>
              </a:rPr>
              <a:t>    public:</a:t>
            </a:r>
          </a:p>
        </p:txBody>
      </p:sp>
      <p:sp>
        <p:nvSpPr>
          <p:cNvPr id="5" name="Rectangle 2">
            <a:extLst>
              <a:ext uri="{FF2B5EF4-FFF2-40B4-BE49-F238E27FC236}">
                <a16:creationId xmlns="" xmlns:a16="http://schemas.microsoft.com/office/drawing/2014/main" id="{20BEAFD0-E9DB-8769-9450-7C587C874CB7}"/>
              </a:ext>
            </a:extLst>
          </p:cNvPr>
          <p:cNvSpPr>
            <a:spLocks noChangeArrowheads="1"/>
          </p:cNvSpPr>
          <p:nvPr/>
        </p:nvSpPr>
        <p:spPr bwMode="auto">
          <a:xfrm>
            <a:off x="4247688" y="1859334"/>
            <a:ext cx="3327061" cy="400109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    void </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 &lt;&lt; " I am in class B" &lt;&lt; </a:t>
            </a:r>
            <a:r>
              <a:rPr lang="en-US" altLang="en-US" sz="2000" dirty="0" err="1">
                <a:latin typeface="Times New Roman" panose="02020603050405020304" pitchFamily="18" charset="0"/>
                <a:cs typeface="Times New Roman" panose="02020603050405020304" pitchFamily="18" charset="0"/>
              </a:rPr>
              <a:t>endl</a:t>
            </a:r>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 </a:t>
            </a:r>
          </a:p>
          <a:p>
            <a:r>
              <a:rPr lang="en-US" altLang="en-US" sz="2000" dirty="0">
                <a:latin typeface="Times New Roman" panose="02020603050405020304" pitchFamily="18" charset="0"/>
                <a:cs typeface="Times New Roman" panose="02020603050405020304" pitchFamily="18" charset="0"/>
              </a:rPr>
              <a:t>class C: public A, public B {</a:t>
            </a:r>
          </a:p>
          <a:p>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int main() {</a:t>
            </a:r>
          </a:p>
          <a:p>
            <a:r>
              <a:rPr lang="en-US" altLang="en-US" sz="2000" dirty="0">
                <a:latin typeface="Times New Roman" panose="02020603050405020304" pitchFamily="18" charset="0"/>
                <a:cs typeface="Times New Roman" panose="02020603050405020304" pitchFamily="18" charset="0"/>
              </a:rPr>
              <a:t>  // Created an object of class C </a:t>
            </a:r>
          </a:p>
          <a:p>
            <a:r>
              <a:rPr lang="en-US" altLang="en-US" sz="2000" dirty="0">
                <a:latin typeface="Times New Roman" panose="02020603050405020304" pitchFamily="18" charset="0"/>
                <a:cs typeface="Times New Roman" panose="02020603050405020304" pitchFamily="18" charset="0"/>
              </a:rPr>
              <a:t>    C obj;</a:t>
            </a:r>
          </a:p>
          <a:p>
            <a:r>
              <a:rPr lang="en-US" altLang="en-US" sz="2000" dirty="0">
                <a:latin typeface="Times New Roman" panose="02020603050405020304" pitchFamily="18" charset="0"/>
                <a:cs typeface="Times New Roman" panose="02020603050405020304" pitchFamily="18" charset="0"/>
              </a:rPr>
              <a:t>   // Calling function </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obj.func</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return 0;</a:t>
            </a:r>
          </a:p>
          <a:p>
            <a:r>
              <a:rPr lang="en-US" altLang="en-US" sz="2000" dirty="0">
                <a:latin typeface="Consolas" panose="020B0609020204030204" pitchFamily="49" charset="0"/>
              </a:rPr>
              <a:t>}</a:t>
            </a:r>
            <a:endParaRPr lang="en-US" alt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0750EC3-511D-CC6D-AB40-ADD5100A612B}"/>
              </a:ext>
            </a:extLst>
          </p:cNvPr>
          <p:cNvSpPr txBox="1"/>
          <p:nvPr/>
        </p:nvSpPr>
        <p:spPr>
          <a:xfrm>
            <a:off x="7760837" y="3022907"/>
            <a:ext cx="3984988" cy="921040"/>
          </a:xfrm>
          <a:prstGeom prst="rect">
            <a:avLst/>
          </a:prstGeom>
          <a:noFill/>
          <a:ln>
            <a:solidFill>
              <a:schemeClr val="accent1"/>
            </a:solidFill>
          </a:ln>
        </p:spPr>
        <p:txBody>
          <a:bodyPr wrap="square" lIns="89172" tIns="44586" rIns="89172" bIns="44586" rtlCol="0">
            <a:spAutoFit/>
          </a:bodyPr>
          <a:lstStyle/>
          <a:p>
            <a:r>
              <a:rPr lang="en-GB" dirty="0"/>
              <a:t>OUTPUT WILL BE ERROR SO SOLUTION IS SCOPE RESOLUTION OPERATOR</a:t>
            </a:r>
            <a:endParaRPr lang="en-IN" dirty="0"/>
          </a:p>
        </p:txBody>
      </p:sp>
    </p:spTree>
    <p:extLst>
      <p:ext uri="{BB962C8B-B14F-4D97-AF65-F5344CB8AC3E}">
        <p14:creationId xmlns:p14="http://schemas.microsoft.com/office/powerpoint/2010/main" val="68786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989D9253-3AAC-8360-9A9D-16D7AAC629A7}"/>
              </a:ext>
            </a:extLst>
          </p:cNvPr>
          <p:cNvSpPr>
            <a:spLocks noGrp="1" noChangeArrowheads="1"/>
          </p:cNvSpPr>
          <p:nvPr>
            <p:ph type="subTitle"/>
          </p:nvPr>
        </p:nvSpPr>
        <p:spPr bwMode="auto">
          <a:xfrm>
            <a:off x="613927" y="714557"/>
            <a:ext cx="3692577" cy="5539978"/>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891723" rtl="0"/>
            <a:r>
              <a:rPr lang="en-US" altLang="en-US" sz="2000" dirty="0">
                <a:latin typeface="Times New Roman" panose="02020603050405020304" pitchFamily="18" charset="0"/>
                <a:cs typeface="Times New Roman" panose="02020603050405020304" pitchFamily="18" charset="0"/>
              </a:rPr>
              <a:t>#include&lt;iostream&gt;</a:t>
            </a:r>
          </a:p>
          <a:p>
            <a:pPr algn="l" defTabSz="891723" rtl="0"/>
            <a:r>
              <a:rPr lang="en-US" altLang="en-US" sz="2000" dirty="0">
                <a:latin typeface="Times New Roman" panose="02020603050405020304" pitchFamily="18" charset="0"/>
                <a:cs typeface="Times New Roman" panose="02020603050405020304" pitchFamily="18" charset="0"/>
              </a:rPr>
              <a:t>using namespace std; </a:t>
            </a:r>
          </a:p>
          <a:p>
            <a:pPr algn="l" defTabSz="891723" rtl="0"/>
            <a:r>
              <a:rPr lang="en-US" altLang="en-US" sz="2000" dirty="0">
                <a:latin typeface="Times New Roman" panose="02020603050405020304" pitchFamily="18" charset="0"/>
                <a:cs typeface="Times New Roman" panose="02020603050405020304" pitchFamily="18" charset="0"/>
              </a:rPr>
              <a:t>// Base class A</a:t>
            </a:r>
          </a:p>
          <a:p>
            <a:pPr algn="l" defTabSz="891723" rtl="0"/>
            <a:r>
              <a:rPr lang="en-US" altLang="en-US" sz="2000" dirty="0">
                <a:latin typeface="Times New Roman" panose="02020603050405020304" pitchFamily="18" charset="0"/>
                <a:cs typeface="Times New Roman" panose="02020603050405020304" pitchFamily="18" charset="0"/>
              </a:rPr>
              <a:t>class A {</a:t>
            </a:r>
          </a:p>
          <a:p>
            <a:pPr algn="l" defTabSz="891723" rtl="0"/>
            <a:r>
              <a:rPr lang="en-US" altLang="en-US" sz="2000" dirty="0">
                <a:latin typeface="Times New Roman" panose="02020603050405020304" pitchFamily="18" charset="0"/>
                <a:cs typeface="Times New Roman" panose="02020603050405020304" pitchFamily="18" charset="0"/>
              </a:rPr>
              <a:t>    public:</a:t>
            </a:r>
          </a:p>
          <a:p>
            <a:pPr algn="l" defTabSz="891723" rtl="0"/>
            <a:r>
              <a:rPr lang="en-US" altLang="en-US" sz="2000" dirty="0">
                <a:latin typeface="Times New Roman" panose="02020603050405020304" pitchFamily="18" charset="0"/>
                <a:cs typeface="Times New Roman" panose="02020603050405020304" pitchFamily="18" charset="0"/>
              </a:rPr>
              <a:t>    void </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 {</a:t>
            </a:r>
          </a:p>
          <a:p>
            <a:pPr algn="l" defTabSz="891723" rtl="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 &lt;&lt; " I am in class A" &lt;&lt; </a:t>
            </a:r>
            <a:r>
              <a:rPr lang="en-US" altLang="en-US" sz="2000" dirty="0" err="1">
                <a:latin typeface="Times New Roman" panose="02020603050405020304" pitchFamily="18" charset="0"/>
                <a:cs typeface="Times New Roman" panose="02020603050405020304" pitchFamily="18" charset="0"/>
              </a:rPr>
              <a:t>endl</a:t>
            </a:r>
            <a:r>
              <a:rPr lang="en-US" altLang="en-US" sz="2000" dirty="0">
                <a:latin typeface="Times New Roman" panose="02020603050405020304" pitchFamily="18" charset="0"/>
                <a:cs typeface="Times New Roman" panose="02020603050405020304" pitchFamily="18" charset="0"/>
              </a:rPr>
              <a:t>;</a:t>
            </a:r>
          </a:p>
          <a:p>
            <a:pPr algn="l" defTabSz="891723" rtl="0"/>
            <a:r>
              <a:rPr lang="en-US" altLang="en-US" sz="2000" dirty="0">
                <a:latin typeface="Times New Roman" panose="02020603050405020304" pitchFamily="18" charset="0"/>
                <a:cs typeface="Times New Roman" panose="02020603050405020304" pitchFamily="18" charset="0"/>
              </a:rPr>
              <a:t>    }</a:t>
            </a:r>
          </a:p>
          <a:p>
            <a:pPr algn="l" defTabSz="891723" rtl="0"/>
            <a:r>
              <a:rPr lang="en-US" altLang="en-US" sz="2000" dirty="0">
                <a:latin typeface="Times New Roman" panose="02020603050405020304" pitchFamily="18" charset="0"/>
                <a:cs typeface="Times New Roman" panose="02020603050405020304" pitchFamily="18" charset="0"/>
              </a:rPr>
              <a:t>}; </a:t>
            </a:r>
          </a:p>
          <a:p>
            <a:pPr algn="l" defTabSz="891723" rtl="0"/>
            <a:r>
              <a:rPr lang="en-US" altLang="en-US" sz="2000" dirty="0">
                <a:latin typeface="Times New Roman" panose="02020603050405020304" pitchFamily="18" charset="0"/>
                <a:cs typeface="Times New Roman" panose="02020603050405020304" pitchFamily="18" charset="0"/>
              </a:rPr>
              <a:t>// Base class B</a:t>
            </a:r>
          </a:p>
          <a:p>
            <a:pPr algn="l" defTabSz="891723" rtl="0"/>
            <a:r>
              <a:rPr lang="en-US" altLang="en-US" sz="2000" dirty="0">
                <a:latin typeface="Times New Roman" panose="02020603050405020304" pitchFamily="18" charset="0"/>
                <a:cs typeface="Times New Roman" panose="02020603050405020304" pitchFamily="18" charset="0"/>
              </a:rPr>
              <a:t>class B {</a:t>
            </a:r>
          </a:p>
          <a:p>
            <a:pPr algn="l" defTabSz="891723" rtl="0"/>
            <a:r>
              <a:rPr lang="en-US" altLang="en-US" sz="2000" dirty="0">
                <a:latin typeface="Times New Roman" panose="02020603050405020304" pitchFamily="18" charset="0"/>
                <a:cs typeface="Times New Roman" panose="02020603050405020304" pitchFamily="18" charset="0"/>
              </a:rPr>
              <a:t>    public:</a:t>
            </a:r>
          </a:p>
          <a:p>
            <a:pPr algn="l" defTabSz="891723" rtl="0"/>
            <a:r>
              <a:rPr lang="en-US" altLang="en-US" sz="2000" dirty="0">
                <a:latin typeface="Times New Roman" panose="02020603050405020304" pitchFamily="18" charset="0"/>
                <a:cs typeface="Times New Roman" panose="02020603050405020304" pitchFamily="18" charset="0"/>
              </a:rPr>
              <a:t>    void </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 {</a:t>
            </a:r>
          </a:p>
          <a:p>
            <a:pPr algn="l" defTabSz="891723" rtl="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 &lt;&lt; " I am in class B" &lt;&lt; </a:t>
            </a:r>
            <a:r>
              <a:rPr lang="en-US" altLang="en-US" sz="2000" dirty="0" err="1">
                <a:latin typeface="Times New Roman" panose="02020603050405020304" pitchFamily="18" charset="0"/>
                <a:cs typeface="Times New Roman" panose="02020603050405020304" pitchFamily="18" charset="0"/>
              </a:rPr>
              <a:t>endl</a:t>
            </a:r>
            <a:r>
              <a:rPr lang="en-US" altLang="en-US" sz="2000" dirty="0">
                <a:latin typeface="Times New Roman" panose="02020603050405020304" pitchFamily="18" charset="0"/>
                <a:cs typeface="Times New Roman" panose="02020603050405020304" pitchFamily="18" charset="0"/>
              </a:rPr>
              <a:t>;</a:t>
            </a:r>
          </a:p>
          <a:p>
            <a:pPr algn="l" defTabSz="891723" rtl="0"/>
            <a:r>
              <a:rPr lang="en-US" altLang="en-US" sz="2000" dirty="0">
                <a:latin typeface="Times New Roman" panose="02020603050405020304" pitchFamily="18" charset="0"/>
                <a:cs typeface="Times New Roman" panose="02020603050405020304" pitchFamily="18" charset="0"/>
              </a:rPr>
              <a:t>    }</a:t>
            </a:r>
          </a:p>
          <a:p>
            <a:pPr algn="l" defTabSz="891723" rtl="0"/>
            <a:r>
              <a:rPr lang="en-US" altLang="en-US" sz="2000" dirty="0">
                <a:latin typeface="Times New Roman" panose="02020603050405020304" pitchFamily="18" charset="0"/>
                <a:cs typeface="Times New Roman" panose="02020603050405020304" pitchFamily="18" charset="0"/>
              </a:rPr>
              <a:t>};</a:t>
            </a:r>
          </a:p>
        </p:txBody>
      </p:sp>
      <p:sp>
        <p:nvSpPr>
          <p:cNvPr id="5" name="Rectangle 2">
            <a:extLst>
              <a:ext uri="{FF2B5EF4-FFF2-40B4-BE49-F238E27FC236}">
                <a16:creationId xmlns="" xmlns:a16="http://schemas.microsoft.com/office/drawing/2014/main" id="{D60F20B0-6585-A83F-F1D1-BA05AEA13743}"/>
              </a:ext>
            </a:extLst>
          </p:cNvPr>
          <p:cNvSpPr>
            <a:spLocks noChangeArrowheads="1"/>
          </p:cNvSpPr>
          <p:nvPr/>
        </p:nvSpPr>
        <p:spPr bwMode="auto">
          <a:xfrm>
            <a:off x="5046825" y="817326"/>
            <a:ext cx="3881127" cy="430887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class C: public A, public B {</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 Driver Code</a:t>
            </a:r>
          </a:p>
          <a:p>
            <a:r>
              <a:rPr lang="en-US" altLang="en-US" sz="2000" dirty="0">
                <a:latin typeface="Times New Roman" panose="02020603050405020304" pitchFamily="18" charset="0"/>
                <a:cs typeface="Times New Roman" panose="02020603050405020304" pitchFamily="18" charset="0"/>
              </a:rPr>
              <a:t>int main() {</a:t>
            </a:r>
          </a:p>
          <a:p>
            <a:r>
              <a:rPr lang="en-US" altLang="en-US" sz="2000" dirty="0">
                <a:latin typeface="Times New Roman" panose="02020603050405020304" pitchFamily="18" charset="0"/>
                <a:cs typeface="Times New Roman" panose="02020603050405020304" pitchFamily="18" charset="0"/>
              </a:rPr>
              <a:t>    // Created an object of class C</a:t>
            </a:r>
          </a:p>
          <a:p>
            <a:r>
              <a:rPr lang="en-US" altLang="en-US" sz="2000" dirty="0">
                <a:latin typeface="Times New Roman" panose="02020603050405020304" pitchFamily="18" charset="0"/>
                <a:cs typeface="Times New Roman" panose="02020603050405020304" pitchFamily="18" charset="0"/>
              </a:rPr>
              <a:t>    C obj;</a:t>
            </a:r>
          </a:p>
          <a:p>
            <a:r>
              <a:rPr lang="en-US" altLang="en-US" sz="2000" dirty="0">
                <a:latin typeface="Times New Roman" panose="02020603050405020304" pitchFamily="18" charset="0"/>
                <a:cs typeface="Times New Roman" panose="02020603050405020304" pitchFamily="18" charset="0"/>
              </a:rPr>
              <a:t>    // Calling function </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 in class A</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obj.A</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 Calling function </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 in class B</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obj.B</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func</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return 0;</a:t>
            </a:r>
          </a:p>
          <a:p>
            <a:r>
              <a:rPr lang="en-US" altLang="en-US" sz="2000" dirty="0">
                <a:latin typeface="Times New Roman" panose="02020603050405020304" pitchFamily="18" charset="0"/>
                <a:cs typeface="Times New Roman" panose="02020603050405020304" pitchFamily="18" charset="0"/>
              </a:rPr>
              <a:t>}</a:t>
            </a:r>
          </a:p>
        </p:txBody>
      </p:sp>
      <p:sp>
        <p:nvSpPr>
          <p:cNvPr id="6" name="Rectangle 3">
            <a:extLst>
              <a:ext uri="{FF2B5EF4-FFF2-40B4-BE49-F238E27FC236}">
                <a16:creationId xmlns="" xmlns:a16="http://schemas.microsoft.com/office/drawing/2014/main" id="{6ED7744E-A877-C487-1DFC-B13FCCB48F6E}"/>
              </a:ext>
            </a:extLst>
          </p:cNvPr>
          <p:cNvSpPr>
            <a:spLocks noChangeArrowheads="1"/>
          </p:cNvSpPr>
          <p:nvPr/>
        </p:nvSpPr>
        <p:spPr bwMode="auto">
          <a:xfrm>
            <a:off x="9180385" y="2218440"/>
            <a:ext cx="1915403" cy="98584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1906" numCol="1" anchor="ctr" anchorCtr="0" compatLnSpc="1">
            <a:prstTxWarp prst="textNoShape">
              <a:avLst/>
            </a:prstTxWarp>
            <a:spAutoFit/>
          </a:bodyPr>
          <a:lstStyle/>
          <a:p>
            <a:pPr eaLnBrk="0" fontAlgn="base" hangingPunct="0">
              <a:spcBef>
                <a:spcPct val="0"/>
              </a:spcBef>
              <a:spcAft>
                <a:spcPct val="0"/>
              </a:spcAft>
            </a:pPr>
            <a:r>
              <a:rPr lang="en-US" altLang="en-US" sz="2000" b="1" dirty="0">
                <a:solidFill>
                  <a:srgbClr val="273239"/>
                </a:solidFill>
                <a:latin typeface="Times New Roman" panose="02020603050405020304" pitchFamily="18" charset="0"/>
                <a:cs typeface="Times New Roman" panose="02020603050405020304" pitchFamily="18" charset="0"/>
              </a:rPr>
              <a:t>Output:</a:t>
            </a:r>
          </a:p>
          <a:p>
            <a:pPr eaLnBrk="0" fontAlgn="base" hangingPunct="0">
              <a:spcBef>
                <a:spcPct val="0"/>
              </a:spcBef>
              <a:spcAft>
                <a:spcPct val="0"/>
              </a:spcAft>
            </a:pPr>
            <a:r>
              <a:rPr lang="en-US" altLang="en-US" sz="2000" dirty="0">
                <a:solidFill>
                  <a:srgbClr val="273239"/>
                </a:solidFill>
                <a:latin typeface="Times New Roman" panose="02020603050405020304" pitchFamily="18" charset="0"/>
                <a:cs typeface="Times New Roman" panose="02020603050405020304" pitchFamily="18" charset="0"/>
              </a:rPr>
              <a:t> I am in class A </a:t>
            </a:r>
          </a:p>
          <a:p>
            <a:pPr eaLnBrk="0" fontAlgn="base" hangingPunct="0">
              <a:spcBef>
                <a:spcPct val="0"/>
              </a:spcBef>
              <a:spcAft>
                <a:spcPct val="0"/>
              </a:spcAft>
            </a:pPr>
            <a:r>
              <a:rPr lang="en-US" altLang="en-US" sz="2000" dirty="0">
                <a:solidFill>
                  <a:srgbClr val="273239"/>
                </a:solidFill>
                <a:latin typeface="Times New Roman" panose="02020603050405020304" pitchFamily="18" charset="0"/>
                <a:cs typeface="Times New Roman" panose="02020603050405020304" pitchFamily="18" charset="0"/>
              </a:rPr>
              <a:t>I am in class B</a:t>
            </a:r>
            <a:r>
              <a:rPr lang="en-US" altLang="en-US" sz="2000" dirty="0">
                <a:latin typeface="Times New Roman" panose="02020603050405020304" pitchFamily="18" charset="0"/>
                <a:cs typeface="Times New Roman" panose="02020603050405020304" pitchFamily="18" charset="0"/>
              </a:rPr>
              <a:t> </a:t>
            </a:r>
          </a:p>
        </p:txBody>
      </p:sp>
      <p:sp>
        <p:nvSpPr>
          <p:cNvPr id="7" name="Title 1">
            <a:extLst>
              <a:ext uri="{FF2B5EF4-FFF2-40B4-BE49-F238E27FC236}">
                <a16:creationId xmlns="" xmlns:a16="http://schemas.microsoft.com/office/drawing/2014/main" id="{254A60B9-5895-4CC9-AE25-FA3335BE6F78}"/>
              </a:ext>
            </a:extLst>
          </p:cNvPr>
          <p:cNvSpPr txBox="1">
            <a:spLocks/>
          </p:cNvSpPr>
          <p:nvPr/>
        </p:nvSpPr>
        <p:spPr>
          <a:xfrm>
            <a:off x="189596" y="96934"/>
            <a:ext cx="11041761" cy="735532"/>
          </a:xfrm>
          <a:prstGeom prst="rect">
            <a:avLst/>
          </a:prstGeom>
        </p:spPr>
        <p:txBody>
          <a:bodyPr lIns="0" tIns="0" rIns="0" bIns="0" anchor="ctr">
            <a:noAutofit/>
          </a:bodyPr>
          <a:lstStyle/>
          <a:p>
            <a:r>
              <a:rPr lang="en-GB" sz="3100" kern="0" dirty="0">
                <a:solidFill>
                  <a:srgbClr val="000000"/>
                </a:solidFill>
                <a:latin typeface="Times New Roman" panose="02020603050405020304" pitchFamily="18" charset="0"/>
                <a:cs typeface="Times New Roman" panose="02020603050405020304" pitchFamily="18" charset="0"/>
              </a:rPr>
              <a:t>Ambiguity Resolution in Inheritance</a:t>
            </a:r>
            <a:endParaRPr lang="en-IN" sz="3100"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28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7623E-964D-5F1C-FD11-C0A1742DF400}"/>
              </a:ext>
            </a:extLst>
          </p:cNvPr>
          <p:cNvSpPr>
            <a:spLocks noGrp="1"/>
          </p:cNvSpPr>
          <p:nvPr>
            <p:ph type="title"/>
          </p:nvPr>
        </p:nvSpPr>
        <p:spPr>
          <a:xfrm>
            <a:off x="448348" y="0"/>
            <a:ext cx="10725158" cy="1063710"/>
          </a:xfrm>
        </p:spPr>
        <p:txBody>
          <a:bodyPr/>
          <a:lstStyle/>
          <a:p>
            <a:r>
              <a:rPr lang="en-IN" sz="3100" dirty="0">
                <a:solidFill>
                  <a:srgbClr val="000000"/>
                </a:solidFill>
                <a:latin typeface="Times New Roman" panose="02020603050405020304" pitchFamily="18" charset="0"/>
                <a:ea typeface="+mn-ea"/>
                <a:cs typeface="Times New Roman" panose="02020603050405020304" pitchFamily="18" charset="0"/>
              </a:rPr>
              <a:t>Inheritance with Constructor</a:t>
            </a:r>
            <a:r>
              <a:rPr lang="en-IN" b="1" i="0" dirty="0">
                <a:solidFill>
                  <a:srgbClr val="343A40"/>
                </a:solidFill>
                <a:effectLst/>
                <a:latin typeface="Saira Extra Condensed"/>
              </a:rPr>
              <a:t/>
            </a:r>
            <a:br>
              <a:rPr lang="en-IN" b="1" i="0" dirty="0">
                <a:solidFill>
                  <a:srgbClr val="343A40"/>
                </a:solidFill>
                <a:effectLst/>
                <a:latin typeface="Saira Extra Condensed"/>
              </a:rPr>
            </a:br>
            <a:endParaRPr lang="en-IN" dirty="0"/>
          </a:p>
        </p:txBody>
      </p:sp>
      <p:sp>
        <p:nvSpPr>
          <p:cNvPr id="5" name="TextBox 4">
            <a:extLst>
              <a:ext uri="{FF2B5EF4-FFF2-40B4-BE49-F238E27FC236}">
                <a16:creationId xmlns="" xmlns:a16="http://schemas.microsoft.com/office/drawing/2014/main" id="{F841E697-D206-7CB8-209D-C01DA3B52B6A}"/>
              </a:ext>
            </a:extLst>
          </p:cNvPr>
          <p:cNvSpPr txBox="1"/>
          <p:nvPr/>
        </p:nvSpPr>
        <p:spPr>
          <a:xfrm>
            <a:off x="743858" y="1063710"/>
            <a:ext cx="9226810" cy="2306034"/>
          </a:xfrm>
          <a:prstGeom prst="rect">
            <a:avLst/>
          </a:prstGeom>
          <a:noFill/>
        </p:spPr>
        <p:txBody>
          <a:bodyPr wrap="square" lIns="89172" tIns="44586" rIns="89172" bIns="44586">
            <a:spAutoFit/>
          </a:bodyPr>
          <a:lstStyle/>
          <a:p>
            <a:pPr algn="just"/>
            <a:r>
              <a:rPr lang="en-GB" b="1" i="0" dirty="0">
                <a:solidFill>
                  <a:srgbClr val="212529"/>
                </a:solidFill>
                <a:effectLst/>
                <a:latin typeface="Times New Roman" panose="02020603050405020304" pitchFamily="18" charset="0"/>
                <a:cs typeface="Times New Roman" panose="02020603050405020304" pitchFamily="18" charset="0"/>
              </a:rPr>
              <a:t>Base class Default </a:t>
            </a:r>
            <a:r>
              <a:rPr lang="en-GB" b="1" dirty="0">
                <a:solidFill>
                  <a:srgbClr val="212529"/>
                </a:solidFill>
                <a:latin typeface="Times New Roman" panose="02020603050405020304" pitchFamily="18" charset="0"/>
                <a:cs typeface="Times New Roman" panose="02020603050405020304" pitchFamily="18" charset="0"/>
              </a:rPr>
              <a:t>Constructor in Derived </a:t>
            </a:r>
            <a:r>
              <a:rPr lang="en-GB" b="1" i="0" dirty="0">
                <a:solidFill>
                  <a:srgbClr val="212529"/>
                </a:solidFill>
                <a:effectLst/>
                <a:latin typeface="Times New Roman" panose="02020603050405020304" pitchFamily="18" charset="0"/>
                <a:cs typeface="Times New Roman" panose="02020603050405020304" pitchFamily="18" charset="0"/>
              </a:rPr>
              <a:t>class Constructors:</a:t>
            </a:r>
          </a:p>
          <a:p>
            <a:pPr algn="just"/>
            <a:endParaRPr lang="en-GB" b="0" i="0" dirty="0">
              <a:solidFill>
                <a:srgbClr val="212529"/>
              </a:solidFill>
              <a:effectLst/>
              <a:latin typeface="Times New Roman" panose="02020603050405020304" pitchFamily="18" charset="0"/>
              <a:cs typeface="Times New Roman" panose="02020603050405020304" pitchFamily="18" charset="0"/>
            </a:endParaRPr>
          </a:p>
          <a:p>
            <a:pPr marL="278663" indent="-278663" algn="just">
              <a:buFont typeface="Arial" panose="020B0604020202020204" pitchFamily="34" charset="0"/>
              <a:buChar char="•"/>
            </a:pPr>
            <a:r>
              <a:rPr lang="en-GB" b="0" i="0" dirty="0">
                <a:solidFill>
                  <a:srgbClr val="212529"/>
                </a:solidFill>
                <a:effectLst/>
                <a:latin typeface="Times New Roman" panose="02020603050405020304" pitchFamily="18" charset="0"/>
                <a:cs typeface="Times New Roman" panose="02020603050405020304" pitchFamily="18" charset="0"/>
              </a:rPr>
              <a:t>When we derive a class from the base class then all the data members of the base class will become a member of the derived class. </a:t>
            </a:r>
          </a:p>
          <a:p>
            <a:pPr marL="278663" indent="-278663" algn="just">
              <a:buFont typeface="Arial" panose="020B0604020202020204" pitchFamily="34" charset="0"/>
              <a:buChar char="•"/>
            </a:pPr>
            <a:r>
              <a:rPr lang="en-GB" b="0" i="0" dirty="0">
                <a:solidFill>
                  <a:srgbClr val="212529"/>
                </a:solidFill>
                <a:effectLst/>
                <a:latin typeface="Times New Roman" panose="02020603050405020304" pitchFamily="18" charset="0"/>
                <a:cs typeface="Times New Roman" panose="02020603050405020304" pitchFamily="18" charset="0"/>
              </a:rPr>
              <a:t>We use the constructor to initialize the data members</a:t>
            </a:r>
          </a:p>
          <a:p>
            <a:pPr marL="278663" indent="-278663" algn="just">
              <a:buFont typeface="Arial" panose="020B0604020202020204" pitchFamily="34" charset="0"/>
              <a:buChar char="•"/>
            </a:pPr>
            <a:r>
              <a:rPr lang="en-GB" dirty="0">
                <a:solidFill>
                  <a:srgbClr val="212529"/>
                </a:solidFill>
                <a:latin typeface="Times New Roman" panose="02020603050405020304" pitchFamily="18" charset="0"/>
                <a:cs typeface="Times New Roman" panose="02020603050405020304" pitchFamily="18" charset="0"/>
              </a:rPr>
              <a:t>W</a:t>
            </a:r>
            <a:r>
              <a:rPr lang="en-GB" b="0" i="0" dirty="0">
                <a:solidFill>
                  <a:srgbClr val="212529"/>
                </a:solidFill>
                <a:effectLst/>
                <a:latin typeface="Times New Roman" panose="02020603050405020304" pitchFamily="18" charset="0"/>
                <a:cs typeface="Times New Roman" panose="02020603050405020304" pitchFamily="18" charset="0"/>
              </a:rPr>
              <a:t>hen the data is inherited into the derived class we need to initialize it: To initialize the inherited data members constructor is necessary and that's why the constructor of the base class is called first. </a:t>
            </a:r>
          </a:p>
        </p:txBody>
      </p:sp>
    </p:spTree>
    <p:extLst>
      <p:ext uri="{BB962C8B-B14F-4D97-AF65-F5344CB8AC3E}">
        <p14:creationId xmlns:p14="http://schemas.microsoft.com/office/powerpoint/2010/main" val="49076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7623E-964D-5F1C-FD11-C0A1742DF400}"/>
              </a:ext>
            </a:extLst>
          </p:cNvPr>
          <p:cNvSpPr>
            <a:spLocks noGrp="1"/>
          </p:cNvSpPr>
          <p:nvPr>
            <p:ph type="title"/>
          </p:nvPr>
        </p:nvSpPr>
        <p:spPr>
          <a:xfrm>
            <a:off x="448348" y="0"/>
            <a:ext cx="10725158" cy="1063710"/>
          </a:xfrm>
        </p:spPr>
        <p:txBody>
          <a:bodyPr/>
          <a:lstStyle/>
          <a:p>
            <a:r>
              <a:rPr lang="en-IN" b="1" i="0" dirty="0">
                <a:solidFill>
                  <a:srgbClr val="343A40"/>
                </a:solidFill>
                <a:effectLst/>
                <a:latin typeface="Saira Extra Condensed"/>
              </a:rPr>
              <a:t/>
            </a:r>
            <a:br>
              <a:rPr lang="en-IN" b="1" i="0" dirty="0">
                <a:solidFill>
                  <a:srgbClr val="343A40"/>
                </a:solidFill>
                <a:effectLst/>
                <a:latin typeface="Saira Extra Condensed"/>
              </a:rPr>
            </a:br>
            <a:endParaRPr lang="en-IN" dirty="0"/>
          </a:p>
        </p:txBody>
      </p:sp>
      <p:sp>
        <p:nvSpPr>
          <p:cNvPr id="4" name="TextBox 3">
            <a:extLst>
              <a:ext uri="{FF2B5EF4-FFF2-40B4-BE49-F238E27FC236}">
                <a16:creationId xmlns="" xmlns:a16="http://schemas.microsoft.com/office/drawing/2014/main" id="{28421139-ACD1-23D7-9A93-DF64EDF8587C}"/>
              </a:ext>
            </a:extLst>
          </p:cNvPr>
          <p:cNvSpPr txBox="1"/>
          <p:nvPr/>
        </p:nvSpPr>
        <p:spPr>
          <a:xfrm>
            <a:off x="652998" y="841937"/>
            <a:ext cx="4451655" cy="4522025"/>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#include &lt;iostream&gt;</a:t>
            </a:r>
          </a:p>
          <a:p>
            <a:r>
              <a:rPr lang="en-IN" dirty="0">
                <a:latin typeface="Times New Roman" panose="02020603050405020304" pitchFamily="18" charset="0"/>
                <a:cs typeface="Times New Roman" panose="02020603050405020304" pitchFamily="18" charset="0"/>
              </a:rPr>
              <a:t>using namespace std;</a:t>
            </a:r>
          </a:p>
          <a:p>
            <a:r>
              <a:rPr lang="en-IN" dirty="0">
                <a:latin typeface="Times New Roman" panose="02020603050405020304" pitchFamily="18" charset="0"/>
                <a:cs typeface="Times New Roman" panose="02020603050405020304" pitchFamily="18" charset="0"/>
              </a:rPr>
              <a:t>class Base</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int x;</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a:t>
            </a:r>
          </a:p>
          <a:p>
            <a:r>
              <a:rPr lang="en-IN" dirty="0">
                <a:latin typeface="Times New Roman" panose="02020603050405020304" pitchFamily="18" charset="0"/>
                <a:cs typeface="Times New Roman" panose="02020603050405020304" pitchFamily="18" charset="0"/>
              </a:rPr>
              <a:t>Base()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"Base default constructor\n";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Derived : public Base</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int y;</a:t>
            </a:r>
          </a:p>
        </p:txBody>
      </p:sp>
      <p:sp>
        <p:nvSpPr>
          <p:cNvPr id="6" name="TextBox 5">
            <a:extLst>
              <a:ext uri="{FF2B5EF4-FFF2-40B4-BE49-F238E27FC236}">
                <a16:creationId xmlns="" xmlns:a16="http://schemas.microsoft.com/office/drawing/2014/main" id="{FFCBDC57-0770-5912-49C7-E8E5A8D33D46}"/>
              </a:ext>
            </a:extLst>
          </p:cNvPr>
          <p:cNvSpPr txBox="1"/>
          <p:nvPr/>
        </p:nvSpPr>
        <p:spPr>
          <a:xfrm>
            <a:off x="5406202" y="841934"/>
            <a:ext cx="5655685" cy="5353022"/>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public:</a:t>
            </a:r>
          </a:p>
          <a:p>
            <a:r>
              <a:rPr lang="en-IN" dirty="0">
                <a:latin typeface="Times New Roman" panose="02020603050405020304" pitchFamily="18" charset="0"/>
                <a:cs typeface="Times New Roman" panose="02020603050405020304" pitchFamily="18" charset="0"/>
              </a:rPr>
              <a:t>   // default constructor</a:t>
            </a:r>
          </a:p>
          <a:p>
            <a:r>
              <a:rPr lang="en-IN" dirty="0">
                <a:latin typeface="Times New Roman" panose="02020603050405020304" pitchFamily="18" charset="0"/>
                <a:cs typeface="Times New Roman" panose="02020603050405020304" pitchFamily="18" charset="0"/>
              </a:rPr>
              <a:t>   Derived()</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default constructor\n";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parameterized constructor</a:t>
            </a:r>
          </a:p>
          <a:p>
            <a:r>
              <a:rPr lang="en-IN" dirty="0">
                <a:latin typeface="Times New Roman" panose="02020603050405020304" pitchFamily="18" charset="0"/>
                <a:cs typeface="Times New Roman" panose="02020603050405020304" pitchFamily="18" charset="0"/>
              </a:rPr>
              <a:t>   Derived(int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parameterized constructor\n";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 main()</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Base b;</a:t>
            </a:r>
          </a:p>
          <a:p>
            <a:r>
              <a:rPr lang="en-IN" dirty="0">
                <a:latin typeface="Times New Roman" panose="02020603050405020304" pitchFamily="18" charset="0"/>
                <a:cs typeface="Times New Roman" panose="02020603050405020304" pitchFamily="18" charset="0"/>
              </a:rPr>
              <a:t>   Derived d1;</a:t>
            </a:r>
          </a:p>
          <a:p>
            <a:r>
              <a:rPr lang="en-IN" dirty="0">
                <a:latin typeface="Times New Roman" panose="02020603050405020304" pitchFamily="18" charset="0"/>
                <a:cs typeface="Times New Roman" panose="02020603050405020304" pitchFamily="18" charset="0"/>
              </a:rPr>
              <a:t>   Derived d2(10);</a:t>
            </a:r>
          </a:p>
          <a:p>
            <a:r>
              <a:rPr lang="en-IN"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 xmlns:a16="http://schemas.microsoft.com/office/drawing/2014/main" id="{487F9158-F064-08D4-DAD3-112356BAA854}"/>
              </a:ext>
            </a:extLst>
          </p:cNvPr>
          <p:cNvSpPr txBox="1"/>
          <p:nvPr/>
        </p:nvSpPr>
        <p:spPr>
          <a:xfrm>
            <a:off x="652997" y="5122527"/>
            <a:ext cx="4380064" cy="1752036"/>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Base default constructor</a:t>
            </a:r>
          </a:p>
          <a:p>
            <a:r>
              <a:rPr lang="en-IN" dirty="0">
                <a:latin typeface="Times New Roman" panose="02020603050405020304" pitchFamily="18" charset="0"/>
                <a:cs typeface="Times New Roman" panose="02020603050405020304" pitchFamily="18" charset="0"/>
              </a:rPr>
              <a:t>Base default constructor</a:t>
            </a:r>
          </a:p>
          <a:p>
            <a:r>
              <a:rPr lang="en-IN" dirty="0">
                <a:latin typeface="Times New Roman" panose="02020603050405020304" pitchFamily="18" charset="0"/>
                <a:cs typeface="Times New Roman" panose="02020603050405020304" pitchFamily="18" charset="0"/>
              </a:rPr>
              <a:t>Derived default constructor</a:t>
            </a:r>
          </a:p>
          <a:p>
            <a:r>
              <a:rPr lang="en-IN" dirty="0">
                <a:latin typeface="Times New Roman" panose="02020603050405020304" pitchFamily="18" charset="0"/>
                <a:cs typeface="Times New Roman" panose="02020603050405020304" pitchFamily="18" charset="0"/>
              </a:rPr>
              <a:t>Base default constructor</a:t>
            </a:r>
          </a:p>
          <a:p>
            <a:r>
              <a:rPr lang="en-IN" dirty="0">
                <a:latin typeface="Times New Roman" panose="02020603050405020304" pitchFamily="18" charset="0"/>
                <a:cs typeface="Times New Roman" panose="02020603050405020304" pitchFamily="18" charset="0"/>
              </a:rPr>
              <a:t>Derived parameterized constructor</a:t>
            </a:r>
          </a:p>
        </p:txBody>
      </p:sp>
      <p:sp>
        <p:nvSpPr>
          <p:cNvPr id="7" name="TextBox 6">
            <a:extLst>
              <a:ext uri="{FF2B5EF4-FFF2-40B4-BE49-F238E27FC236}">
                <a16:creationId xmlns="" xmlns:a16="http://schemas.microsoft.com/office/drawing/2014/main" id="{75E4039C-9738-B502-7AC6-F78EE9B52F23}"/>
              </a:ext>
            </a:extLst>
          </p:cNvPr>
          <p:cNvSpPr txBox="1"/>
          <p:nvPr/>
        </p:nvSpPr>
        <p:spPr>
          <a:xfrm>
            <a:off x="448348" y="102892"/>
            <a:ext cx="7942981" cy="1074928"/>
          </a:xfrm>
          <a:prstGeom prst="rect">
            <a:avLst/>
          </a:prstGeom>
          <a:noFill/>
        </p:spPr>
        <p:txBody>
          <a:bodyPr wrap="square" lIns="89172" tIns="44586" rIns="89172" bIns="44586">
            <a:spAutoFit/>
          </a:bodyPr>
          <a:lstStyle/>
          <a:p>
            <a:pPr algn="just"/>
            <a:r>
              <a:rPr lang="en-GB" sz="2300" b="1" dirty="0">
                <a:solidFill>
                  <a:srgbClr val="212529"/>
                </a:solidFill>
                <a:latin typeface="Times New Roman" panose="02020603050405020304" pitchFamily="18" charset="0"/>
                <a:cs typeface="Times New Roman" panose="02020603050405020304" pitchFamily="18" charset="0"/>
              </a:rPr>
              <a:t>Example: Base class Default Constructor in Derived class Constructors:</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40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7623E-964D-5F1C-FD11-C0A1742DF400}"/>
              </a:ext>
            </a:extLst>
          </p:cNvPr>
          <p:cNvSpPr>
            <a:spLocks noGrp="1"/>
          </p:cNvSpPr>
          <p:nvPr>
            <p:ph type="title"/>
          </p:nvPr>
        </p:nvSpPr>
        <p:spPr>
          <a:xfrm>
            <a:off x="251654" y="5358"/>
            <a:ext cx="8295873" cy="1063710"/>
          </a:xfrm>
        </p:spPr>
        <p:txBody>
          <a:bodyPr/>
          <a:lstStyle/>
          <a:p>
            <a:r>
              <a:rPr lang="en-GB" sz="2300" b="1" kern="1200" dirty="0">
                <a:solidFill>
                  <a:srgbClr val="212529"/>
                </a:solidFill>
                <a:latin typeface="Times New Roman" panose="02020603050405020304" pitchFamily="18" charset="0"/>
                <a:ea typeface="+mn-ea"/>
                <a:cs typeface="Times New Roman" panose="02020603050405020304" pitchFamily="18" charset="0"/>
              </a:rPr>
              <a:t>Example 2: Base class Parameterized Constructor in Derived class Constructor</a:t>
            </a:r>
            <a:r>
              <a:rPr lang="en-IN" b="1" i="0" dirty="0">
                <a:solidFill>
                  <a:srgbClr val="343A40"/>
                </a:solidFill>
                <a:effectLst/>
                <a:latin typeface="Saira Extra Condensed"/>
              </a:rPr>
              <a:t/>
            </a:r>
            <a:br>
              <a:rPr lang="en-IN" b="1" i="0" dirty="0">
                <a:solidFill>
                  <a:srgbClr val="343A40"/>
                </a:solidFill>
                <a:effectLst/>
                <a:latin typeface="Saira Extra Condensed"/>
              </a:rPr>
            </a:br>
            <a:endParaRPr lang="en-IN" dirty="0"/>
          </a:p>
        </p:txBody>
      </p:sp>
      <p:sp>
        <p:nvSpPr>
          <p:cNvPr id="4" name="TextBox 3">
            <a:extLst>
              <a:ext uri="{FF2B5EF4-FFF2-40B4-BE49-F238E27FC236}">
                <a16:creationId xmlns="" xmlns:a16="http://schemas.microsoft.com/office/drawing/2014/main" id="{28421139-ACD1-23D7-9A93-DF64EDF8587C}"/>
              </a:ext>
            </a:extLst>
          </p:cNvPr>
          <p:cNvSpPr txBox="1"/>
          <p:nvPr/>
        </p:nvSpPr>
        <p:spPr>
          <a:xfrm>
            <a:off x="652996" y="841936"/>
            <a:ext cx="3894114" cy="3968028"/>
          </a:xfrm>
          <a:prstGeom prst="rect">
            <a:avLst/>
          </a:prstGeom>
          <a:noFill/>
          <a:ln>
            <a:solidFill>
              <a:schemeClr val="accent1"/>
            </a:solidFill>
          </a:ln>
        </p:spPr>
        <p:txBody>
          <a:bodyPr wrap="square" lIns="89172" tIns="44586" rIns="89172" bIns="44586">
            <a:spAutoFit/>
          </a:bodyPr>
          <a:lstStyle/>
          <a:p>
            <a:r>
              <a:rPr lang="en-GB" dirty="0">
                <a:latin typeface="Times New Roman" panose="02020603050405020304" pitchFamily="18" charset="0"/>
                <a:cs typeface="Times New Roman" panose="02020603050405020304" pitchFamily="18" charset="0"/>
              </a:rPr>
              <a:t>#include &lt;iostream&gt;</a:t>
            </a:r>
          </a:p>
          <a:p>
            <a:r>
              <a:rPr lang="en-GB" dirty="0">
                <a:latin typeface="Times New Roman" panose="02020603050405020304" pitchFamily="18" charset="0"/>
                <a:cs typeface="Times New Roman" panose="02020603050405020304" pitchFamily="18" charset="0"/>
              </a:rPr>
              <a:t>using namespace std;</a:t>
            </a:r>
          </a:p>
          <a:p>
            <a:r>
              <a:rPr lang="en-GB" dirty="0">
                <a:latin typeface="Times New Roman" panose="02020603050405020304" pitchFamily="18" charset="0"/>
                <a:cs typeface="Times New Roman" panose="02020603050405020304" pitchFamily="18" charset="0"/>
              </a:rPr>
              <a:t>class Base</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int x;</a:t>
            </a:r>
          </a:p>
          <a:p>
            <a:r>
              <a:rPr lang="en-GB" dirty="0">
                <a:latin typeface="Times New Roman" panose="02020603050405020304" pitchFamily="18" charset="0"/>
                <a:cs typeface="Times New Roman" panose="02020603050405020304" pitchFamily="18" charset="0"/>
              </a:rPr>
              <a:t>    public:</a:t>
            </a:r>
          </a:p>
          <a:p>
            <a:r>
              <a:rPr lang="en-GB" dirty="0">
                <a:latin typeface="Times New Roman" panose="02020603050405020304" pitchFamily="18" charset="0"/>
                <a:cs typeface="Times New Roman" panose="02020603050405020304" pitchFamily="18" charset="0"/>
              </a:rPr>
              <a:t>    // parameterized constructor</a:t>
            </a:r>
          </a:p>
          <a:p>
            <a:r>
              <a:rPr lang="en-GB" dirty="0">
                <a:latin typeface="Times New Roman" panose="02020603050405020304" pitchFamily="18" charset="0"/>
                <a:cs typeface="Times New Roman" panose="02020603050405020304" pitchFamily="18" charset="0"/>
              </a:rPr>
              <a:t>    Base(int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 </a:t>
            </a:r>
          </a:p>
          <a:p>
            <a:r>
              <a:rPr lang="en-GB" dirty="0">
                <a:latin typeface="Times New Roman" panose="02020603050405020304" pitchFamily="18" charset="0"/>
                <a:cs typeface="Times New Roman" panose="02020603050405020304" pitchFamily="18" charset="0"/>
              </a:rPr>
              <a:t>        x =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cout</a:t>
            </a:r>
            <a:r>
              <a:rPr lang="en-GB" dirty="0">
                <a:latin typeface="Times New Roman" panose="02020603050405020304" pitchFamily="18" charset="0"/>
                <a:cs typeface="Times New Roman" panose="02020603050405020304" pitchFamily="18" charset="0"/>
              </a:rPr>
              <a:t> &lt;&lt; "Base Parameterized Constructor\n";</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FFCBDC57-0770-5912-49C7-E8E5A8D33D46}"/>
              </a:ext>
            </a:extLst>
          </p:cNvPr>
          <p:cNvSpPr txBox="1"/>
          <p:nvPr/>
        </p:nvSpPr>
        <p:spPr>
          <a:xfrm>
            <a:off x="5033063" y="841937"/>
            <a:ext cx="6028825" cy="4522025"/>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class Derived: public Base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int y;</a:t>
            </a:r>
          </a:p>
          <a:p>
            <a:r>
              <a:rPr lang="en-IN" dirty="0">
                <a:latin typeface="Times New Roman" panose="02020603050405020304" pitchFamily="18" charset="0"/>
                <a:cs typeface="Times New Roman" panose="02020603050405020304" pitchFamily="18" charset="0"/>
              </a:rPr>
              <a:t>    public:</a:t>
            </a:r>
          </a:p>
          <a:p>
            <a:r>
              <a:rPr lang="en-IN" dirty="0">
                <a:latin typeface="Times New Roman" panose="02020603050405020304" pitchFamily="18" charset="0"/>
                <a:cs typeface="Times New Roman" panose="02020603050405020304" pitchFamily="18" charset="0"/>
              </a:rPr>
              <a:t>    // parameterized constructor</a:t>
            </a:r>
          </a:p>
          <a:p>
            <a:r>
              <a:rPr lang="en-IN" dirty="0">
                <a:latin typeface="Times New Roman" panose="02020603050405020304" pitchFamily="18" charset="0"/>
                <a:cs typeface="Times New Roman" panose="02020603050405020304" pitchFamily="18" charset="0"/>
              </a:rPr>
              <a:t>    Derived(int j):Base(j)</a:t>
            </a:r>
          </a:p>
          <a:p>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        y = j;</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Parameterized Constructor\n";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 main()</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Derived d(10) ;</a:t>
            </a:r>
          </a:p>
          <a:p>
            <a:r>
              <a:rPr lang="en-IN"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 xmlns:a16="http://schemas.microsoft.com/office/drawing/2014/main" id="{487F9158-F064-08D4-DAD3-112356BAA854}"/>
              </a:ext>
            </a:extLst>
          </p:cNvPr>
          <p:cNvSpPr txBox="1"/>
          <p:nvPr/>
        </p:nvSpPr>
        <p:spPr>
          <a:xfrm>
            <a:off x="652998" y="5158521"/>
            <a:ext cx="4093701" cy="921040"/>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Output:</a:t>
            </a:r>
          </a:p>
          <a:p>
            <a:r>
              <a:rPr lang="en-GB" b="0" i="0" dirty="0">
                <a:solidFill>
                  <a:srgbClr val="212529"/>
                </a:solidFill>
                <a:effectLst/>
                <a:latin typeface="Times New Roman" panose="02020603050405020304" pitchFamily="18" charset="0"/>
                <a:cs typeface="Times New Roman" panose="02020603050405020304" pitchFamily="18" charset="0"/>
              </a:rPr>
              <a:t>Base Parameterized Constructor</a:t>
            </a:r>
          </a:p>
          <a:p>
            <a:r>
              <a:rPr lang="en-GB" b="0" i="0" dirty="0">
                <a:solidFill>
                  <a:srgbClr val="212529"/>
                </a:solidFill>
                <a:effectLst/>
                <a:latin typeface="Times New Roman" panose="02020603050405020304" pitchFamily="18" charset="0"/>
                <a:cs typeface="Times New Roman" panose="02020603050405020304" pitchFamily="18" charset="0"/>
              </a:rPr>
              <a:t> Derived Parameterized Constructor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88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7623E-964D-5F1C-FD11-C0A1742DF400}"/>
              </a:ext>
            </a:extLst>
          </p:cNvPr>
          <p:cNvSpPr>
            <a:spLocks noGrp="1"/>
          </p:cNvSpPr>
          <p:nvPr>
            <p:ph type="title"/>
          </p:nvPr>
        </p:nvSpPr>
        <p:spPr/>
        <p:txBody>
          <a:bodyPr/>
          <a:lstStyle/>
          <a:p>
            <a:pPr algn="l" rtl="0"/>
            <a:r>
              <a:rPr lang="en-GB" sz="3100" kern="1200" dirty="0">
                <a:solidFill>
                  <a:srgbClr val="000000"/>
                </a:solidFill>
                <a:latin typeface="Times New Roman" panose="02020603050405020304" pitchFamily="18" charset="0"/>
                <a:ea typeface="+mn-ea"/>
                <a:cs typeface="Times New Roman" panose="02020603050405020304" pitchFamily="18" charset="0"/>
              </a:rPr>
              <a:t>Order of Constructor/ Destructor Call in C++</a:t>
            </a:r>
            <a:br>
              <a:rPr lang="en-GB" sz="3100" kern="1200" dirty="0">
                <a:solidFill>
                  <a:srgbClr val="000000"/>
                </a:solidFill>
                <a:latin typeface="Times New Roman" panose="02020603050405020304" pitchFamily="18" charset="0"/>
                <a:ea typeface="+mn-ea"/>
                <a:cs typeface="Times New Roman" panose="02020603050405020304" pitchFamily="18" charset="0"/>
              </a:rPr>
            </a:br>
            <a:r>
              <a:rPr lang="en-IN" sz="3100" kern="1200" dirty="0">
                <a:solidFill>
                  <a:srgbClr val="000000"/>
                </a:solidFill>
                <a:latin typeface="Times New Roman" panose="02020603050405020304" pitchFamily="18" charset="0"/>
                <a:ea typeface="+mn-ea"/>
                <a:cs typeface="Times New Roman" panose="02020603050405020304" pitchFamily="18" charset="0"/>
              </a:rPr>
              <a:t/>
            </a:r>
            <a:br>
              <a:rPr lang="en-IN" sz="3100" kern="1200" dirty="0">
                <a:solidFill>
                  <a:srgbClr val="000000"/>
                </a:solidFill>
                <a:latin typeface="Times New Roman" panose="02020603050405020304" pitchFamily="18" charset="0"/>
                <a:ea typeface="+mn-ea"/>
                <a:cs typeface="Times New Roman" panose="02020603050405020304" pitchFamily="18" charset="0"/>
              </a:rPr>
            </a:br>
            <a:endParaRPr lang="en-IN" sz="3100" kern="1200" dirty="0">
              <a:solidFill>
                <a:srgbClr val="000000"/>
              </a:solidFill>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 xmlns:a16="http://schemas.microsoft.com/office/drawing/2014/main" id="{F55DCDB2-1DDF-D512-9988-8B092363D864}"/>
              </a:ext>
            </a:extLst>
          </p:cNvPr>
          <p:cNvSpPr txBox="1"/>
          <p:nvPr/>
        </p:nvSpPr>
        <p:spPr>
          <a:xfrm>
            <a:off x="427377" y="1222123"/>
            <a:ext cx="10506515" cy="2583033"/>
          </a:xfrm>
          <a:prstGeom prst="rect">
            <a:avLst/>
          </a:prstGeom>
          <a:noFill/>
        </p:spPr>
        <p:txBody>
          <a:bodyPr wrap="square" lIns="89172" tIns="44586" rIns="89172" bIns="44586">
            <a:spAutoFit/>
          </a:bodyPr>
          <a:lstStyle/>
          <a:p>
            <a:pPr marL="278663" indent="-278663"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Whenever we create an object of a class, the default constructor of that class is invoked automatically to initialize the members of the class. </a:t>
            </a:r>
          </a:p>
          <a:p>
            <a:pPr marL="278663" indent="-278663"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If we inherit a class from another class and create an object of the derived class, it is clear that the default constructor of the derived class will be invoked but before that the default constructor of all of the base classes will be invoke, </a:t>
            </a:r>
            <a:r>
              <a:rPr lang="en-GB" b="0" i="0" dirty="0" err="1">
                <a:solidFill>
                  <a:srgbClr val="273239"/>
                </a:solidFill>
                <a:effectLst/>
                <a:latin typeface="Times New Roman" panose="02020603050405020304" pitchFamily="18" charset="0"/>
                <a:cs typeface="Times New Roman" panose="02020603050405020304" pitchFamily="18" charset="0"/>
              </a:rPr>
              <a:t>i.e</a:t>
            </a:r>
            <a:r>
              <a:rPr lang="en-GB" b="0" i="0" dirty="0">
                <a:solidFill>
                  <a:srgbClr val="273239"/>
                </a:solidFill>
                <a:effectLst/>
                <a:latin typeface="Times New Roman" panose="02020603050405020304" pitchFamily="18" charset="0"/>
                <a:cs typeface="Times New Roman" panose="02020603050405020304" pitchFamily="18" charset="0"/>
              </a:rPr>
              <a:t> the order of invocation is that the base class’s default constructor will be invoked first and then the derived class’s default constructor will be invoked.</a:t>
            </a:r>
          </a:p>
        </p:txBody>
      </p:sp>
    </p:spTree>
    <p:extLst>
      <p:ext uri="{BB962C8B-B14F-4D97-AF65-F5344CB8AC3E}">
        <p14:creationId xmlns:p14="http://schemas.microsoft.com/office/powerpoint/2010/main" val="101082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C04E53F-5BDF-4D27-83CF-0C1F77F36DCD}"/>
              </a:ext>
            </a:extLst>
          </p:cNvPr>
          <p:cNvSpPr txBox="1"/>
          <p:nvPr/>
        </p:nvSpPr>
        <p:spPr>
          <a:xfrm>
            <a:off x="243765" y="140292"/>
            <a:ext cx="6815726" cy="567096"/>
          </a:xfrm>
          <a:prstGeom prst="rect">
            <a:avLst/>
          </a:prstGeom>
          <a:noFill/>
        </p:spPr>
        <p:txBody>
          <a:bodyPr wrap="square" lIns="89172" tIns="44586" rIns="89172" bIns="44586" rtlCol="0">
            <a:spAutoFit/>
          </a:bodyPr>
          <a:lstStyle/>
          <a:p>
            <a:pPr>
              <a:tabLst>
                <a:tab pos="1729262" algn="l"/>
              </a:tabLst>
            </a:pPr>
            <a:r>
              <a:rPr lang="en-GB" sz="3100" b="1" dirty="0">
                <a:latin typeface="Times New Roman" panose="02020603050405020304" pitchFamily="18" charset="0"/>
                <a:cs typeface="Times New Roman" panose="02020603050405020304" pitchFamily="18" charset="0"/>
              </a:rPr>
              <a:t>Introduction to Inheritance</a:t>
            </a:r>
            <a:endParaRPr lang="en-IN" sz="31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89BFDFD-26D8-4809-8DF0-75EF41661080}"/>
              </a:ext>
            </a:extLst>
          </p:cNvPr>
          <p:cNvSpPr txBox="1"/>
          <p:nvPr/>
        </p:nvSpPr>
        <p:spPr>
          <a:xfrm>
            <a:off x="950026" y="914796"/>
            <a:ext cx="9571512" cy="1475037"/>
          </a:xfrm>
          <a:prstGeom prst="rect">
            <a:avLst/>
          </a:prstGeom>
          <a:noFill/>
        </p:spPr>
        <p:txBody>
          <a:bodyPr wrap="square" lIns="89172" tIns="44586" rIns="89172" bIns="44586">
            <a:spAutoFit/>
          </a:bodyPr>
          <a:lstStyle/>
          <a:p>
            <a:pPr marL="285750" indent="-28575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Inheritance is one of the key features of Object-oriented programming in C++. It allows us to </a:t>
            </a:r>
            <a:r>
              <a:rPr lang="en-GB" b="1" i="0" dirty="0">
                <a:effectLst/>
                <a:latin typeface="Times New Roman" panose="02020603050405020304" pitchFamily="18" charset="0"/>
                <a:cs typeface="Times New Roman" panose="02020603050405020304" pitchFamily="18" charset="0"/>
              </a:rPr>
              <a:t>create a new </a:t>
            </a:r>
            <a:r>
              <a:rPr lang="en-GB" b="1" i="0" strike="noStrike" dirty="0">
                <a:effectLst/>
                <a:latin typeface="Times New Roman" panose="02020603050405020304" pitchFamily="18" charset="0"/>
                <a:cs typeface="Times New Roman" panose="02020603050405020304" pitchFamily="18" charset="0"/>
              </a:rPr>
              <a:t>class</a:t>
            </a:r>
            <a:r>
              <a:rPr lang="en-GB" b="1" i="0" dirty="0">
                <a:effectLst/>
                <a:latin typeface="Times New Roman" panose="02020603050405020304" pitchFamily="18" charset="0"/>
                <a:cs typeface="Times New Roman" panose="02020603050405020304" pitchFamily="18" charset="0"/>
              </a:rPr>
              <a:t> (derived </a:t>
            </a:r>
            <a:r>
              <a:rPr lang="en-GB" b="1" i="0" dirty="0" smtClean="0">
                <a:effectLst/>
                <a:latin typeface="Times New Roman" panose="02020603050405020304" pitchFamily="18" charset="0"/>
                <a:cs typeface="Times New Roman" panose="02020603050405020304" pitchFamily="18" charset="0"/>
              </a:rPr>
              <a:t>class/Child Class) </a:t>
            </a:r>
            <a:r>
              <a:rPr lang="en-GB" b="0" i="0" dirty="0">
                <a:effectLst/>
                <a:latin typeface="Times New Roman" panose="02020603050405020304" pitchFamily="18" charset="0"/>
                <a:cs typeface="Times New Roman" panose="02020603050405020304" pitchFamily="18" charset="0"/>
              </a:rPr>
              <a:t>from an </a:t>
            </a:r>
            <a:r>
              <a:rPr lang="en-GB" b="1" i="0" dirty="0">
                <a:effectLst/>
                <a:latin typeface="Times New Roman" panose="02020603050405020304" pitchFamily="18" charset="0"/>
                <a:cs typeface="Times New Roman" panose="02020603050405020304" pitchFamily="18" charset="0"/>
              </a:rPr>
              <a:t>existing class </a:t>
            </a:r>
            <a:r>
              <a:rPr lang="en-GB" b="0" i="0" dirty="0">
                <a:effectLst/>
                <a:latin typeface="Times New Roman" panose="02020603050405020304" pitchFamily="18" charset="0"/>
                <a:cs typeface="Times New Roman" panose="02020603050405020304" pitchFamily="18" charset="0"/>
              </a:rPr>
              <a:t>(base </a:t>
            </a:r>
            <a:r>
              <a:rPr lang="en-GB" b="0" i="0" dirty="0" smtClean="0">
                <a:effectLst/>
                <a:latin typeface="Times New Roman" panose="02020603050405020304" pitchFamily="18" charset="0"/>
                <a:cs typeface="Times New Roman" panose="02020603050405020304" pitchFamily="18" charset="0"/>
              </a:rPr>
              <a:t>class/Parent Class).</a:t>
            </a:r>
            <a:endParaRPr lang="en-GB" b="0" i="0" dirty="0" smtClean="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The derived class inherits the features from the base class</a:t>
            </a:r>
            <a:r>
              <a:rPr lang="en-GB" b="0" i="0" dirty="0">
                <a:effectLst/>
                <a:latin typeface="Times New Roman" panose="02020603050405020304" pitchFamily="18" charset="0"/>
                <a:cs typeface="Times New Roman" panose="02020603050405020304" pitchFamily="18" charset="0"/>
              </a:rPr>
              <a:t> and can have additional features of its own. F</a:t>
            </a:r>
            <a:r>
              <a:rPr lang="en-GB" dirty="0">
                <a:latin typeface="Times New Roman" panose="02020603050405020304" pitchFamily="18" charset="0"/>
                <a:cs typeface="Times New Roman" panose="02020603050405020304" pitchFamily="18" charset="0"/>
              </a:rPr>
              <a:t>or Ex:</a:t>
            </a:r>
            <a:endParaRPr lang="en-GB" b="0" i="0" dirty="0">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EB4DFD2A-E23E-D398-EEBD-D3036A52B728}"/>
              </a:ext>
            </a:extLst>
          </p:cNvPr>
          <p:cNvSpPr txBox="1"/>
          <p:nvPr/>
        </p:nvSpPr>
        <p:spPr>
          <a:xfrm>
            <a:off x="1053411" y="2651223"/>
            <a:ext cx="3063497" cy="2860032"/>
          </a:xfrm>
          <a:prstGeom prst="rect">
            <a:avLst/>
          </a:prstGeom>
          <a:noFill/>
          <a:ln>
            <a:solidFill>
              <a:schemeClr val="accent1"/>
            </a:solidFill>
          </a:ln>
        </p:spPr>
        <p:txBody>
          <a:bodyPr wrap="square" lIns="89172" tIns="44586" rIns="89172" bIns="44586">
            <a:spAutoFit/>
          </a:bodyPr>
          <a:lstStyle/>
          <a:p>
            <a:r>
              <a:rPr lang="en-GB" dirty="0">
                <a:latin typeface="Times New Roman" panose="02020603050405020304" pitchFamily="18" charset="0"/>
                <a:cs typeface="Times New Roman" panose="02020603050405020304" pitchFamily="18" charset="0"/>
              </a:rPr>
              <a:t>class Animal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 eat() function</a:t>
            </a:r>
          </a:p>
          <a:p>
            <a:r>
              <a:rPr lang="en-GB" dirty="0">
                <a:latin typeface="Times New Roman" panose="02020603050405020304" pitchFamily="18" charset="0"/>
                <a:cs typeface="Times New Roman" panose="02020603050405020304" pitchFamily="18" charset="0"/>
              </a:rPr>
              <a:t>    // sleep() function</a:t>
            </a:r>
          </a:p>
          <a:p>
            <a:r>
              <a:rPr lang="en-GB" dirty="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class </a:t>
            </a:r>
            <a:r>
              <a:rPr lang="en-GB" dirty="0" smtClean="0">
                <a:latin typeface="Times New Roman" panose="02020603050405020304" pitchFamily="18" charset="0"/>
                <a:cs typeface="Times New Roman" panose="02020603050405020304" pitchFamily="18" charset="0"/>
              </a:rPr>
              <a:t>Dog </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public </a:t>
            </a:r>
            <a:r>
              <a:rPr lang="en-GB" dirty="0">
                <a:latin typeface="Times New Roman" panose="02020603050405020304" pitchFamily="18" charset="0"/>
                <a:cs typeface="Times New Roman" panose="02020603050405020304" pitchFamily="18" charset="0"/>
              </a:rPr>
              <a:t>Animal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 bark() function</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25BC5AC3-B44F-BC83-E166-5822EFB74E3F}"/>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579764" y="2389833"/>
            <a:ext cx="3895025" cy="3666583"/>
          </a:xfrm>
          <a:prstGeom prst="rect">
            <a:avLst/>
          </a:prstGeom>
        </p:spPr>
      </p:pic>
    </p:spTree>
    <p:extLst>
      <p:ext uri="{BB962C8B-B14F-4D97-AF65-F5344CB8AC3E}">
        <p14:creationId xmlns:p14="http://schemas.microsoft.com/office/powerpoint/2010/main" val="404923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7623E-964D-5F1C-FD11-C0A1742DF400}"/>
              </a:ext>
            </a:extLst>
          </p:cNvPr>
          <p:cNvSpPr>
            <a:spLocks noGrp="1"/>
          </p:cNvSpPr>
          <p:nvPr>
            <p:ph type="title"/>
          </p:nvPr>
        </p:nvSpPr>
        <p:spPr>
          <a:xfrm>
            <a:off x="182231" y="197971"/>
            <a:ext cx="8408684" cy="428940"/>
          </a:xfrm>
        </p:spPr>
        <p:txBody>
          <a:bodyPr/>
          <a:lstStyle/>
          <a:p>
            <a:pPr algn="just" fontAlgn="base">
              <a:lnSpc>
                <a:spcPct val="150000"/>
              </a:lnSpc>
            </a:pPr>
            <a:r>
              <a:rPr lang="en-GB" sz="2300" kern="1200" dirty="0">
                <a:solidFill>
                  <a:srgbClr val="000000"/>
                </a:solidFill>
                <a:latin typeface="Times New Roman" panose="02020603050405020304" pitchFamily="18" charset="0"/>
                <a:ea typeface="+mn-ea"/>
                <a:cs typeface="Times New Roman" panose="02020603050405020304" pitchFamily="18" charset="0"/>
              </a:rPr>
              <a:t>Basic rules for the Order of Constructor Call with Inheritance </a:t>
            </a:r>
          </a:p>
        </p:txBody>
      </p:sp>
      <p:sp>
        <p:nvSpPr>
          <p:cNvPr id="5" name="TextBox 4">
            <a:extLst>
              <a:ext uri="{FF2B5EF4-FFF2-40B4-BE49-F238E27FC236}">
                <a16:creationId xmlns="" xmlns:a16="http://schemas.microsoft.com/office/drawing/2014/main" id="{F55DCDB2-1DDF-D512-9988-8B092363D864}"/>
              </a:ext>
            </a:extLst>
          </p:cNvPr>
          <p:cNvSpPr txBox="1"/>
          <p:nvPr/>
        </p:nvSpPr>
        <p:spPr>
          <a:xfrm>
            <a:off x="349277" y="925165"/>
            <a:ext cx="10506515" cy="3829528"/>
          </a:xfrm>
          <a:prstGeom prst="rect">
            <a:avLst/>
          </a:prstGeom>
          <a:noFill/>
        </p:spPr>
        <p:txBody>
          <a:bodyPr wrap="square" lIns="89172" tIns="44586" rIns="89172" bIns="44586">
            <a:spAutoFit/>
          </a:bodyPr>
          <a:lstStyle/>
          <a:p>
            <a:pPr algn="just" fontAlgn="base">
              <a:lnSpc>
                <a:spcPct val="150000"/>
              </a:lnSpc>
            </a:pPr>
            <a:endParaRPr lang="en-GB" b="0" i="0" dirty="0">
              <a:solidFill>
                <a:srgbClr val="273239"/>
              </a:solidFill>
              <a:effectLst/>
              <a:latin typeface="Times New Roman" panose="02020603050405020304" pitchFamily="18" charset="0"/>
              <a:cs typeface="Times New Roman" panose="02020603050405020304" pitchFamily="18" charset="0"/>
            </a:endParaRPr>
          </a:p>
          <a:p>
            <a:pPr marL="278663" indent="-278663"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Construction always starts with the base class. If there are multiple base classes then, construction starts with the leftmost base. If there is a virtual inheritance then it's given higher preference.</a:t>
            </a:r>
          </a:p>
          <a:p>
            <a:pPr marL="278663" indent="-278663" algn="just" fontAlgn="base">
              <a:lnSpc>
                <a:spcPct val="150000"/>
              </a:lnSpc>
              <a:buFont typeface="Arial" panose="020B0604020202020204" pitchFamily="34" charset="0"/>
              <a:buChar char="•"/>
            </a:pPr>
            <a:endParaRPr lang="en-GB" b="0" i="0" dirty="0">
              <a:solidFill>
                <a:srgbClr val="273239"/>
              </a:solidFill>
              <a:effectLst/>
              <a:latin typeface="Times New Roman" panose="02020603050405020304" pitchFamily="18" charset="0"/>
              <a:cs typeface="Times New Roman" panose="02020603050405020304" pitchFamily="18" charset="0"/>
            </a:endParaRPr>
          </a:p>
          <a:p>
            <a:pPr marL="278663" indent="-278663"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Then the member fields are constructed. They are initialized in the order they are declared.</a:t>
            </a:r>
          </a:p>
          <a:p>
            <a:pPr marL="278663" indent="-278663" algn="just" fontAlgn="base">
              <a:lnSpc>
                <a:spcPct val="150000"/>
              </a:lnSpc>
              <a:buFont typeface="Arial" panose="020B0604020202020204" pitchFamily="34" charset="0"/>
              <a:buChar char="•"/>
            </a:pPr>
            <a:endParaRPr lang="en-GB" b="0" i="0" dirty="0">
              <a:solidFill>
                <a:srgbClr val="273239"/>
              </a:solidFill>
              <a:effectLst/>
              <a:latin typeface="Times New Roman" panose="02020603050405020304" pitchFamily="18" charset="0"/>
              <a:cs typeface="Times New Roman" panose="02020603050405020304" pitchFamily="18" charset="0"/>
            </a:endParaRPr>
          </a:p>
          <a:p>
            <a:pPr marL="278663" indent="-278663"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Finally, the class itself is constructed.</a:t>
            </a:r>
          </a:p>
          <a:p>
            <a:pPr marL="278663" indent="-278663" algn="just" fontAlgn="base">
              <a:lnSpc>
                <a:spcPct val="150000"/>
              </a:lnSpc>
              <a:buFont typeface="Arial" panose="020B0604020202020204" pitchFamily="34" charset="0"/>
              <a:buChar char="•"/>
            </a:pPr>
            <a:endParaRPr lang="en-GB" b="0" i="0" dirty="0">
              <a:solidFill>
                <a:srgbClr val="273239"/>
              </a:solidFill>
              <a:effectLst/>
              <a:latin typeface="Times New Roman" panose="02020603050405020304" pitchFamily="18" charset="0"/>
              <a:cs typeface="Times New Roman" panose="02020603050405020304" pitchFamily="18" charset="0"/>
            </a:endParaRPr>
          </a:p>
          <a:p>
            <a:pPr marL="278663" indent="-278663"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 order of the destructor is exactly the reverse.</a:t>
            </a:r>
          </a:p>
        </p:txBody>
      </p:sp>
    </p:spTree>
    <p:extLst>
      <p:ext uri="{BB962C8B-B14F-4D97-AF65-F5344CB8AC3E}">
        <p14:creationId xmlns:p14="http://schemas.microsoft.com/office/powerpoint/2010/main" val="3755158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7623E-964D-5F1C-FD11-C0A1742DF400}"/>
              </a:ext>
            </a:extLst>
          </p:cNvPr>
          <p:cNvSpPr>
            <a:spLocks noGrp="1"/>
          </p:cNvSpPr>
          <p:nvPr>
            <p:ph type="title"/>
          </p:nvPr>
        </p:nvSpPr>
        <p:spPr>
          <a:xfrm>
            <a:off x="399903" y="107772"/>
            <a:ext cx="7722416" cy="549910"/>
          </a:xfrm>
        </p:spPr>
        <p:txBody>
          <a:bodyPr/>
          <a:lstStyle/>
          <a:p>
            <a:pPr algn="l" rtl="0"/>
            <a:r>
              <a:rPr lang="en-GB" sz="3100" kern="1200" dirty="0">
                <a:solidFill>
                  <a:srgbClr val="000000"/>
                </a:solidFill>
                <a:latin typeface="Times New Roman" panose="02020603050405020304" pitchFamily="18" charset="0"/>
                <a:ea typeface="+mn-ea"/>
                <a:cs typeface="Times New Roman" panose="02020603050405020304" pitchFamily="18" charset="0"/>
              </a:rPr>
              <a:t/>
            </a:r>
            <a:br>
              <a:rPr lang="en-GB" sz="3100" kern="1200" dirty="0">
                <a:solidFill>
                  <a:srgbClr val="000000"/>
                </a:solidFill>
                <a:latin typeface="Times New Roman" panose="02020603050405020304" pitchFamily="18" charset="0"/>
                <a:ea typeface="+mn-ea"/>
                <a:cs typeface="Times New Roman" panose="02020603050405020304" pitchFamily="18" charset="0"/>
              </a:rPr>
            </a:br>
            <a:r>
              <a:rPr lang="en-GB" sz="3100" kern="1200" dirty="0">
                <a:solidFill>
                  <a:srgbClr val="000000"/>
                </a:solidFill>
                <a:latin typeface="Times New Roman" panose="02020603050405020304" pitchFamily="18" charset="0"/>
                <a:ea typeface="+mn-ea"/>
                <a:cs typeface="Times New Roman" panose="02020603050405020304" pitchFamily="18" charset="0"/>
              </a:rPr>
              <a:t/>
            </a:r>
            <a:br>
              <a:rPr lang="en-GB" sz="3100" kern="1200" dirty="0">
                <a:solidFill>
                  <a:srgbClr val="000000"/>
                </a:solidFill>
                <a:latin typeface="Times New Roman" panose="02020603050405020304" pitchFamily="18" charset="0"/>
                <a:ea typeface="+mn-ea"/>
                <a:cs typeface="Times New Roman" panose="02020603050405020304" pitchFamily="18" charset="0"/>
              </a:rPr>
            </a:br>
            <a:r>
              <a:rPr lang="en-GB" sz="3100" kern="1200" dirty="0">
                <a:solidFill>
                  <a:srgbClr val="000000"/>
                </a:solidFill>
                <a:latin typeface="Times New Roman" panose="02020603050405020304" pitchFamily="18" charset="0"/>
                <a:ea typeface="+mn-ea"/>
                <a:cs typeface="Times New Roman" panose="02020603050405020304" pitchFamily="18" charset="0"/>
              </a:rPr>
              <a:t>Order of Constructor/ Destructor Call in C++</a:t>
            </a:r>
            <a:br>
              <a:rPr lang="en-GB" sz="3100" kern="1200" dirty="0">
                <a:solidFill>
                  <a:srgbClr val="000000"/>
                </a:solidFill>
                <a:latin typeface="Times New Roman" panose="02020603050405020304" pitchFamily="18" charset="0"/>
                <a:ea typeface="+mn-ea"/>
                <a:cs typeface="Times New Roman" panose="02020603050405020304" pitchFamily="18" charset="0"/>
              </a:rPr>
            </a:br>
            <a:r>
              <a:rPr lang="en-IN" sz="3100" kern="1200" dirty="0">
                <a:solidFill>
                  <a:srgbClr val="000000"/>
                </a:solidFill>
                <a:latin typeface="Times New Roman" panose="02020603050405020304" pitchFamily="18" charset="0"/>
                <a:ea typeface="+mn-ea"/>
                <a:cs typeface="Times New Roman" panose="02020603050405020304" pitchFamily="18" charset="0"/>
              </a:rPr>
              <a:t/>
            </a:r>
            <a:br>
              <a:rPr lang="en-IN" sz="3100" kern="1200" dirty="0">
                <a:solidFill>
                  <a:srgbClr val="000000"/>
                </a:solidFill>
                <a:latin typeface="Times New Roman" panose="02020603050405020304" pitchFamily="18" charset="0"/>
                <a:ea typeface="+mn-ea"/>
                <a:cs typeface="Times New Roman" panose="02020603050405020304" pitchFamily="18" charset="0"/>
              </a:rPr>
            </a:br>
            <a:endParaRPr lang="en-IN" sz="3100" kern="1200" dirty="0">
              <a:solidFill>
                <a:srgbClr val="000000"/>
              </a:solidFill>
              <a:latin typeface="Times New Roman" panose="02020603050405020304" pitchFamily="18" charset="0"/>
              <a:ea typeface="+mn-ea"/>
              <a:cs typeface="Times New Roman" panose="02020603050405020304" pitchFamily="18" charset="0"/>
            </a:endParaRPr>
          </a:p>
        </p:txBody>
      </p:sp>
      <p:sp>
        <p:nvSpPr>
          <p:cNvPr id="3" name="Rectangle 1">
            <a:extLst>
              <a:ext uri="{FF2B5EF4-FFF2-40B4-BE49-F238E27FC236}">
                <a16:creationId xmlns="" xmlns:a16="http://schemas.microsoft.com/office/drawing/2014/main" id="{1AA697A8-F1E4-5629-F0C7-E320DF7BDE80}"/>
              </a:ext>
            </a:extLst>
          </p:cNvPr>
          <p:cNvSpPr>
            <a:spLocks noChangeArrowheads="1"/>
          </p:cNvSpPr>
          <p:nvPr/>
        </p:nvSpPr>
        <p:spPr bwMode="auto">
          <a:xfrm>
            <a:off x="109200" y="888470"/>
            <a:ext cx="8429648"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latin typeface="Times New Roman" panose="02020603050405020304" pitchFamily="18" charset="0"/>
                <a:cs typeface="Times New Roman" panose="02020603050405020304" pitchFamily="18" charset="0"/>
              </a:rPr>
              <a:t>Example: Program to show the order of constructor call in single inheritance</a:t>
            </a:r>
          </a:p>
        </p:txBody>
      </p:sp>
      <p:sp>
        <p:nvSpPr>
          <p:cNvPr id="9" name="TextBox 8">
            <a:extLst>
              <a:ext uri="{FF2B5EF4-FFF2-40B4-BE49-F238E27FC236}">
                <a16:creationId xmlns="" xmlns:a16="http://schemas.microsoft.com/office/drawing/2014/main" id="{6B300F82-0C37-D12B-13E1-12AB50E72F8F}"/>
              </a:ext>
            </a:extLst>
          </p:cNvPr>
          <p:cNvSpPr txBox="1"/>
          <p:nvPr/>
        </p:nvSpPr>
        <p:spPr>
          <a:xfrm>
            <a:off x="174285" y="1240361"/>
            <a:ext cx="5302069" cy="4245026"/>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#include &lt;iostream&gt;</a:t>
            </a:r>
          </a:p>
          <a:p>
            <a:r>
              <a:rPr lang="en-IN" dirty="0">
                <a:latin typeface="Times New Roman" panose="02020603050405020304" pitchFamily="18" charset="0"/>
                <a:cs typeface="Times New Roman" panose="02020603050405020304" pitchFamily="18" charset="0"/>
              </a:rPr>
              <a:t>using namespace std;</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class Parent</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public:</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Parent()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"Inside base class"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class Child : public Parent</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public:</a:t>
            </a:r>
          </a:p>
        </p:txBody>
      </p:sp>
      <p:sp>
        <p:nvSpPr>
          <p:cNvPr id="11" name="TextBox 10">
            <a:extLst>
              <a:ext uri="{FF2B5EF4-FFF2-40B4-BE49-F238E27FC236}">
                <a16:creationId xmlns="" xmlns:a16="http://schemas.microsoft.com/office/drawing/2014/main" id="{076BECFD-0EB1-50B3-504D-DCA8ABD074BF}"/>
              </a:ext>
            </a:extLst>
          </p:cNvPr>
          <p:cNvSpPr txBox="1"/>
          <p:nvPr/>
        </p:nvSpPr>
        <p:spPr>
          <a:xfrm>
            <a:off x="5958683" y="1240361"/>
            <a:ext cx="5302069" cy="3968028"/>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 Child()</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"Inside sub class"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main function</a:t>
            </a:r>
          </a:p>
          <a:p>
            <a:r>
              <a:rPr lang="en-IN" dirty="0">
                <a:latin typeface="Times New Roman" panose="02020603050405020304" pitchFamily="18" charset="0"/>
                <a:cs typeface="Times New Roman" panose="02020603050405020304" pitchFamily="18" charset="0"/>
              </a:rPr>
              <a:t>int main()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creating object of sub class</a:t>
            </a:r>
          </a:p>
          <a:p>
            <a:r>
              <a:rPr lang="en-IN" dirty="0">
                <a:latin typeface="Times New Roman" panose="02020603050405020304" pitchFamily="18" charset="0"/>
                <a:cs typeface="Times New Roman" panose="02020603050405020304" pitchFamily="18" charset="0"/>
              </a:rPr>
              <a:t>    Child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return 0;</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1397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86EAC21-682D-7236-C886-DD69E4E42F6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2768" t="16905" r="23594" b="13572"/>
          <a:stretch/>
        </p:blipFill>
        <p:spPr>
          <a:xfrm>
            <a:off x="2713328" y="1077211"/>
            <a:ext cx="6392282" cy="4430213"/>
          </a:xfrm>
          <a:prstGeom prst="rect">
            <a:avLst/>
          </a:prstGeom>
          <a:ln>
            <a:solidFill>
              <a:schemeClr val="accent1"/>
            </a:solidFill>
          </a:ln>
        </p:spPr>
      </p:pic>
      <p:sp>
        <p:nvSpPr>
          <p:cNvPr id="2" name="TextBox 1">
            <a:extLst>
              <a:ext uri="{FF2B5EF4-FFF2-40B4-BE49-F238E27FC236}">
                <a16:creationId xmlns="" xmlns:a16="http://schemas.microsoft.com/office/drawing/2014/main" id="{5CBA17C1-1E51-EC80-F3F3-7D7A83271DC1}"/>
              </a:ext>
            </a:extLst>
          </p:cNvPr>
          <p:cNvSpPr txBox="1"/>
          <p:nvPr/>
        </p:nvSpPr>
        <p:spPr>
          <a:xfrm>
            <a:off x="138845" y="123733"/>
            <a:ext cx="6187193" cy="567096"/>
          </a:xfrm>
          <a:prstGeom prst="rect">
            <a:avLst/>
          </a:prstGeom>
          <a:noFill/>
        </p:spPr>
        <p:txBody>
          <a:bodyPr wrap="square" lIns="89172" tIns="44586" rIns="89172" bIns="44586" rtlCol="0">
            <a:spAutoFit/>
          </a:bodyPr>
          <a:lstStyle/>
          <a:p>
            <a:r>
              <a:rPr lang="en-GB" sz="3100" dirty="0">
                <a:latin typeface="Times New Roman" panose="02020603050405020304" pitchFamily="18" charset="0"/>
                <a:cs typeface="Times New Roman" panose="02020603050405020304" pitchFamily="18" charset="0"/>
              </a:rPr>
              <a:t>Order of Inheritance</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43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DC6AB2-6BC0-F446-6177-22CAB81FF7A0}"/>
              </a:ext>
            </a:extLst>
          </p:cNvPr>
          <p:cNvSpPr>
            <a:spLocks noGrp="1"/>
          </p:cNvSpPr>
          <p:nvPr>
            <p:ph type="title"/>
          </p:nvPr>
        </p:nvSpPr>
        <p:spPr>
          <a:xfrm>
            <a:off x="228771" y="-64391"/>
            <a:ext cx="10725158" cy="1063710"/>
          </a:xfrm>
        </p:spPr>
        <p:txBody>
          <a:bodyPr/>
          <a:lstStyle/>
          <a:p>
            <a:r>
              <a:rPr lang="en-IN" sz="3100" dirty="0">
                <a:solidFill>
                  <a:srgbClr val="000000"/>
                </a:solidFill>
                <a:latin typeface="Times New Roman" panose="02020603050405020304" pitchFamily="18" charset="0"/>
                <a:ea typeface="+mn-ea"/>
                <a:cs typeface="Times New Roman" panose="02020603050405020304" pitchFamily="18" charset="0"/>
              </a:rPr>
              <a:t>Function Overriding</a:t>
            </a:r>
            <a:r>
              <a:rPr lang="en-IN" b="1" i="0" dirty="0">
                <a:solidFill>
                  <a:srgbClr val="25265E"/>
                </a:solidFill>
                <a:effectLst/>
                <a:latin typeface="euclid_circular_a"/>
              </a:rPr>
              <a:t/>
            </a:r>
            <a:br>
              <a:rPr lang="en-IN" b="1" i="0" dirty="0">
                <a:solidFill>
                  <a:srgbClr val="25265E"/>
                </a:solidFill>
                <a:effectLst/>
                <a:latin typeface="euclid_circular_a"/>
              </a:rPr>
            </a:br>
            <a:endParaRPr lang="en-IN" dirty="0"/>
          </a:p>
        </p:txBody>
      </p:sp>
      <p:sp>
        <p:nvSpPr>
          <p:cNvPr id="3" name="Subtitle 2">
            <a:extLst>
              <a:ext uri="{FF2B5EF4-FFF2-40B4-BE49-F238E27FC236}">
                <a16:creationId xmlns="" xmlns:a16="http://schemas.microsoft.com/office/drawing/2014/main" id="{F59A4458-3F93-054A-8DA4-21317DAE7FDA}"/>
              </a:ext>
            </a:extLst>
          </p:cNvPr>
          <p:cNvSpPr>
            <a:spLocks noGrp="1"/>
          </p:cNvSpPr>
          <p:nvPr>
            <p:ph type="subTitle"/>
          </p:nvPr>
        </p:nvSpPr>
        <p:spPr>
          <a:xfrm>
            <a:off x="228772" y="999320"/>
            <a:ext cx="11017517" cy="2641952"/>
          </a:xfrm>
        </p:spPr>
        <p:txBody>
          <a:bodyPr/>
          <a:lstStyle/>
          <a:p>
            <a:pPr marL="278663" indent="-278663" algn="just">
              <a:lnSpc>
                <a:spcPct val="150000"/>
              </a:lnSpc>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I</a:t>
            </a:r>
            <a:r>
              <a:rPr lang="en-GB" b="0" i="0" strike="noStrike" dirty="0">
                <a:solidFill>
                  <a:schemeClr val="tx1"/>
                </a:solidFill>
                <a:effectLst/>
                <a:latin typeface="Times New Roman" panose="02020603050405020304" pitchFamily="18" charset="0"/>
                <a:cs typeface="Times New Roman" panose="02020603050405020304" pitchFamily="18" charset="0"/>
              </a:rPr>
              <a:t>nheritance</a:t>
            </a:r>
            <a:r>
              <a:rPr lang="en-GB" b="0" i="0" dirty="0">
                <a:solidFill>
                  <a:schemeClr val="tx1"/>
                </a:solidFill>
                <a:effectLst/>
                <a:latin typeface="Times New Roman" panose="02020603050405020304" pitchFamily="18" charset="0"/>
                <a:cs typeface="Times New Roman" panose="02020603050405020304" pitchFamily="18" charset="0"/>
              </a:rPr>
              <a:t> is a feature of OOP that allows us to create derived classes from a base class. </a:t>
            </a:r>
          </a:p>
          <a:p>
            <a:pPr marL="278663" indent="-278663" algn="just">
              <a:lnSpc>
                <a:spcPct val="150000"/>
              </a:lnSpc>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The derived classes inherit features of the base class.</a:t>
            </a:r>
          </a:p>
          <a:p>
            <a:pPr marL="278663" indent="-278663" algn="just">
              <a:lnSpc>
                <a:spcPct val="150000"/>
              </a:lnSpc>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If th</a:t>
            </a:r>
            <a:r>
              <a:rPr lang="en-GB" b="0" i="0" dirty="0">
                <a:solidFill>
                  <a:schemeClr val="tx1"/>
                </a:solidFill>
                <a:effectLst/>
                <a:latin typeface="Times New Roman" panose="02020603050405020304" pitchFamily="18" charset="0"/>
                <a:cs typeface="Times New Roman" panose="02020603050405020304" pitchFamily="18" charset="0"/>
              </a:rPr>
              <a:t>e same function is defined in both the derived class and the based class. If we call this function using the object of the derived class, the function of the derived class is executed. This is known as </a:t>
            </a:r>
            <a:r>
              <a:rPr lang="en-GB" b="1" i="0" dirty="0">
                <a:solidFill>
                  <a:schemeClr val="tx1"/>
                </a:solidFill>
                <a:effectLst/>
                <a:latin typeface="Times New Roman" panose="02020603050405020304" pitchFamily="18" charset="0"/>
                <a:cs typeface="Times New Roman" panose="02020603050405020304" pitchFamily="18" charset="0"/>
              </a:rPr>
              <a:t>function overriding</a:t>
            </a:r>
            <a:r>
              <a:rPr lang="en-GB" b="0" i="0" dirty="0">
                <a:solidFill>
                  <a:schemeClr val="tx1"/>
                </a:solidFill>
                <a:effectLst/>
                <a:latin typeface="Times New Roman" panose="02020603050405020304" pitchFamily="18" charset="0"/>
                <a:cs typeface="Times New Roman" panose="02020603050405020304" pitchFamily="18" charset="0"/>
              </a:rPr>
              <a:t> in C++. </a:t>
            </a:r>
          </a:p>
          <a:p>
            <a:pPr marL="278663" indent="-278663" algn="just">
              <a:lnSpc>
                <a:spcPct val="150000"/>
              </a:lnSpc>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The function in derived class overrides the function in base class.</a:t>
            </a:r>
          </a:p>
          <a:p>
            <a:endParaRPr lang="en-IN" dirty="0">
              <a:solidFill>
                <a:schemeClr val="tx1"/>
              </a:solidFill>
            </a:endParaRPr>
          </a:p>
        </p:txBody>
      </p:sp>
    </p:spTree>
    <p:extLst>
      <p:ext uri="{BB962C8B-B14F-4D97-AF65-F5344CB8AC3E}">
        <p14:creationId xmlns:p14="http://schemas.microsoft.com/office/powerpoint/2010/main" val="2546006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10268BA6-6E4E-87EE-04A6-E8AB0AADBE96}"/>
              </a:ext>
            </a:extLst>
          </p:cNvPr>
          <p:cNvSpPr>
            <a:spLocks noGrp="1"/>
          </p:cNvSpPr>
          <p:nvPr>
            <p:ph type="subTitle"/>
          </p:nvPr>
        </p:nvSpPr>
        <p:spPr>
          <a:xfrm>
            <a:off x="253641" y="907371"/>
            <a:ext cx="5253748" cy="5262758"/>
          </a:xfrm>
          <a:ln>
            <a:solidFill>
              <a:schemeClr val="accent1"/>
            </a:solidFill>
          </a:ln>
        </p:spPr>
        <p:txBody>
          <a:bodyPr/>
          <a:lstStyle/>
          <a:p>
            <a:pPr marL="105322"/>
            <a:r>
              <a:rPr lang="en-IN" dirty="0">
                <a:latin typeface="Times New Roman" panose="02020603050405020304" pitchFamily="18" charset="0"/>
                <a:cs typeface="Times New Roman" panose="02020603050405020304" pitchFamily="18" charset="0"/>
              </a:rPr>
              <a:t>#include &lt;iostream&gt;</a:t>
            </a:r>
          </a:p>
          <a:p>
            <a:pPr marL="105322"/>
            <a:r>
              <a:rPr lang="en-IN" dirty="0">
                <a:latin typeface="Times New Roman" panose="02020603050405020304" pitchFamily="18" charset="0"/>
                <a:cs typeface="Times New Roman" panose="02020603050405020304" pitchFamily="18" charset="0"/>
              </a:rPr>
              <a:t>using namespace std;</a:t>
            </a:r>
          </a:p>
          <a:p>
            <a:pPr marL="105322"/>
            <a:r>
              <a:rPr lang="en-IN" dirty="0">
                <a:latin typeface="Times New Roman" panose="02020603050405020304" pitchFamily="18" charset="0"/>
                <a:cs typeface="Times New Roman" panose="02020603050405020304" pitchFamily="18" charset="0"/>
              </a:rPr>
              <a:t>class Base {</a:t>
            </a:r>
          </a:p>
          <a:p>
            <a:pPr marL="105322"/>
            <a:r>
              <a:rPr lang="en-IN" dirty="0">
                <a:latin typeface="Times New Roman" panose="02020603050405020304" pitchFamily="18" charset="0"/>
                <a:cs typeface="Times New Roman" panose="02020603050405020304" pitchFamily="18" charset="0"/>
              </a:rPr>
              <a:t>   public:</a:t>
            </a:r>
          </a:p>
          <a:p>
            <a:pPr marL="105322"/>
            <a:r>
              <a:rPr lang="en-IN" dirty="0">
                <a:latin typeface="Times New Roman" panose="02020603050405020304" pitchFamily="18" charset="0"/>
                <a:cs typeface="Times New Roman" panose="02020603050405020304" pitchFamily="18" charset="0"/>
              </a:rPr>
              <a:t>    void print() {</a:t>
            </a:r>
          </a:p>
          <a:p>
            <a:pPr marL="105322"/>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"Base Function"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p>
          <a:p>
            <a:pPr marL="105322"/>
            <a:r>
              <a:rPr lang="en-IN" dirty="0">
                <a:latin typeface="Times New Roman" panose="02020603050405020304" pitchFamily="18" charset="0"/>
                <a:cs typeface="Times New Roman" panose="02020603050405020304" pitchFamily="18" charset="0"/>
              </a:rPr>
              <a:t>    }</a:t>
            </a:r>
          </a:p>
          <a:p>
            <a:pPr marL="105322"/>
            <a:r>
              <a:rPr lang="en-IN" dirty="0">
                <a:latin typeface="Times New Roman" panose="02020603050405020304" pitchFamily="18" charset="0"/>
                <a:cs typeface="Times New Roman" panose="02020603050405020304" pitchFamily="18" charset="0"/>
              </a:rPr>
              <a:t>};</a:t>
            </a:r>
          </a:p>
          <a:p>
            <a:pPr marL="105322"/>
            <a:r>
              <a:rPr lang="en-IN" dirty="0">
                <a:latin typeface="Times New Roman" panose="02020603050405020304" pitchFamily="18" charset="0"/>
                <a:cs typeface="Times New Roman" panose="02020603050405020304" pitchFamily="18" charset="0"/>
              </a:rPr>
              <a:t>class Derived : public Base {</a:t>
            </a:r>
          </a:p>
          <a:p>
            <a:pPr marL="105322"/>
            <a:r>
              <a:rPr lang="en-IN" dirty="0">
                <a:latin typeface="Times New Roman" panose="02020603050405020304" pitchFamily="18" charset="0"/>
                <a:cs typeface="Times New Roman" panose="02020603050405020304" pitchFamily="18" charset="0"/>
              </a:rPr>
              <a:t>   public:</a:t>
            </a:r>
          </a:p>
          <a:p>
            <a:pPr marL="105322"/>
            <a:r>
              <a:rPr lang="en-IN" dirty="0">
                <a:latin typeface="Times New Roman" panose="02020603050405020304" pitchFamily="18" charset="0"/>
                <a:cs typeface="Times New Roman" panose="02020603050405020304" pitchFamily="18" charset="0"/>
              </a:rPr>
              <a:t>    void print() {</a:t>
            </a:r>
          </a:p>
          <a:p>
            <a:pPr marL="105322"/>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Function"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p>
          <a:p>
            <a:pPr marL="105322"/>
            <a:r>
              <a:rPr lang="en-IN" dirty="0">
                <a:latin typeface="Times New Roman" panose="02020603050405020304" pitchFamily="18" charset="0"/>
                <a:cs typeface="Times New Roman" panose="02020603050405020304" pitchFamily="18" charset="0"/>
              </a:rPr>
              <a:t>    }</a:t>
            </a:r>
          </a:p>
          <a:p>
            <a:pPr marL="105322"/>
            <a:r>
              <a:rPr lang="en-IN" dirty="0">
                <a:latin typeface="Times New Roman" panose="02020603050405020304" pitchFamily="18" charset="0"/>
                <a:cs typeface="Times New Roman" panose="02020603050405020304" pitchFamily="18" charset="0"/>
              </a:rPr>
              <a:t>};</a:t>
            </a:r>
          </a:p>
          <a:p>
            <a:pPr marL="105322"/>
            <a:r>
              <a:rPr lang="en-IN" dirty="0">
                <a:latin typeface="Times New Roman" panose="02020603050405020304" pitchFamily="18" charset="0"/>
                <a:cs typeface="Times New Roman" panose="02020603050405020304" pitchFamily="18" charset="0"/>
              </a:rPr>
              <a:t>int main() {</a:t>
            </a:r>
          </a:p>
          <a:p>
            <a:pPr marL="105322"/>
            <a:r>
              <a:rPr lang="en-IN" dirty="0">
                <a:latin typeface="Times New Roman" panose="02020603050405020304" pitchFamily="18" charset="0"/>
                <a:cs typeface="Times New Roman" panose="02020603050405020304" pitchFamily="18" charset="0"/>
              </a:rPr>
              <a:t>    Derived derived1;</a:t>
            </a:r>
          </a:p>
          <a:p>
            <a:pPr marL="105322"/>
            <a:r>
              <a:rPr lang="en-IN" dirty="0">
                <a:latin typeface="Times New Roman" panose="02020603050405020304" pitchFamily="18" charset="0"/>
                <a:cs typeface="Times New Roman" panose="02020603050405020304" pitchFamily="18" charset="0"/>
              </a:rPr>
              <a:t>    derived1.print();</a:t>
            </a:r>
          </a:p>
          <a:p>
            <a:pPr marL="105322"/>
            <a:r>
              <a:rPr lang="en-IN" dirty="0">
                <a:latin typeface="Times New Roman" panose="02020603050405020304" pitchFamily="18" charset="0"/>
                <a:cs typeface="Times New Roman" panose="02020603050405020304" pitchFamily="18" charset="0"/>
              </a:rPr>
              <a:t>    return 0;  </a:t>
            </a:r>
          </a:p>
          <a:p>
            <a:pPr marL="105322"/>
            <a:r>
              <a:rPr lang="en-IN"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 xmlns:a16="http://schemas.microsoft.com/office/drawing/2014/main" id="{02131E0C-9079-AFEB-DBE3-E37E0B4EF5C4}"/>
              </a:ext>
            </a:extLst>
          </p:cNvPr>
          <p:cNvSpPr txBox="1"/>
          <p:nvPr/>
        </p:nvSpPr>
        <p:spPr>
          <a:xfrm>
            <a:off x="481251" y="115747"/>
            <a:ext cx="5957350" cy="567096"/>
          </a:xfrm>
          <a:prstGeom prst="rect">
            <a:avLst/>
          </a:prstGeom>
          <a:noFill/>
        </p:spPr>
        <p:txBody>
          <a:bodyPr wrap="square" lIns="89172" tIns="44586" rIns="89172" bIns="44586">
            <a:spAutoFit/>
          </a:bodyPr>
          <a:lstStyle/>
          <a:p>
            <a:r>
              <a:rPr lang="en-IN" sz="3100" dirty="0">
                <a:solidFill>
                  <a:srgbClr val="000000"/>
                </a:solidFill>
                <a:latin typeface="Times New Roman" panose="02020603050405020304" pitchFamily="18" charset="0"/>
                <a:cs typeface="Times New Roman" panose="02020603050405020304" pitchFamily="18" charset="0"/>
              </a:rPr>
              <a:t>Function Overriding</a:t>
            </a:r>
          </a:p>
        </p:txBody>
      </p:sp>
      <p:sp>
        <p:nvSpPr>
          <p:cNvPr id="8" name="Rectangle 1">
            <a:extLst>
              <a:ext uri="{FF2B5EF4-FFF2-40B4-BE49-F238E27FC236}">
                <a16:creationId xmlns="" xmlns:a16="http://schemas.microsoft.com/office/drawing/2014/main" id="{3E552163-3AED-8942-3DCC-C7AABBE7B87A}"/>
              </a:ext>
            </a:extLst>
          </p:cNvPr>
          <p:cNvSpPr>
            <a:spLocks noChangeArrowheads="1"/>
          </p:cNvSpPr>
          <p:nvPr/>
        </p:nvSpPr>
        <p:spPr bwMode="auto">
          <a:xfrm>
            <a:off x="6512608" y="3166492"/>
            <a:ext cx="3484093" cy="553998"/>
          </a:xfrm>
          <a:prstGeom prst="rect">
            <a:avLst/>
          </a:prstGeom>
          <a:noFill/>
          <a:ln>
            <a:solidFill>
              <a:schemeClr val="accent1"/>
            </a:solidFill>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Output</a:t>
            </a:r>
          </a:p>
          <a:p>
            <a:pPr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Derived Function </a:t>
            </a:r>
          </a:p>
        </p:txBody>
      </p:sp>
    </p:spTree>
    <p:extLst>
      <p:ext uri="{BB962C8B-B14F-4D97-AF65-F5344CB8AC3E}">
        <p14:creationId xmlns:p14="http://schemas.microsoft.com/office/powerpoint/2010/main" val="325236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2F2E7-6564-25E7-D7FE-E9A7D3781E8B}"/>
              </a:ext>
            </a:extLst>
          </p:cNvPr>
          <p:cNvSpPr>
            <a:spLocks noGrp="1"/>
          </p:cNvSpPr>
          <p:nvPr>
            <p:ph type="title"/>
          </p:nvPr>
        </p:nvSpPr>
        <p:spPr>
          <a:xfrm>
            <a:off x="381819" y="89245"/>
            <a:ext cx="10704909" cy="565066"/>
          </a:xfrm>
        </p:spPr>
        <p:txBody>
          <a:bodyPr/>
          <a:lstStyle/>
          <a:p>
            <a:pPr algn="l" rtl="0"/>
            <a:r>
              <a:rPr lang="en-GB" sz="3100" kern="1200" dirty="0">
                <a:solidFill>
                  <a:srgbClr val="000000"/>
                </a:solidFill>
                <a:latin typeface="Times New Roman" panose="02020603050405020304" pitchFamily="18" charset="0"/>
                <a:ea typeface="+mn-ea"/>
                <a:cs typeface="Times New Roman" panose="02020603050405020304" pitchFamily="18" charset="0"/>
              </a:rPr>
              <a:t>Working of Function Overriding in C++</a:t>
            </a:r>
            <a:endParaRPr lang="en-IN" sz="3100" kern="1200" dirty="0">
              <a:solidFill>
                <a:srgbClr val="000000"/>
              </a:solidFill>
              <a:latin typeface="Times New Roman" panose="02020603050405020304" pitchFamily="18" charset="0"/>
              <a:ea typeface="+mn-ea"/>
              <a:cs typeface="Times New Roman" panose="02020603050405020304" pitchFamily="18" charset="0"/>
            </a:endParaRPr>
          </a:p>
        </p:txBody>
      </p:sp>
      <p:pic>
        <p:nvPicPr>
          <p:cNvPr id="3074" name="Picture 2" descr="Working of C++ Function Overriding">
            <a:extLst>
              <a:ext uri="{FF2B5EF4-FFF2-40B4-BE49-F238E27FC236}">
                <a16:creationId xmlns="" xmlns:a16="http://schemas.microsoft.com/office/drawing/2014/main" id="{E4B2A5CF-48CA-37D7-87F8-F57271AFE2B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839671" y="1080599"/>
            <a:ext cx="8538848" cy="422200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53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7C4E0C70-2077-4A7B-BB7D-98431DCB05BC}"/>
              </a:ext>
            </a:extLst>
          </p:cNvPr>
          <p:cNvSpPr>
            <a:spLocks noGrp="1"/>
          </p:cNvSpPr>
          <p:nvPr>
            <p:ph type="subTitle"/>
          </p:nvPr>
        </p:nvSpPr>
        <p:spPr>
          <a:xfrm>
            <a:off x="595869" y="1491279"/>
            <a:ext cx="10725627" cy="3695005"/>
          </a:xfrm>
        </p:spPr>
        <p:txBody>
          <a:bodyPr/>
          <a:lstStyle/>
          <a:p>
            <a:pPr algn="ctr"/>
            <a:r>
              <a:rPr lang="en-IN" sz="8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5406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A22AFF5-18B9-04FC-977B-2BEF4B581C97}"/>
              </a:ext>
            </a:extLst>
          </p:cNvPr>
          <p:cNvSpPr>
            <a:spLocks noGrp="1"/>
          </p:cNvSpPr>
          <p:nvPr>
            <p:ph type="subTitle"/>
          </p:nvPr>
        </p:nvSpPr>
        <p:spPr>
          <a:xfrm>
            <a:off x="459919" y="107235"/>
            <a:ext cx="7332649" cy="537042"/>
          </a:xfrm>
        </p:spPr>
        <p:txBody>
          <a:bodyPr/>
          <a:lstStyle/>
          <a:p>
            <a:pPr algn="l"/>
            <a:endParaRPr lang="en-GB" sz="3100" b="1" dirty="0">
              <a:solidFill>
                <a:srgbClr val="273239"/>
              </a:solidFill>
              <a:latin typeface="Times New Roman" panose="02020603050405020304" pitchFamily="18" charset="0"/>
              <a:cs typeface="Times New Roman" panose="02020603050405020304" pitchFamily="18" charset="0"/>
            </a:endParaRPr>
          </a:p>
          <a:p>
            <a:pPr algn="l"/>
            <a:r>
              <a:rPr lang="en-GB" sz="3100" b="1" dirty="0">
                <a:solidFill>
                  <a:srgbClr val="273239"/>
                </a:solidFill>
                <a:latin typeface="Times New Roman" panose="02020603050405020304" pitchFamily="18" charset="0"/>
                <a:cs typeface="Times New Roman" panose="02020603050405020304" pitchFamily="18" charset="0"/>
              </a:rPr>
              <a:t>Why and when to use inheritance?</a:t>
            </a:r>
          </a:p>
          <a:p>
            <a:endParaRPr lang="en-IN" sz="3100" b="1" dirty="0"/>
          </a:p>
        </p:txBody>
      </p:sp>
      <p:sp>
        <p:nvSpPr>
          <p:cNvPr id="5" name="TextBox 4">
            <a:extLst>
              <a:ext uri="{FF2B5EF4-FFF2-40B4-BE49-F238E27FC236}">
                <a16:creationId xmlns="" xmlns:a16="http://schemas.microsoft.com/office/drawing/2014/main" id="{55D9D0DE-C6C7-37B5-3E98-4AE3F60243C8}"/>
              </a:ext>
            </a:extLst>
          </p:cNvPr>
          <p:cNvSpPr txBox="1"/>
          <p:nvPr/>
        </p:nvSpPr>
        <p:spPr>
          <a:xfrm>
            <a:off x="2980101" y="3031866"/>
            <a:ext cx="5960200" cy="367042"/>
          </a:xfrm>
          <a:prstGeom prst="rect">
            <a:avLst/>
          </a:prstGeom>
          <a:noFill/>
        </p:spPr>
        <p:txBody>
          <a:bodyPr wrap="square" lIns="89172" tIns="44586" rIns="89172" bIns="44586">
            <a:spAutoFit/>
          </a:bodyPr>
          <a:lstStyle/>
          <a:p>
            <a:r>
              <a:rPr lang="en-IN" b="0" dirty="0">
                <a:effectLst/>
              </a:rPr>
              <a:t> </a:t>
            </a:r>
            <a:endParaRPr lang="en-IN" dirty="0"/>
          </a:p>
        </p:txBody>
      </p:sp>
      <p:pic>
        <p:nvPicPr>
          <p:cNvPr id="10" name="Picture 9">
            <a:extLst>
              <a:ext uri="{FF2B5EF4-FFF2-40B4-BE49-F238E27FC236}">
                <a16:creationId xmlns="" xmlns:a16="http://schemas.microsoft.com/office/drawing/2014/main" id="{96AF2934-1B87-9F92-9F91-B99946A765F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666669" y="3031866"/>
            <a:ext cx="8301906" cy="2232666"/>
          </a:xfrm>
          <a:prstGeom prst="rect">
            <a:avLst/>
          </a:prstGeom>
        </p:spPr>
      </p:pic>
      <p:sp>
        <p:nvSpPr>
          <p:cNvPr id="14" name="TextBox 13">
            <a:extLst>
              <a:ext uri="{FF2B5EF4-FFF2-40B4-BE49-F238E27FC236}">
                <a16:creationId xmlns="" xmlns:a16="http://schemas.microsoft.com/office/drawing/2014/main" id="{38070CF7-9923-F122-2BF1-C45B52E2D103}"/>
              </a:ext>
            </a:extLst>
          </p:cNvPr>
          <p:cNvSpPr txBox="1"/>
          <p:nvPr/>
        </p:nvSpPr>
        <p:spPr>
          <a:xfrm>
            <a:off x="938151" y="1142232"/>
            <a:ext cx="10177154" cy="1475037"/>
          </a:xfrm>
          <a:prstGeom prst="rect">
            <a:avLst/>
          </a:prstGeom>
          <a:noFill/>
        </p:spPr>
        <p:txBody>
          <a:bodyPr wrap="square" lIns="89172" tIns="44586" rIns="89172" bIns="44586">
            <a:spAutoFit/>
          </a:bodyPr>
          <a:lstStyle/>
          <a:p>
            <a:pPr marL="285750" indent="-285750" algn="just"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Consider a group of vehicles. You need to create classes for Bus, Car and Truck. The methods </a:t>
            </a:r>
            <a:r>
              <a:rPr lang="en-GB" b="0" i="0" dirty="0" err="1">
                <a:solidFill>
                  <a:srgbClr val="273239"/>
                </a:solidFill>
                <a:effectLst/>
                <a:latin typeface="Times New Roman" panose="02020603050405020304" pitchFamily="18" charset="0"/>
                <a:cs typeface="Times New Roman" panose="02020603050405020304" pitchFamily="18" charset="0"/>
              </a:rPr>
              <a:t>fuelAmount</a:t>
            </a:r>
            <a:r>
              <a:rPr lang="en-GB" b="0" i="0" dirty="0">
                <a:solidFill>
                  <a:srgbClr val="273239"/>
                </a:solidFill>
                <a:effectLst/>
                <a:latin typeface="Times New Roman" panose="02020603050405020304" pitchFamily="18" charset="0"/>
                <a:cs typeface="Times New Roman" panose="02020603050405020304" pitchFamily="18" charset="0"/>
              </a:rPr>
              <a:t>(), capacity(), </a:t>
            </a:r>
            <a:r>
              <a:rPr lang="en-GB" b="0" i="0" dirty="0" err="1">
                <a:solidFill>
                  <a:srgbClr val="273239"/>
                </a:solidFill>
                <a:effectLst/>
                <a:latin typeface="Times New Roman" panose="02020603050405020304" pitchFamily="18" charset="0"/>
                <a:cs typeface="Times New Roman" panose="02020603050405020304" pitchFamily="18" charset="0"/>
              </a:rPr>
              <a:t>applyBrakes</a:t>
            </a:r>
            <a:r>
              <a:rPr lang="en-GB" b="0" i="0" dirty="0">
                <a:solidFill>
                  <a:srgbClr val="273239"/>
                </a:solidFill>
                <a:effectLst/>
                <a:latin typeface="Times New Roman" panose="02020603050405020304" pitchFamily="18" charset="0"/>
                <a:cs typeface="Times New Roman" panose="02020603050405020304" pitchFamily="18" charset="0"/>
              </a:rPr>
              <a:t>() will be same for all of the three classes.</a:t>
            </a:r>
          </a:p>
          <a:p>
            <a:pPr algn="just" fontAlgn="base"/>
            <a:r>
              <a:rPr lang="en-GB" b="0" i="0" dirty="0">
                <a:solidFill>
                  <a:srgbClr val="273239"/>
                </a:solidFill>
                <a:effectLst/>
                <a:latin typeface="Times New Roman" panose="02020603050405020304" pitchFamily="18" charset="0"/>
                <a:cs typeface="Times New Roman" panose="02020603050405020304" pitchFamily="18" charset="0"/>
              </a:rPr>
              <a:t> </a:t>
            </a:r>
            <a:endParaRPr lang="en-GB" b="0" i="0" dirty="0" smtClean="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GB" b="0" i="0" dirty="0" smtClean="0">
                <a:solidFill>
                  <a:srgbClr val="273239"/>
                </a:solidFill>
                <a:effectLst/>
                <a:latin typeface="Times New Roman" panose="02020603050405020304" pitchFamily="18" charset="0"/>
                <a:cs typeface="Times New Roman" panose="02020603050405020304" pitchFamily="18" charset="0"/>
              </a:rPr>
              <a:t>If </a:t>
            </a:r>
            <a:r>
              <a:rPr lang="en-GB" b="0" i="0" dirty="0">
                <a:solidFill>
                  <a:srgbClr val="273239"/>
                </a:solidFill>
                <a:effectLst/>
                <a:latin typeface="Times New Roman" panose="02020603050405020304" pitchFamily="18" charset="0"/>
                <a:cs typeface="Times New Roman" panose="02020603050405020304" pitchFamily="18" charset="0"/>
              </a:rPr>
              <a:t>we create these classes avoiding inheritance then we have to write all of these functions in each of the three classes as shown in below figure: </a:t>
            </a:r>
          </a:p>
        </p:txBody>
      </p:sp>
    </p:spTree>
    <p:extLst>
      <p:ext uri="{BB962C8B-B14F-4D97-AF65-F5344CB8AC3E}">
        <p14:creationId xmlns:p14="http://schemas.microsoft.com/office/powerpoint/2010/main" val="410943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FED01F-BF39-7E05-37A9-9C357163B5E2}"/>
              </a:ext>
            </a:extLst>
          </p:cNvPr>
          <p:cNvSpPr>
            <a:spLocks noGrp="1"/>
          </p:cNvSpPr>
          <p:nvPr>
            <p:ph type="title"/>
          </p:nvPr>
        </p:nvSpPr>
        <p:spPr>
          <a:xfrm>
            <a:off x="613924" y="142653"/>
            <a:ext cx="10725158" cy="463429"/>
          </a:xfrm>
        </p:spPr>
        <p:txBody>
          <a:bodyPr/>
          <a:lstStyle/>
          <a:p>
            <a:r>
              <a:rPr lang="en-GB" sz="3100" dirty="0">
                <a:solidFill>
                  <a:srgbClr val="273239"/>
                </a:solidFill>
                <a:latin typeface="Times New Roman" panose="02020603050405020304" pitchFamily="18" charset="0"/>
                <a:cs typeface="Times New Roman" panose="02020603050405020304" pitchFamily="18" charset="0"/>
              </a:rPr>
              <a:t>Why and when to use inheritance? (Contd.)</a:t>
            </a:r>
            <a:endParaRPr lang="en-IN" sz="3100" dirty="0"/>
          </a:p>
        </p:txBody>
      </p:sp>
      <p:sp>
        <p:nvSpPr>
          <p:cNvPr id="3" name="Subtitle 2">
            <a:extLst>
              <a:ext uri="{FF2B5EF4-FFF2-40B4-BE49-F238E27FC236}">
                <a16:creationId xmlns="" xmlns:a16="http://schemas.microsoft.com/office/drawing/2014/main" id="{953F14DC-D407-B390-37EF-1ABD90A92E00}"/>
              </a:ext>
            </a:extLst>
          </p:cNvPr>
          <p:cNvSpPr>
            <a:spLocks noGrp="1"/>
          </p:cNvSpPr>
          <p:nvPr>
            <p:ph type="subTitle"/>
          </p:nvPr>
        </p:nvSpPr>
        <p:spPr>
          <a:xfrm>
            <a:off x="505584" y="878774"/>
            <a:ext cx="10725158" cy="2149433"/>
          </a:xfrm>
        </p:spPr>
        <p:txBody>
          <a:bodyPr/>
          <a:lstStyle/>
          <a:p>
            <a:pPr marL="285750" indent="-285750" algn="just">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 above process results in duplication of same code 3 times. This increases the chances of error and data redundancy. To avoid this type of situation, inheritance is used</a:t>
            </a:r>
            <a:r>
              <a:rPr lang="en-GB" b="0" i="0" dirty="0" smtClean="0">
                <a:solidFill>
                  <a:srgbClr val="273239"/>
                </a:solidFill>
                <a:effectLst/>
                <a:latin typeface="Times New Roman" panose="02020603050405020304" pitchFamily="18" charset="0"/>
                <a:cs typeface="Times New Roman" panose="02020603050405020304" pitchFamily="18" charset="0"/>
              </a:rPr>
              <a:t>.</a:t>
            </a:r>
          </a:p>
          <a:p>
            <a:pPr algn="just"/>
            <a:r>
              <a:rPr lang="en-GB" b="0" i="0" dirty="0" smtClean="0">
                <a:solidFill>
                  <a:srgbClr val="273239"/>
                </a:solidFill>
                <a:effectLst/>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GB" b="0" i="0" dirty="0" smtClean="0">
                <a:solidFill>
                  <a:srgbClr val="273239"/>
                </a:solidFill>
                <a:effectLst/>
                <a:latin typeface="Times New Roman" panose="02020603050405020304" pitchFamily="18" charset="0"/>
                <a:cs typeface="Times New Roman" panose="02020603050405020304" pitchFamily="18" charset="0"/>
              </a:rPr>
              <a:t>If </a:t>
            </a:r>
            <a:r>
              <a:rPr lang="en-GB" b="0" i="0" dirty="0">
                <a:solidFill>
                  <a:srgbClr val="273239"/>
                </a:solidFill>
                <a:effectLst/>
                <a:latin typeface="Times New Roman" panose="02020603050405020304" pitchFamily="18" charset="0"/>
                <a:cs typeface="Times New Roman" panose="02020603050405020304" pitchFamily="18" charset="0"/>
              </a:rPr>
              <a:t>we create a class Vehicle and write these three functions in it and inherit the rest of the classes from the vehicle class, then we can simply avoid the duplication of data and increase re-usability. </a:t>
            </a:r>
            <a:endParaRPr lang="en-GB" b="0" i="0" dirty="0" smtClean="0">
              <a:solidFill>
                <a:srgbClr val="273239"/>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b="0" i="0" dirty="0" smtClean="0">
              <a:solidFill>
                <a:srgbClr val="273239"/>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smtClean="0">
                <a:solidFill>
                  <a:srgbClr val="273239"/>
                </a:solidFill>
                <a:effectLst/>
                <a:latin typeface="Times New Roman" panose="02020603050405020304" pitchFamily="18" charset="0"/>
                <a:cs typeface="Times New Roman" panose="02020603050405020304" pitchFamily="18" charset="0"/>
              </a:rPr>
              <a:t>So</a:t>
            </a:r>
            <a:r>
              <a:rPr lang="en-GB" b="0" i="0" dirty="0">
                <a:solidFill>
                  <a:srgbClr val="273239"/>
                </a:solidFill>
                <a:effectLst/>
                <a:latin typeface="Times New Roman" panose="02020603050405020304" pitchFamily="18" charset="0"/>
                <a:cs typeface="Times New Roman" panose="02020603050405020304" pitchFamily="18" charset="0"/>
              </a:rPr>
              <a:t>, the below diagram in which the three classes are inherited from vehicle class:</a:t>
            </a:r>
            <a:endParaRPr lang="en-IN" dirty="0">
              <a:latin typeface="Times New Roman" panose="02020603050405020304" pitchFamily="18" charset="0"/>
              <a:cs typeface="Times New Roman" panose="02020603050405020304" pitchFamily="18" charset="0"/>
            </a:endParaRPr>
          </a:p>
        </p:txBody>
      </p:sp>
      <p:pic>
        <p:nvPicPr>
          <p:cNvPr id="2050" name="Picture 2" descr="Lightbox">
            <a:extLst>
              <a:ext uri="{FF2B5EF4-FFF2-40B4-BE49-F238E27FC236}">
                <a16:creationId xmlns="" xmlns:a16="http://schemas.microsoft.com/office/drawing/2014/main" id="{3245D2D4-44E4-2178-5494-8566C92BF3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787206" y="3189085"/>
            <a:ext cx="6100507" cy="251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4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506EF9-6969-64D5-1753-6CE307B1F2C5}"/>
              </a:ext>
            </a:extLst>
          </p:cNvPr>
          <p:cNvSpPr>
            <a:spLocks noGrp="1"/>
          </p:cNvSpPr>
          <p:nvPr>
            <p:ph type="title"/>
          </p:nvPr>
        </p:nvSpPr>
        <p:spPr>
          <a:xfrm>
            <a:off x="397247" y="228474"/>
            <a:ext cx="7196699" cy="471678"/>
          </a:xfrm>
        </p:spPr>
        <p:txBody>
          <a:bodyPr/>
          <a:lstStyle/>
          <a:p>
            <a:r>
              <a:rPr lang="en-GB" sz="3100" dirty="0">
                <a:latin typeface="Times New Roman" panose="02020603050405020304" pitchFamily="18" charset="0"/>
                <a:cs typeface="Times New Roman" panose="02020603050405020304" pitchFamily="18" charset="0"/>
              </a:rPr>
              <a:t>Implementing Inheritance in C++</a:t>
            </a:r>
            <a:endParaRPr lang="en-IN" sz="3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28C76B43-F6FC-123E-68C2-5EAFD8F869EC}"/>
              </a:ext>
            </a:extLst>
          </p:cNvPr>
          <p:cNvSpPr>
            <a:spLocks noGrp="1"/>
          </p:cNvSpPr>
          <p:nvPr>
            <p:ph type="subTitle"/>
          </p:nvPr>
        </p:nvSpPr>
        <p:spPr>
          <a:xfrm>
            <a:off x="595868" y="923870"/>
            <a:ext cx="10725158" cy="4906914"/>
          </a:xfrm>
        </p:spPr>
        <p:txBody>
          <a:bodyPr/>
          <a:lstStyle/>
          <a:p>
            <a:pPr marL="105322"/>
            <a:r>
              <a:rPr lang="en-GB" sz="2000" dirty="0">
                <a:latin typeface="Times New Roman" panose="02020603050405020304" pitchFamily="18" charset="0"/>
                <a:cs typeface="Times New Roman" panose="02020603050405020304" pitchFamily="18" charset="0"/>
              </a:rPr>
              <a:t>For creating a sub-class which is inherited from the base class we have syntax:</a:t>
            </a:r>
          </a:p>
          <a:p>
            <a:pPr marL="105322"/>
            <a:r>
              <a:rPr lang="en-GB" sz="2000" dirty="0">
                <a:latin typeface="Times New Roman" panose="02020603050405020304" pitchFamily="18" charset="0"/>
                <a:cs typeface="Times New Roman" panose="02020603050405020304" pitchFamily="18" charset="0"/>
              </a:rPr>
              <a:t>Syntax: </a:t>
            </a:r>
          </a:p>
          <a:p>
            <a:pPr marL="105322"/>
            <a:endParaRPr lang="en-GB" sz="2000" dirty="0">
              <a:latin typeface="Times New Roman" panose="02020603050405020304" pitchFamily="18" charset="0"/>
              <a:cs typeface="Times New Roman" panose="02020603050405020304" pitchFamily="18" charset="0"/>
            </a:endParaRPr>
          </a:p>
          <a:p>
            <a:pPr marL="105322"/>
            <a:r>
              <a:rPr lang="en-GB" sz="2000" dirty="0">
                <a:latin typeface="Times New Roman" panose="02020603050405020304" pitchFamily="18" charset="0"/>
                <a:cs typeface="Times New Roman" panose="02020603050405020304" pitchFamily="18" charset="0"/>
              </a:rPr>
              <a:t>class </a:t>
            </a:r>
            <a:r>
              <a:rPr lang="en-GB" sz="2000" dirty="0" err="1" smtClean="0">
                <a:latin typeface="Times New Roman" panose="02020603050405020304" pitchFamily="18" charset="0"/>
                <a:cs typeface="Times New Roman" panose="02020603050405020304" pitchFamily="18" charset="0"/>
              </a:rPr>
              <a:t>subclass_name</a:t>
            </a:r>
            <a:r>
              <a:rPr lang="en-GB" sz="2000" dirty="0" smtClean="0">
                <a:latin typeface="Times New Roman" panose="02020603050405020304" pitchFamily="18" charset="0"/>
                <a:cs typeface="Times New Roman" panose="02020603050405020304" pitchFamily="18" charset="0"/>
              </a:rPr>
              <a:t>/child class </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access_mode</a:t>
            </a:r>
            <a:r>
              <a:rPr lang="en-GB" sz="2000" dirty="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base_class_name</a:t>
            </a:r>
            <a:r>
              <a:rPr lang="en-GB" sz="2000" dirty="0" smtClean="0">
                <a:latin typeface="Times New Roman" panose="02020603050405020304" pitchFamily="18" charset="0"/>
                <a:cs typeface="Times New Roman" panose="02020603050405020304" pitchFamily="18" charset="0"/>
              </a:rPr>
              <a:t>/parent class</a:t>
            </a:r>
            <a:endParaRPr lang="en-GB" sz="2000" dirty="0">
              <a:latin typeface="Times New Roman" panose="02020603050405020304" pitchFamily="18" charset="0"/>
              <a:cs typeface="Times New Roman" panose="02020603050405020304" pitchFamily="18" charset="0"/>
            </a:endParaRPr>
          </a:p>
          <a:p>
            <a:pPr marL="105322"/>
            <a:r>
              <a:rPr lang="en-GB" sz="2000" dirty="0">
                <a:latin typeface="Times New Roman" panose="02020603050405020304" pitchFamily="18" charset="0"/>
                <a:cs typeface="Times New Roman" panose="02020603050405020304" pitchFamily="18" charset="0"/>
              </a:rPr>
              <a:t>{</a:t>
            </a:r>
          </a:p>
          <a:p>
            <a:pPr marL="105322"/>
            <a:r>
              <a:rPr lang="en-GB" sz="2000" dirty="0">
                <a:latin typeface="Times New Roman" panose="02020603050405020304" pitchFamily="18" charset="0"/>
                <a:cs typeface="Times New Roman" panose="02020603050405020304" pitchFamily="18" charset="0"/>
              </a:rPr>
              <a:t>  // body of subclass</a:t>
            </a:r>
          </a:p>
          <a:p>
            <a:pPr marL="105322"/>
            <a:r>
              <a:rPr lang="en-GB" sz="2000" dirty="0">
                <a:latin typeface="Times New Roman" panose="02020603050405020304" pitchFamily="18" charset="0"/>
                <a:cs typeface="Times New Roman" panose="02020603050405020304" pitchFamily="18" charset="0"/>
              </a:rPr>
              <a:t>};</a:t>
            </a:r>
          </a:p>
          <a:p>
            <a:pPr marL="105322"/>
            <a:endParaRPr lang="en-GB" sz="2000" dirty="0">
              <a:latin typeface="Times New Roman" panose="02020603050405020304" pitchFamily="18" charset="0"/>
              <a:cs typeface="Times New Roman" panose="02020603050405020304" pitchFamily="18" charset="0"/>
            </a:endParaRPr>
          </a:p>
          <a:p>
            <a:pPr marL="105322" algn="just"/>
            <a:r>
              <a:rPr lang="en-GB" sz="2000" dirty="0">
                <a:latin typeface="Times New Roman" panose="02020603050405020304" pitchFamily="18" charset="0"/>
                <a:cs typeface="Times New Roman" panose="02020603050405020304" pitchFamily="18" charset="0"/>
              </a:rPr>
              <a:t>Here, </a:t>
            </a:r>
            <a:r>
              <a:rPr lang="en-GB" sz="2000" dirty="0" err="1">
                <a:latin typeface="Times New Roman" panose="02020603050405020304" pitchFamily="18" charset="0"/>
                <a:cs typeface="Times New Roman" panose="02020603050405020304" pitchFamily="18" charset="0"/>
              </a:rPr>
              <a:t>subclass_name</a:t>
            </a:r>
            <a:r>
              <a:rPr lang="en-GB" sz="2000" dirty="0">
                <a:latin typeface="Times New Roman" panose="02020603050405020304" pitchFamily="18" charset="0"/>
                <a:cs typeface="Times New Roman" panose="02020603050405020304" pitchFamily="18" charset="0"/>
              </a:rPr>
              <a:t> is the name of the sub class, </a:t>
            </a:r>
            <a:r>
              <a:rPr lang="en-GB" sz="2000" dirty="0" err="1">
                <a:latin typeface="Times New Roman" panose="02020603050405020304" pitchFamily="18" charset="0"/>
                <a:cs typeface="Times New Roman" panose="02020603050405020304" pitchFamily="18" charset="0"/>
              </a:rPr>
              <a:t>access_mode</a:t>
            </a:r>
            <a:r>
              <a:rPr lang="en-GB" sz="2000" dirty="0">
                <a:latin typeface="Times New Roman" panose="02020603050405020304" pitchFamily="18" charset="0"/>
                <a:cs typeface="Times New Roman" panose="02020603050405020304" pitchFamily="18" charset="0"/>
              </a:rPr>
              <a:t> is the mode in which you want to inherit this sub class </a:t>
            </a:r>
            <a:r>
              <a:rPr lang="en-GB" sz="2000" b="1" dirty="0">
                <a:latin typeface="Times New Roman" panose="02020603050405020304" pitchFamily="18" charset="0"/>
                <a:cs typeface="Times New Roman" panose="02020603050405020304" pitchFamily="18" charset="0"/>
              </a:rPr>
              <a:t>for example: public, private etc</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base_class_name</a:t>
            </a:r>
            <a:r>
              <a:rPr lang="en-GB" sz="2000" dirty="0">
                <a:latin typeface="Times New Roman" panose="02020603050405020304" pitchFamily="18" charset="0"/>
                <a:cs typeface="Times New Roman" panose="02020603050405020304" pitchFamily="18" charset="0"/>
              </a:rPr>
              <a:t> is the name of the base class from which you want to inherit the sub class</a:t>
            </a:r>
            <a:r>
              <a:rPr lang="en-GB" sz="2000" dirty="0" smtClean="0">
                <a:latin typeface="Times New Roman" panose="02020603050405020304" pitchFamily="18" charset="0"/>
                <a:cs typeface="Times New Roman" panose="02020603050405020304" pitchFamily="18" charset="0"/>
              </a:rPr>
              <a:t>.</a:t>
            </a:r>
          </a:p>
          <a:p>
            <a:pPr marL="105322" algn="just"/>
            <a:r>
              <a:rPr lang="en-GB" sz="2000" dirty="0" smtClean="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105322" algn="just"/>
            <a:r>
              <a:rPr lang="en-GB" sz="2000" b="1" dirty="0">
                <a:latin typeface="Times New Roman" panose="02020603050405020304" pitchFamily="18" charset="0"/>
                <a:cs typeface="Times New Roman" panose="02020603050405020304" pitchFamily="18" charset="0"/>
              </a:rPr>
              <a:t>Note: A derived class doesn’t inherit access to private data members. However, it does inherit a full parent object, which contains any private members which that class declares.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98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8879347-358E-19D6-9A96-7ADFA06718FD}"/>
              </a:ext>
            </a:extLst>
          </p:cNvPr>
          <p:cNvSpPr>
            <a:spLocks noGrp="1"/>
          </p:cNvSpPr>
          <p:nvPr>
            <p:ph type="subTitle"/>
          </p:nvPr>
        </p:nvSpPr>
        <p:spPr>
          <a:xfrm>
            <a:off x="630493" y="938151"/>
            <a:ext cx="4280907" cy="4631376"/>
          </a:xfrm>
          <a:ln>
            <a:solidFill>
              <a:schemeClr val="accent1"/>
            </a:solidFill>
          </a:ln>
        </p:spPr>
        <p:txBody>
          <a:bodyPr/>
          <a:lstStyle/>
          <a:p>
            <a:pPr marL="105322"/>
            <a:r>
              <a:rPr lang="en-GB" dirty="0">
                <a:latin typeface="Times New Roman" panose="02020603050405020304" pitchFamily="18" charset="0"/>
                <a:cs typeface="Times New Roman" panose="02020603050405020304" pitchFamily="18" charset="0"/>
              </a:rPr>
              <a:t>#include &lt;</a:t>
            </a:r>
            <a:r>
              <a:rPr lang="en-GB" dirty="0" err="1">
                <a:latin typeface="Times New Roman" panose="02020603050405020304" pitchFamily="18" charset="0"/>
                <a:cs typeface="Times New Roman" panose="02020603050405020304" pitchFamily="18" charset="0"/>
              </a:rPr>
              <a:t>iostream.h</a:t>
            </a:r>
            <a:r>
              <a:rPr lang="en-GB" dirty="0">
                <a:latin typeface="Times New Roman" panose="02020603050405020304" pitchFamily="18" charset="0"/>
                <a:cs typeface="Times New Roman" panose="02020603050405020304" pitchFamily="18" charset="0"/>
              </a:rPr>
              <a:t>&gt;</a:t>
            </a:r>
          </a:p>
          <a:p>
            <a:pPr marL="105322"/>
            <a:r>
              <a:rPr lang="en-GB" dirty="0">
                <a:latin typeface="Times New Roman" panose="02020603050405020304" pitchFamily="18" charset="0"/>
                <a:cs typeface="Times New Roman" panose="02020603050405020304" pitchFamily="18" charset="0"/>
              </a:rPr>
              <a:t>Using namespace std;</a:t>
            </a:r>
          </a:p>
          <a:p>
            <a:pPr marL="105322"/>
            <a:r>
              <a:rPr lang="en-GB" dirty="0">
                <a:latin typeface="Times New Roman" panose="02020603050405020304" pitchFamily="18" charset="0"/>
                <a:cs typeface="Times New Roman" panose="02020603050405020304" pitchFamily="18" charset="0"/>
              </a:rPr>
              <a:t>// Base class</a:t>
            </a:r>
          </a:p>
          <a:p>
            <a:pPr marL="105322"/>
            <a:r>
              <a:rPr lang="en-GB" dirty="0">
                <a:latin typeface="Times New Roman" panose="02020603050405020304" pitchFamily="18" charset="0"/>
                <a:cs typeface="Times New Roman" panose="02020603050405020304" pitchFamily="18" charset="0"/>
              </a:rPr>
              <a:t>class Parent</a:t>
            </a:r>
          </a:p>
          <a:p>
            <a:pPr marL="105322"/>
            <a:r>
              <a:rPr lang="en-GB" dirty="0">
                <a:latin typeface="Times New Roman" panose="02020603050405020304" pitchFamily="18" charset="0"/>
                <a:cs typeface="Times New Roman" panose="02020603050405020304" pitchFamily="18" charset="0"/>
              </a:rPr>
              <a:t>{</a:t>
            </a:r>
          </a:p>
          <a:p>
            <a:pPr marL="105322"/>
            <a:r>
              <a:rPr lang="en-GB" dirty="0">
                <a:latin typeface="Times New Roman" panose="02020603050405020304" pitchFamily="18" charset="0"/>
                <a:cs typeface="Times New Roman" panose="02020603050405020304" pitchFamily="18" charset="0"/>
              </a:rPr>
              <a:t>public:</a:t>
            </a:r>
          </a:p>
          <a:p>
            <a:pPr marL="105322"/>
            <a:r>
              <a:rPr lang="en-GB" dirty="0">
                <a:latin typeface="Times New Roman" panose="02020603050405020304" pitchFamily="18" charset="0"/>
                <a:cs typeface="Times New Roman" panose="02020603050405020304" pitchFamily="18" charset="0"/>
              </a:rPr>
              <a:t>	int </a:t>
            </a:r>
            <a:r>
              <a:rPr lang="en-GB" dirty="0" err="1">
                <a:latin typeface="Times New Roman" panose="02020603050405020304" pitchFamily="18" charset="0"/>
                <a:cs typeface="Times New Roman" panose="02020603050405020304" pitchFamily="18" charset="0"/>
              </a:rPr>
              <a:t>id_p</a:t>
            </a:r>
            <a:r>
              <a:rPr lang="en-GB" dirty="0">
                <a:latin typeface="Times New Roman" panose="02020603050405020304" pitchFamily="18" charset="0"/>
                <a:cs typeface="Times New Roman" panose="02020603050405020304" pitchFamily="18" charset="0"/>
              </a:rPr>
              <a:t>;</a:t>
            </a:r>
          </a:p>
          <a:p>
            <a:pPr marL="105322"/>
            <a:r>
              <a:rPr lang="en-GB" dirty="0">
                <a:latin typeface="Times New Roman" panose="02020603050405020304" pitchFamily="18" charset="0"/>
                <a:cs typeface="Times New Roman" panose="02020603050405020304" pitchFamily="18" charset="0"/>
              </a:rPr>
              <a:t>};</a:t>
            </a:r>
          </a:p>
          <a:p>
            <a:pPr marL="105322"/>
            <a:r>
              <a:rPr lang="en-GB" dirty="0">
                <a:latin typeface="Times New Roman" panose="02020603050405020304" pitchFamily="18" charset="0"/>
                <a:cs typeface="Times New Roman" panose="02020603050405020304" pitchFamily="18" charset="0"/>
              </a:rPr>
              <a:t>// Sub class inheriting from Base Class(Parent)</a:t>
            </a:r>
          </a:p>
          <a:p>
            <a:pPr marL="105322"/>
            <a:r>
              <a:rPr lang="en-GB" dirty="0">
                <a:latin typeface="Times New Roman" panose="02020603050405020304" pitchFamily="18" charset="0"/>
                <a:cs typeface="Times New Roman" panose="02020603050405020304" pitchFamily="18" charset="0"/>
              </a:rPr>
              <a:t>class Child : public Parent</a:t>
            </a:r>
          </a:p>
          <a:p>
            <a:pPr marL="105322"/>
            <a:r>
              <a:rPr lang="en-GB" dirty="0">
                <a:latin typeface="Times New Roman" panose="02020603050405020304" pitchFamily="18" charset="0"/>
                <a:cs typeface="Times New Roman" panose="02020603050405020304" pitchFamily="18" charset="0"/>
              </a:rPr>
              <a:t>{</a:t>
            </a:r>
          </a:p>
          <a:p>
            <a:pPr marL="105322"/>
            <a:r>
              <a:rPr lang="en-GB" dirty="0">
                <a:latin typeface="Times New Roman" panose="02020603050405020304" pitchFamily="18" charset="0"/>
                <a:cs typeface="Times New Roman" panose="02020603050405020304" pitchFamily="18" charset="0"/>
              </a:rPr>
              <a:t>public:</a:t>
            </a:r>
          </a:p>
          <a:p>
            <a:pPr marL="105322"/>
            <a:r>
              <a:rPr lang="en-GB" dirty="0">
                <a:latin typeface="Times New Roman" panose="02020603050405020304" pitchFamily="18" charset="0"/>
                <a:cs typeface="Times New Roman" panose="02020603050405020304" pitchFamily="18" charset="0"/>
              </a:rPr>
              <a:t>	int </a:t>
            </a:r>
            <a:r>
              <a:rPr lang="en-GB" dirty="0" err="1">
                <a:latin typeface="Times New Roman" panose="02020603050405020304" pitchFamily="18" charset="0"/>
                <a:cs typeface="Times New Roman" panose="02020603050405020304" pitchFamily="18" charset="0"/>
              </a:rPr>
              <a:t>id_c</a:t>
            </a:r>
            <a:r>
              <a:rPr lang="en-GB" dirty="0">
                <a:latin typeface="Times New Roman" panose="02020603050405020304" pitchFamily="18" charset="0"/>
                <a:cs typeface="Times New Roman" panose="02020603050405020304" pitchFamily="18" charset="0"/>
              </a:rPr>
              <a:t>;</a:t>
            </a:r>
          </a:p>
          <a:p>
            <a:pPr marL="105322"/>
            <a:r>
              <a:rPr lang="en-GB" dirty="0">
                <a:latin typeface="Times New Roman" panose="02020603050405020304" pitchFamily="18" charset="0"/>
                <a:cs typeface="Times New Roman" panose="02020603050405020304" pitchFamily="18" charset="0"/>
              </a:rPr>
              <a:t>};</a:t>
            </a:r>
          </a:p>
          <a:p>
            <a:pPr marL="105322"/>
            <a:endParaRPr lang="en-GB" dirty="0"/>
          </a:p>
        </p:txBody>
      </p:sp>
      <p:sp>
        <p:nvSpPr>
          <p:cNvPr id="7" name="TextBox 6">
            <a:extLst>
              <a:ext uri="{FF2B5EF4-FFF2-40B4-BE49-F238E27FC236}">
                <a16:creationId xmlns="" xmlns:a16="http://schemas.microsoft.com/office/drawing/2014/main" id="{DAAD5259-283D-9607-F6B6-D235E00A9AF3}"/>
              </a:ext>
            </a:extLst>
          </p:cNvPr>
          <p:cNvSpPr txBox="1"/>
          <p:nvPr/>
        </p:nvSpPr>
        <p:spPr>
          <a:xfrm>
            <a:off x="5456866" y="951001"/>
            <a:ext cx="5987607" cy="3968028"/>
          </a:xfrm>
          <a:prstGeom prst="rect">
            <a:avLst/>
          </a:prstGeom>
          <a:noFill/>
          <a:ln>
            <a:solidFill>
              <a:schemeClr val="accent1"/>
            </a:solidFill>
          </a:ln>
        </p:spPr>
        <p:txBody>
          <a:bodyPr wrap="square" lIns="89172" tIns="44586" rIns="89172" bIns="44586">
            <a:spAutoFit/>
          </a:bodyPr>
          <a:lstStyle/>
          <a:p>
            <a:pPr marL="105322"/>
            <a:endParaRPr lang="en-GB" dirty="0">
              <a:latin typeface="Times New Roman" panose="02020603050405020304" pitchFamily="18" charset="0"/>
              <a:cs typeface="Times New Roman" panose="02020603050405020304" pitchFamily="18" charset="0"/>
            </a:endParaRPr>
          </a:p>
          <a:p>
            <a:pPr marL="105322"/>
            <a:r>
              <a:rPr lang="en-GB" dirty="0">
                <a:latin typeface="Times New Roman" panose="02020603050405020304" pitchFamily="18" charset="0"/>
                <a:cs typeface="Times New Roman" panose="02020603050405020304" pitchFamily="18" charset="0"/>
              </a:rPr>
              <a:t>int main()</a:t>
            </a:r>
          </a:p>
          <a:p>
            <a:pPr marL="105322"/>
            <a:r>
              <a:rPr lang="en-GB" dirty="0">
                <a:latin typeface="Times New Roman" panose="02020603050405020304" pitchFamily="18" charset="0"/>
                <a:cs typeface="Times New Roman" panose="02020603050405020304" pitchFamily="18" charset="0"/>
              </a:rPr>
              <a:t>{</a:t>
            </a:r>
          </a:p>
          <a:p>
            <a:pPr marL="105322"/>
            <a:r>
              <a:rPr lang="en-GB" dirty="0">
                <a:latin typeface="Times New Roman" panose="02020603050405020304" pitchFamily="18" charset="0"/>
                <a:cs typeface="Times New Roman" panose="02020603050405020304" pitchFamily="18" charset="0"/>
              </a:rPr>
              <a:t>	Child obj1;</a:t>
            </a:r>
          </a:p>
          <a:p>
            <a:pPr marL="105322"/>
            <a:r>
              <a:rPr lang="en-GB" dirty="0">
                <a:latin typeface="Times New Roman" panose="02020603050405020304" pitchFamily="18" charset="0"/>
                <a:cs typeface="Times New Roman" panose="02020603050405020304" pitchFamily="18" charset="0"/>
              </a:rPr>
              <a:t>		</a:t>
            </a:r>
          </a:p>
          <a:p>
            <a:pPr marL="105322"/>
            <a:r>
              <a:rPr lang="en-GB" dirty="0">
                <a:latin typeface="Times New Roman" panose="02020603050405020304" pitchFamily="18" charset="0"/>
                <a:cs typeface="Times New Roman" panose="02020603050405020304" pitchFamily="18" charset="0"/>
              </a:rPr>
              <a:t>	// An object of class child has all data members</a:t>
            </a:r>
          </a:p>
          <a:p>
            <a:pPr marL="105322"/>
            <a:r>
              <a:rPr lang="en-GB" dirty="0">
                <a:latin typeface="Times New Roman" panose="02020603050405020304" pitchFamily="18" charset="0"/>
                <a:cs typeface="Times New Roman" panose="02020603050405020304" pitchFamily="18" charset="0"/>
              </a:rPr>
              <a:t>	// and member functions of class parent</a:t>
            </a:r>
          </a:p>
          <a:p>
            <a:pPr marL="105322"/>
            <a:r>
              <a:rPr lang="en-GB" dirty="0">
                <a:latin typeface="Times New Roman" panose="02020603050405020304" pitchFamily="18" charset="0"/>
                <a:cs typeface="Times New Roman" panose="02020603050405020304" pitchFamily="18" charset="0"/>
              </a:rPr>
              <a:t>	obj1.id_c = 7;</a:t>
            </a:r>
          </a:p>
          <a:p>
            <a:pPr marL="105322"/>
            <a:r>
              <a:rPr lang="en-GB" dirty="0">
                <a:latin typeface="Times New Roman" panose="02020603050405020304" pitchFamily="18" charset="0"/>
                <a:cs typeface="Times New Roman" panose="02020603050405020304" pitchFamily="18" charset="0"/>
              </a:rPr>
              <a:t>	obj1.id_p = 91;</a:t>
            </a:r>
          </a:p>
          <a:p>
            <a:pPr marL="105322"/>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cout</a:t>
            </a:r>
            <a:r>
              <a:rPr lang="en-GB" dirty="0">
                <a:latin typeface="Times New Roman" panose="02020603050405020304" pitchFamily="18" charset="0"/>
                <a:cs typeface="Times New Roman" panose="02020603050405020304" pitchFamily="18" charset="0"/>
              </a:rPr>
              <a:t> &lt;&lt; "Child id is: " &lt;&lt; obj1.id_c &lt;&lt; '\n';</a:t>
            </a:r>
          </a:p>
          <a:p>
            <a:pPr marL="105322"/>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cout</a:t>
            </a:r>
            <a:r>
              <a:rPr lang="en-GB" dirty="0">
                <a:latin typeface="Times New Roman" panose="02020603050405020304" pitchFamily="18" charset="0"/>
                <a:cs typeface="Times New Roman" panose="02020603050405020304" pitchFamily="18" charset="0"/>
              </a:rPr>
              <a:t> &lt;&lt; "Parent id is: " &lt;&lt; obj1.id_p &lt;&lt; '\n';</a:t>
            </a:r>
          </a:p>
          <a:p>
            <a:pPr marL="105322"/>
            <a:r>
              <a:rPr lang="en-GB" dirty="0">
                <a:latin typeface="Times New Roman" panose="02020603050405020304" pitchFamily="18" charset="0"/>
                <a:cs typeface="Times New Roman" panose="02020603050405020304" pitchFamily="18" charset="0"/>
              </a:rPr>
              <a:t>		</a:t>
            </a:r>
          </a:p>
          <a:p>
            <a:pPr marL="105322"/>
            <a:r>
              <a:rPr lang="en-GB" dirty="0">
                <a:latin typeface="Times New Roman" panose="02020603050405020304" pitchFamily="18" charset="0"/>
                <a:cs typeface="Times New Roman" panose="02020603050405020304" pitchFamily="18" charset="0"/>
              </a:rPr>
              <a:t>	return 0;</a:t>
            </a:r>
          </a:p>
          <a:p>
            <a:pPr marL="105322"/>
            <a:r>
              <a:rPr lang="en-GB" dirty="0">
                <a:latin typeface="Times New Roman" panose="02020603050405020304" pitchFamily="18" charset="0"/>
                <a:cs typeface="Times New Roman" panose="02020603050405020304" pitchFamily="18" charset="0"/>
              </a:rPr>
              <a:t>}</a:t>
            </a:r>
          </a:p>
        </p:txBody>
      </p:sp>
      <p:sp>
        <p:nvSpPr>
          <p:cNvPr id="8" name="Rectangle 1">
            <a:extLst>
              <a:ext uri="{FF2B5EF4-FFF2-40B4-BE49-F238E27FC236}">
                <a16:creationId xmlns="" xmlns:a16="http://schemas.microsoft.com/office/drawing/2014/main" id="{752EB3DF-F759-3F4E-2776-F29A81AC88AA}"/>
              </a:ext>
            </a:extLst>
          </p:cNvPr>
          <p:cNvSpPr>
            <a:spLocks noChangeArrowheads="1"/>
          </p:cNvSpPr>
          <p:nvPr/>
        </p:nvSpPr>
        <p:spPr bwMode="auto">
          <a:xfrm>
            <a:off x="5625268" y="5097159"/>
            <a:ext cx="3097936" cy="98584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1906" numCol="1" anchor="ctr" anchorCtr="0" compatLnSpc="1">
            <a:prstTxWarp prst="textNoShape">
              <a:avLst/>
            </a:prstTxWarp>
            <a:spAutoFit/>
          </a:bodyPr>
          <a:lstStyle/>
          <a:p>
            <a:pPr eaLnBrk="0" fontAlgn="base" hangingPunct="0">
              <a:spcBef>
                <a:spcPct val="0"/>
              </a:spcBef>
              <a:spcAft>
                <a:spcPct val="0"/>
              </a:spcAft>
            </a:pPr>
            <a:r>
              <a:rPr lang="en-US" altLang="en-US" sz="2000" b="1" dirty="0">
                <a:solidFill>
                  <a:srgbClr val="273239"/>
                </a:solidFill>
                <a:latin typeface="Times New Roman" panose="02020603050405020304" pitchFamily="18" charset="0"/>
                <a:cs typeface="Times New Roman" panose="02020603050405020304" pitchFamily="18" charset="0"/>
              </a:rPr>
              <a:t>Output</a:t>
            </a:r>
          </a:p>
          <a:p>
            <a:pPr eaLnBrk="0" fontAlgn="base" hangingPunct="0">
              <a:spcBef>
                <a:spcPct val="0"/>
              </a:spcBef>
              <a:spcAft>
                <a:spcPct val="0"/>
              </a:spcAft>
            </a:pPr>
            <a:r>
              <a:rPr lang="en-US" altLang="en-US" sz="2000" dirty="0">
                <a:solidFill>
                  <a:srgbClr val="273239"/>
                </a:solidFill>
                <a:latin typeface="Times New Roman" panose="02020603050405020304" pitchFamily="18" charset="0"/>
                <a:cs typeface="Times New Roman" panose="02020603050405020304" pitchFamily="18" charset="0"/>
              </a:rPr>
              <a:t>Child id is 7</a:t>
            </a:r>
          </a:p>
          <a:p>
            <a:pPr eaLnBrk="0" fontAlgn="base" hangingPunct="0">
              <a:spcBef>
                <a:spcPct val="0"/>
              </a:spcBef>
              <a:spcAft>
                <a:spcPct val="0"/>
              </a:spcAft>
            </a:pPr>
            <a:r>
              <a:rPr lang="en-US" altLang="en-US" sz="2000" dirty="0">
                <a:solidFill>
                  <a:srgbClr val="273239"/>
                </a:solidFill>
                <a:latin typeface="Times New Roman" panose="02020603050405020304" pitchFamily="18" charset="0"/>
                <a:cs typeface="Times New Roman" panose="02020603050405020304" pitchFamily="18" charset="0"/>
              </a:rPr>
              <a:t> Parent id is 91</a:t>
            </a:r>
            <a:r>
              <a:rPr lang="en-US" altLang="en-US" sz="20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 xmlns:a16="http://schemas.microsoft.com/office/drawing/2014/main" id="{3EB57284-BDA4-B1E5-37D3-F5C35EFE0C43}"/>
              </a:ext>
            </a:extLst>
          </p:cNvPr>
          <p:cNvSpPr txBox="1"/>
          <p:nvPr/>
        </p:nvSpPr>
        <p:spPr>
          <a:xfrm>
            <a:off x="286955" y="217812"/>
            <a:ext cx="8281870" cy="459375"/>
          </a:xfrm>
          <a:prstGeom prst="rect">
            <a:avLst/>
          </a:prstGeom>
          <a:noFill/>
        </p:spPr>
        <p:txBody>
          <a:bodyPr wrap="square" lIns="89172" tIns="44586" rIns="89172" bIns="44586">
            <a:spAutoFit/>
          </a:bodyPr>
          <a:lstStyle/>
          <a:p>
            <a:pPr marL="105322"/>
            <a:r>
              <a:rPr lang="en-GB" sz="2400" b="1" dirty="0">
                <a:latin typeface="Times New Roman" panose="02020603050405020304" pitchFamily="18" charset="0"/>
                <a:cs typeface="Times New Roman" panose="02020603050405020304" pitchFamily="18" charset="0"/>
              </a:rPr>
              <a:t>C++ program to demonstrate implementation of Inheritance</a:t>
            </a:r>
          </a:p>
        </p:txBody>
      </p:sp>
    </p:spTree>
    <p:extLst>
      <p:ext uri="{BB962C8B-B14F-4D97-AF65-F5344CB8AC3E}">
        <p14:creationId xmlns:p14="http://schemas.microsoft.com/office/powerpoint/2010/main" val="251406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36E6C-1722-56B5-AF49-756BF153545A}"/>
              </a:ext>
            </a:extLst>
          </p:cNvPr>
          <p:cNvSpPr>
            <a:spLocks noGrp="1"/>
          </p:cNvSpPr>
          <p:nvPr>
            <p:ph type="title"/>
          </p:nvPr>
        </p:nvSpPr>
        <p:spPr>
          <a:xfrm>
            <a:off x="144454" y="254221"/>
            <a:ext cx="11176573" cy="570663"/>
          </a:xfrm>
        </p:spPr>
        <p:txBody>
          <a:bodyPr/>
          <a:lstStyle/>
          <a:p>
            <a:r>
              <a:rPr lang="en-GB" sz="3100" dirty="0">
                <a:solidFill>
                  <a:srgbClr val="273239"/>
                </a:solidFill>
                <a:latin typeface="Times New Roman" panose="02020603050405020304" pitchFamily="18" charset="0"/>
                <a:cs typeface="Times New Roman" panose="02020603050405020304" pitchFamily="18" charset="0"/>
              </a:rPr>
              <a:t> Modes of Inheritance</a:t>
            </a:r>
            <a:endParaRPr lang="en-IN" sz="3100" dirty="0"/>
          </a:p>
        </p:txBody>
      </p:sp>
      <p:sp>
        <p:nvSpPr>
          <p:cNvPr id="3" name="Subtitle 2">
            <a:extLst>
              <a:ext uri="{FF2B5EF4-FFF2-40B4-BE49-F238E27FC236}">
                <a16:creationId xmlns="" xmlns:a16="http://schemas.microsoft.com/office/drawing/2014/main" id="{489867BD-92C1-3C3B-5D14-85A8D4FD2949}"/>
              </a:ext>
            </a:extLst>
          </p:cNvPr>
          <p:cNvSpPr>
            <a:spLocks noGrp="1"/>
          </p:cNvSpPr>
          <p:nvPr>
            <p:ph type="subTitle"/>
          </p:nvPr>
        </p:nvSpPr>
        <p:spPr>
          <a:xfrm>
            <a:off x="641009" y="1235034"/>
            <a:ext cx="10725158" cy="4405745"/>
          </a:xfrm>
        </p:spPr>
        <p:txBody>
          <a:bodyPr/>
          <a:lstStyle/>
          <a:p>
            <a:pPr marL="342900" indent="-342900" algn="just" fontAlgn="base">
              <a:buFont typeface="Arial" panose="020B0604020202020204" pitchFamily="34" charset="0"/>
              <a:buChar char="•"/>
            </a:pPr>
            <a:r>
              <a:rPr lang="en-GB" sz="2200" b="1" dirty="0">
                <a:solidFill>
                  <a:srgbClr val="273239"/>
                </a:solidFill>
                <a:latin typeface="Times New Roman" panose="02020603050405020304" pitchFamily="18" charset="0"/>
                <a:cs typeface="Times New Roman" panose="02020603050405020304" pitchFamily="18" charset="0"/>
              </a:rPr>
              <a:t>Public mode</a:t>
            </a:r>
            <a:r>
              <a:rPr lang="en-GB" sz="2200" dirty="0">
                <a:solidFill>
                  <a:srgbClr val="273239"/>
                </a:solidFill>
                <a:latin typeface="Times New Roman" panose="02020603050405020304" pitchFamily="18" charset="0"/>
                <a:cs typeface="Times New Roman" panose="02020603050405020304" pitchFamily="18" charset="0"/>
              </a:rPr>
              <a:t>: If we derive a sub class from a public base class. Then the public member of the base class will become public in the derived class and protected members of the base class will become protected in derived class</a:t>
            </a:r>
            <a:r>
              <a:rPr lang="en-GB" sz="2200" dirty="0" smtClean="0">
                <a:solidFill>
                  <a:srgbClr val="273239"/>
                </a:solidFill>
                <a:latin typeface="Times New Roman" panose="02020603050405020304" pitchFamily="18" charset="0"/>
                <a:cs typeface="Times New Roman" panose="02020603050405020304" pitchFamily="18" charset="0"/>
              </a:rPr>
              <a:t>.</a:t>
            </a:r>
          </a:p>
          <a:p>
            <a:pPr marL="342900" indent="-342900" algn="just" fontAlgn="base">
              <a:buFont typeface="Arial" panose="020B0604020202020204" pitchFamily="34" charset="0"/>
              <a:buChar char="•"/>
            </a:pPr>
            <a:endParaRPr lang="en-GB" sz="2200" dirty="0">
              <a:solidFill>
                <a:srgbClr val="273239"/>
              </a:solidFill>
              <a:latin typeface="Times New Roman" panose="02020603050405020304" pitchFamily="18" charset="0"/>
              <a:cs typeface="Times New Roman" panose="02020603050405020304" pitchFamily="18" charset="0"/>
            </a:endParaRPr>
          </a:p>
          <a:p>
            <a:pPr marL="334396" indent="-334396" algn="just" fontAlgn="base">
              <a:buFont typeface="Arial" panose="020B0604020202020204" pitchFamily="34" charset="0"/>
              <a:buChar char="•"/>
            </a:pPr>
            <a:r>
              <a:rPr lang="en-GB" sz="2200" b="1" dirty="0">
                <a:solidFill>
                  <a:srgbClr val="273239"/>
                </a:solidFill>
                <a:latin typeface="Times New Roman" panose="02020603050405020304" pitchFamily="18" charset="0"/>
                <a:cs typeface="Times New Roman" panose="02020603050405020304" pitchFamily="18" charset="0"/>
              </a:rPr>
              <a:t>Protected mode</a:t>
            </a:r>
            <a:r>
              <a:rPr lang="en-GB" sz="2200" dirty="0">
                <a:solidFill>
                  <a:srgbClr val="273239"/>
                </a:solidFill>
                <a:latin typeface="Times New Roman" panose="02020603050405020304" pitchFamily="18" charset="0"/>
                <a:cs typeface="Times New Roman" panose="02020603050405020304" pitchFamily="18" charset="0"/>
              </a:rPr>
              <a:t>: If we derive a sub class from a Protected base class. Then both public member and protected members of the base class will become protected in derived class.</a:t>
            </a:r>
          </a:p>
          <a:p>
            <a:pPr marL="334396" indent="-334396" algn="just" fontAlgn="base">
              <a:buFont typeface="Arial" panose="020B0604020202020204" pitchFamily="34" charset="0"/>
              <a:buChar char="•"/>
            </a:pPr>
            <a:endParaRPr lang="en-GB" sz="2200" b="1" dirty="0" smtClean="0">
              <a:solidFill>
                <a:srgbClr val="273239"/>
              </a:solidFill>
              <a:latin typeface="Times New Roman" panose="02020603050405020304" pitchFamily="18" charset="0"/>
              <a:cs typeface="Times New Roman" panose="02020603050405020304" pitchFamily="18" charset="0"/>
            </a:endParaRPr>
          </a:p>
          <a:p>
            <a:pPr marL="334396" indent="-334396" algn="just" fontAlgn="base">
              <a:buFont typeface="Arial" panose="020B0604020202020204" pitchFamily="34" charset="0"/>
              <a:buChar char="•"/>
            </a:pPr>
            <a:r>
              <a:rPr lang="en-GB" sz="2200" b="1" dirty="0" smtClean="0">
                <a:solidFill>
                  <a:srgbClr val="273239"/>
                </a:solidFill>
                <a:latin typeface="Times New Roman" panose="02020603050405020304" pitchFamily="18" charset="0"/>
                <a:cs typeface="Times New Roman" panose="02020603050405020304" pitchFamily="18" charset="0"/>
              </a:rPr>
              <a:t>Private </a:t>
            </a:r>
            <a:r>
              <a:rPr lang="en-GB" sz="2200" b="1" dirty="0">
                <a:solidFill>
                  <a:srgbClr val="273239"/>
                </a:solidFill>
                <a:latin typeface="Times New Roman" panose="02020603050405020304" pitchFamily="18" charset="0"/>
                <a:cs typeface="Times New Roman" panose="02020603050405020304" pitchFamily="18" charset="0"/>
              </a:rPr>
              <a:t>mode</a:t>
            </a:r>
            <a:r>
              <a:rPr lang="en-GB" sz="2200" dirty="0">
                <a:solidFill>
                  <a:srgbClr val="273239"/>
                </a:solidFill>
                <a:latin typeface="Times New Roman" panose="02020603050405020304" pitchFamily="18" charset="0"/>
                <a:cs typeface="Times New Roman" panose="02020603050405020304" pitchFamily="18" charset="0"/>
              </a:rPr>
              <a:t>: If we derive a sub class from a Private base class. Then both public member and protected members of the base class will become Private in derived class. </a:t>
            </a:r>
          </a:p>
          <a:p>
            <a:pPr marL="334396" indent="-334396" algn="just">
              <a:buFont typeface="Arial" panose="020B0604020202020204" pitchFamily="34" charset="0"/>
              <a:buChar char="•"/>
            </a:pPr>
            <a:endParaRPr lang="en-GB" sz="2200" b="1" dirty="0" smtClean="0">
              <a:solidFill>
                <a:srgbClr val="273239"/>
              </a:solidFill>
              <a:latin typeface="Times New Roman" panose="02020603050405020304" pitchFamily="18" charset="0"/>
              <a:cs typeface="Times New Roman" panose="02020603050405020304" pitchFamily="18" charset="0"/>
            </a:endParaRPr>
          </a:p>
          <a:p>
            <a:pPr marL="334396" indent="-334396" algn="just">
              <a:buFont typeface="Arial" panose="020B0604020202020204" pitchFamily="34" charset="0"/>
              <a:buChar char="•"/>
            </a:pPr>
            <a:r>
              <a:rPr lang="en-GB" sz="2200" b="1" dirty="0" smtClean="0">
                <a:solidFill>
                  <a:srgbClr val="273239"/>
                </a:solidFill>
                <a:latin typeface="Times New Roman" panose="02020603050405020304" pitchFamily="18" charset="0"/>
                <a:cs typeface="Times New Roman" panose="02020603050405020304" pitchFamily="18" charset="0"/>
              </a:rPr>
              <a:t>Note</a:t>
            </a:r>
            <a:r>
              <a:rPr lang="en-GB" sz="2200" b="1" dirty="0">
                <a:solidFill>
                  <a:srgbClr val="273239"/>
                </a:solidFill>
                <a:latin typeface="Times New Roman" panose="02020603050405020304" pitchFamily="18" charset="0"/>
                <a:cs typeface="Times New Roman" panose="02020603050405020304" pitchFamily="18" charset="0"/>
              </a:rPr>
              <a:t>: </a:t>
            </a:r>
            <a:r>
              <a:rPr lang="en-GB" sz="2200" dirty="0">
                <a:solidFill>
                  <a:srgbClr val="273239"/>
                </a:solidFill>
                <a:latin typeface="Times New Roman" panose="02020603050405020304" pitchFamily="18" charset="0"/>
                <a:cs typeface="Times New Roman" panose="02020603050405020304" pitchFamily="18" charset="0"/>
              </a:rPr>
              <a:t>The private members in the base class cannot be directly accessed in the derived class, while protected members can be directly accessed.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35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4DDCF74-EDDF-49EA-8565-02A6D811C680}"/>
              </a:ext>
            </a:extLst>
          </p:cNvPr>
          <p:cNvSpPr txBox="1"/>
          <p:nvPr/>
        </p:nvSpPr>
        <p:spPr>
          <a:xfrm>
            <a:off x="180567" y="140467"/>
            <a:ext cx="7170316" cy="567096"/>
          </a:xfrm>
          <a:prstGeom prst="rect">
            <a:avLst/>
          </a:prstGeom>
          <a:noFill/>
        </p:spPr>
        <p:txBody>
          <a:bodyPr wrap="square" lIns="89172" tIns="44586" rIns="89172" bIns="44586" rtlCol="0">
            <a:spAutoFit/>
          </a:bodyPr>
          <a:lstStyle/>
          <a:p>
            <a:r>
              <a:rPr lang="en-GB" sz="3100" dirty="0">
                <a:latin typeface="Times New Roman" panose="02020603050405020304" pitchFamily="18" charset="0"/>
                <a:cs typeface="Times New Roman" panose="02020603050405020304" pitchFamily="18" charset="0"/>
              </a:rPr>
              <a:t>Forms of Inheritance</a:t>
            </a:r>
            <a:endParaRPr lang="en-IN" sz="3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D2381EF9-BE84-1FC3-2A86-0807FC39C7FA}"/>
              </a:ext>
            </a:extLst>
          </p:cNvPr>
          <p:cNvSpPr txBox="1"/>
          <p:nvPr/>
        </p:nvSpPr>
        <p:spPr>
          <a:xfrm>
            <a:off x="427377" y="798268"/>
            <a:ext cx="10732135" cy="644041"/>
          </a:xfrm>
          <a:prstGeom prst="rect">
            <a:avLst/>
          </a:prstGeom>
          <a:noFill/>
        </p:spPr>
        <p:txBody>
          <a:bodyPr wrap="square" lIns="89172" tIns="44586" rIns="89172" bIns="44586">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1. Single Inheritance</a:t>
            </a:r>
            <a:r>
              <a:rPr lang="en-GB" b="0" i="0" dirty="0">
                <a:solidFill>
                  <a:srgbClr val="273239"/>
                </a:solidFill>
                <a:effectLst/>
                <a:latin typeface="Times New Roman" panose="02020603050405020304" pitchFamily="18" charset="0"/>
                <a:cs typeface="Times New Roman" panose="02020603050405020304" pitchFamily="18" charset="0"/>
              </a:rPr>
              <a:t>: In single inheritance, a class is allowed to inherit from only one class. i.e. one sub class is inherited by one base class only.</a:t>
            </a:r>
          </a:p>
        </p:txBody>
      </p:sp>
      <p:sp>
        <p:nvSpPr>
          <p:cNvPr id="6" name="Rectangle 5">
            <a:extLst>
              <a:ext uri="{FF2B5EF4-FFF2-40B4-BE49-F238E27FC236}">
                <a16:creationId xmlns="" xmlns:a16="http://schemas.microsoft.com/office/drawing/2014/main" id="{F87842BE-AC5C-A546-1475-B41EC6FAF3F8}"/>
              </a:ext>
            </a:extLst>
          </p:cNvPr>
          <p:cNvSpPr>
            <a:spLocks noChangeArrowheads="1"/>
          </p:cNvSpPr>
          <p:nvPr/>
        </p:nvSpPr>
        <p:spPr bwMode="auto">
          <a:xfrm>
            <a:off x="501625" y="1542928"/>
            <a:ext cx="8471109" cy="6165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1906" numCol="1" anchor="ctr" anchorCtr="0" compatLnSpc="1">
            <a:prstTxWarp prst="textNoShape">
              <a:avLst/>
            </a:prstTxWarp>
            <a:spAutoFit/>
          </a:bodyPr>
          <a:lstStyle/>
          <a:p>
            <a:pPr eaLnBrk="0" fontAlgn="base" hangingPunct="0">
              <a:spcBef>
                <a:spcPct val="0"/>
              </a:spcBef>
              <a:spcAft>
                <a:spcPct val="0"/>
              </a:spcAft>
            </a:pPr>
            <a:r>
              <a:rPr kumimoji="0" lang="en-US" altLang="en-US"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subclass_name</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access_mode</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base_class</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 // body of subclass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 xmlns:a16="http://schemas.microsoft.com/office/drawing/2014/main" id="{95B90E21-6258-B4E1-3119-7FD49947BD7C}"/>
              </a:ext>
            </a:extLst>
          </p:cNvPr>
          <p:cNvSpPr txBox="1"/>
          <p:nvPr/>
        </p:nvSpPr>
        <p:spPr>
          <a:xfrm>
            <a:off x="427378" y="2228517"/>
            <a:ext cx="4872239" cy="4245026"/>
          </a:xfrm>
          <a:prstGeom prst="rect">
            <a:avLst/>
          </a:prstGeom>
          <a:noFill/>
          <a:ln>
            <a:solidFill>
              <a:schemeClr val="accent1"/>
            </a:solidFill>
          </a:ln>
        </p:spPr>
        <p:txBody>
          <a:bodyPr wrap="square" lIns="89172" tIns="44586" rIns="89172" bIns="44586">
            <a:spAutoFit/>
          </a:bodyPr>
          <a:lstStyle/>
          <a:p>
            <a:r>
              <a:rPr lang="en-IN" dirty="0">
                <a:latin typeface="Times New Roman" panose="02020603050405020304" pitchFamily="18" charset="0"/>
                <a:cs typeface="Times New Roman" panose="02020603050405020304" pitchFamily="18" charset="0"/>
              </a:rPr>
              <a:t>#include&lt;iostream&gt;</a:t>
            </a:r>
          </a:p>
          <a:p>
            <a:r>
              <a:rPr lang="en-IN" dirty="0">
                <a:latin typeface="Times New Roman" panose="02020603050405020304" pitchFamily="18" charset="0"/>
                <a:cs typeface="Times New Roman" panose="02020603050405020304" pitchFamily="18" charset="0"/>
              </a:rPr>
              <a:t>using namespace std;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base class</a:t>
            </a:r>
          </a:p>
          <a:p>
            <a:r>
              <a:rPr lang="en-IN" dirty="0">
                <a:latin typeface="Times New Roman" panose="02020603050405020304" pitchFamily="18" charset="0"/>
                <a:cs typeface="Times New Roman" panose="02020603050405020304" pitchFamily="18" charset="0"/>
              </a:rPr>
              <a:t>class Vehicle {</a:t>
            </a:r>
          </a:p>
          <a:p>
            <a:r>
              <a:rPr lang="en-IN" dirty="0">
                <a:latin typeface="Times New Roman" panose="02020603050405020304" pitchFamily="18" charset="0"/>
                <a:cs typeface="Times New Roman" panose="02020603050405020304" pitchFamily="18" charset="0"/>
              </a:rPr>
              <a:t>public:</a:t>
            </a:r>
          </a:p>
          <a:p>
            <a:r>
              <a:rPr lang="en-IN" dirty="0">
                <a:latin typeface="Times New Roman" panose="02020603050405020304" pitchFamily="18" charset="0"/>
                <a:cs typeface="Times New Roman" panose="02020603050405020304" pitchFamily="18" charset="0"/>
              </a:rPr>
              <a:t>	Vehicle()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"This is a Vehicle\n";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sub class derived from a single base classes</a:t>
            </a:r>
          </a:p>
          <a:p>
            <a:r>
              <a:rPr lang="en-IN" dirty="0">
                <a:latin typeface="Times New Roman" panose="02020603050405020304" pitchFamily="18" charset="0"/>
                <a:cs typeface="Times New Roman" panose="02020603050405020304" pitchFamily="18" charset="0"/>
              </a:rPr>
              <a:t>class Car : public Vehicle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6BB98B3A-1A8D-78C2-5D10-041916C36FAF}"/>
              </a:ext>
            </a:extLst>
          </p:cNvPr>
          <p:cNvSpPr txBox="1"/>
          <p:nvPr/>
        </p:nvSpPr>
        <p:spPr>
          <a:xfrm>
            <a:off x="5677380" y="2571214"/>
            <a:ext cx="5957235" cy="2029035"/>
          </a:xfrm>
          <a:prstGeom prst="rect">
            <a:avLst/>
          </a:prstGeom>
          <a:noFill/>
          <a:ln>
            <a:solidFill>
              <a:schemeClr val="accent1"/>
            </a:solidFill>
          </a:ln>
        </p:spPr>
        <p:txBody>
          <a:bodyPr wrap="square" lIns="89172" tIns="44586" rIns="89172" bIns="44586">
            <a:spAutoFit/>
          </a:bodyPr>
          <a:lstStyle/>
          <a:p>
            <a:r>
              <a:rPr lang="en-IN" dirty="0"/>
              <a:t>int main()</a:t>
            </a:r>
          </a:p>
          <a:p>
            <a:r>
              <a:rPr lang="en-IN" dirty="0"/>
              <a:t>{</a:t>
            </a:r>
          </a:p>
          <a:p>
            <a:r>
              <a:rPr lang="en-IN" dirty="0"/>
              <a:t>	// Creating object of sub class will</a:t>
            </a:r>
          </a:p>
          <a:p>
            <a:r>
              <a:rPr lang="en-IN" dirty="0"/>
              <a:t>	// invoke the constructor of base classes</a:t>
            </a:r>
          </a:p>
          <a:p>
            <a:r>
              <a:rPr lang="en-IN" dirty="0"/>
              <a:t>	Car </a:t>
            </a:r>
            <a:r>
              <a:rPr lang="en-IN" dirty="0" err="1"/>
              <a:t>obj</a:t>
            </a:r>
            <a:r>
              <a:rPr lang="en-IN" dirty="0"/>
              <a:t>;</a:t>
            </a:r>
          </a:p>
          <a:p>
            <a:r>
              <a:rPr lang="en-IN" dirty="0"/>
              <a:t>	return 0;</a:t>
            </a:r>
          </a:p>
          <a:p>
            <a:r>
              <a:rPr lang="en-IN" dirty="0"/>
              <a:t>}</a:t>
            </a:r>
          </a:p>
        </p:txBody>
      </p:sp>
      <p:sp>
        <p:nvSpPr>
          <p:cNvPr id="17" name="TextBox 16">
            <a:extLst>
              <a:ext uri="{FF2B5EF4-FFF2-40B4-BE49-F238E27FC236}">
                <a16:creationId xmlns="" xmlns:a16="http://schemas.microsoft.com/office/drawing/2014/main" id="{A586A21E-FAE7-B7ED-D1D1-CF8BBEBEDACB}"/>
              </a:ext>
            </a:extLst>
          </p:cNvPr>
          <p:cNvSpPr txBox="1"/>
          <p:nvPr/>
        </p:nvSpPr>
        <p:spPr>
          <a:xfrm>
            <a:off x="5793444" y="4888243"/>
            <a:ext cx="5957235" cy="644041"/>
          </a:xfrm>
          <a:prstGeom prst="rect">
            <a:avLst/>
          </a:prstGeom>
          <a:noFill/>
          <a:ln>
            <a:solidFill>
              <a:schemeClr val="accent1"/>
            </a:solidFill>
          </a:ln>
        </p:spPr>
        <p:txBody>
          <a:bodyPr wrap="square" lIns="89172" tIns="44586" rIns="89172" bIns="44586">
            <a:spAutoFit/>
          </a:bodyPr>
          <a:lstStyle/>
          <a:p>
            <a:r>
              <a:rPr lang="en-GB" dirty="0">
                <a:latin typeface="Times New Roman" panose="02020603050405020304" pitchFamily="18" charset="0"/>
                <a:cs typeface="Times New Roman" panose="02020603050405020304" pitchFamily="18" charset="0"/>
              </a:rPr>
              <a:t>Output</a:t>
            </a:r>
          </a:p>
          <a:p>
            <a:r>
              <a:rPr lang="en-GB" dirty="0">
                <a:latin typeface="Times New Roman" panose="02020603050405020304" pitchFamily="18" charset="0"/>
                <a:cs typeface="Times New Roman" panose="02020603050405020304" pitchFamily="18" charset="0"/>
              </a:rPr>
              <a:t>This is a Vehicle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72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4DDCF74-EDDF-49EA-8565-02A6D811C680}"/>
              </a:ext>
            </a:extLst>
          </p:cNvPr>
          <p:cNvSpPr txBox="1"/>
          <p:nvPr/>
        </p:nvSpPr>
        <p:spPr>
          <a:xfrm>
            <a:off x="193504" y="119410"/>
            <a:ext cx="7093250" cy="567096"/>
          </a:xfrm>
          <a:prstGeom prst="rect">
            <a:avLst/>
          </a:prstGeom>
          <a:noFill/>
        </p:spPr>
        <p:txBody>
          <a:bodyPr wrap="square" lIns="89172" tIns="44586" rIns="89172" bIns="44586" rtlCol="0">
            <a:spAutoFit/>
          </a:bodyPr>
          <a:lstStyle/>
          <a:p>
            <a:r>
              <a:rPr lang="en-GB" sz="3100" dirty="0">
                <a:latin typeface="Times New Roman" panose="02020603050405020304" pitchFamily="18" charset="0"/>
                <a:cs typeface="Times New Roman" panose="02020603050405020304" pitchFamily="18" charset="0"/>
              </a:rPr>
              <a:t>Forms of Inheritance</a:t>
            </a:r>
            <a:endParaRPr lang="en-IN" sz="3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D2381EF9-BE84-1FC3-2A86-0807FC39C7FA}"/>
              </a:ext>
            </a:extLst>
          </p:cNvPr>
          <p:cNvSpPr txBox="1"/>
          <p:nvPr/>
        </p:nvSpPr>
        <p:spPr>
          <a:xfrm>
            <a:off x="427377" y="798268"/>
            <a:ext cx="10732135" cy="644041"/>
          </a:xfrm>
          <a:prstGeom prst="rect">
            <a:avLst/>
          </a:prstGeom>
          <a:noFill/>
        </p:spPr>
        <p:txBody>
          <a:bodyPr wrap="square" lIns="89172" tIns="44586" rIns="89172" bIns="44586">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2. Multiple Inheritance:</a:t>
            </a:r>
            <a:r>
              <a:rPr lang="en-GB" b="0" i="0" dirty="0">
                <a:solidFill>
                  <a:srgbClr val="273239"/>
                </a:solidFill>
                <a:effectLst/>
                <a:latin typeface="Times New Roman" panose="02020603050405020304" pitchFamily="18" charset="0"/>
                <a:cs typeface="Times New Roman" panose="02020603050405020304" pitchFamily="18" charset="0"/>
              </a:rPr>
              <a:t> Multiple Inheritance is a feature of C++ where a class can inherit from more than one classes. </a:t>
            </a:r>
            <a:r>
              <a:rPr lang="en-GB" b="0" i="0" dirty="0" err="1">
                <a:solidFill>
                  <a:srgbClr val="273239"/>
                </a:solidFill>
                <a:effectLst/>
                <a:latin typeface="Times New Roman" panose="02020603050405020304" pitchFamily="18" charset="0"/>
                <a:cs typeface="Times New Roman" panose="02020603050405020304" pitchFamily="18" charset="0"/>
              </a:rPr>
              <a:t>i.e</a:t>
            </a:r>
            <a:r>
              <a:rPr lang="en-GB" b="0" i="0" dirty="0">
                <a:solidFill>
                  <a:srgbClr val="273239"/>
                </a:solidFill>
                <a:effectLst/>
                <a:latin typeface="Times New Roman" panose="02020603050405020304" pitchFamily="18" charset="0"/>
                <a:cs typeface="Times New Roman" panose="02020603050405020304" pitchFamily="18" charset="0"/>
              </a:rPr>
              <a:t> one </a:t>
            </a:r>
            <a:r>
              <a:rPr lang="en-GB" b="1" i="0" dirty="0">
                <a:solidFill>
                  <a:srgbClr val="273239"/>
                </a:solidFill>
                <a:effectLst/>
                <a:latin typeface="Times New Roman" panose="02020603050405020304" pitchFamily="18" charset="0"/>
                <a:cs typeface="Times New Roman" panose="02020603050405020304" pitchFamily="18" charset="0"/>
              </a:rPr>
              <a:t>sub class</a:t>
            </a:r>
            <a:r>
              <a:rPr lang="en-GB" b="0" i="0" dirty="0">
                <a:solidFill>
                  <a:srgbClr val="273239"/>
                </a:solidFill>
                <a:effectLst/>
                <a:latin typeface="Times New Roman" panose="02020603050405020304" pitchFamily="18" charset="0"/>
                <a:cs typeface="Times New Roman" panose="02020603050405020304" pitchFamily="18" charset="0"/>
              </a:rPr>
              <a:t> is inherited from more than one </a:t>
            </a:r>
            <a:r>
              <a:rPr lang="en-GB" b="1" i="0" dirty="0">
                <a:solidFill>
                  <a:srgbClr val="273239"/>
                </a:solidFill>
                <a:effectLst/>
                <a:latin typeface="Times New Roman" panose="02020603050405020304" pitchFamily="18" charset="0"/>
                <a:cs typeface="Times New Roman" panose="02020603050405020304" pitchFamily="18" charset="0"/>
              </a:rPr>
              <a:t>base classes</a:t>
            </a:r>
            <a:r>
              <a:rPr lang="en-GB" b="0" i="0" dirty="0">
                <a:solidFill>
                  <a:srgbClr val="273239"/>
                </a:solidFill>
                <a:effectLst/>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 xmlns:a16="http://schemas.microsoft.com/office/drawing/2014/main" id="{F87842BE-AC5C-A546-1475-B41EC6FAF3F8}"/>
              </a:ext>
            </a:extLst>
          </p:cNvPr>
          <p:cNvSpPr>
            <a:spLocks noChangeArrowheads="1"/>
          </p:cNvSpPr>
          <p:nvPr/>
        </p:nvSpPr>
        <p:spPr bwMode="auto">
          <a:xfrm>
            <a:off x="465868" y="1231893"/>
            <a:ext cx="4933805" cy="1170506"/>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1906" numCol="1" anchor="ctr" anchorCtr="0" compatLnSpc="1">
            <a:prstTxWarp prst="textNoShape">
              <a:avLst/>
            </a:prstTxWarp>
            <a:spAutoFit/>
          </a:bodyPr>
          <a:lstStyle/>
          <a:p>
            <a:pPr eaLnBrk="0" fontAlgn="base" hangingPunct="0">
              <a:spcBef>
                <a:spcPct val="0"/>
              </a:spcBef>
              <a:spcAft>
                <a:spcPct val="0"/>
              </a:spcAft>
            </a:pPr>
            <a:r>
              <a:rPr lang="en-GB" altLang="en-US" sz="1200" b="1" dirty="0">
                <a:solidFill>
                  <a:srgbClr val="273239"/>
                </a:solidFill>
                <a:latin typeface="Times New Roman" panose="02020603050405020304" pitchFamily="18" charset="0"/>
                <a:cs typeface="Times New Roman" panose="02020603050405020304" pitchFamily="18" charset="0"/>
              </a:rPr>
              <a:t>Syntax: </a:t>
            </a:r>
          </a:p>
          <a:p>
            <a:pPr eaLnBrk="0" fontAlgn="base" hangingPunct="0">
              <a:spcBef>
                <a:spcPct val="0"/>
              </a:spcBef>
              <a:spcAft>
                <a:spcPct val="0"/>
              </a:spcAft>
            </a:pPr>
            <a:r>
              <a:rPr lang="en-GB" altLang="en-US" sz="1200" b="1" dirty="0">
                <a:solidFill>
                  <a:srgbClr val="273239"/>
                </a:solidFill>
                <a:latin typeface="Times New Roman" panose="02020603050405020304" pitchFamily="18" charset="0"/>
                <a:cs typeface="Times New Roman" panose="02020603050405020304" pitchFamily="18" charset="0"/>
              </a:rPr>
              <a:t>class </a:t>
            </a:r>
            <a:r>
              <a:rPr lang="en-GB" altLang="en-US" sz="1200" b="1" dirty="0" err="1">
                <a:solidFill>
                  <a:srgbClr val="273239"/>
                </a:solidFill>
                <a:latin typeface="Times New Roman" panose="02020603050405020304" pitchFamily="18" charset="0"/>
                <a:cs typeface="Times New Roman" panose="02020603050405020304" pitchFamily="18" charset="0"/>
              </a:rPr>
              <a:t>subclass_name</a:t>
            </a:r>
            <a:r>
              <a:rPr lang="en-GB" altLang="en-US" sz="1200" b="1" dirty="0">
                <a:solidFill>
                  <a:srgbClr val="273239"/>
                </a:solidFill>
                <a:latin typeface="Times New Roman" panose="02020603050405020304" pitchFamily="18" charset="0"/>
                <a:cs typeface="Times New Roman" panose="02020603050405020304" pitchFamily="18" charset="0"/>
              </a:rPr>
              <a:t> : </a:t>
            </a:r>
            <a:r>
              <a:rPr lang="en-GB" altLang="en-US" sz="1200" b="1" dirty="0" err="1">
                <a:solidFill>
                  <a:srgbClr val="273239"/>
                </a:solidFill>
                <a:latin typeface="Times New Roman" panose="02020603050405020304" pitchFamily="18" charset="0"/>
                <a:cs typeface="Times New Roman" panose="02020603050405020304" pitchFamily="18" charset="0"/>
              </a:rPr>
              <a:t>access_mode</a:t>
            </a:r>
            <a:r>
              <a:rPr lang="en-GB" altLang="en-US" sz="1200" b="1" dirty="0">
                <a:solidFill>
                  <a:srgbClr val="273239"/>
                </a:solidFill>
                <a:latin typeface="Times New Roman" panose="02020603050405020304" pitchFamily="18" charset="0"/>
                <a:cs typeface="Times New Roman" panose="02020603050405020304" pitchFamily="18" charset="0"/>
              </a:rPr>
              <a:t> base_class1, </a:t>
            </a:r>
            <a:r>
              <a:rPr lang="en-GB" altLang="en-US" sz="1200" b="1" dirty="0" err="1">
                <a:solidFill>
                  <a:srgbClr val="273239"/>
                </a:solidFill>
                <a:latin typeface="Times New Roman" panose="02020603050405020304" pitchFamily="18" charset="0"/>
                <a:cs typeface="Times New Roman" panose="02020603050405020304" pitchFamily="18" charset="0"/>
              </a:rPr>
              <a:t>access_mode</a:t>
            </a:r>
            <a:r>
              <a:rPr lang="en-GB" altLang="en-US" sz="1200" b="1" dirty="0">
                <a:solidFill>
                  <a:srgbClr val="273239"/>
                </a:solidFill>
                <a:latin typeface="Times New Roman" panose="02020603050405020304" pitchFamily="18" charset="0"/>
                <a:cs typeface="Times New Roman" panose="02020603050405020304" pitchFamily="18" charset="0"/>
              </a:rPr>
              <a:t> base_class2, ....</a:t>
            </a:r>
          </a:p>
          <a:p>
            <a:pPr eaLnBrk="0" fontAlgn="base" hangingPunct="0">
              <a:spcBef>
                <a:spcPct val="0"/>
              </a:spcBef>
              <a:spcAft>
                <a:spcPct val="0"/>
              </a:spcAft>
            </a:pPr>
            <a:r>
              <a:rPr lang="en-GB" altLang="en-US" sz="1200" b="1" dirty="0">
                <a:solidFill>
                  <a:srgbClr val="273239"/>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lang="en-GB" altLang="en-US" sz="1200" b="1" dirty="0">
                <a:solidFill>
                  <a:srgbClr val="273239"/>
                </a:solidFill>
                <a:latin typeface="Times New Roman" panose="02020603050405020304" pitchFamily="18" charset="0"/>
                <a:cs typeface="Times New Roman" panose="02020603050405020304" pitchFamily="18" charset="0"/>
              </a:rPr>
              <a:t>  // body of subclass</a:t>
            </a:r>
          </a:p>
          <a:p>
            <a:pPr eaLnBrk="0" fontAlgn="base" hangingPunct="0">
              <a:spcBef>
                <a:spcPct val="0"/>
              </a:spcBef>
              <a:spcAft>
                <a:spcPct val="0"/>
              </a:spcAft>
            </a:pPr>
            <a:r>
              <a:rPr lang="en-GB" altLang="en-US" sz="1200" b="1" dirty="0">
                <a:solidFill>
                  <a:srgbClr val="273239"/>
                </a:solidFill>
                <a:latin typeface="urw-din"/>
              </a:rPr>
              <a:t>};</a:t>
            </a:r>
            <a:endParaRPr lang="en-US" altLang="en-US" b="1" dirty="0">
              <a:latin typeface="Arial" panose="020B0604020202020204" pitchFamily="34" charset="0"/>
            </a:endParaRPr>
          </a:p>
        </p:txBody>
      </p:sp>
      <p:sp>
        <p:nvSpPr>
          <p:cNvPr id="12" name="TextBox 11">
            <a:extLst>
              <a:ext uri="{FF2B5EF4-FFF2-40B4-BE49-F238E27FC236}">
                <a16:creationId xmlns="" xmlns:a16="http://schemas.microsoft.com/office/drawing/2014/main" id="{95B90E21-6258-B4E1-3119-7FD49947BD7C}"/>
              </a:ext>
            </a:extLst>
          </p:cNvPr>
          <p:cNvSpPr txBox="1"/>
          <p:nvPr/>
        </p:nvSpPr>
        <p:spPr>
          <a:xfrm>
            <a:off x="427377" y="2438735"/>
            <a:ext cx="5004858" cy="3783362"/>
          </a:xfrm>
          <a:prstGeom prst="rect">
            <a:avLst/>
          </a:prstGeom>
          <a:noFill/>
          <a:ln>
            <a:solidFill>
              <a:schemeClr val="accent1"/>
            </a:solidFill>
          </a:ln>
        </p:spPr>
        <p:txBody>
          <a:bodyPr wrap="square" lIns="89172" tIns="44586" rIns="89172" bIns="44586">
            <a:spAutoFit/>
          </a:bodyPr>
          <a:lstStyle/>
          <a:p>
            <a:r>
              <a:rPr lang="en-IN" sz="1600" dirty="0">
                <a:latin typeface="Times New Roman" panose="02020603050405020304" pitchFamily="18" charset="0"/>
                <a:cs typeface="Times New Roman" panose="02020603050405020304" pitchFamily="18" charset="0"/>
              </a:rPr>
              <a:t>#include&lt;iostream&gt;</a:t>
            </a:r>
          </a:p>
          <a:p>
            <a:r>
              <a:rPr lang="en-IN" sz="1600" dirty="0">
                <a:latin typeface="Times New Roman" panose="02020603050405020304" pitchFamily="18" charset="0"/>
                <a:cs typeface="Times New Roman" panose="02020603050405020304" pitchFamily="18" charset="0"/>
              </a:rPr>
              <a:t>using namespace std;</a:t>
            </a:r>
          </a:p>
          <a:p>
            <a:r>
              <a:rPr lang="en-IN" sz="1600" dirty="0">
                <a:latin typeface="Times New Roman" panose="02020603050405020304" pitchFamily="18" charset="0"/>
                <a:cs typeface="Times New Roman" panose="02020603050405020304" pitchFamily="18" charset="0"/>
              </a:rPr>
              <a:t>class Vehicle {</a:t>
            </a:r>
          </a:p>
          <a:p>
            <a:r>
              <a:rPr lang="en-IN" sz="1600" dirty="0">
                <a:latin typeface="Times New Roman" panose="02020603050405020304" pitchFamily="18" charset="0"/>
                <a:cs typeface="Times New Roman" panose="02020603050405020304" pitchFamily="18" charset="0"/>
              </a:rPr>
              <a:t>  public:</a:t>
            </a:r>
          </a:p>
          <a:p>
            <a:r>
              <a:rPr lang="en-IN" sz="1600" dirty="0">
                <a:latin typeface="Times New Roman" panose="02020603050405020304" pitchFamily="18" charset="0"/>
                <a:cs typeface="Times New Roman" panose="02020603050405020304" pitchFamily="18" charset="0"/>
              </a:rPr>
              <a:t>    Vehicle()</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"This is a Vehicle\n";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FourWheeler</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public:</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FourWheeler</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"This is a 4 wheeler Vehicle\n";</a:t>
            </a:r>
          </a:p>
          <a:p>
            <a:r>
              <a:rPr lang="en-IN" sz="1600" dirty="0">
                <a:latin typeface="Times New Roman" panose="02020603050405020304" pitchFamily="18" charset="0"/>
                <a:cs typeface="Times New Roman" panose="02020603050405020304" pitchFamily="18" charset="0"/>
              </a:rPr>
              <a:t>    }};</a:t>
            </a:r>
          </a:p>
        </p:txBody>
      </p:sp>
      <p:sp>
        <p:nvSpPr>
          <p:cNvPr id="17" name="TextBox 16">
            <a:extLst>
              <a:ext uri="{FF2B5EF4-FFF2-40B4-BE49-F238E27FC236}">
                <a16:creationId xmlns="" xmlns:a16="http://schemas.microsoft.com/office/drawing/2014/main" id="{A586A21E-FAE7-B7ED-D1D1-CF8BBEBEDACB}"/>
              </a:ext>
            </a:extLst>
          </p:cNvPr>
          <p:cNvSpPr txBox="1"/>
          <p:nvPr/>
        </p:nvSpPr>
        <p:spPr>
          <a:xfrm>
            <a:off x="5615607" y="4888243"/>
            <a:ext cx="5588521" cy="921040"/>
          </a:xfrm>
          <a:prstGeom prst="rect">
            <a:avLst/>
          </a:prstGeom>
          <a:noFill/>
          <a:ln>
            <a:solidFill>
              <a:schemeClr val="accent1"/>
            </a:solidFill>
          </a:ln>
        </p:spPr>
        <p:txBody>
          <a:bodyPr wrap="square" lIns="89172" tIns="44586" rIns="89172" bIns="44586">
            <a:spAutoFit/>
          </a:bodyPr>
          <a:lstStyle/>
          <a:p>
            <a:pPr eaLnBrk="0" fontAlgn="base" hangingPunct="0">
              <a:spcBef>
                <a:spcPct val="0"/>
              </a:spcBef>
              <a:spcAft>
                <a:spcPct val="0"/>
              </a:spcAft>
            </a:pPr>
            <a:r>
              <a:rPr kumimoji="0" lang="en-US" altLang="en-US"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p>
          <a:p>
            <a:pPr eaLnBrk="0" fontAlgn="base" hangingPunct="0">
              <a:spcBef>
                <a:spcPct val="0"/>
              </a:spcBef>
              <a:spcAft>
                <a:spcPct val="0"/>
              </a:spcAf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a Vehicle</a:t>
            </a:r>
          </a:p>
          <a:p>
            <a:pPr eaLnBrk="0" fontAlgn="base" hangingPunct="0">
              <a:spcBef>
                <a:spcPct val="0"/>
              </a:spcBef>
              <a:spcAft>
                <a:spcPct val="0"/>
              </a:spcAf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a 4 wheeler Vehicle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Rectangle 4">
            <a:extLst>
              <a:ext uri="{FF2B5EF4-FFF2-40B4-BE49-F238E27FC236}">
                <a16:creationId xmlns="" xmlns:a16="http://schemas.microsoft.com/office/drawing/2014/main" id="{65F032BD-F487-F302-4FEB-FBDAA34AD938}"/>
              </a:ext>
            </a:extLst>
          </p:cNvPr>
          <p:cNvSpPr>
            <a:spLocks noChangeArrowheads="1"/>
          </p:cNvSpPr>
          <p:nvPr/>
        </p:nvSpPr>
        <p:spPr bwMode="auto">
          <a:xfrm>
            <a:off x="5562400" y="1269420"/>
            <a:ext cx="5597111" cy="3323987"/>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class Car : public Vehicle, public </a:t>
            </a:r>
            <a:r>
              <a:rPr lang="en-US" altLang="en-US" dirty="0" err="1">
                <a:latin typeface="Times New Roman" panose="02020603050405020304" pitchFamily="18" charset="0"/>
                <a:cs typeface="Times New Roman" panose="02020603050405020304" pitchFamily="18" charset="0"/>
              </a:rPr>
              <a:t>FourWheeler</a:t>
            </a:r>
            <a:r>
              <a:rPr lang="en-US" altLang="en-US" dirty="0">
                <a:latin typeface="Times New Roman" panose="02020603050405020304" pitchFamily="18" charset="0"/>
                <a:cs typeface="Times New Roman" panose="02020603050405020304" pitchFamily="18" charset="0"/>
              </a:rPr>
              <a:t> {</a:t>
            </a:r>
          </a:p>
          <a:p>
            <a:r>
              <a:rPr lang="en-US" altLang="en-US" dirty="0">
                <a:latin typeface="Times New Roman" panose="02020603050405020304" pitchFamily="18" charset="0"/>
                <a:cs typeface="Times New Roman" panose="02020603050405020304" pitchFamily="18" charset="0"/>
              </a:rPr>
              <a:t> </a:t>
            </a:r>
          </a:p>
          <a:p>
            <a:r>
              <a:rPr lang="en-US" altLang="en-US" dirty="0">
                <a:latin typeface="Times New Roman" panose="02020603050405020304" pitchFamily="18" charset="0"/>
                <a:cs typeface="Times New Roman" panose="02020603050405020304" pitchFamily="18" charset="0"/>
              </a:rPr>
              <a:t>};</a:t>
            </a:r>
          </a:p>
          <a:p>
            <a:r>
              <a:rPr lang="en-US" altLang="en-US" dirty="0">
                <a:latin typeface="Times New Roman" panose="02020603050405020304" pitchFamily="18" charset="0"/>
                <a:cs typeface="Times New Roman" panose="02020603050405020304" pitchFamily="18" charset="0"/>
              </a:rPr>
              <a:t> </a:t>
            </a:r>
          </a:p>
          <a:p>
            <a:r>
              <a:rPr lang="en-US" altLang="en-US" dirty="0">
                <a:latin typeface="Times New Roman" panose="02020603050405020304" pitchFamily="18" charset="0"/>
                <a:cs typeface="Times New Roman" panose="02020603050405020304" pitchFamily="18" charset="0"/>
              </a:rPr>
              <a:t>// main function</a:t>
            </a:r>
          </a:p>
          <a:p>
            <a:r>
              <a:rPr lang="en-US" altLang="en-US" dirty="0">
                <a:latin typeface="Times New Roman" panose="02020603050405020304" pitchFamily="18" charset="0"/>
                <a:cs typeface="Times New Roman" panose="02020603050405020304" pitchFamily="18" charset="0"/>
              </a:rPr>
              <a:t>int main()</a:t>
            </a:r>
          </a:p>
          <a:p>
            <a:r>
              <a:rPr lang="en-US" altLang="en-US" dirty="0">
                <a:latin typeface="Times New Roman" panose="02020603050405020304" pitchFamily="18" charset="0"/>
                <a:cs typeface="Times New Roman" panose="02020603050405020304" pitchFamily="18" charset="0"/>
              </a:rPr>
              <a:t>{  </a:t>
            </a:r>
          </a:p>
          <a:p>
            <a:r>
              <a:rPr lang="en-US" altLang="en-US" dirty="0">
                <a:latin typeface="Times New Roman" panose="02020603050405020304" pitchFamily="18" charset="0"/>
                <a:cs typeface="Times New Roman" panose="02020603050405020304" pitchFamily="18" charset="0"/>
              </a:rPr>
              <a:t>    // Creating object of sub class will</a:t>
            </a:r>
          </a:p>
          <a:p>
            <a:r>
              <a:rPr lang="en-US" altLang="en-US" dirty="0">
                <a:latin typeface="Times New Roman" panose="02020603050405020304" pitchFamily="18" charset="0"/>
                <a:cs typeface="Times New Roman" panose="02020603050405020304" pitchFamily="18" charset="0"/>
              </a:rPr>
              <a:t>    // invoke the constructor of base classes.</a:t>
            </a:r>
          </a:p>
          <a:p>
            <a:r>
              <a:rPr lang="en-US" altLang="en-US" dirty="0">
                <a:latin typeface="Times New Roman" panose="02020603050405020304" pitchFamily="18" charset="0"/>
                <a:cs typeface="Times New Roman" panose="02020603050405020304" pitchFamily="18" charset="0"/>
              </a:rPr>
              <a:t>    Car obj;</a:t>
            </a:r>
          </a:p>
          <a:p>
            <a:r>
              <a:rPr lang="en-US" altLang="en-US" dirty="0">
                <a:latin typeface="Times New Roman" panose="02020603050405020304" pitchFamily="18" charset="0"/>
                <a:cs typeface="Times New Roman" panose="02020603050405020304" pitchFamily="18" charset="0"/>
              </a:rPr>
              <a:t>    return 0;</a:t>
            </a:r>
          </a:p>
          <a:p>
            <a:r>
              <a:rPr lang="en-US" altLang="en-US" dirty="0">
                <a:latin typeface="Times New Roman" panose="02020603050405020304" pitchFamily="18" charset="0"/>
                <a:cs typeface="Times New Roman" panose="02020603050405020304" pitchFamily="18" charset="0"/>
              </a:rPr>
              <a:t>}</a:t>
            </a:r>
          </a:p>
        </p:txBody>
      </p:sp>
      <p:sp>
        <p:nvSpPr>
          <p:cNvPr id="8" name="Rectangle 5">
            <a:extLst>
              <a:ext uri="{FF2B5EF4-FFF2-40B4-BE49-F238E27FC236}">
                <a16:creationId xmlns="" xmlns:a16="http://schemas.microsoft.com/office/drawing/2014/main" id="{E3052629-7D47-8216-DCC3-0538FE7EDFDA}"/>
              </a:ext>
            </a:extLst>
          </p:cNvPr>
          <p:cNvSpPr>
            <a:spLocks noChangeArrowheads="1"/>
          </p:cNvSpPr>
          <p:nvPr/>
        </p:nvSpPr>
        <p:spPr bwMode="auto">
          <a:xfrm>
            <a:off x="1" y="42654"/>
            <a:ext cx="65" cy="339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1906"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193761408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heme1" id="{3BA54888-6C12-4942-990B-B88F93C60A31}" vid="{E22F8B95-3BCC-48FD-8C89-B8BB7454D7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1550</Words>
  <Application>Microsoft Office PowerPoint</Application>
  <PresentationFormat>Custom</PresentationFormat>
  <Paragraphs>472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Theme1</vt:lpstr>
      <vt:lpstr>PowerPoint Presentation</vt:lpstr>
      <vt:lpstr>PowerPoint Presentation</vt:lpstr>
      <vt:lpstr>PowerPoint Presentation</vt:lpstr>
      <vt:lpstr>Why and when to use inheritance? (Contd.)</vt:lpstr>
      <vt:lpstr>Implementing Inheritance in C++</vt:lpstr>
      <vt:lpstr>PowerPoint Presentation</vt:lpstr>
      <vt:lpstr> Modes of Inheritance</vt:lpstr>
      <vt:lpstr>PowerPoint Presentation</vt:lpstr>
      <vt:lpstr>PowerPoint Presentation</vt:lpstr>
      <vt:lpstr>PowerPoint Presentation</vt:lpstr>
      <vt:lpstr>PowerPoint Presentation</vt:lpstr>
      <vt:lpstr>PowerPoint Presentation</vt:lpstr>
      <vt:lpstr>PowerPoint Presentation</vt:lpstr>
      <vt:lpstr>Ambiguity Resolution in Inheritance</vt:lpstr>
      <vt:lpstr>PowerPoint Presentation</vt:lpstr>
      <vt:lpstr>Inheritance with Constructor </vt:lpstr>
      <vt:lpstr> </vt:lpstr>
      <vt:lpstr>Example 2: Base class Parameterized Constructor in Derived class Constructor </vt:lpstr>
      <vt:lpstr>Order of Constructor/ Destructor Call in C++  </vt:lpstr>
      <vt:lpstr>Basic rules for the Order of Constructor Call with Inheritance </vt:lpstr>
      <vt:lpstr>  Order of Constructor/ Destructor Call in C++  </vt:lpstr>
      <vt:lpstr>PowerPoint Presentation</vt:lpstr>
      <vt:lpstr>Function Overriding </vt:lpstr>
      <vt:lpstr>PowerPoint Presentation</vt:lpstr>
      <vt:lpstr>Working of Function Overriding in C++</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gaganpreet kaur</dc:creator>
  <cp:lastModifiedBy>Prabhjot Kaur</cp:lastModifiedBy>
  <cp:revision>75</cp:revision>
  <dcterms:created xsi:type="dcterms:W3CDTF">2022-03-02T09:56:15Z</dcterms:created>
  <dcterms:modified xsi:type="dcterms:W3CDTF">2022-05-03T05:10:57Z</dcterms:modified>
</cp:coreProperties>
</file>