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  <p:sldMasterId id="2147483655" r:id="rId2"/>
    <p:sldMasterId id="2147483656" r:id="rId3"/>
    <p:sldMasterId id="2147483657" r:id="rId4"/>
    <p:sldMasterId id="2147483658" r:id="rId5"/>
    <p:sldMasterId id="2147483659" r:id="rId6"/>
  </p:sldMasterIdLst>
  <p:notesMasterIdLst>
    <p:notesMasterId r:id="rId2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7" r:id="rId14"/>
    <p:sldId id="263" r:id="rId15"/>
    <p:sldId id="268" r:id="rId16"/>
    <p:sldId id="264" r:id="rId17"/>
    <p:sldId id="269" r:id="rId18"/>
    <p:sldId id="270" r:id="rId19"/>
    <p:sldId id="265" r:id="rId20"/>
    <p:sldId id="266" r:id="rId21"/>
  </p:sldIdLst>
  <p:sldSz cx="20104100" cy="11309350"/>
  <p:notesSz cx="20104100" cy="11309350"/>
  <p:embeddedFontLs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Playfair Display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1BA093-9058-47E2-993E-5CA1352A5A91}">
  <a:tblStyle styleId="{A01BA093-9058-47E2-993E-5CA1352A5A9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979" y="3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7" y="0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2" y="1414462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2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7" y="10742612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59563" y="1414463"/>
            <a:ext cx="6784975" cy="3816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252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8324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OBJECT 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11296650"/>
            <a:ext cx="20104100" cy="0"/>
          </a:xfrm>
          <a:custGeom>
            <a:avLst/>
            <a:gdLst/>
            <a:ahLst/>
            <a:cxnLst/>
            <a:rect l="l" t="t" r="r" b="b"/>
            <a:pathLst>
              <a:path w="20104100" h="120000" extrusionOk="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22850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11274425"/>
            <a:ext cx="20075525" cy="0"/>
          </a:xfrm>
          <a:custGeom>
            <a:avLst/>
            <a:gdLst/>
            <a:ahLst/>
            <a:cxnLst/>
            <a:rect l="l" t="t" r="r" b="b"/>
            <a:pathLst>
              <a:path w="20076160" h="120000" extrusionOk="0">
                <a:moveTo>
                  <a:pt x="0" y="0"/>
                </a:moveTo>
                <a:lnTo>
                  <a:pt x="20076037" y="0"/>
                </a:lnTo>
              </a:path>
            </a:pathLst>
          </a:custGeom>
          <a:noFill/>
          <a:ln w="22850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28575" y="47625"/>
            <a:ext cx="0" cy="11214100"/>
          </a:xfrm>
          <a:custGeom>
            <a:avLst/>
            <a:gdLst/>
            <a:ahLst/>
            <a:cxnLst/>
            <a:rect l="l" t="t" r="r" b="b"/>
            <a:pathLst>
              <a:path w="120000" h="11215370" extrusionOk="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200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0" y="23812"/>
            <a:ext cx="20104100" cy="0"/>
          </a:xfrm>
          <a:custGeom>
            <a:avLst/>
            <a:gdLst/>
            <a:ahLst/>
            <a:cxnLst/>
            <a:rect l="l" t="t" r="r" b="b"/>
            <a:pathLst>
              <a:path w="20104100" h="120000" extrusionOk="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46975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20075525" y="11261725"/>
            <a:ext cx="28575" cy="23812"/>
          </a:xfrm>
          <a:custGeom>
            <a:avLst/>
            <a:gdLst/>
            <a:ahLst/>
            <a:cxnLst/>
            <a:rect l="l" t="t" r="r" b="b"/>
            <a:pathLst>
              <a:path w="28575" h="22859" extrusionOk="0">
                <a:moveTo>
                  <a:pt x="0" y="22856"/>
                </a:moveTo>
                <a:lnTo>
                  <a:pt x="28061" y="22856"/>
                </a:lnTo>
                <a:lnTo>
                  <a:pt x="28061" y="0"/>
                </a:lnTo>
                <a:lnTo>
                  <a:pt x="0" y="0"/>
                </a:lnTo>
                <a:lnTo>
                  <a:pt x="0" y="22856"/>
                </a:lnTo>
                <a:close/>
              </a:path>
            </a:pathLst>
          </a:custGeom>
          <a:solidFill>
            <a:srgbClr val="E76A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20075525" y="47625"/>
            <a:ext cx="0" cy="11214100"/>
          </a:xfrm>
          <a:custGeom>
            <a:avLst/>
            <a:gdLst/>
            <a:ahLst/>
            <a:cxnLst/>
            <a:rect l="l" t="t" r="r" b="b"/>
            <a:pathLst>
              <a:path w="120000" h="11215370" extrusionOk="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175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5175250" y="9710737"/>
            <a:ext cx="11979275" cy="61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M.Tech in Computer Science and Engineering – Mar 2021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endParaRPr lang="en-IN" sz="4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endParaRPr lang="en-IN" sz="4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>
              <a:spcBef>
                <a:spcPts val="960"/>
              </a:spcBef>
              <a:buClr>
                <a:schemeClr val="dk1"/>
              </a:buClr>
              <a:buSzPts val="4800"/>
            </a:pPr>
            <a:endParaRPr lang="en-IN" sz="4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>
              <a:spcBef>
                <a:spcPts val="960"/>
              </a:spcBef>
              <a:buClr>
                <a:schemeClr val="dk1"/>
              </a:buClr>
              <a:buSzPts val="4800"/>
            </a:pPr>
            <a:endParaRPr lang="en-IN"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>
              <a:spcBef>
                <a:spcPts val="960"/>
              </a:spcBef>
              <a:buClr>
                <a:schemeClr val="dk1"/>
              </a:buClr>
              <a:buSzPts val="4800"/>
            </a:pPr>
            <a:endParaRPr lang="en-IN" sz="4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>
              <a:spcBef>
                <a:spcPts val="960"/>
              </a:spcBef>
              <a:buClr>
                <a:schemeClr val="dk1"/>
              </a:buClr>
              <a:buSzPts val="4800"/>
            </a:pPr>
            <a:r>
              <a:rPr lang="en-IN" sz="4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Chaithra 1MS21CY028                                               Mrs</a:t>
            </a:r>
            <a:r>
              <a:rPr lang="en-IN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4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Shankaramma</a:t>
            </a:r>
            <a:endParaRPr lang="en-IN" sz="4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IN" sz="4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 S M 1MS21CY010	                                              </a:t>
            </a:r>
            <a:r>
              <a:rPr lang="en-IN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IN" sz="4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Meghana K-1MS22CY402                                               Dept of CSE(Cyber Security)</a:t>
            </a:r>
          </a:p>
          <a:p>
            <a:pPr marL="12700">
              <a:spcBef>
                <a:spcPts val="960"/>
              </a:spcBef>
              <a:buClr>
                <a:schemeClr val="dk1"/>
              </a:buClr>
              <a:buSzPts val="4800"/>
            </a:pPr>
            <a:r>
              <a:rPr lang="en-IN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Nagamani-1MS22CY403                                             MSRIT, Bangalore</a:t>
            </a:r>
            <a:endParaRPr lang="en-IN" sz="4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IN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					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IN" sz="1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</a:t>
            </a:r>
            <a:r>
              <a:rPr lang="en-IN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endParaRPr lang="en-IN" sz="1800"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5603875" y="1336675"/>
            <a:ext cx="146050" cy="1476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999537" y="848122"/>
            <a:ext cx="8324850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lang="en-US" sz="4000" b="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CY62+CYL65 project :Phase -I </a:t>
            </a:r>
            <a:endParaRPr lang="en-US" sz="4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lang="en-US" sz="7200" b="1" i="0" u="none" dirty="0">
                <a:solidFill>
                  <a:schemeClr val="dk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Hacking Into Active Directory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250" y="244475"/>
            <a:ext cx="4648200" cy="2055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8647-59A5-F629-A045-C1DD50A5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407987"/>
            <a:ext cx="18942050" cy="1015663"/>
          </a:xfrm>
        </p:spPr>
        <p:txBody>
          <a:bodyPr/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lang="en-US" sz="6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F41BB-0431-76AA-B5AF-8967F5C61380}"/>
              </a:ext>
            </a:extLst>
          </p:cNvPr>
          <p:cNvSpPr txBox="1"/>
          <p:nvPr/>
        </p:nvSpPr>
        <p:spPr>
          <a:xfrm>
            <a:off x="4313767" y="2549323"/>
            <a:ext cx="1004993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/>
              <a:t>Promoting Security Awareness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 Emphasize the importance of cybersecurity hygiene and vigilance among all stakeholders.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Encourage collaboration and information sharing to strengthen collective </a:t>
            </a:r>
            <a:r>
              <a:rPr lang="en-IN" sz="3200" dirty="0" err="1"/>
              <a:t>defenses</a:t>
            </a:r>
            <a:r>
              <a:rPr lang="en-IN" sz="32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898D0-5690-6300-E6D0-F8FB29CA5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683130"/>
            <a:ext cx="18545639" cy="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0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/>
          <p:nvPr/>
        </p:nvSpPr>
        <p:spPr>
          <a:xfrm>
            <a:off x="2987675" y="72231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3003550" y="735012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1008062" y="1714500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5177896" y="531283"/>
            <a:ext cx="9313862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Application of Engineering Principles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537" y="244475"/>
            <a:ext cx="2398712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A7397A-56EF-BACA-1C9A-0240C9865DC5}"/>
              </a:ext>
            </a:extLst>
          </p:cNvPr>
          <p:cNvSpPr txBox="1"/>
          <p:nvPr/>
        </p:nvSpPr>
        <p:spPr>
          <a:xfrm>
            <a:off x="2099732" y="3392517"/>
            <a:ext cx="1683014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/>
              <a:t>System Reconnaissance   </a:t>
            </a:r>
          </a:p>
          <a:p>
            <a:pPr algn="just"/>
            <a:r>
              <a:rPr lang="en-US" sz="3200" dirty="0"/>
              <a:t>This involves analyzing network traffic, querying DNS servers, and scanning for open ports to identify Active Directory domain controllers and other critical infrastructure components.</a:t>
            </a:r>
          </a:p>
          <a:p>
            <a:pPr algn="just"/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/>
              <a:t>Exploiting Vulnerabilities</a:t>
            </a:r>
            <a:endParaRPr lang="en-US" sz="3200" dirty="0"/>
          </a:p>
          <a:p>
            <a:pPr algn="just"/>
            <a:r>
              <a:rPr lang="en-US" sz="3200" dirty="0"/>
              <a:t>This includes reverse engineering patches and updates to discover vulnerabilities that have not been patched, as well as developing custom exploits to target specific weaknesses.</a:t>
            </a:r>
          </a:p>
          <a:p>
            <a:pPr algn="just"/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/>
              <a:t>Credential Theft</a:t>
            </a:r>
            <a:endParaRPr lang="en-US" sz="3200" dirty="0"/>
          </a:p>
          <a:p>
            <a:pPr algn="just"/>
            <a:r>
              <a:rPr lang="en-US" sz="3200" dirty="0"/>
              <a:t>This may involve creating convincing phishing emails or spoofing login pages to steal usernames and passwords.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93548E-ACE0-FCAD-1A15-BD95F532660C}"/>
              </a:ext>
            </a:extLst>
          </p:cNvPr>
          <p:cNvSpPr txBox="1"/>
          <p:nvPr/>
        </p:nvSpPr>
        <p:spPr>
          <a:xfrm>
            <a:off x="1557867" y="2407632"/>
            <a:ext cx="1679786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/>
              <a:t>Pass-the-Hash (</a:t>
            </a:r>
            <a:r>
              <a:rPr lang="en-US" sz="3200" b="1" dirty="0" err="1"/>
              <a:t>PtH</a:t>
            </a:r>
            <a:r>
              <a:rPr lang="en-US" sz="3200" b="1" dirty="0"/>
              <a:t>) Attacks </a:t>
            </a:r>
          </a:p>
          <a:p>
            <a:pPr algn="just"/>
            <a:r>
              <a:rPr lang="en-US" sz="3200" dirty="0"/>
              <a:t>Attackers develop and use specialized tools that extract password hashes from compromised systems and utilize them to authenticate to other systems within the Active Directory environment</a:t>
            </a:r>
          </a:p>
          <a:p>
            <a:pPr algn="just"/>
            <a:endParaRPr lang="en-US" sz="3200" b="1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 err="1"/>
              <a:t>Kerberoasting</a:t>
            </a:r>
            <a:r>
              <a:rPr lang="en-US" sz="3200" b="1" dirty="0"/>
              <a:t>  </a:t>
            </a:r>
          </a:p>
          <a:p>
            <a:pPr algn="just"/>
            <a:r>
              <a:rPr lang="en-US" sz="3200" dirty="0"/>
              <a:t>This involves understanding the Kerberos authentication protocol and developing techniques to exploit weaknesses in its implementation.</a:t>
            </a:r>
          </a:p>
          <a:p>
            <a:pPr algn="just"/>
            <a:endParaRPr lang="en-US" sz="3200" b="1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/>
              <a:t>LLMNR Poisoning</a:t>
            </a:r>
          </a:p>
          <a:p>
            <a:pPr algn="just"/>
            <a:r>
              <a:rPr lang="en-US" sz="3200" dirty="0"/>
              <a:t>This may involve developing scripts or exploiting existing vulnerabilities in network protocols to redirect traffic to malicious servers controlled by the attacker.</a:t>
            </a:r>
            <a:endParaRPr lang="en-IN" sz="3200" dirty="0"/>
          </a:p>
        </p:txBody>
      </p:sp>
      <p:sp>
        <p:nvSpPr>
          <p:cNvPr id="6" name="Google Shape;187;p21">
            <a:extLst>
              <a:ext uri="{FF2B5EF4-FFF2-40B4-BE49-F238E27FC236}">
                <a16:creationId xmlns:a16="http://schemas.microsoft.com/office/drawing/2014/main" id="{67A0E211-5A87-92C9-D943-D2F11B53C822}"/>
              </a:ext>
            </a:extLst>
          </p:cNvPr>
          <p:cNvSpPr/>
          <p:nvPr/>
        </p:nvSpPr>
        <p:spPr>
          <a:xfrm>
            <a:off x="1008062" y="1714500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ED6E7C-C956-3934-2A1E-E7775564F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489" y="360135"/>
            <a:ext cx="9797121" cy="17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7457-0313-1A19-C3CA-F12FFDE2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407987"/>
            <a:ext cx="18942050" cy="677108"/>
          </a:xfrm>
        </p:spPr>
        <p:txBody>
          <a:bodyPr/>
          <a:lstStyle/>
          <a:p>
            <a:r>
              <a:rPr lang="en-US" sz="4400" i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4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equirements gathering</a:t>
            </a:r>
            <a:endParaRPr lang="en-IN" sz="4000" dirty="0"/>
          </a:p>
        </p:txBody>
      </p:sp>
      <p:sp>
        <p:nvSpPr>
          <p:cNvPr id="3" name="Google Shape;187;p21">
            <a:extLst>
              <a:ext uri="{FF2B5EF4-FFF2-40B4-BE49-F238E27FC236}">
                <a16:creationId xmlns:a16="http://schemas.microsoft.com/office/drawing/2014/main" id="{07233E36-1B99-8E44-D459-88B764BDDE90}"/>
              </a:ext>
            </a:extLst>
          </p:cNvPr>
          <p:cNvSpPr/>
          <p:nvPr/>
        </p:nvSpPr>
        <p:spPr>
          <a:xfrm>
            <a:off x="1008062" y="1714500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0B31F8D-BC3D-9501-D751-F726D0FBDA13}"/>
              </a:ext>
            </a:extLst>
          </p:cNvPr>
          <p:cNvSpPr/>
          <p:nvPr/>
        </p:nvSpPr>
        <p:spPr>
          <a:xfrm>
            <a:off x="270934" y="4684876"/>
            <a:ext cx="2882858" cy="2009876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722E7-9E05-230D-7705-C216EAF2806F}"/>
              </a:ext>
            </a:extLst>
          </p:cNvPr>
          <p:cNvSpPr txBox="1"/>
          <p:nvPr/>
        </p:nvSpPr>
        <p:spPr>
          <a:xfrm>
            <a:off x="270934" y="5147733"/>
            <a:ext cx="3606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Understanding Organizational Objectives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317F308-40E2-616E-CBC2-A3073801BA2B}"/>
              </a:ext>
            </a:extLst>
          </p:cNvPr>
          <p:cNvSpPr/>
          <p:nvPr/>
        </p:nvSpPr>
        <p:spPr>
          <a:xfrm>
            <a:off x="3301995" y="4696193"/>
            <a:ext cx="2810939" cy="202116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5B0EADC3-E780-2B52-17A8-664162F3555F}"/>
              </a:ext>
            </a:extLst>
          </p:cNvPr>
          <p:cNvSpPr/>
          <p:nvPr/>
        </p:nvSpPr>
        <p:spPr>
          <a:xfrm>
            <a:off x="6261137" y="4655370"/>
            <a:ext cx="2810939" cy="2021196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7C955-679E-9762-F7D7-7956772E7AE3}"/>
              </a:ext>
            </a:extLst>
          </p:cNvPr>
          <p:cNvSpPr txBox="1"/>
          <p:nvPr/>
        </p:nvSpPr>
        <p:spPr>
          <a:xfrm>
            <a:off x="3378206" y="5132985"/>
            <a:ext cx="31030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Identifying </a:t>
            </a:r>
          </a:p>
          <a:p>
            <a:r>
              <a:rPr lang="en-IN" sz="2800" dirty="0"/>
              <a:t>Target Assets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314027-BB3F-8D73-0132-4B0D10DCE75D}"/>
              </a:ext>
            </a:extLst>
          </p:cNvPr>
          <p:cNvSpPr txBox="1"/>
          <p:nvPr/>
        </p:nvSpPr>
        <p:spPr>
          <a:xfrm>
            <a:off x="6417632" y="4962177"/>
            <a:ext cx="2387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Assessing Security Controls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543D091-3FF7-7636-58C6-5E3F2856DCE8}"/>
              </a:ext>
            </a:extLst>
          </p:cNvPr>
          <p:cNvSpPr/>
          <p:nvPr/>
        </p:nvSpPr>
        <p:spPr>
          <a:xfrm>
            <a:off x="9260449" y="4603277"/>
            <a:ext cx="2722025" cy="210279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659C1D20-E771-1607-D298-C3453C1A812F}"/>
              </a:ext>
            </a:extLst>
          </p:cNvPr>
          <p:cNvSpPr/>
          <p:nvPr/>
        </p:nvSpPr>
        <p:spPr>
          <a:xfrm>
            <a:off x="12266075" y="4614572"/>
            <a:ext cx="2732521" cy="210279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E04A0650-BEC4-8138-EE05-366775C349AE}"/>
              </a:ext>
            </a:extLst>
          </p:cNvPr>
          <p:cNvSpPr/>
          <p:nvPr/>
        </p:nvSpPr>
        <p:spPr>
          <a:xfrm>
            <a:off x="15067423" y="4684875"/>
            <a:ext cx="2480688" cy="209147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1E7D71FD-58A1-FE84-4FE8-576DF76B6B72}"/>
              </a:ext>
            </a:extLst>
          </p:cNvPr>
          <p:cNvSpPr/>
          <p:nvPr/>
        </p:nvSpPr>
        <p:spPr>
          <a:xfrm>
            <a:off x="17759721" y="4684874"/>
            <a:ext cx="2480687" cy="209148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F6086F-0478-FA4B-F810-2846C301B889}"/>
              </a:ext>
            </a:extLst>
          </p:cNvPr>
          <p:cNvSpPr txBox="1"/>
          <p:nvPr/>
        </p:nvSpPr>
        <p:spPr>
          <a:xfrm>
            <a:off x="9152546" y="5177619"/>
            <a:ext cx="31030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Analysing User Behaviours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89887D-C19F-3262-455B-81ED93A43452}"/>
              </a:ext>
            </a:extLst>
          </p:cNvPr>
          <p:cNvSpPr txBox="1"/>
          <p:nvPr/>
        </p:nvSpPr>
        <p:spPr>
          <a:xfrm>
            <a:off x="12266076" y="4962174"/>
            <a:ext cx="27220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Compliance and Regulatory Requirements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D8C23-C99C-CC69-605E-D6F602E48FA1}"/>
              </a:ext>
            </a:extLst>
          </p:cNvPr>
          <p:cNvSpPr txBox="1"/>
          <p:nvPr/>
        </p:nvSpPr>
        <p:spPr>
          <a:xfrm>
            <a:off x="15225217" y="4997316"/>
            <a:ext cx="18523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Mapping Attack Surface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D85B18-8840-5BAC-E9E4-4FFF83DAF807}"/>
              </a:ext>
            </a:extLst>
          </p:cNvPr>
          <p:cNvSpPr txBox="1"/>
          <p:nvPr/>
        </p:nvSpPr>
        <p:spPr>
          <a:xfrm>
            <a:off x="17705905" y="5177619"/>
            <a:ext cx="31030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Documenting Attack Plan</a:t>
            </a:r>
          </a:p>
        </p:txBody>
      </p:sp>
    </p:spTree>
    <p:extLst>
      <p:ext uri="{BB962C8B-B14F-4D97-AF65-F5344CB8AC3E}">
        <p14:creationId xmlns:p14="http://schemas.microsoft.com/office/powerpoint/2010/main" val="222899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2987675" y="72231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3003550" y="735012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8407400" y="319087"/>
            <a:ext cx="1865312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44475"/>
            <a:ext cx="2619375" cy="77628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/>
          <p:nvPr/>
        </p:nvSpPr>
        <p:spPr>
          <a:xfrm>
            <a:off x="2987675" y="72231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3003550" y="735012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8407399" y="319087"/>
            <a:ext cx="336944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n-US" sz="4000" b="1" i="0" u="none" strike="noStrike" cap="non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4000" b="1" i="0" u="none" strike="noStrike" cap="non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44475"/>
            <a:ext cx="2619375" cy="77628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0" y="0"/>
            <a:ext cx="20324762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382712" y="2427287"/>
            <a:ext cx="14554200" cy="750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libri"/>
              <a:buChar char="•"/>
            </a:pPr>
            <a:r>
              <a:rPr lang="en-US" sz="6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libri"/>
              <a:buChar char="•"/>
            </a:pPr>
            <a:r>
              <a:rPr lang="en-US" sz="6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Literature Survey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libri"/>
              <a:buChar char="•"/>
            </a:pPr>
            <a:r>
              <a:rPr lang="en-US" sz="6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libri"/>
              <a:buChar char="•"/>
            </a:pPr>
            <a:r>
              <a:rPr lang="en-US" sz="6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Application of Engineering Principles and requirements gathering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libri"/>
              <a:buChar char="•"/>
            </a:pPr>
            <a:r>
              <a:rPr lang="en-US" sz="6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endParaRPr sz="6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endParaRPr sz="6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982912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643687" y="325437"/>
            <a:ext cx="8397875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PRESENTATION CONTENTS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2850" y="168275"/>
            <a:ext cx="2895600" cy="85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2987675" y="72231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3003550" y="735012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8370887" y="334962"/>
            <a:ext cx="3800475" cy="8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450" y="244475"/>
            <a:ext cx="3124200" cy="9255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3BAF4E-CCAD-2829-9418-83818C254A52}"/>
              </a:ext>
            </a:extLst>
          </p:cNvPr>
          <p:cNvSpPr txBox="1"/>
          <p:nvPr/>
        </p:nvSpPr>
        <p:spPr>
          <a:xfrm>
            <a:off x="3879850" y="2375548"/>
            <a:ext cx="12087893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 Directory (AD) 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directory service developed by Microsoft for Windows domain networks. It serves as a central location for network administration and security. In cybersecurity, Active Directory plays a crucial role in managing user identities, access control, and authentication within an organization's network infrastructure.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Hacking into Active Directory (AD) is a serious security concern for organizations, as it can lead to </a:t>
            </a: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unauthorized access to sensitive data, network resources, and administrative privileges. 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various techniques and strategies that attackers may employ to compromise Active Directory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We'll explore three key attack techniques: </a:t>
            </a: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Pass-the-Hash (</a:t>
            </a:r>
            <a:r>
              <a:rPr lang="en-IN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PtH</a:t>
            </a: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Attack, </a:t>
            </a:r>
            <a:r>
              <a:rPr lang="en-IN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Kerberoasting</a:t>
            </a: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LLMNR Poisoning.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2987675" y="72231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003550" y="735012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6165850" y="354012"/>
            <a:ext cx="7178675" cy="167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6"/>
          <p:cNvGraphicFramePr/>
          <p:nvPr>
            <p:extLst>
              <p:ext uri="{D42A27DB-BD31-4B8C-83A1-F6EECF244321}">
                <p14:modId xmlns:p14="http://schemas.microsoft.com/office/powerpoint/2010/main" val="994953137"/>
              </p:ext>
            </p:extLst>
          </p:nvPr>
        </p:nvGraphicFramePr>
        <p:xfrm>
          <a:off x="1427747" y="1469486"/>
          <a:ext cx="17373600" cy="7467620"/>
        </p:xfrm>
        <a:graphic>
          <a:graphicData uri="http://schemas.openxmlformats.org/drawingml/2006/table">
            <a:tbl>
              <a:tblPr>
                <a:noFill/>
                <a:tableStyleId>{A01BA093-9058-47E2-993E-5CA1352A5A91}</a:tableStyleId>
              </a:tblPr>
              <a:tblGrid>
                <a:gridCol w="93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6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1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3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1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99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 of the paper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Merits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Demerits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Conclusion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9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Protecting Active Directory Against Modern Threats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(Nov 2021)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challenges and threats facing Active Directory (AD) in modern cybersecurity environments.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presents strategies and solutions for securing AD against cyberattacks 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Identifies attack vectors that threaten AD, such as privilege escalation and lateral movement.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specific security measures, such as implementing least privilege access, monitoring and auditing AD activity, and maintaining up-to-date security patches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paper provides practical insights into modern threats facing AD and offers actionable guidance on securing AD environments.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Highlights the importance of a comprehensive security strategy that includes prevention, detection, and response measures.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paper may not cover all possible threats or advanced attack techniques targeting AD, as the threat landscape is constantly evolving.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Implementing security best practices, monitoring for suspicious activity, and preparing for incident response and recovery.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Prioritize securing AD as it is a critical component of their overall security posture a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2850" y="-4762"/>
            <a:ext cx="3470275" cy="108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2987675" y="72231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3003550" y="735012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6165850" y="354012"/>
            <a:ext cx="7178675" cy="167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" name="Google Shape;143;p17"/>
          <p:cNvGraphicFramePr/>
          <p:nvPr>
            <p:extLst>
              <p:ext uri="{D42A27DB-BD31-4B8C-83A1-F6EECF244321}">
                <p14:modId xmlns:p14="http://schemas.microsoft.com/office/powerpoint/2010/main" val="2829406842"/>
              </p:ext>
            </p:extLst>
          </p:nvPr>
        </p:nvGraphicFramePr>
        <p:xfrm>
          <a:off x="756746" y="1301751"/>
          <a:ext cx="18779029" cy="10027950"/>
        </p:xfrm>
        <a:graphic>
          <a:graphicData uri="http://schemas.openxmlformats.org/drawingml/2006/table">
            <a:tbl>
              <a:tblPr>
                <a:noFill/>
                <a:tableStyleId>{A01BA093-9058-47E2-993E-5CA1352A5A91}</a:tableStyleId>
              </a:tblPr>
              <a:tblGrid>
                <a:gridCol w="101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3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22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406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 of the paper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Merits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Demerits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Conclusion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1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Surgical Immunization Strategies Against Lateral Movement in Active Directory Environments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(Dec 2023)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Address the challenge of mitigating lateral movement in enterprise networks.</a:t>
                      </a:r>
                    </a:p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goal is to slow down attacker progress or limit its reach while minimizing the impact on network performance and functionality.</a:t>
                      </a:r>
                    </a:p>
                    <a:p>
                      <a:pPr marL="45720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They use graph theoretic metrics from epidemiology research and apply them to trust relationships in Microsoft Active Directory infrastructures.</a:t>
                      </a:r>
                    </a:p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proposed selective immunization techniques act as "surgical" countermeasures, impacting only a minimal ratio of nodes in the network.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paper introduces a novel approach to mitigating lateral movement.</a:t>
                      </a:r>
                    </a:p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 leveraging graph models and epidemiology-inspired metrics, it provides a more effective and efficient way to protect network elements.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 Complexity</a:t>
                      </a:r>
                      <a:endParaRPr lang="en-US"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study contributes valuable insights into combating lateral movement in Active Directory environments.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8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Considerations in Mitigating Kerberos Vulnerabilities for Active Directory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(2023)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Address vulnerabilities related to the Kerberos protocol in Windows Active Directory environments.</a:t>
                      </a:r>
                    </a:p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strategies to mitigate risks associated with Kerberos-based attacks.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dirty="0">
                        <a:solidFill>
                          <a:srgbClr val="1111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Various techniques and best practices for enhancing security in Active Directory environments.</a:t>
                      </a:r>
                    </a:p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provides insights into detecting and preventing Kerberos-related threats.</a:t>
                      </a:r>
                    </a:p>
                    <a:p>
                      <a:pPr marL="45720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Introduces practical considerations for defenders to strengthen their security posture.</a:t>
                      </a:r>
                      <a:endParaRPr lang="en-US"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Maintenance Challenges: Regularly updating and auditing Kerberos security settings can be time-consuming and require ongoing effort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 implementing the suggested strategies, organizations can better protect their Active Directory infrastructure against Kerberos vulnerabilities.</a:t>
                      </a:r>
                      <a:endParaRPr lang="en-US" sz="240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4" name="Google Shape;14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2850" y="-4762"/>
            <a:ext cx="3470275" cy="108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2987675" y="72231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3003550" y="735012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6165850" y="354012"/>
            <a:ext cx="7178675" cy="167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" name="Google Shape;155;p18"/>
          <p:cNvGraphicFramePr/>
          <p:nvPr>
            <p:extLst>
              <p:ext uri="{D42A27DB-BD31-4B8C-83A1-F6EECF244321}">
                <p14:modId xmlns:p14="http://schemas.microsoft.com/office/powerpoint/2010/main" val="2966977826"/>
              </p:ext>
            </p:extLst>
          </p:nvPr>
        </p:nvGraphicFramePr>
        <p:xfrm>
          <a:off x="329433" y="1514448"/>
          <a:ext cx="19308400" cy="9695539"/>
        </p:xfrm>
        <a:graphic>
          <a:graphicData uri="http://schemas.openxmlformats.org/drawingml/2006/table">
            <a:tbl>
              <a:tblPr>
                <a:noFill/>
                <a:tableStyleId>{A01BA093-9058-47E2-993E-5CA1352A5A91}</a:tableStyleId>
              </a:tblPr>
              <a:tblGrid>
                <a:gridCol w="10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57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830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 of the paper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Merits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Demerits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Conclusion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87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Active Directory and Related Aspects of Security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(2018)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paper aims to discuss the importance of Active Directory (AD) in centralizing control of users' logins to organization resources and networks.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paper acknowledges that AD servers have vulnerabilities that impact the overall security of AD.</a:t>
                      </a:r>
                    </a:p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AD has built-in support for security controls, but additional guidelines are recommended to address security issues.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paper introduces practical considerations for improving AD security.</a:t>
                      </a:r>
                    </a:p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It emphasizes the risks associated with not implementing AD in large organizations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Some recommendations may be too general or broad, lacking specific implementation guidance.</a:t>
                      </a:r>
                      <a:endParaRPr lang="en-US"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Organizations should adopt AD best practices to enhance network security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97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Detecting APT Attacks Against Active Directory Using Machine Learning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(2018)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1111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focuses on identifying such attacks even when they utilize legitimate Domain Administrator accounts.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authors propose a new method based on outlier detection and machine learning.</a:t>
                      </a:r>
                    </a:p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They achieved a high precision rate in detecting attacks, even when attackers leverage legitimate Domain Administrator accounts.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paper introduces a novel approach to detect  APT attacks</a:t>
                      </a:r>
                    </a:p>
                    <a:p>
                      <a:pPr marL="4572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It utilizes the built-in Windows activity logging system, the Event logs, to process attack activity data.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ML models require substantial training data, which may be challenging to obtain in sufficient quantity and quality.</a:t>
                      </a:r>
                      <a:endParaRPr lang="en-US"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study provides a promising machine learning-based framework for enhancing the detection of APT attacks in Active Directory, potentially improving network security.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2850" y="-4762"/>
            <a:ext cx="3470275" cy="108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>
            <a:off x="2987675" y="72231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3003550" y="735012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6165850" y="354012"/>
            <a:ext cx="7178675" cy="167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7" name="Google Shape;167;p19"/>
          <p:cNvGraphicFramePr/>
          <p:nvPr>
            <p:extLst>
              <p:ext uri="{D42A27DB-BD31-4B8C-83A1-F6EECF244321}">
                <p14:modId xmlns:p14="http://schemas.microsoft.com/office/powerpoint/2010/main" val="253448005"/>
              </p:ext>
            </p:extLst>
          </p:nvPr>
        </p:nvGraphicFramePr>
        <p:xfrm>
          <a:off x="756745" y="1159769"/>
          <a:ext cx="19171575" cy="9338950"/>
        </p:xfrm>
        <a:graphic>
          <a:graphicData uri="http://schemas.openxmlformats.org/drawingml/2006/table">
            <a:tbl>
              <a:tblPr>
                <a:noFill/>
                <a:tableStyleId>{A01BA093-9058-47E2-993E-5CA1352A5A91}</a:tableStyleId>
              </a:tblPr>
              <a:tblGrid>
                <a:gridCol w="103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 of the paper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Merits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Demerits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Conclusion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Securing Active Directory Environments from Cyber Threats" (2021)</a:t>
                      </a: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Examine common attack vectors used to exploit Active Directory (AD) environments.</a:t>
                      </a:r>
                    </a:p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Propose defensive measures to mitigate these attacks.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Identifies various techniques attackers use, such as credential theft, pass-the-hash, and domain controller exploitation.</a:t>
                      </a:r>
                    </a:p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Provides guidance on strengthening AD security through access control and authentication improvements.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Offers actionable recommendations for securing AD against known attack methods.</a:t>
                      </a:r>
                    </a:p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Provides a clear overview of potential vulnerabilities and risks.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Recommendations may focus on established threats rather than emerging attack techniques.</a:t>
                      </a:r>
                    </a:p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Implementation of suggested measures may require significant expertise.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Organizations should prioritize access control and secure authentication practices to protect AD environments.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/>
                      <a:b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3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Advanced Persistent Threats and Active Directory Security (2020)</a:t>
                      </a: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 Investigate advanced persistent threat (APT) attacks targeting Active Directory.</a:t>
                      </a:r>
                    </a:p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 Explore detection and response strategies for APTs in AD environments.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Describes sophisticated attack techniques such as lateral movement and stealthy privilege escalation.</a:t>
                      </a:r>
                    </a:p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 Suggests using threat intelligence and monitoring tools for early detection.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Provides insights into APT-specific attacks and defense strategies.</a:t>
                      </a:r>
                    </a:p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Offers guidance on using threat intelligence to anticipate and respond to attacks.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APT detection may still face challenges due to the stealthy nature of these attacks.</a:t>
                      </a: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Organizations should invest in advanced security tools and practices to counter </a:t>
                      </a:r>
                      <a:r>
                        <a:rPr lang="en-US" sz="1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APTs.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2850" y="-4762"/>
            <a:ext cx="3470275" cy="108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>
            <a:off x="2987675" y="72231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3003550" y="735012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6165850" y="354012"/>
            <a:ext cx="7178675" cy="167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7" name="Google Shape;167;p19"/>
          <p:cNvGraphicFramePr/>
          <p:nvPr>
            <p:extLst>
              <p:ext uri="{D42A27DB-BD31-4B8C-83A1-F6EECF244321}">
                <p14:modId xmlns:p14="http://schemas.microsoft.com/office/powerpoint/2010/main" val="4125980456"/>
              </p:ext>
            </p:extLst>
          </p:nvPr>
        </p:nvGraphicFramePr>
        <p:xfrm>
          <a:off x="756745" y="1159769"/>
          <a:ext cx="19171575" cy="9247880"/>
        </p:xfrm>
        <a:graphic>
          <a:graphicData uri="http://schemas.openxmlformats.org/drawingml/2006/table">
            <a:tbl>
              <a:tblPr>
                <a:noFill/>
                <a:tableStyleId>{A01BA093-9058-47E2-993E-5CA1352A5A91}</a:tableStyleId>
              </a:tblPr>
              <a:tblGrid>
                <a:gridCol w="103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7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 of the paper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Merits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Demerits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Conclusion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9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Machine Learning for Active Directory Threat Detection (2022)</a:t>
                      </a: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Analyze the role of machine learning in detecting threats in Active Directory.</a:t>
                      </a:r>
                    </a:p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Evaluate the effectiveness of ML models in identifying suspicious activities.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ML models can identify patterns indicative of malicious behavior in AD environments.</a:t>
                      </a:r>
                    </a:p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Demonstrates the potential of ML for detecting anomalies and reducing false positives.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Offers an innovative approach to threat detection using machine learning.</a:t>
                      </a:r>
                    </a:p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ML models can handle large volumes of data efficiently.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 ML models require significant data for training, which can be challenging to obtain.</a:t>
                      </a:r>
                    </a:p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False positives may still occur, requiring fine-tuning of models.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Organizations should balance the benefits of ML with potential drawbacks such as data requirements.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15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Mitigating Kerberos Vulnerabilities in Active Directory (2021)</a:t>
                      </a: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Explore the impact of Kerberos vulnerabilities on Active Directory security.</a:t>
                      </a:r>
                    </a:p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Investigate mitigation strategies to secure AD against Kerberos attacks.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Highlights common Kerberos attack methods such as ticket forgery and pass-the-ticket.</a:t>
                      </a:r>
                    </a:p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 Recommends strong encryption, monitoring, and regular audits to mitigate risks.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Provides targeted recommendations for securing Kerberos in AD.</a:t>
                      </a:r>
                    </a:p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Emphasizes the importance of monitoring for Kerberos-related threats.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Implementation of security measures may require technical expertise.</a:t>
                      </a:r>
                    </a:p>
                    <a:p>
                      <a:pPr marL="285750" indent="-285750" algn="just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Kerberos security practices may impact existing services or applications.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Organizations should prioritize secure key management and strong encryption.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/>
                      <a:b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2850" y="-4762"/>
            <a:ext cx="3470275" cy="1087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743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2987675" y="72231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3003550" y="735012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4565650" y="355600"/>
            <a:ext cx="11049000" cy="167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Objectives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250" y="320675"/>
            <a:ext cx="3429000" cy="8270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2BCEC8-3F13-F19D-CF37-C821608FB6C1}"/>
              </a:ext>
            </a:extLst>
          </p:cNvPr>
          <p:cNvSpPr txBox="1"/>
          <p:nvPr/>
        </p:nvSpPr>
        <p:spPr>
          <a:xfrm>
            <a:off x="3299884" y="1499849"/>
            <a:ext cx="12314766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/>
              <a:t>Exploring Attack 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err="1"/>
              <a:t>PtH</a:t>
            </a:r>
            <a:r>
              <a:rPr lang="en-IN" sz="3200" dirty="0"/>
              <a:t> Attack: Exploits hashed credentials to gain unauthorized access without knowing plaintext passwords.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err="1"/>
              <a:t>Kerberoasting</a:t>
            </a:r>
            <a:r>
              <a:rPr lang="en-IN" sz="3200" dirty="0"/>
              <a:t>: Targets accounts with service principal names (SPNs) to obtain and crack Kerberos tickets offline.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LLMNR Poisoning: Manipulates LLMNR protocol to intercept and redirect network traffic, facilitating attacks.</a:t>
            </a:r>
          </a:p>
          <a:p>
            <a:r>
              <a:rPr lang="en-IN" sz="3200" dirty="0"/>
              <a:t>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/>
              <a:t>Understanding Attack Impact and Risks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Unauthorized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Privilege escalation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breaches and network compromise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/>
              <a:t>Implementing Mitigation Strategies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Network segmentation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Patch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Endpoint protection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Strong authentication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1686</Words>
  <Application>Microsoft Office PowerPoint</Application>
  <PresentationFormat>Custom</PresentationFormat>
  <Paragraphs>288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Cambria</vt:lpstr>
      <vt:lpstr>Playfair Display</vt:lpstr>
      <vt:lpstr>Calibri</vt:lpstr>
      <vt:lpstr>Arial</vt:lpstr>
      <vt:lpstr>Wingdings</vt:lpstr>
      <vt:lpstr>Times New Roman</vt:lpstr>
      <vt:lpstr>5_Office Theme</vt:lpstr>
      <vt:lpstr>2_Office Theme</vt:lpstr>
      <vt:lpstr>Office Theme</vt:lpstr>
      <vt:lpstr>1_Office Theme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Objectives</vt:lpstr>
      <vt:lpstr>PowerPoint Presentation</vt:lpstr>
      <vt:lpstr>PowerPoint Presentation</vt:lpstr>
      <vt:lpstr>Requirements gathering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 S M</dc:creator>
  <cp:lastModifiedBy>Anu S M</cp:lastModifiedBy>
  <cp:revision>3</cp:revision>
  <dcterms:modified xsi:type="dcterms:W3CDTF">2024-04-23T18:35:45Z</dcterms:modified>
</cp:coreProperties>
</file>