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3" r:id="rId4"/>
    <p:sldId id="266" r:id="rId5"/>
    <p:sldId id="269" r:id="rId6"/>
    <p:sldId id="270" r:id="rId7"/>
    <p:sldId id="272" r:id="rId8"/>
    <p:sldId id="273" r:id="rId9"/>
    <p:sldId id="262" r:id="rId10"/>
    <p:sldId id="274" r:id="rId11"/>
    <p:sldId id="275" r:id="rId12"/>
    <p:sldId id="267" r:id="rId13"/>
    <p:sldId id="264" r:id="rId14"/>
    <p:sldId id="276" r:id="rId15"/>
    <p:sldId id="277" r:id="rId16"/>
    <p:sldId id="278" r:id="rId17"/>
    <p:sldId id="265" r:id="rId18"/>
    <p:sldId id="279" r:id="rId19"/>
    <p:sldId id="280" r:id="rId20"/>
    <p:sldId id="257" r:id="rId21"/>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0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9C6D6F9-D769-48E2-9A46-EBE69F58657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FD21736A-84B9-408A-B199-6BF99A995F22}"/>
              </a:ext>
            </a:extLst>
          </p:cNvPr>
          <p:cNvSpPr/>
          <p:nvPr userDrawn="1"/>
        </p:nvSpPr>
        <p:spPr>
          <a:xfrm>
            <a:off x="0" y="0"/>
            <a:ext cx="12192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E2F2689D-F25E-49CB-A24A-D8E7395DF0FD}"/>
              </a:ext>
            </a:extLst>
          </p:cNvPr>
          <p:cNvSpPr/>
          <p:nvPr userDrawn="1"/>
        </p:nvSpPr>
        <p:spPr>
          <a:xfrm>
            <a:off x="10049606" y="0"/>
            <a:ext cx="2151186" cy="1723292"/>
          </a:xfrm>
          <a:prstGeom prst="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7B741EB9-9FF8-45AE-B011-A473FA2A45B9}"/>
              </a:ext>
            </a:extLst>
          </p:cNvPr>
          <p:cNvSpPr/>
          <p:nvPr userDrawn="1"/>
        </p:nvSpPr>
        <p:spPr>
          <a:xfrm>
            <a:off x="1099037" y="246185"/>
            <a:ext cx="10849711" cy="63656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Frame 14">
            <a:extLst>
              <a:ext uri="{FF2B5EF4-FFF2-40B4-BE49-F238E27FC236}">
                <a16:creationId xmlns:a16="http://schemas.microsoft.com/office/drawing/2014/main" id="{A7D51172-B57E-4C00-A18C-9209B62026CF}"/>
              </a:ext>
            </a:extLst>
          </p:cNvPr>
          <p:cNvSpPr/>
          <p:nvPr userDrawn="1"/>
        </p:nvSpPr>
        <p:spPr>
          <a:xfrm>
            <a:off x="-2928" y="5090746"/>
            <a:ext cx="2151186" cy="1776046"/>
          </a:xfrm>
          <a:prstGeom prst="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Pentagon 7">
            <a:extLst>
              <a:ext uri="{FF2B5EF4-FFF2-40B4-BE49-F238E27FC236}">
                <a16:creationId xmlns:a16="http://schemas.microsoft.com/office/drawing/2014/main" id="{5875CC0C-1829-4ED6-85E7-6E7220C7FF09}"/>
              </a:ext>
            </a:extLst>
          </p:cNvPr>
          <p:cNvSpPr/>
          <p:nvPr userDrawn="1"/>
        </p:nvSpPr>
        <p:spPr>
          <a:xfrm>
            <a:off x="243252" y="246185"/>
            <a:ext cx="5770687" cy="6365630"/>
          </a:xfrm>
          <a:prstGeom prst="homePlate">
            <a:avLst>
              <a:gd name="adj" fmla="val 5000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F27939A6-83C7-44B9-A25C-45B77E57AAB3}"/>
              </a:ext>
            </a:extLst>
          </p:cNvPr>
          <p:cNvCxnSpPr>
            <a:cxnSpLocks/>
          </p:cNvCxnSpPr>
          <p:nvPr userDrawn="1"/>
        </p:nvCxnSpPr>
        <p:spPr>
          <a:xfrm>
            <a:off x="6096000" y="3429000"/>
            <a:ext cx="47566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24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60E40-BBD9-4376-B139-0C238647C90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635511-7514-4251-A5E7-07E3CC9A4F6D}"/>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90D5A-AEF9-464B-823E-B4AD2515E014}"/>
              </a:ext>
            </a:extLst>
          </p:cNvPr>
          <p:cNvSpPr>
            <a:spLocks noGrp="1"/>
          </p:cNvSpPr>
          <p:nvPr>
            <p:ph type="dt" sz="half" idx="10"/>
          </p:nvPr>
        </p:nvSpPr>
        <p:spPr>
          <a:xfrm>
            <a:off x="838200" y="6356350"/>
            <a:ext cx="2743200" cy="365125"/>
          </a:xfrm>
          <a:prstGeom prst="rect">
            <a:avLst/>
          </a:prstGeom>
        </p:spPr>
        <p:txBody>
          <a:bodyPr/>
          <a:lstStyle/>
          <a:p>
            <a:fld id="{55F650D7-A374-4AFD-AEAC-66226B1ED6BC}" type="datetimeFigureOut">
              <a:rPr lang="en-US" smtClean="0"/>
              <a:t>12/21/2023</a:t>
            </a:fld>
            <a:endParaRPr lang="en-US"/>
          </a:p>
        </p:txBody>
      </p:sp>
      <p:sp>
        <p:nvSpPr>
          <p:cNvPr id="5" name="Footer Placeholder 4">
            <a:extLst>
              <a:ext uri="{FF2B5EF4-FFF2-40B4-BE49-F238E27FC236}">
                <a16:creationId xmlns:a16="http://schemas.microsoft.com/office/drawing/2014/main" id="{F758DD72-5925-4595-B542-AAF70C87BCB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FA5BE79-8591-41F8-92E0-7C7E090A98C9}"/>
              </a:ext>
            </a:extLst>
          </p:cNvPr>
          <p:cNvSpPr>
            <a:spLocks noGrp="1"/>
          </p:cNvSpPr>
          <p:nvPr>
            <p:ph type="sldNum" sz="quarter" idx="12"/>
          </p:nvPr>
        </p:nvSpPr>
        <p:spPr>
          <a:xfrm>
            <a:off x="8610600" y="6356350"/>
            <a:ext cx="2743200" cy="365125"/>
          </a:xfrm>
          <a:prstGeom prst="rect">
            <a:avLst/>
          </a:prstGeom>
        </p:spPr>
        <p:txBody>
          <a:bodyPr/>
          <a:lstStyle/>
          <a:p>
            <a:fld id="{0A13C4F6-BB0A-4953-8147-82F526E1DD2C}" type="slidenum">
              <a:rPr lang="en-US" smtClean="0"/>
              <a:t>‹#›</a:t>
            </a:fld>
            <a:endParaRPr lang="en-US"/>
          </a:p>
        </p:txBody>
      </p:sp>
    </p:spTree>
    <p:extLst>
      <p:ext uri="{BB962C8B-B14F-4D97-AF65-F5344CB8AC3E}">
        <p14:creationId xmlns:p14="http://schemas.microsoft.com/office/powerpoint/2010/main" val="423714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A11523-0922-4072-9AD0-671EC1928F2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9D3705-067A-4143-ADF6-9E827A04810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6597E-51D7-4409-8B0B-DA1C66241593}"/>
              </a:ext>
            </a:extLst>
          </p:cNvPr>
          <p:cNvSpPr>
            <a:spLocks noGrp="1"/>
          </p:cNvSpPr>
          <p:nvPr>
            <p:ph type="dt" sz="half" idx="10"/>
          </p:nvPr>
        </p:nvSpPr>
        <p:spPr>
          <a:xfrm>
            <a:off x="838200" y="6356350"/>
            <a:ext cx="2743200" cy="365125"/>
          </a:xfrm>
          <a:prstGeom prst="rect">
            <a:avLst/>
          </a:prstGeom>
        </p:spPr>
        <p:txBody>
          <a:bodyPr/>
          <a:lstStyle/>
          <a:p>
            <a:fld id="{55F650D7-A374-4AFD-AEAC-66226B1ED6BC}" type="datetimeFigureOut">
              <a:rPr lang="en-US" smtClean="0"/>
              <a:t>12/21/2023</a:t>
            </a:fld>
            <a:endParaRPr lang="en-US"/>
          </a:p>
        </p:txBody>
      </p:sp>
      <p:sp>
        <p:nvSpPr>
          <p:cNvPr id="5" name="Footer Placeholder 4">
            <a:extLst>
              <a:ext uri="{FF2B5EF4-FFF2-40B4-BE49-F238E27FC236}">
                <a16:creationId xmlns:a16="http://schemas.microsoft.com/office/drawing/2014/main" id="{D42E550B-1834-4007-8A76-C193073BDC9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A155ACD-3231-47FE-A547-2C98898F8C62}"/>
              </a:ext>
            </a:extLst>
          </p:cNvPr>
          <p:cNvSpPr>
            <a:spLocks noGrp="1"/>
          </p:cNvSpPr>
          <p:nvPr>
            <p:ph type="sldNum" sz="quarter" idx="12"/>
          </p:nvPr>
        </p:nvSpPr>
        <p:spPr>
          <a:xfrm>
            <a:off x="8610600" y="6356350"/>
            <a:ext cx="2743200" cy="365125"/>
          </a:xfrm>
          <a:prstGeom prst="rect">
            <a:avLst/>
          </a:prstGeom>
        </p:spPr>
        <p:txBody>
          <a:bodyPr/>
          <a:lstStyle/>
          <a:p>
            <a:fld id="{0A13C4F6-BB0A-4953-8147-82F526E1DD2C}" type="slidenum">
              <a:rPr lang="en-US" smtClean="0"/>
              <a:t>‹#›</a:t>
            </a:fld>
            <a:endParaRPr lang="en-US"/>
          </a:p>
        </p:txBody>
      </p:sp>
    </p:spTree>
    <p:extLst>
      <p:ext uri="{BB962C8B-B14F-4D97-AF65-F5344CB8AC3E}">
        <p14:creationId xmlns:p14="http://schemas.microsoft.com/office/powerpoint/2010/main" val="2892472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5067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F47F-5858-4F52-B2CF-A9555003A28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1A80BF-9FFE-4E4F-94A4-78A2D8ECF63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F72DF2-C805-4D33-9383-DFD55457FFA2}"/>
              </a:ext>
            </a:extLst>
          </p:cNvPr>
          <p:cNvSpPr>
            <a:spLocks noGrp="1"/>
          </p:cNvSpPr>
          <p:nvPr>
            <p:ph type="dt" sz="half" idx="10"/>
          </p:nvPr>
        </p:nvSpPr>
        <p:spPr>
          <a:xfrm>
            <a:off x="838200" y="6356350"/>
            <a:ext cx="2743200" cy="365125"/>
          </a:xfrm>
          <a:prstGeom prst="rect">
            <a:avLst/>
          </a:prstGeom>
        </p:spPr>
        <p:txBody>
          <a:bodyPr/>
          <a:lstStyle/>
          <a:p>
            <a:fld id="{55F650D7-A374-4AFD-AEAC-66226B1ED6BC}" type="datetimeFigureOut">
              <a:rPr lang="en-US" smtClean="0"/>
              <a:t>12/21/2023</a:t>
            </a:fld>
            <a:endParaRPr lang="en-US"/>
          </a:p>
        </p:txBody>
      </p:sp>
      <p:sp>
        <p:nvSpPr>
          <p:cNvPr id="5" name="Footer Placeholder 4">
            <a:extLst>
              <a:ext uri="{FF2B5EF4-FFF2-40B4-BE49-F238E27FC236}">
                <a16:creationId xmlns:a16="http://schemas.microsoft.com/office/drawing/2014/main" id="{FE66F9E2-9F77-45EA-88F5-A47C8AB8DCF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D6545C9-3217-4350-91ED-F4AB75E03D91}"/>
              </a:ext>
            </a:extLst>
          </p:cNvPr>
          <p:cNvSpPr>
            <a:spLocks noGrp="1"/>
          </p:cNvSpPr>
          <p:nvPr>
            <p:ph type="sldNum" sz="quarter" idx="12"/>
          </p:nvPr>
        </p:nvSpPr>
        <p:spPr>
          <a:xfrm>
            <a:off x="8610600" y="6356350"/>
            <a:ext cx="2743200" cy="365125"/>
          </a:xfrm>
          <a:prstGeom prst="rect">
            <a:avLst/>
          </a:prstGeom>
        </p:spPr>
        <p:txBody>
          <a:bodyPr/>
          <a:lstStyle/>
          <a:p>
            <a:fld id="{0A13C4F6-BB0A-4953-8147-82F526E1DD2C}" type="slidenum">
              <a:rPr lang="en-US" smtClean="0"/>
              <a:t>‹#›</a:t>
            </a:fld>
            <a:endParaRPr lang="en-US"/>
          </a:p>
        </p:txBody>
      </p:sp>
    </p:spTree>
    <p:extLst>
      <p:ext uri="{BB962C8B-B14F-4D97-AF65-F5344CB8AC3E}">
        <p14:creationId xmlns:p14="http://schemas.microsoft.com/office/powerpoint/2010/main" val="2034460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1A92-C766-4CB7-9526-6625D39FC60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0D7CE02-CFE9-44F5-8E7C-9FCB46E2BD81}"/>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EA1B7F-7C26-4B79-964E-A5294DEA8460}"/>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BCF8AE-29A6-464A-B4A1-5362E112C8ED}"/>
              </a:ext>
            </a:extLst>
          </p:cNvPr>
          <p:cNvSpPr>
            <a:spLocks noGrp="1"/>
          </p:cNvSpPr>
          <p:nvPr>
            <p:ph type="dt" sz="half" idx="10"/>
          </p:nvPr>
        </p:nvSpPr>
        <p:spPr>
          <a:xfrm>
            <a:off x="838200" y="6356350"/>
            <a:ext cx="2743200" cy="365125"/>
          </a:xfrm>
          <a:prstGeom prst="rect">
            <a:avLst/>
          </a:prstGeom>
        </p:spPr>
        <p:txBody>
          <a:bodyPr/>
          <a:lstStyle/>
          <a:p>
            <a:fld id="{55F650D7-A374-4AFD-AEAC-66226B1ED6BC}" type="datetimeFigureOut">
              <a:rPr lang="en-US" smtClean="0"/>
              <a:t>12/21/2023</a:t>
            </a:fld>
            <a:endParaRPr lang="en-US"/>
          </a:p>
        </p:txBody>
      </p:sp>
      <p:sp>
        <p:nvSpPr>
          <p:cNvPr id="6" name="Footer Placeholder 5">
            <a:extLst>
              <a:ext uri="{FF2B5EF4-FFF2-40B4-BE49-F238E27FC236}">
                <a16:creationId xmlns:a16="http://schemas.microsoft.com/office/drawing/2014/main" id="{33B46588-4A8F-4FB4-9476-03164F0A85A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74163AD-E91A-49BC-84DE-05484FFB5595}"/>
              </a:ext>
            </a:extLst>
          </p:cNvPr>
          <p:cNvSpPr>
            <a:spLocks noGrp="1"/>
          </p:cNvSpPr>
          <p:nvPr>
            <p:ph type="sldNum" sz="quarter" idx="12"/>
          </p:nvPr>
        </p:nvSpPr>
        <p:spPr>
          <a:xfrm>
            <a:off x="8610600" y="6356350"/>
            <a:ext cx="2743200" cy="365125"/>
          </a:xfrm>
          <a:prstGeom prst="rect">
            <a:avLst/>
          </a:prstGeom>
        </p:spPr>
        <p:txBody>
          <a:bodyPr/>
          <a:lstStyle/>
          <a:p>
            <a:fld id="{0A13C4F6-BB0A-4953-8147-82F526E1DD2C}" type="slidenum">
              <a:rPr lang="en-US" smtClean="0"/>
              <a:t>‹#›</a:t>
            </a:fld>
            <a:endParaRPr lang="en-US"/>
          </a:p>
        </p:txBody>
      </p:sp>
    </p:spTree>
    <p:extLst>
      <p:ext uri="{BB962C8B-B14F-4D97-AF65-F5344CB8AC3E}">
        <p14:creationId xmlns:p14="http://schemas.microsoft.com/office/powerpoint/2010/main" val="207826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9AB9-41C5-40FC-9D6D-2C0CB6E49870}"/>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8A581D68-F03D-4581-8892-3E4D33C82F4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6F4AC4-D3A6-42BD-8FE5-1EF6BD0639E9}"/>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441C73-CBFB-4AB4-B0C8-04B894E5FB2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D506EB-4A7A-4F9E-A986-1DC8BF5D7F97}"/>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67245A-71F1-465F-9AFF-F1BCFB78E3E1}"/>
              </a:ext>
            </a:extLst>
          </p:cNvPr>
          <p:cNvSpPr>
            <a:spLocks noGrp="1"/>
          </p:cNvSpPr>
          <p:nvPr>
            <p:ph type="dt" sz="half" idx="10"/>
          </p:nvPr>
        </p:nvSpPr>
        <p:spPr>
          <a:xfrm>
            <a:off x="838200" y="6356350"/>
            <a:ext cx="2743200" cy="365125"/>
          </a:xfrm>
          <a:prstGeom prst="rect">
            <a:avLst/>
          </a:prstGeom>
        </p:spPr>
        <p:txBody>
          <a:bodyPr/>
          <a:lstStyle/>
          <a:p>
            <a:fld id="{55F650D7-A374-4AFD-AEAC-66226B1ED6BC}" type="datetimeFigureOut">
              <a:rPr lang="en-US" smtClean="0"/>
              <a:t>12/21/2023</a:t>
            </a:fld>
            <a:endParaRPr lang="en-US"/>
          </a:p>
        </p:txBody>
      </p:sp>
      <p:sp>
        <p:nvSpPr>
          <p:cNvPr id="8" name="Footer Placeholder 7">
            <a:extLst>
              <a:ext uri="{FF2B5EF4-FFF2-40B4-BE49-F238E27FC236}">
                <a16:creationId xmlns:a16="http://schemas.microsoft.com/office/drawing/2014/main" id="{0AAA2504-7DBB-496E-911B-140ED007DAC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E7EDA0D-DCED-465A-887F-9E2425C6CE4B}"/>
              </a:ext>
            </a:extLst>
          </p:cNvPr>
          <p:cNvSpPr>
            <a:spLocks noGrp="1"/>
          </p:cNvSpPr>
          <p:nvPr>
            <p:ph type="sldNum" sz="quarter" idx="12"/>
          </p:nvPr>
        </p:nvSpPr>
        <p:spPr>
          <a:xfrm>
            <a:off x="8610600" y="6356350"/>
            <a:ext cx="2743200" cy="365125"/>
          </a:xfrm>
          <a:prstGeom prst="rect">
            <a:avLst/>
          </a:prstGeom>
        </p:spPr>
        <p:txBody>
          <a:bodyPr/>
          <a:lstStyle/>
          <a:p>
            <a:fld id="{0A13C4F6-BB0A-4953-8147-82F526E1DD2C}" type="slidenum">
              <a:rPr lang="en-US" smtClean="0"/>
              <a:t>‹#›</a:t>
            </a:fld>
            <a:endParaRPr lang="en-US"/>
          </a:p>
        </p:txBody>
      </p:sp>
    </p:spTree>
    <p:extLst>
      <p:ext uri="{BB962C8B-B14F-4D97-AF65-F5344CB8AC3E}">
        <p14:creationId xmlns:p14="http://schemas.microsoft.com/office/powerpoint/2010/main" val="4120763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C183-C104-41BC-AE8A-60963DC6318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1662B8DD-EA34-4F8C-9534-FFA3A4F87EC6}"/>
              </a:ext>
            </a:extLst>
          </p:cNvPr>
          <p:cNvSpPr>
            <a:spLocks noGrp="1"/>
          </p:cNvSpPr>
          <p:nvPr>
            <p:ph type="dt" sz="half" idx="10"/>
          </p:nvPr>
        </p:nvSpPr>
        <p:spPr>
          <a:xfrm>
            <a:off x="838200" y="6356350"/>
            <a:ext cx="2743200" cy="365125"/>
          </a:xfrm>
          <a:prstGeom prst="rect">
            <a:avLst/>
          </a:prstGeom>
        </p:spPr>
        <p:txBody>
          <a:bodyPr/>
          <a:lstStyle/>
          <a:p>
            <a:fld id="{55F650D7-A374-4AFD-AEAC-66226B1ED6BC}" type="datetimeFigureOut">
              <a:rPr lang="en-US" smtClean="0"/>
              <a:t>12/21/2023</a:t>
            </a:fld>
            <a:endParaRPr lang="en-US"/>
          </a:p>
        </p:txBody>
      </p:sp>
      <p:sp>
        <p:nvSpPr>
          <p:cNvPr id="4" name="Footer Placeholder 3">
            <a:extLst>
              <a:ext uri="{FF2B5EF4-FFF2-40B4-BE49-F238E27FC236}">
                <a16:creationId xmlns:a16="http://schemas.microsoft.com/office/drawing/2014/main" id="{30BB5036-6C66-4376-9754-8AB1B840FA5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0B06F7F-B899-423A-A158-DD20284D36F6}"/>
              </a:ext>
            </a:extLst>
          </p:cNvPr>
          <p:cNvSpPr>
            <a:spLocks noGrp="1"/>
          </p:cNvSpPr>
          <p:nvPr>
            <p:ph type="sldNum" sz="quarter" idx="12"/>
          </p:nvPr>
        </p:nvSpPr>
        <p:spPr>
          <a:xfrm>
            <a:off x="8610600" y="6356350"/>
            <a:ext cx="2743200" cy="365125"/>
          </a:xfrm>
          <a:prstGeom prst="rect">
            <a:avLst/>
          </a:prstGeom>
        </p:spPr>
        <p:txBody>
          <a:bodyPr/>
          <a:lstStyle/>
          <a:p>
            <a:fld id="{0A13C4F6-BB0A-4953-8147-82F526E1DD2C}" type="slidenum">
              <a:rPr lang="en-US" smtClean="0"/>
              <a:t>‹#›</a:t>
            </a:fld>
            <a:endParaRPr lang="en-US"/>
          </a:p>
        </p:txBody>
      </p:sp>
    </p:spTree>
    <p:extLst>
      <p:ext uri="{BB962C8B-B14F-4D97-AF65-F5344CB8AC3E}">
        <p14:creationId xmlns:p14="http://schemas.microsoft.com/office/powerpoint/2010/main" val="192314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21A9C-10DA-448E-BCF9-B66111481F3B}"/>
              </a:ext>
            </a:extLst>
          </p:cNvPr>
          <p:cNvSpPr>
            <a:spLocks noGrp="1"/>
          </p:cNvSpPr>
          <p:nvPr>
            <p:ph type="dt" sz="half" idx="10"/>
          </p:nvPr>
        </p:nvSpPr>
        <p:spPr>
          <a:xfrm>
            <a:off x="838200" y="6356350"/>
            <a:ext cx="2743200" cy="365125"/>
          </a:xfrm>
          <a:prstGeom prst="rect">
            <a:avLst/>
          </a:prstGeom>
        </p:spPr>
        <p:txBody>
          <a:bodyPr/>
          <a:lstStyle/>
          <a:p>
            <a:fld id="{55F650D7-A374-4AFD-AEAC-66226B1ED6BC}" type="datetimeFigureOut">
              <a:rPr lang="en-US" smtClean="0"/>
              <a:t>12/21/2023</a:t>
            </a:fld>
            <a:endParaRPr lang="en-US"/>
          </a:p>
        </p:txBody>
      </p:sp>
      <p:sp>
        <p:nvSpPr>
          <p:cNvPr id="3" name="Footer Placeholder 2">
            <a:extLst>
              <a:ext uri="{FF2B5EF4-FFF2-40B4-BE49-F238E27FC236}">
                <a16:creationId xmlns:a16="http://schemas.microsoft.com/office/drawing/2014/main" id="{45A783A5-9566-4869-85E2-EF9735C1377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E00CC13-4975-4435-AF79-259D7674E3A3}"/>
              </a:ext>
            </a:extLst>
          </p:cNvPr>
          <p:cNvSpPr>
            <a:spLocks noGrp="1"/>
          </p:cNvSpPr>
          <p:nvPr>
            <p:ph type="sldNum" sz="quarter" idx="12"/>
          </p:nvPr>
        </p:nvSpPr>
        <p:spPr>
          <a:xfrm>
            <a:off x="8610600" y="6356350"/>
            <a:ext cx="2743200" cy="365125"/>
          </a:xfrm>
          <a:prstGeom prst="rect">
            <a:avLst/>
          </a:prstGeom>
        </p:spPr>
        <p:txBody>
          <a:bodyPr/>
          <a:lstStyle/>
          <a:p>
            <a:fld id="{0A13C4F6-BB0A-4953-8147-82F526E1DD2C}" type="slidenum">
              <a:rPr lang="en-US" smtClean="0"/>
              <a:t>‹#›</a:t>
            </a:fld>
            <a:endParaRPr lang="en-US"/>
          </a:p>
        </p:txBody>
      </p:sp>
    </p:spTree>
    <p:extLst>
      <p:ext uri="{BB962C8B-B14F-4D97-AF65-F5344CB8AC3E}">
        <p14:creationId xmlns:p14="http://schemas.microsoft.com/office/powerpoint/2010/main" val="5154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0536-4BF5-450A-B09A-5190A0695E5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788C7-465D-483A-B391-6857D78F18A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681A93-9C77-429B-8A30-73B9D1A0133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8F1E62-141E-4895-9D52-565663F36324}"/>
              </a:ext>
            </a:extLst>
          </p:cNvPr>
          <p:cNvSpPr>
            <a:spLocks noGrp="1"/>
          </p:cNvSpPr>
          <p:nvPr>
            <p:ph type="dt" sz="half" idx="10"/>
          </p:nvPr>
        </p:nvSpPr>
        <p:spPr>
          <a:xfrm>
            <a:off x="838200" y="6356350"/>
            <a:ext cx="2743200" cy="365125"/>
          </a:xfrm>
          <a:prstGeom prst="rect">
            <a:avLst/>
          </a:prstGeom>
        </p:spPr>
        <p:txBody>
          <a:bodyPr/>
          <a:lstStyle/>
          <a:p>
            <a:fld id="{55F650D7-A374-4AFD-AEAC-66226B1ED6BC}" type="datetimeFigureOut">
              <a:rPr lang="en-US" smtClean="0"/>
              <a:t>12/21/2023</a:t>
            </a:fld>
            <a:endParaRPr lang="en-US"/>
          </a:p>
        </p:txBody>
      </p:sp>
      <p:sp>
        <p:nvSpPr>
          <p:cNvPr id="6" name="Footer Placeholder 5">
            <a:extLst>
              <a:ext uri="{FF2B5EF4-FFF2-40B4-BE49-F238E27FC236}">
                <a16:creationId xmlns:a16="http://schemas.microsoft.com/office/drawing/2014/main" id="{2DCDB890-6A35-42E0-8AE3-42B0AF99023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299228D-4CE8-4204-8EB4-44AE359E3549}"/>
              </a:ext>
            </a:extLst>
          </p:cNvPr>
          <p:cNvSpPr>
            <a:spLocks noGrp="1"/>
          </p:cNvSpPr>
          <p:nvPr>
            <p:ph type="sldNum" sz="quarter" idx="12"/>
          </p:nvPr>
        </p:nvSpPr>
        <p:spPr>
          <a:xfrm>
            <a:off x="8610600" y="6356350"/>
            <a:ext cx="2743200" cy="365125"/>
          </a:xfrm>
          <a:prstGeom prst="rect">
            <a:avLst/>
          </a:prstGeom>
        </p:spPr>
        <p:txBody>
          <a:bodyPr/>
          <a:lstStyle/>
          <a:p>
            <a:fld id="{0A13C4F6-BB0A-4953-8147-82F526E1DD2C}" type="slidenum">
              <a:rPr lang="en-US" smtClean="0"/>
              <a:t>‹#›</a:t>
            </a:fld>
            <a:endParaRPr lang="en-US"/>
          </a:p>
        </p:txBody>
      </p:sp>
    </p:spTree>
    <p:extLst>
      <p:ext uri="{BB962C8B-B14F-4D97-AF65-F5344CB8AC3E}">
        <p14:creationId xmlns:p14="http://schemas.microsoft.com/office/powerpoint/2010/main" val="1653692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DF6C-1B80-4C1C-90E4-0DD472F2B7E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6569EF-4E53-4769-B7C9-6E88CCA975D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834459-4151-4DA7-ABE5-2ADC1789C46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001893-18AF-494B-A86E-5929C88F81EF}"/>
              </a:ext>
            </a:extLst>
          </p:cNvPr>
          <p:cNvSpPr>
            <a:spLocks noGrp="1"/>
          </p:cNvSpPr>
          <p:nvPr>
            <p:ph type="dt" sz="half" idx="10"/>
          </p:nvPr>
        </p:nvSpPr>
        <p:spPr>
          <a:xfrm>
            <a:off x="838200" y="6356350"/>
            <a:ext cx="2743200" cy="365125"/>
          </a:xfrm>
          <a:prstGeom prst="rect">
            <a:avLst/>
          </a:prstGeom>
        </p:spPr>
        <p:txBody>
          <a:bodyPr/>
          <a:lstStyle/>
          <a:p>
            <a:fld id="{55F650D7-A374-4AFD-AEAC-66226B1ED6BC}" type="datetimeFigureOut">
              <a:rPr lang="en-US" smtClean="0"/>
              <a:t>12/21/2023</a:t>
            </a:fld>
            <a:endParaRPr lang="en-US"/>
          </a:p>
        </p:txBody>
      </p:sp>
      <p:sp>
        <p:nvSpPr>
          <p:cNvPr id="6" name="Footer Placeholder 5">
            <a:extLst>
              <a:ext uri="{FF2B5EF4-FFF2-40B4-BE49-F238E27FC236}">
                <a16:creationId xmlns:a16="http://schemas.microsoft.com/office/drawing/2014/main" id="{5096BACA-7E3E-4857-B0F7-95C4DC6DDB0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6A50257-B262-4490-9A8A-C3AC418373C8}"/>
              </a:ext>
            </a:extLst>
          </p:cNvPr>
          <p:cNvSpPr>
            <a:spLocks noGrp="1"/>
          </p:cNvSpPr>
          <p:nvPr>
            <p:ph type="sldNum" sz="quarter" idx="12"/>
          </p:nvPr>
        </p:nvSpPr>
        <p:spPr>
          <a:xfrm>
            <a:off x="8610600" y="6356350"/>
            <a:ext cx="2743200" cy="365125"/>
          </a:xfrm>
          <a:prstGeom prst="rect">
            <a:avLst/>
          </a:prstGeom>
        </p:spPr>
        <p:txBody>
          <a:bodyPr/>
          <a:lstStyle/>
          <a:p>
            <a:fld id="{0A13C4F6-BB0A-4953-8147-82F526E1DD2C}" type="slidenum">
              <a:rPr lang="en-US" smtClean="0"/>
              <a:t>‹#›</a:t>
            </a:fld>
            <a:endParaRPr lang="en-US"/>
          </a:p>
        </p:txBody>
      </p:sp>
    </p:spTree>
    <p:extLst>
      <p:ext uri="{BB962C8B-B14F-4D97-AF65-F5344CB8AC3E}">
        <p14:creationId xmlns:p14="http://schemas.microsoft.com/office/powerpoint/2010/main" val="297799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1F002A-0114-414A-8BC4-92E008C4B9A8}"/>
              </a:ext>
            </a:extLst>
          </p:cNvPr>
          <p:cNvSpPr/>
          <p:nvPr userDrawn="1"/>
        </p:nvSpPr>
        <p:spPr>
          <a:xfrm>
            <a:off x="-1462" y="-2902"/>
            <a:ext cx="9231923" cy="19627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550DC4C-FD78-4366-ADAF-2DBBFA04127A}"/>
              </a:ext>
            </a:extLst>
          </p:cNvPr>
          <p:cNvSpPr/>
          <p:nvPr userDrawn="1"/>
        </p:nvSpPr>
        <p:spPr>
          <a:xfrm rot="16200000">
            <a:off x="-3110306" y="3302211"/>
            <a:ext cx="6444822" cy="22713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E221C00-3764-4C62-A583-40D4EA8B08D8}"/>
              </a:ext>
            </a:extLst>
          </p:cNvPr>
          <p:cNvSpPr/>
          <p:nvPr userDrawn="1"/>
        </p:nvSpPr>
        <p:spPr>
          <a:xfrm rot="10800000">
            <a:off x="-1" y="6638191"/>
            <a:ext cx="6806689" cy="24037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EB5A3F8-AFEA-474F-9618-4FF87C727D06}"/>
              </a:ext>
            </a:extLst>
          </p:cNvPr>
          <p:cNvSpPr/>
          <p:nvPr userDrawn="1"/>
        </p:nvSpPr>
        <p:spPr>
          <a:xfrm>
            <a:off x="6805227" y="6638190"/>
            <a:ext cx="5385310" cy="2403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1EA6F2D-1956-4B18-8126-1E2F2FA0DE8C}"/>
              </a:ext>
            </a:extLst>
          </p:cNvPr>
          <p:cNvSpPr/>
          <p:nvPr userDrawn="1"/>
        </p:nvSpPr>
        <p:spPr>
          <a:xfrm rot="10800000">
            <a:off x="9230460" y="-2"/>
            <a:ext cx="2961539" cy="193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36C48B-66D5-45C5-8493-C0FF38B55597}"/>
              </a:ext>
            </a:extLst>
          </p:cNvPr>
          <p:cNvSpPr/>
          <p:nvPr userDrawn="1"/>
        </p:nvSpPr>
        <p:spPr>
          <a:xfrm rot="16200000">
            <a:off x="8810462" y="3337366"/>
            <a:ext cx="6535941" cy="2271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81AEF60-8526-4951-BA0F-01F26CEE1203}"/>
              </a:ext>
            </a:extLst>
          </p:cNvPr>
          <p:cNvSpPr txBox="1"/>
          <p:nvPr userDrawn="1"/>
        </p:nvSpPr>
        <p:spPr>
          <a:xfrm>
            <a:off x="8692661" y="-95248"/>
            <a:ext cx="3367454" cy="369332"/>
          </a:xfrm>
          <a:prstGeom prst="rect">
            <a:avLst/>
          </a:prstGeom>
          <a:noFill/>
        </p:spPr>
        <p:txBody>
          <a:bodyPr wrap="square" rtlCol="0">
            <a:spAutoFit/>
          </a:bodyPr>
          <a:lstStyle/>
          <a:p>
            <a:r>
              <a:rPr lang="en-US" sz="1600" dirty="0">
                <a:solidFill>
                  <a:schemeClr val="bg1"/>
                </a:solidFill>
              </a:rPr>
              <a:t>iHUB</a:t>
            </a:r>
            <a:r>
              <a:rPr lang="en-US" dirty="0"/>
              <a:t> </a:t>
            </a:r>
            <a:r>
              <a:rPr lang="en-US" sz="1600" dirty="0">
                <a:solidFill>
                  <a:schemeClr val="bg1"/>
                </a:solidFill>
              </a:rPr>
              <a:t>DivyaSampark</a:t>
            </a:r>
            <a:endParaRPr lang="en-US" dirty="0">
              <a:solidFill>
                <a:schemeClr val="bg1"/>
              </a:solidFill>
            </a:endParaRPr>
          </a:p>
        </p:txBody>
      </p:sp>
      <p:sp>
        <p:nvSpPr>
          <p:cNvPr id="17" name="TextBox 16">
            <a:extLst>
              <a:ext uri="{FF2B5EF4-FFF2-40B4-BE49-F238E27FC236}">
                <a16:creationId xmlns:a16="http://schemas.microsoft.com/office/drawing/2014/main" id="{93C7EAC1-E015-4222-9CAC-E9CA588436AF}"/>
              </a:ext>
            </a:extLst>
          </p:cNvPr>
          <p:cNvSpPr txBox="1"/>
          <p:nvPr userDrawn="1"/>
        </p:nvSpPr>
        <p:spPr>
          <a:xfrm>
            <a:off x="6261559" y="6567947"/>
            <a:ext cx="3367454" cy="369332"/>
          </a:xfrm>
          <a:prstGeom prst="rect">
            <a:avLst/>
          </a:prstGeom>
          <a:noFill/>
        </p:spPr>
        <p:txBody>
          <a:bodyPr wrap="square" rtlCol="0">
            <a:spAutoFit/>
          </a:bodyPr>
          <a:lstStyle/>
          <a:p>
            <a:r>
              <a:rPr lang="en-US" sz="1600" dirty="0">
                <a:solidFill>
                  <a:schemeClr val="bg1"/>
                </a:solidFill>
              </a:rPr>
              <a:t>iHUB</a:t>
            </a:r>
            <a:r>
              <a:rPr lang="en-US" dirty="0">
                <a:solidFill>
                  <a:schemeClr val="bg1"/>
                </a:solidFill>
              </a:rPr>
              <a:t> DivyaSampark</a:t>
            </a:r>
          </a:p>
        </p:txBody>
      </p:sp>
      <p:pic>
        <p:nvPicPr>
          <p:cNvPr id="18" name="Picture 17">
            <a:extLst>
              <a:ext uri="{FF2B5EF4-FFF2-40B4-BE49-F238E27FC236}">
                <a16:creationId xmlns:a16="http://schemas.microsoft.com/office/drawing/2014/main" id="{F47E7B91-D907-4DB6-AC42-63DA6B5080D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936" y="-95248"/>
            <a:ext cx="874828" cy="874828"/>
          </a:xfrm>
          <a:prstGeom prst="rect">
            <a:avLst/>
          </a:prstGeom>
        </p:spPr>
      </p:pic>
    </p:spTree>
    <p:extLst>
      <p:ext uri="{BB962C8B-B14F-4D97-AF65-F5344CB8AC3E}">
        <p14:creationId xmlns:p14="http://schemas.microsoft.com/office/powerpoint/2010/main" val="2833240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BCEA3438-6071-4EBC-94AA-96C0EC84CB4D}"/>
              </a:ext>
            </a:extLst>
          </p:cNvPr>
          <p:cNvSpPr>
            <a:spLocks noChangeArrowheads="1"/>
          </p:cNvSpPr>
          <p:nvPr/>
        </p:nvSpPr>
        <p:spPr bwMode="auto">
          <a:xfrm>
            <a:off x="-1660125"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pSp>
        <p:nvGrpSpPr>
          <p:cNvPr id="5" name="Group 4">
            <a:extLst>
              <a:ext uri="{FF2B5EF4-FFF2-40B4-BE49-F238E27FC236}">
                <a16:creationId xmlns:a16="http://schemas.microsoft.com/office/drawing/2014/main" id="{9DD99FC1-9637-430A-BC53-99F3EA10561A}"/>
              </a:ext>
            </a:extLst>
          </p:cNvPr>
          <p:cNvGrpSpPr/>
          <p:nvPr/>
        </p:nvGrpSpPr>
        <p:grpSpPr>
          <a:xfrm>
            <a:off x="495404" y="0"/>
            <a:ext cx="4152035" cy="3856181"/>
            <a:chOff x="-478154" y="90782"/>
            <a:chExt cx="3070860" cy="2819486"/>
          </a:xfrm>
        </p:grpSpPr>
        <p:pic>
          <p:nvPicPr>
            <p:cNvPr id="6" name="Picture 5" descr="A picture containing logo&#10;&#10;Description generated with very high confidence">
              <a:extLst>
                <a:ext uri="{FF2B5EF4-FFF2-40B4-BE49-F238E27FC236}">
                  <a16:creationId xmlns:a16="http://schemas.microsoft.com/office/drawing/2014/main" id="{4A8B73E5-37BB-407B-A582-95749F492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82" y="90782"/>
              <a:ext cx="2712720" cy="2712720"/>
            </a:xfrm>
            <a:prstGeom prst="rect">
              <a:avLst/>
            </a:prstGeom>
          </p:spPr>
        </p:pic>
        <p:sp>
          <p:nvSpPr>
            <p:cNvPr id="7" name="Rectangle 6">
              <a:extLst>
                <a:ext uri="{FF2B5EF4-FFF2-40B4-BE49-F238E27FC236}">
                  <a16:creationId xmlns:a16="http://schemas.microsoft.com/office/drawing/2014/main" id="{61BC692C-507E-448D-9650-5F9F293E502D}"/>
                </a:ext>
              </a:extLst>
            </p:cNvPr>
            <p:cNvSpPr/>
            <p:nvPr/>
          </p:nvSpPr>
          <p:spPr>
            <a:xfrm>
              <a:off x="-478154" y="2506408"/>
              <a:ext cx="3070860" cy="4038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2400" b="1" dirty="0" err="1">
                  <a:effectLst/>
                  <a:latin typeface="Aharoni" panose="02010803020104030203" pitchFamily="2" charset="-79"/>
                  <a:ea typeface="Calibri" panose="020F0502020204030204" pitchFamily="34" charset="0"/>
                  <a:cs typeface="Times New Roman" panose="02020603050405020304" pitchFamily="18" charset="0"/>
                </a:rPr>
                <a:t>i</a:t>
              </a:r>
              <a:r>
                <a:rPr lang="en-IN" sz="2400" b="1" dirty="0" err="1">
                  <a:solidFill>
                    <a:srgbClr val="FF9933"/>
                  </a:solidFill>
                  <a:effectLst/>
                  <a:latin typeface="Aharoni" panose="02010803020104030203" pitchFamily="2" charset="-79"/>
                  <a:ea typeface="Calibri" panose="020F0502020204030204" pitchFamily="34" charset="0"/>
                  <a:cs typeface="Times New Roman" panose="02020603050405020304" pitchFamily="18" charset="0"/>
                </a:rPr>
                <a:t>HUB</a:t>
              </a:r>
              <a:r>
                <a:rPr lang="en-IN" sz="2400" b="1" dirty="0">
                  <a:effectLst/>
                  <a:latin typeface="Aharoni" panose="02010803020104030203" pitchFamily="2" charset="-79"/>
                  <a:ea typeface="Calibri" panose="020F0502020204030204" pitchFamily="34" charset="0"/>
                  <a:cs typeface="Times New Roman" panose="02020603050405020304" pitchFamily="18" charset="0"/>
                </a:rPr>
                <a:t> </a:t>
              </a:r>
              <a:r>
                <a:rPr lang="en-IN" sz="2400" b="1" dirty="0" err="1">
                  <a:effectLst/>
                  <a:latin typeface="Aharoni" panose="02010803020104030203" pitchFamily="2" charset="-79"/>
                  <a:ea typeface="Calibri" panose="020F0502020204030204" pitchFamily="34" charset="0"/>
                  <a:cs typeface="Times New Roman" panose="02020603050405020304" pitchFamily="18" charset="0"/>
                </a:rPr>
                <a:t>Divya</a:t>
              </a:r>
              <a:r>
                <a:rPr lang="en-IN" sz="2400" b="1" dirty="0" err="1">
                  <a:solidFill>
                    <a:srgbClr val="FF9933"/>
                  </a:solidFill>
                  <a:effectLst/>
                  <a:latin typeface="Aharoni" panose="02010803020104030203" pitchFamily="2" charset="-79"/>
                  <a:ea typeface="Calibri" panose="020F0502020204030204" pitchFamily="34" charset="0"/>
                  <a:cs typeface="Times New Roman" panose="02020603050405020304" pitchFamily="18" charset="0"/>
                </a:rPr>
                <a:t>Sampark</a:t>
              </a:r>
              <a:endParaRPr lang="en-US" sz="1100" dirty="0">
                <a:effectLst/>
                <a:ea typeface="Calibri" panose="020F0502020204030204" pitchFamily="34" charset="0"/>
                <a:cs typeface="Times New Roman" panose="02020603050405020304" pitchFamily="18" charset="0"/>
              </a:endParaRPr>
            </a:p>
          </p:txBody>
        </p:sp>
      </p:grpSp>
      <p:sp>
        <p:nvSpPr>
          <p:cNvPr id="8" name="Rectangle 6">
            <a:extLst>
              <a:ext uri="{FF2B5EF4-FFF2-40B4-BE49-F238E27FC236}">
                <a16:creationId xmlns:a16="http://schemas.microsoft.com/office/drawing/2014/main" id="{98CC2790-D769-4ABE-91BA-D97C531EACC6}"/>
              </a:ext>
            </a:extLst>
          </p:cNvPr>
          <p:cNvSpPr>
            <a:spLocks noChangeArrowheads="1"/>
          </p:cNvSpPr>
          <p:nvPr/>
        </p:nvSpPr>
        <p:spPr bwMode="auto">
          <a:xfrm>
            <a:off x="-1660125" y="228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6842990E-AD1A-4798-A21A-1936C64BDF7C}"/>
              </a:ext>
            </a:extLst>
          </p:cNvPr>
          <p:cNvSpPr/>
          <p:nvPr/>
        </p:nvSpPr>
        <p:spPr>
          <a:xfrm>
            <a:off x="506086" y="4466953"/>
            <a:ext cx="3819428" cy="1200329"/>
          </a:xfrm>
          <a:prstGeom prst="rect">
            <a:avLst/>
          </a:prstGeom>
        </p:spPr>
        <p:txBody>
          <a:bodyPr wrap="square">
            <a:spAutoFit/>
          </a:bodyPr>
          <a:lstStyle/>
          <a:p>
            <a:pPr algn="ctr"/>
            <a:r>
              <a:rPr lang="en-US" sz="3600" dirty="0">
                <a:solidFill>
                  <a:schemeClr val="accent2">
                    <a:lumMod val="20000"/>
                    <a:lumOff val="80000"/>
                  </a:schemeClr>
                </a:solidFill>
                <a:latin typeface="Brush Script MT" panose="03060802040406070304" pitchFamily="66" charset="0"/>
              </a:rPr>
              <a:t>Building an Innovation Tribe…</a:t>
            </a:r>
          </a:p>
        </p:txBody>
      </p:sp>
      <p:sp>
        <p:nvSpPr>
          <p:cNvPr id="2" name="TextBox 1">
            <a:extLst>
              <a:ext uri="{FF2B5EF4-FFF2-40B4-BE49-F238E27FC236}">
                <a16:creationId xmlns:a16="http://schemas.microsoft.com/office/drawing/2014/main" id="{19265551-9E12-46DF-ABB9-337DC5AB657C}"/>
              </a:ext>
            </a:extLst>
          </p:cNvPr>
          <p:cNvSpPr txBox="1"/>
          <p:nvPr/>
        </p:nvSpPr>
        <p:spPr>
          <a:xfrm>
            <a:off x="8652387" y="3948514"/>
            <a:ext cx="2212258" cy="73866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Calibri" panose="020F0502020204030204" pitchFamily="34" charset="0"/>
              </a:rPr>
              <a:t>Anu S M</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F0ED93C1-AD99-41E9-BCD3-907D09DF3865}"/>
              </a:ext>
            </a:extLst>
          </p:cNvPr>
          <p:cNvSpPr txBox="1"/>
          <p:nvPr/>
        </p:nvSpPr>
        <p:spPr>
          <a:xfrm>
            <a:off x="2088370" y="3856181"/>
            <a:ext cx="1782848" cy="276999"/>
          </a:xfrm>
          <a:prstGeom prst="rect">
            <a:avLst/>
          </a:prstGeom>
          <a:noFill/>
        </p:spPr>
        <p:txBody>
          <a:bodyPr wrap="square" rtlCol="0">
            <a:spAutoFit/>
          </a:bodyPr>
          <a:lstStyle/>
          <a:p>
            <a:r>
              <a:rPr lang="en-US" sz="1200" dirty="0">
                <a:solidFill>
                  <a:schemeClr val="bg1"/>
                </a:solidFill>
                <a:latin typeface="Times New Roman" panose="02020603050405020304" pitchFamily="18" charset="0"/>
                <a:cs typeface="Times New Roman" panose="02020603050405020304" pitchFamily="18" charset="0"/>
              </a:rPr>
              <a:t>@IIT Roorkee</a:t>
            </a:r>
            <a:endParaRPr lang="en-US" sz="6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00B4B99-2AE5-CDCD-8B78-5CC3D06573FB}"/>
              </a:ext>
            </a:extLst>
          </p:cNvPr>
          <p:cNvSpPr txBox="1"/>
          <p:nvPr/>
        </p:nvSpPr>
        <p:spPr>
          <a:xfrm>
            <a:off x="8194040" y="2829564"/>
            <a:ext cx="2051173" cy="523220"/>
          </a:xfrm>
          <a:prstGeom prst="rect">
            <a:avLst/>
          </a:prstGeom>
          <a:noFill/>
        </p:spPr>
        <p:txBody>
          <a:bodyPr wrap="square" rtlCol="0">
            <a:spAutoFit/>
          </a:bodyPr>
          <a:lstStyle/>
          <a:p>
            <a:r>
              <a:rPr lang="en-IN" sz="2800" b="1" dirty="0"/>
              <a:t>TIMECRAFT</a:t>
            </a:r>
          </a:p>
        </p:txBody>
      </p:sp>
    </p:spTree>
    <p:extLst>
      <p:ext uri="{BB962C8B-B14F-4D97-AF65-F5344CB8AC3E}">
        <p14:creationId xmlns:p14="http://schemas.microsoft.com/office/powerpoint/2010/main" val="3694826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574,500+ Team Communication Stock Photos, Pictures ...">
            <a:extLst>
              <a:ext uri="{FF2B5EF4-FFF2-40B4-BE49-F238E27FC236}">
                <a16:creationId xmlns:a16="http://schemas.microsoft.com/office/drawing/2014/main" id="{B7FA6708-4F51-A7FD-64A7-B338FD18F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3013" y="4060906"/>
            <a:ext cx="3442970" cy="25822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BEE7C11A-5985-9366-B3AE-8DA3741B37F2}"/>
              </a:ext>
            </a:extLst>
          </p:cNvPr>
          <p:cNvGraphicFramePr>
            <a:graphicFrameLocks noGrp="1"/>
          </p:cNvGraphicFramePr>
          <p:nvPr>
            <p:extLst>
              <p:ext uri="{D42A27DB-BD31-4B8C-83A1-F6EECF244321}">
                <p14:modId xmlns:p14="http://schemas.microsoft.com/office/powerpoint/2010/main" val="212472276"/>
              </p:ext>
            </p:extLst>
          </p:nvPr>
        </p:nvGraphicFramePr>
        <p:xfrm>
          <a:off x="1524000" y="719666"/>
          <a:ext cx="9052560" cy="579120"/>
        </p:xfrm>
        <a:graphic>
          <a:graphicData uri="http://schemas.openxmlformats.org/drawingml/2006/table">
            <a:tbl>
              <a:tblPr firstRow="1" bandRow="1">
                <a:tableStyleId>{5C22544A-7EE6-4342-B048-85BDC9FD1C3A}</a:tableStyleId>
              </a:tblPr>
              <a:tblGrid>
                <a:gridCol w="9052560">
                  <a:extLst>
                    <a:ext uri="{9D8B030D-6E8A-4147-A177-3AD203B41FA5}">
                      <a16:colId xmlns:a16="http://schemas.microsoft.com/office/drawing/2014/main" val="148388439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t>Significance/Need of Project</a:t>
                      </a:r>
                      <a:endParaRPr lang="en-IN" sz="3200" dirty="0"/>
                    </a:p>
                  </a:txBody>
                  <a:tcPr/>
                </a:tc>
                <a:extLst>
                  <a:ext uri="{0D108BD9-81ED-4DB2-BD59-A6C34878D82A}">
                    <a16:rowId xmlns:a16="http://schemas.microsoft.com/office/drawing/2014/main" val="1730275774"/>
                  </a:ext>
                </a:extLst>
              </a:tr>
            </a:tbl>
          </a:graphicData>
        </a:graphic>
      </p:graphicFrame>
      <p:pic>
        <p:nvPicPr>
          <p:cNvPr id="4" name="Picture 3">
            <a:extLst>
              <a:ext uri="{FF2B5EF4-FFF2-40B4-BE49-F238E27FC236}">
                <a16:creationId xmlns:a16="http://schemas.microsoft.com/office/drawing/2014/main" id="{B1A4EB14-EE27-D864-72CF-7D4D1380725F}"/>
              </a:ext>
            </a:extLst>
          </p:cNvPr>
          <p:cNvPicPr>
            <a:picLocks noChangeAspect="1"/>
          </p:cNvPicPr>
          <p:nvPr/>
        </p:nvPicPr>
        <p:blipFill>
          <a:blip r:embed="rId3"/>
          <a:stretch>
            <a:fillRect/>
          </a:stretch>
        </p:blipFill>
        <p:spPr>
          <a:xfrm>
            <a:off x="1363166" y="1716187"/>
            <a:ext cx="3811627" cy="2380279"/>
          </a:xfrm>
          <a:prstGeom prst="rect">
            <a:avLst/>
          </a:prstGeom>
        </p:spPr>
      </p:pic>
      <p:sp>
        <p:nvSpPr>
          <p:cNvPr id="6" name="TextBox 5">
            <a:extLst>
              <a:ext uri="{FF2B5EF4-FFF2-40B4-BE49-F238E27FC236}">
                <a16:creationId xmlns:a16="http://schemas.microsoft.com/office/drawing/2014/main" id="{26D760B6-E0D6-0BD5-BE16-0F57802C3BAF}"/>
              </a:ext>
            </a:extLst>
          </p:cNvPr>
          <p:cNvSpPr txBox="1"/>
          <p:nvPr/>
        </p:nvSpPr>
        <p:spPr>
          <a:xfrm>
            <a:off x="1486453" y="1397675"/>
            <a:ext cx="6126480" cy="461665"/>
          </a:xfrm>
          <a:prstGeom prst="rect">
            <a:avLst/>
          </a:prstGeom>
          <a:noFill/>
        </p:spPr>
        <p:txBody>
          <a:bodyPr wrap="square">
            <a:spAutoFit/>
          </a:bodyPr>
          <a:lstStyle/>
          <a:p>
            <a:r>
              <a:rPr lang="en-IN" sz="2400" b="1" i="0" dirty="0">
                <a:solidFill>
                  <a:srgbClr val="1F1F1F"/>
                </a:solidFill>
                <a:effectLst/>
              </a:rPr>
              <a:t>Reduced Stress and Anxiety</a:t>
            </a:r>
            <a:endParaRPr lang="en-IN" sz="2400" b="1" dirty="0"/>
          </a:p>
        </p:txBody>
      </p:sp>
      <p:sp>
        <p:nvSpPr>
          <p:cNvPr id="8" name="TextBox 7">
            <a:extLst>
              <a:ext uri="{FF2B5EF4-FFF2-40B4-BE49-F238E27FC236}">
                <a16:creationId xmlns:a16="http://schemas.microsoft.com/office/drawing/2014/main" id="{8FD700C4-3E9C-AE64-07FE-5E041632F9B6}"/>
              </a:ext>
            </a:extLst>
          </p:cNvPr>
          <p:cNvSpPr txBox="1"/>
          <p:nvPr/>
        </p:nvSpPr>
        <p:spPr>
          <a:xfrm>
            <a:off x="4829093" y="3847638"/>
            <a:ext cx="6126480" cy="461665"/>
          </a:xfrm>
          <a:prstGeom prst="rect">
            <a:avLst/>
          </a:prstGeom>
          <a:noFill/>
        </p:spPr>
        <p:txBody>
          <a:bodyPr wrap="square">
            <a:spAutoFit/>
          </a:bodyPr>
          <a:lstStyle/>
          <a:p>
            <a:r>
              <a:rPr lang="en-IN" sz="2400" b="1" i="0" dirty="0">
                <a:solidFill>
                  <a:srgbClr val="1F1F1F"/>
                </a:solidFill>
                <a:effectLst/>
              </a:rPr>
              <a:t>Enhanced Communication and Collaboration</a:t>
            </a:r>
            <a:endParaRPr lang="en-IN" sz="2400" b="1" dirty="0"/>
          </a:p>
        </p:txBody>
      </p:sp>
      <p:sp>
        <p:nvSpPr>
          <p:cNvPr id="10" name="TextBox 9">
            <a:extLst>
              <a:ext uri="{FF2B5EF4-FFF2-40B4-BE49-F238E27FC236}">
                <a16:creationId xmlns:a16="http://schemas.microsoft.com/office/drawing/2014/main" id="{36640600-2B3E-49D7-A42F-2C4BE4A54F66}"/>
              </a:ext>
            </a:extLst>
          </p:cNvPr>
          <p:cNvSpPr txBox="1"/>
          <p:nvPr/>
        </p:nvSpPr>
        <p:spPr>
          <a:xfrm>
            <a:off x="5704840" y="1859340"/>
            <a:ext cx="4871720" cy="1569660"/>
          </a:xfrm>
          <a:prstGeom prst="rect">
            <a:avLst/>
          </a:prstGeom>
          <a:noFill/>
        </p:spPr>
        <p:txBody>
          <a:bodyPr wrap="square">
            <a:spAutoFit/>
          </a:bodyPr>
          <a:lstStyle/>
          <a:p>
            <a:pPr algn="just"/>
            <a:r>
              <a:rPr lang="en-US" sz="2400" b="0" i="0" dirty="0">
                <a:solidFill>
                  <a:srgbClr val="1F1F1F"/>
                </a:solidFill>
                <a:effectLst/>
              </a:rPr>
              <a:t>Avoid the constant worry of missed deadlines and forgotten commitments, leading to a calmer and more focused mind.</a:t>
            </a:r>
            <a:endParaRPr lang="en-IN" sz="2400" dirty="0"/>
          </a:p>
        </p:txBody>
      </p:sp>
      <p:sp>
        <p:nvSpPr>
          <p:cNvPr id="12" name="TextBox 11">
            <a:extLst>
              <a:ext uri="{FF2B5EF4-FFF2-40B4-BE49-F238E27FC236}">
                <a16:creationId xmlns:a16="http://schemas.microsoft.com/office/drawing/2014/main" id="{B3EF807F-2D97-D62E-5A30-25DAC605BD11}"/>
              </a:ext>
            </a:extLst>
          </p:cNvPr>
          <p:cNvSpPr txBox="1"/>
          <p:nvPr/>
        </p:nvSpPr>
        <p:spPr>
          <a:xfrm>
            <a:off x="1336040" y="4745937"/>
            <a:ext cx="5501640" cy="1200329"/>
          </a:xfrm>
          <a:prstGeom prst="rect">
            <a:avLst/>
          </a:prstGeom>
          <a:noFill/>
        </p:spPr>
        <p:txBody>
          <a:bodyPr wrap="square">
            <a:spAutoFit/>
          </a:bodyPr>
          <a:lstStyle/>
          <a:p>
            <a:pPr algn="just"/>
            <a:r>
              <a:rPr lang="en-US" sz="2400" b="0" i="0" dirty="0">
                <a:solidFill>
                  <a:srgbClr val="1F1F1F"/>
                </a:solidFill>
                <a:effectLst/>
              </a:rPr>
              <a:t>Foster better coordination and accountability within WhatsApp groups, streamlining workflows and projects.</a:t>
            </a:r>
            <a:endParaRPr lang="en-IN" sz="2400" dirty="0"/>
          </a:p>
        </p:txBody>
      </p:sp>
    </p:spTree>
    <p:extLst>
      <p:ext uri="{BB962C8B-B14F-4D97-AF65-F5344CB8AC3E}">
        <p14:creationId xmlns:p14="http://schemas.microsoft.com/office/powerpoint/2010/main" val="188942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X Personalization: The key to stellar customer experience">
            <a:extLst>
              <a:ext uri="{FF2B5EF4-FFF2-40B4-BE49-F238E27FC236}">
                <a16:creationId xmlns:a16="http://schemas.microsoft.com/office/drawing/2014/main" id="{B2BEC0C4-B19A-78DF-A4EF-350719F90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101" y="1671043"/>
            <a:ext cx="3549015" cy="186609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rticle - Time Management - OTC Training Centre Sdn Bhd">
            <a:extLst>
              <a:ext uri="{FF2B5EF4-FFF2-40B4-BE49-F238E27FC236}">
                <a16:creationId xmlns:a16="http://schemas.microsoft.com/office/drawing/2014/main" id="{61DDB8BA-8B2F-D397-3FA3-8239866B5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793" y="3810287"/>
            <a:ext cx="4530167" cy="25444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9E4580E8-3E19-1891-D286-27037AD0E10B}"/>
              </a:ext>
            </a:extLst>
          </p:cNvPr>
          <p:cNvGraphicFramePr>
            <a:graphicFrameLocks noGrp="1"/>
          </p:cNvGraphicFramePr>
          <p:nvPr>
            <p:extLst>
              <p:ext uri="{D42A27DB-BD31-4B8C-83A1-F6EECF244321}">
                <p14:modId xmlns:p14="http://schemas.microsoft.com/office/powerpoint/2010/main" val="3987580378"/>
              </p:ext>
            </p:extLst>
          </p:nvPr>
        </p:nvGraphicFramePr>
        <p:xfrm>
          <a:off x="1061720" y="719666"/>
          <a:ext cx="9789160" cy="579120"/>
        </p:xfrm>
        <a:graphic>
          <a:graphicData uri="http://schemas.openxmlformats.org/drawingml/2006/table">
            <a:tbl>
              <a:tblPr firstRow="1" bandRow="1">
                <a:tableStyleId>{5C22544A-7EE6-4342-B048-85BDC9FD1C3A}</a:tableStyleId>
              </a:tblPr>
              <a:tblGrid>
                <a:gridCol w="9789160">
                  <a:extLst>
                    <a:ext uri="{9D8B030D-6E8A-4147-A177-3AD203B41FA5}">
                      <a16:colId xmlns:a16="http://schemas.microsoft.com/office/drawing/2014/main" val="183985225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t>Significance/Need of Project</a:t>
                      </a:r>
                      <a:endParaRPr lang="en-IN" sz="3200" dirty="0"/>
                    </a:p>
                  </a:txBody>
                  <a:tcPr/>
                </a:tc>
                <a:extLst>
                  <a:ext uri="{0D108BD9-81ED-4DB2-BD59-A6C34878D82A}">
                    <a16:rowId xmlns:a16="http://schemas.microsoft.com/office/drawing/2014/main" val="872194248"/>
                  </a:ext>
                </a:extLst>
              </a:tr>
            </a:tbl>
          </a:graphicData>
        </a:graphic>
      </p:graphicFrame>
      <p:sp>
        <p:nvSpPr>
          <p:cNvPr id="6" name="TextBox 5">
            <a:extLst>
              <a:ext uri="{FF2B5EF4-FFF2-40B4-BE49-F238E27FC236}">
                <a16:creationId xmlns:a16="http://schemas.microsoft.com/office/drawing/2014/main" id="{287D3EDD-FF1D-D5F4-4F44-C4A1C903E67E}"/>
              </a:ext>
            </a:extLst>
          </p:cNvPr>
          <p:cNvSpPr txBox="1"/>
          <p:nvPr/>
        </p:nvSpPr>
        <p:spPr>
          <a:xfrm>
            <a:off x="5308600" y="1726928"/>
            <a:ext cx="5542280" cy="1754326"/>
          </a:xfrm>
          <a:prstGeom prst="rect">
            <a:avLst/>
          </a:prstGeom>
          <a:noFill/>
        </p:spPr>
        <p:txBody>
          <a:bodyPr wrap="square">
            <a:spAutoFit/>
          </a:bodyPr>
          <a:lstStyle/>
          <a:p>
            <a:pPr algn="just"/>
            <a:r>
              <a:rPr lang="en-US" sz="2400" b="0" i="0" dirty="0">
                <a:solidFill>
                  <a:srgbClr val="1F1F1F"/>
                </a:solidFill>
                <a:effectLst/>
              </a:rPr>
              <a:t>Tailor reminder settings and insights to individual needs and preferences, maximizing the system's effectiveness.</a:t>
            </a:r>
          </a:p>
          <a:p>
            <a:br>
              <a:rPr lang="en-US" dirty="0"/>
            </a:br>
            <a:endParaRPr lang="en-IN" dirty="0"/>
          </a:p>
        </p:txBody>
      </p:sp>
      <p:sp>
        <p:nvSpPr>
          <p:cNvPr id="8" name="TextBox 7">
            <a:extLst>
              <a:ext uri="{FF2B5EF4-FFF2-40B4-BE49-F238E27FC236}">
                <a16:creationId xmlns:a16="http://schemas.microsoft.com/office/drawing/2014/main" id="{F881B352-329A-3D55-91F4-70DF97DCC775}"/>
              </a:ext>
            </a:extLst>
          </p:cNvPr>
          <p:cNvSpPr txBox="1"/>
          <p:nvPr/>
        </p:nvSpPr>
        <p:spPr>
          <a:xfrm>
            <a:off x="1163320" y="1440210"/>
            <a:ext cx="6126480" cy="461665"/>
          </a:xfrm>
          <a:prstGeom prst="rect">
            <a:avLst/>
          </a:prstGeom>
          <a:noFill/>
        </p:spPr>
        <p:txBody>
          <a:bodyPr wrap="square">
            <a:spAutoFit/>
          </a:bodyPr>
          <a:lstStyle/>
          <a:p>
            <a:r>
              <a:rPr lang="en-IN" sz="2400" b="1" i="0" dirty="0">
                <a:solidFill>
                  <a:srgbClr val="1F1F1F"/>
                </a:solidFill>
                <a:effectLst/>
              </a:rPr>
              <a:t>Data-Driven</a:t>
            </a:r>
            <a:r>
              <a:rPr lang="en-IN" sz="2400" b="0" i="0" dirty="0">
                <a:solidFill>
                  <a:srgbClr val="1F1F1F"/>
                </a:solidFill>
                <a:effectLst/>
              </a:rPr>
              <a:t> </a:t>
            </a:r>
            <a:r>
              <a:rPr lang="en-IN" sz="2400" b="1" i="0" dirty="0">
                <a:solidFill>
                  <a:srgbClr val="1F1F1F"/>
                </a:solidFill>
                <a:effectLst/>
              </a:rPr>
              <a:t>Personalization</a:t>
            </a:r>
            <a:endParaRPr lang="en-IN" sz="2400" b="1" dirty="0"/>
          </a:p>
        </p:txBody>
      </p:sp>
      <p:sp>
        <p:nvSpPr>
          <p:cNvPr id="10" name="TextBox 9">
            <a:extLst>
              <a:ext uri="{FF2B5EF4-FFF2-40B4-BE49-F238E27FC236}">
                <a16:creationId xmlns:a16="http://schemas.microsoft.com/office/drawing/2014/main" id="{5452A837-F67E-A262-E9C2-E5583FE6CFEE}"/>
              </a:ext>
            </a:extLst>
          </p:cNvPr>
          <p:cNvSpPr txBox="1"/>
          <p:nvPr/>
        </p:nvSpPr>
        <p:spPr>
          <a:xfrm>
            <a:off x="1082040" y="4118616"/>
            <a:ext cx="5542280" cy="1569660"/>
          </a:xfrm>
          <a:prstGeom prst="rect">
            <a:avLst/>
          </a:prstGeom>
          <a:noFill/>
        </p:spPr>
        <p:txBody>
          <a:bodyPr wrap="square">
            <a:spAutoFit/>
          </a:bodyPr>
          <a:lstStyle/>
          <a:p>
            <a:pPr algn="just"/>
            <a:r>
              <a:rPr lang="en-US" sz="2400" b="0" i="0" dirty="0">
                <a:solidFill>
                  <a:srgbClr val="374151"/>
                </a:solidFill>
                <a:effectLst/>
              </a:rPr>
              <a:t>Urban dwellers, often face the constant challenge of optimizing their time to meet deadlines, attend events, and maintain a work-life balance.</a:t>
            </a:r>
            <a:endParaRPr lang="en-IN" sz="2400" dirty="0"/>
          </a:p>
        </p:txBody>
      </p:sp>
      <p:sp>
        <p:nvSpPr>
          <p:cNvPr id="12" name="TextBox 11">
            <a:extLst>
              <a:ext uri="{FF2B5EF4-FFF2-40B4-BE49-F238E27FC236}">
                <a16:creationId xmlns:a16="http://schemas.microsoft.com/office/drawing/2014/main" id="{1D6A5F7D-BA3D-5FD2-EC25-9E6DBE1BE63C}"/>
              </a:ext>
            </a:extLst>
          </p:cNvPr>
          <p:cNvSpPr txBox="1"/>
          <p:nvPr/>
        </p:nvSpPr>
        <p:spPr>
          <a:xfrm>
            <a:off x="7604760" y="3348622"/>
            <a:ext cx="6126480" cy="461665"/>
          </a:xfrm>
          <a:prstGeom prst="rect">
            <a:avLst/>
          </a:prstGeom>
          <a:noFill/>
        </p:spPr>
        <p:txBody>
          <a:bodyPr wrap="square">
            <a:spAutoFit/>
          </a:bodyPr>
          <a:lstStyle/>
          <a:p>
            <a:r>
              <a:rPr lang="en-IN" sz="2400" b="1" i="0" dirty="0">
                <a:effectLst/>
                <a:ea typeface="Calibri" panose="020F0502020204030204" pitchFamily="34" charset="0"/>
                <a:cs typeface="Calibri" panose="020F0502020204030204" pitchFamily="34" charset="0"/>
              </a:rPr>
              <a:t>Time Management</a:t>
            </a:r>
            <a:endParaRPr lang="en-IN" sz="24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990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0BB3D08-87FA-F6CF-C9CA-788D06C1B772}"/>
              </a:ext>
            </a:extLst>
          </p:cNvPr>
          <p:cNvGraphicFramePr>
            <a:graphicFrameLocks noGrp="1"/>
          </p:cNvGraphicFramePr>
          <p:nvPr>
            <p:extLst>
              <p:ext uri="{D42A27DB-BD31-4B8C-83A1-F6EECF244321}">
                <p14:modId xmlns:p14="http://schemas.microsoft.com/office/powerpoint/2010/main" val="2196020331"/>
              </p:ext>
            </p:extLst>
          </p:nvPr>
        </p:nvGraphicFramePr>
        <p:xfrm>
          <a:off x="1788160" y="220132"/>
          <a:ext cx="8128000" cy="5791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277610150"/>
                    </a:ext>
                  </a:extLst>
                </a:gridCol>
              </a:tblGrid>
              <a:tr h="370840">
                <a:tc>
                  <a:txBody>
                    <a:bodyPr/>
                    <a:lstStyle/>
                    <a:p>
                      <a:pPr algn="ctr"/>
                      <a:r>
                        <a:rPr lang="en-US" sz="3200" b="1" dirty="0" err="1">
                          <a:latin typeface="+mn-lt"/>
                        </a:rPr>
                        <a:t>Methadology</a:t>
                      </a:r>
                      <a:endParaRPr lang="en-IN" sz="3200" dirty="0"/>
                    </a:p>
                  </a:txBody>
                  <a:tcPr/>
                </a:tc>
                <a:extLst>
                  <a:ext uri="{0D108BD9-81ED-4DB2-BD59-A6C34878D82A}">
                    <a16:rowId xmlns:a16="http://schemas.microsoft.com/office/drawing/2014/main" val="3715578819"/>
                  </a:ext>
                </a:extLst>
              </a:tr>
            </a:tbl>
          </a:graphicData>
        </a:graphic>
      </p:graphicFrame>
      <p:pic>
        <p:nvPicPr>
          <p:cNvPr id="8" name="Picture 7">
            <a:extLst>
              <a:ext uri="{FF2B5EF4-FFF2-40B4-BE49-F238E27FC236}">
                <a16:creationId xmlns:a16="http://schemas.microsoft.com/office/drawing/2014/main" id="{0AA9299B-6540-8F95-70F3-A092E290D50F}"/>
              </a:ext>
            </a:extLst>
          </p:cNvPr>
          <p:cNvPicPr>
            <a:picLocks noChangeAspect="1"/>
          </p:cNvPicPr>
          <p:nvPr/>
        </p:nvPicPr>
        <p:blipFill rotWithShape="1">
          <a:blip r:embed="rId2">
            <a:extLst>
              <a:ext uri="{28A0092B-C50C-407E-A947-70E740481C1C}">
                <a14:useLocalDpi xmlns:a14="http://schemas.microsoft.com/office/drawing/2010/main" val="0"/>
              </a:ext>
            </a:extLst>
          </a:blip>
          <a:srcRect l="3713" t="4005" r="2333" b="3979"/>
          <a:stretch/>
        </p:blipFill>
        <p:spPr>
          <a:xfrm>
            <a:off x="2316480" y="799252"/>
            <a:ext cx="6982262" cy="5838616"/>
          </a:xfrm>
          <a:prstGeom prst="rect">
            <a:avLst/>
          </a:prstGeom>
        </p:spPr>
      </p:pic>
    </p:spTree>
    <p:extLst>
      <p:ext uri="{BB962C8B-B14F-4D97-AF65-F5344CB8AC3E}">
        <p14:creationId xmlns:p14="http://schemas.microsoft.com/office/powerpoint/2010/main" val="255616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D93EABF-0F51-ACD0-1F48-DE70107CAB8F}"/>
              </a:ext>
            </a:extLst>
          </p:cNvPr>
          <p:cNvGraphicFramePr>
            <a:graphicFrameLocks noGrp="1"/>
          </p:cNvGraphicFramePr>
          <p:nvPr>
            <p:extLst>
              <p:ext uri="{D42A27DB-BD31-4B8C-83A1-F6EECF244321}">
                <p14:modId xmlns:p14="http://schemas.microsoft.com/office/powerpoint/2010/main" val="1404633939"/>
              </p:ext>
            </p:extLst>
          </p:nvPr>
        </p:nvGraphicFramePr>
        <p:xfrm>
          <a:off x="2113280" y="475826"/>
          <a:ext cx="8128000" cy="5791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483457251"/>
                    </a:ext>
                  </a:extLst>
                </a:gridCol>
              </a:tblGrid>
              <a:tr h="184574">
                <a:tc>
                  <a:txBody>
                    <a:bodyPr/>
                    <a:lstStyle/>
                    <a:p>
                      <a:pPr algn="ctr"/>
                      <a:r>
                        <a:rPr lang="en-US" sz="3200" b="1" dirty="0"/>
                        <a:t>Outcomes/Deliverables</a:t>
                      </a:r>
                      <a:endParaRPr lang="en-IN" sz="3200" dirty="0"/>
                    </a:p>
                  </a:txBody>
                  <a:tcPr/>
                </a:tc>
                <a:extLst>
                  <a:ext uri="{0D108BD9-81ED-4DB2-BD59-A6C34878D82A}">
                    <a16:rowId xmlns:a16="http://schemas.microsoft.com/office/drawing/2014/main" val="2143107582"/>
                  </a:ext>
                </a:extLst>
              </a:tr>
            </a:tbl>
          </a:graphicData>
        </a:graphic>
      </p:graphicFrame>
      <p:pic>
        <p:nvPicPr>
          <p:cNvPr id="8" name="Picture 7">
            <a:extLst>
              <a:ext uri="{FF2B5EF4-FFF2-40B4-BE49-F238E27FC236}">
                <a16:creationId xmlns:a16="http://schemas.microsoft.com/office/drawing/2014/main" id="{B997CDC7-AA31-A8A6-0E13-C4B4AAFE0D1C}"/>
              </a:ext>
            </a:extLst>
          </p:cNvPr>
          <p:cNvPicPr>
            <a:picLocks noChangeAspect="1"/>
          </p:cNvPicPr>
          <p:nvPr/>
        </p:nvPicPr>
        <p:blipFill rotWithShape="1">
          <a:blip r:embed="rId2">
            <a:extLst>
              <a:ext uri="{28A0092B-C50C-407E-A947-70E740481C1C}">
                <a14:useLocalDpi xmlns:a14="http://schemas.microsoft.com/office/drawing/2010/main" val="0"/>
              </a:ext>
            </a:extLst>
          </a:blip>
          <a:srcRect b="1185"/>
          <a:stretch/>
        </p:blipFill>
        <p:spPr>
          <a:xfrm>
            <a:off x="3382010" y="1128592"/>
            <a:ext cx="5427980" cy="5363648"/>
          </a:xfrm>
          <a:prstGeom prst="rect">
            <a:avLst/>
          </a:prstGeom>
        </p:spPr>
      </p:pic>
    </p:spTree>
    <p:extLst>
      <p:ext uri="{BB962C8B-B14F-4D97-AF65-F5344CB8AC3E}">
        <p14:creationId xmlns:p14="http://schemas.microsoft.com/office/powerpoint/2010/main" val="3072935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B5161EA-BEF2-8909-1565-7091BD7E72FE}"/>
              </a:ext>
            </a:extLst>
          </p:cNvPr>
          <p:cNvGraphicFramePr>
            <a:graphicFrameLocks noGrp="1"/>
          </p:cNvGraphicFramePr>
          <p:nvPr>
            <p:extLst>
              <p:ext uri="{D42A27DB-BD31-4B8C-83A1-F6EECF244321}">
                <p14:modId xmlns:p14="http://schemas.microsoft.com/office/powerpoint/2010/main" val="827488205"/>
              </p:ext>
            </p:extLst>
          </p:nvPr>
        </p:nvGraphicFramePr>
        <p:xfrm>
          <a:off x="2032000" y="237046"/>
          <a:ext cx="8128000" cy="5791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9503918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t>Outcomes/Deliverables</a:t>
                      </a:r>
                      <a:endParaRPr lang="en-IN" sz="3200" dirty="0"/>
                    </a:p>
                  </a:txBody>
                  <a:tcPr/>
                </a:tc>
                <a:extLst>
                  <a:ext uri="{0D108BD9-81ED-4DB2-BD59-A6C34878D82A}">
                    <a16:rowId xmlns:a16="http://schemas.microsoft.com/office/drawing/2014/main" val="2089302429"/>
                  </a:ext>
                </a:extLst>
              </a:tr>
            </a:tbl>
          </a:graphicData>
        </a:graphic>
      </p:graphicFrame>
      <p:sp>
        <p:nvSpPr>
          <p:cNvPr id="5" name="TextBox 4">
            <a:extLst>
              <a:ext uri="{FF2B5EF4-FFF2-40B4-BE49-F238E27FC236}">
                <a16:creationId xmlns:a16="http://schemas.microsoft.com/office/drawing/2014/main" id="{77404167-F360-0EBC-9FED-CC8F0B7D7219}"/>
              </a:ext>
            </a:extLst>
          </p:cNvPr>
          <p:cNvSpPr txBox="1"/>
          <p:nvPr/>
        </p:nvSpPr>
        <p:spPr>
          <a:xfrm>
            <a:off x="3535680" y="873760"/>
            <a:ext cx="3571234" cy="523220"/>
          </a:xfrm>
          <a:prstGeom prst="rect">
            <a:avLst/>
          </a:prstGeom>
          <a:noFill/>
        </p:spPr>
        <p:txBody>
          <a:bodyPr wrap="none" rtlCol="0">
            <a:spAutoFit/>
          </a:bodyPr>
          <a:lstStyle/>
          <a:p>
            <a:r>
              <a:rPr lang="en-IN" sz="2800" b="1" dirty="0">
                <a:solidFill>
                  <a:schemeClr val="accent1">
                    <a:lumMod val="50000"/>
                  </a:schemeClr>
                </a:solidFill>
              </a:rPr>
              <a:t>System Demonstration</a:t>
            </a:r>
          </a:p>
        </p:txBody>
      </p:sp>
      <p:pic>
        <p:nvPicPr>
          <p:cNvPr id="9" name="Picture 8">
            <a:extLst>
              <a:ext uri="{FF2B5EF4-FFF2-40B4-BE49-F238E27FC236}">
                <a16:creationId xmlns:a16="http://schemas.microsoft.com/office/drawing/2014/main" id="{97517DD9-C3DE-8CF7-563B-008297C00265}"/>
              </a:ext>
            </a:extLst>
          </p:cNvPr>
          <p:cNvPicPr>
            <a:picLocks noChangeAspect="1"/>
          </p:cNvPicPr>
          <p:nvPr/>
        </p:nvPicPr>
        <p:blipFill rotWithShape="1">
          <a:blip r:embed="rId2">
            <a:extLst>
              <a:ext uri="{28A0092B-C50C-407E-A947-70E740481C1C}">
                <a14:useLocalDpi xmlns:a14="http://schemas.microsoft.com/office/drawing/2010/main" val="0"/>
              </a:ext>
            </a:extLst>
          </a:blip>
          <a:srcRect l="21036" t="10963" r="22519" b="7703"/>
          <a:stretch/>
        </p:blipFill>
        <p:spPr>
          <a:xfrm>
            <a:off x="7538720" y="873760"/>
            <a:ext cx="3870960" cy="5577840"/>
          </a:xfrm>
          <a:prstGeom prst="rect">
            <a:avLst/>
          </a:prstGeom>
        </p:spPr>
      </p:pic>
      <p:sp>
        <p:nvSpPr>
          <p:cNvPr id="11" name="TextBox 10">
            <a:extLst>
              <a:ext uri="{FF2B5EF4-FFF2-40B4-BE49-F238E27FC236}">
                <a16:creationId xmlns:a16="http://schemas.microsoft.com/office/drawing/2014/main" id="{4AC8C1CE-738B-03AF-48BF-479D9B1620D3}"/>
              </a:ext>
            </a:extLst>
          </p:cNvPr>
          <p:cNvSpPr txBox="1"/>
          <p:nvPr/>
        </p:nvSpPr>
        <p:spPr>
          <a:xfrm>
            <a:off x="1590041" y="2003984"/>
            <a:ext cx="6126480" cy="1477328"/>
          </a:xfrm>
          <a:prstGeom prst="rect">
            <a:avLst/>
          </a:prstGeom>
          <a:noFill/>
        </p:spPr>
        <p:txBody>
          <a:bodyPr wrap="square">
            <a:spAutoFit/>
          </a:bodyPr>
          <a:lstStyle/>
          <a:p>
            <a:pPr algn="l"/>
            <a:r>
              <a:rPr lang="en-US" b="1" dirty="0">
                <a:solidFill>
                  <a:srgbClr val="1F1F1F"/>
                </a:solidFill>
              </a:rPr>
              <a:t>1. </a:t>
            </a:r>
            <a:r>
              <a:rPr lang="en-US" b="1" i="0" dirty="0">
                <a:solidFill>
                  <a:srgbClr val="1F1F1F"/>
                </a:solidFill>
                <a:effectLst/>
              </a:rPr>
              <a:t>Named Entity Recognition (NER):</a:t>
            </a:r>
          </a:p>
          <a:p>
            <a:pPr algn="l"/>
            <a:r>
              <a:rPr lang="en-US" b="0" i="0" dirty="0">
                <a:solidFill>
                  <a:srgbClr val="1F1F1F"/>
                </a:solidFill>
                <a:effectLst/>
              </a:rPr>
              <a:t>Use a pre-trained NER model like </a:t>
            </a:r>
            <a:r>
              <a:rPr lang="en-US" b="0" i="0" dirty="0" err="1">
                <a:solidFill>
                  <a:srgbClr val="1F1F1F"/>
                </a:solidFill>
                <a:effectLst/>
              </a:rPr>
              <a:t>spaCy</a:t>
            </a:r>
            <a:r>
              <a:rPr lang="en-US" b="0" i="0" dirty="0">
                <a:solidFill>
                  <a:srgbClr val="1F1F1F"/>
                </a:solidFill>
                <a:effectLst/>
              </a:rPr>
              <a:t> </a:t>
            </a:r>
            <a:r>
              <a:rPr lang="en-US" dirty="0">
                <a:solidFill>
                  <a:srgbClr val="1F1F1F"/>
                </a:solidFill>
              </a:rPr>
              <a:t>to </a:t>
            </a:r>
            <a:r>
              <a:rPr lang="en-US" b="0" i="0" dirty="0">
                <a:solidFill>
                  <a:srgbClr val="1F1F1F"/>
                </a:solidFill>
                <a:effectLst/>
              </a:rPr>
              <a:t>identify key entities</a:t>
            </a:r>
          </a:p>
          <a:p>
            <a:pPr marL="742950" lvl="1" indent="-285750" algn="l">
              <a:buFont typeface="Arial" panose="020B0604020202020204" pitchFamily="34" charset="0"/>
              <a:buChar char="•"/>
            </a:pPr>
            <a:r>
              <a:rPr lang="en-US" b="0" i="0" dirty="0">
                <a:solidFill>
                  <a:srgbClr val="1F1F1F"/>
                </a:solidFill>
                <a:effectLst/>
              </a:rPr>
              <a:t>PERSON: "Mahadev", "Dr. Ajay"</a:t>
            </a:r>
          </a:p>
          <a:p>
            <a:pPr marL="742950" lvl="1" indent="-285750" algn="l">
              <a:buFont typeface="Arial" panose="020B0604020202020204" pitchFamily="34" charset="0"/>
              <a:buChar char="•"/>
            </a:pPr>
            <a:r>
              <a:rPr lang="en-US" b="0" i="0" dirty="0">
                <a:solidFill>
                  <a:srgbClr val="1F1F1F"/>
                </a:solidFill>
                <a:effectLst/>
              </a:rPr>
              <a:t>DATE: "December 12th"</a:t>
            </a:r>
          </a:p>
          <a:p>
            <a:pPr marL="742950" lvl="1" indent="-285750" algn="l">
              <a:buFont typeface="Arial" panose="020B0604020202020204" pitchFamily="34" charset="0"/>
              <a:buChar char="•"/>
            </a:pPr>
            <a:r>
              <a:rPr lang="en-US" b="0" i="0" dirty="0">
                <a:solidFill>
                  <a:srgbClr val="1F1F1F"/>
                </a:solidFill>
                <a:effectLst/>
              </a:rPr>
              <a:t>TIME: "2:00 PM“</a:t>
            </a:r>
          </a:p>
        </p:txBody>
      </p:sp>
      <p:sp>
        <p:nvSpPr>
          <p:cNvPr id="13" name="TextBox 12">
            <a:extLst>
              <a:ext uri="{FF2B5EF4-FFF2-40B4-BE49-F238E27FC236}">
                <a16:creationId xmlns:a16="http://schemas.microsoft.com/office/drawing/2014/main" id="{FCB44121-F88F-CABD-40E6-BED4C10282F0}"/>
              </a:ext>
            </a:extLst>
          </p:cNvPr>
          <p:cNvSpPr txBox="1"/>
          <p:nvPr/>
        </p:nvSpPr>
        <p:spPr>
          <a:xfrm>
            <a:off x="1590041" y="3719961"/>
            <a:ext cx="6126480" cy="1477328"/>
          </a:xfrm>
          <a:prstGeom prst="rect">
            <a:avLst/>
          </a:prstGeom>
          <a:noFill/>
        </p:spPr>
        <p:txBody>
          <a:bodyPr wrap="square">
            <a:spAutoFit/>
          </a:bodyPr>
          <a:lstStyle/>
          <a:p>
            <a:pPr algn="l"/>
            <a:r>
              <a:rPr lang="en-US" b="1" i="0" dirty="0">
                <a:solidFill>
                  <a:srgbClr val="1F1F1F"/>
                </a:solidFill>
                <a:effectLst/>
                <a:ea typeface="Calibri" panose="020F0502020204030204" pitchFamily="34" charset="0"/>
                <a:cs typeface="Calibri" panose="020F0502020204030204" pitchFamily="34" charset="0"/>
              </a:rPr>
              <a:t>2. Rule-based Parsing:</a:t>
            </a:r>
          </a:p>
          <a:p>
            <a:pPr marL="742950" lvl="1" indent="-285750" algn="l">
              <a:buFont typeface="Arial" panose="020B0604020202020204" pitchFamily="34" charset="0"/>
              <a:buChar char="•"/>
            </a:pPr>
            <a:r>
              <a:rPr lang="en-US" b="0" i="0" dirty="0">
                <a:solidFill>
                  <a:srgbClr val="1F1F1F"/>
                </a:solidFill>
                <a:effectLst/>
                <a:ea typeface="Calibri" panose="020F0502020204030204" pitchFamily="34" charset="0"/>
                <a:cs typeface="Calibri" panose="020F0502020204030204" pitchFamily="34" charset="0"/>
              </a:rPr>
              <a:t>Identify "appointment" based on keywords like "rescheduled", "checkup", "appointment".</a:t>
            </a:r>
          </a:p>
          <a:p>
            <a:pPr marL="742950" lvl="1" indent="-285750" algn="l">
              <a:buFont typeface="Arial" panose="020B0604020202020204" pitchFamily="34" charset="0"/>
              <a:buChar char="•"/>
            </a:pPr>
            <a:r>
              <a:rPr lang="en-US" b="0" i="0" dirty="0">
                <a:solidFill>
                  <a:srgbClr val="1F1F1F"/>
                </a:solidFill>
                <a:effectLst/>
                <a:ea typeface="Calibri" panose="020F0502020204030204" pitchFamily="34" charset="0"/>
                <a:cs typeface="Calibri" panose="020F0502020204030204" pitchFamily="34" charset="0"/>
              </a:rPr>
              <a:t>Link the identified appointment to "Dr. Ajay" based on the proximity of their names</a:t>
            </a:r>
            <a:r>
              <a:rPr lang="en-US" dirty="0">
                <a:solidFill>
                  <a:srgbClr val="1F1F1F"/>
                </a:solidFill>
                <a:ea typeface="Calibri" panose="020F0502020204030204" pitchFamily="34" charset="0"/>
                <a:cs typeface="Calibri" panose="020F0502020204030204" pitchFamily="34" charset="0"/>
              </a:rPr>
              <a:t>.</a:t>
            </a:r>
            <a:endParaRPr lang="en-US" b="0" i="0" dirty="0">
              <a:solidFill>
                <a:srgbClr val="1F1F1F"/>
              </a:solidFill>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496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E6DB81B-AB3B-19B2-4D57-E6754D31AFCB}"/>
              </a:ext>
            </a:extLst>
          </p:cNvPr>
          <p:cNvGraphicFramePr>
            <a:graphicFrameLocks noGrp="1"/>
          </p:cNvGraphicFramePr>
          <p:nvPr>
            <p:extLst>
              <p:ext uri="{D42A27DB-BD31-4B8C-83A1-F6EECF244321}">
                <p14:modId xmlns:p14="http://schemas.microsoft.com/office/powerpoint/2010/main" val="2592794378"/>
              </p:ext>
            </p:extLst>
          </p:nvPr>
        </p:nvGraphicFramePr>
        <p:xfrm>
          <a:off x="2032000" y="414866"/>
          <a:ext cx="8128000" cy="5791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358575518"/>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t>Outcomes/Deliverables</a:t>
                      </a:r>
                      <a:endParaRPr lang="en-IN" sz="3200" dirty="0"/>
                    </a:p>
                  </a:txBody>
                  <a:tcPr/>
                </a:tc>
                <a:extLst>
                  <a:ext uri="{0D108BD9-81ED-4DB2-BD59-A6C34878D82A}">
                    <a16:rowId xmlns:a16="http://schemas.microsoft.com/office/drawing/2014/main" val="4229248178"/>
                  </a:ext>
                </a:extLst>
              </a:tr>
            </a:tbl>
          </a:graphicData>
        </a:graphic>
      </p:graphicFrame>
      <p:pic>
        <p:nvPicPr>
          <p:cNvPr id="4" name="Picture 3">
            <a:extLst>
              <a:ext uri="{FF2B5EF4-FFF2-40B4-BE49-F238E27FC236}">
                <a16:creationId xmlns:a16="http://schemas.microsoft.com/office/drawing/2014/main" id="{D86C4DDC-C879-AA36-A6A3-BC0236CF4726}"/>
              </a:ext>
            </a:extLst>
          </p:cNvPr>
          <p:cNvPicPr>
            <a:picLocks noChangeAspect="1"/>
          </p:cNvPicPr>
          <p:nvPr/>
        </p:nvPicPr>
        <p:blipFill rotWithShape="1">
          <a:blip r:embed="rId2">
            <a:extLst>
              <a:ext uri="{28A0092B-C50C-407E-A947-70E740481C1C}">
                <a14:useLocalDpi xmlns:a14="http://schemas.microsoft.com/office/drawing/2010/main" val="0"/>
              </a:ext>
            </a:extLst>
          </a:blip>
          <a:srcRect l="23926" t="10518" r="22593" b="8148"/>
          <a:stretch/>
        </p:blipFill>
        <p:spPr>
          <a:xfrm>
            <a:off x="1869440" y="993986"/>
            <a:ext cx="3667760" cy="5577840"/>
          </a:xfrm>
          <a:prstGeom prst="rect">
            <a:avLst/>
          </a:prstGeom>
        </p:spPr>
      </p:pic>
      <p:sp>
        <p:nvSpPr>
          <p:cNvPr id="5" name="TextBox 4">
            <a:extLst>
              <a:ext uri="{FF2B5EF4-FFF2-40B4-BE49-F238E27FC236}">
                <a16:creationId xmlns:a16="http://schemas.microsoft.com/office/drawing/2014/main" id="{1B4F6BA2-B0BA-F3A4-F136-3868778C2567}"/>
              </a:ext>
            </a:extLst>
          </p:cNvPr>
          <p:cNvSpPr txBox="1"/>
          <p:nvPr/>
        </p:nvSpPr>
        <p:spPr>
          <a:xfrm>
            <a:off x="5781040" y="2641600"/>
            <a:ext cx="4541520" cy="1938992"/>
          </a:xfrm>
          <a:prstGeom prst="rect">
            <a:avLst/>
          </a:prstGeom>
          <a:noFill/>
        </p:spPr>
        <p:txBody>
          <a:bodyPr wrap="square" rtlCol="0">
            <a:spAutoFit/>
          </a:bodyPr>
          <a:lstStyle/>
          <a:p>
            <a:pPr marL="342900" indent="-342900">
              <a:buFont typeface="Arial" panose="020B0604020202020204" pitchFamily="34" charset="0"/>
              <a:buChar char="•"/>
            </a:pPr>
            <a:r>
              <a:rPr lang="en-IN" sz="2400" dirty="0"/>
              <a:t>Storing the Extracted Temporal Information to remind the user early.</a:t>
            </a:r>
          </a:p>
          <a:p>
            <a:pPr marL="342900" indent="-342900">
              <a:buFont typeface="Arial" panose="020B0604020202020204" pitchFamily="34" charset="0"/>
              <a:buChar char="•"/>
            </a:pPr>
            <a:r>
              <a:rPr lang="en-US" sz="2400" b="0" i="0" dirty="0">
                <a:solidFill>
                  <a:srgbClr val="1F1F1F"/>
                </a:solidFill>
                <a:effectLst/>
              </a:rPr>
              <a:t>Prioritizes conflicting events based on user preference</a:t>
            </a:r>
            <a:r>
              <a:rPr lang="en-IN" sz="2400" dirty="0"/>
              <a:t>.</a:t>
            </a:r>
          </a:p>
        </p:txBody>
      </p:sp>
    </p:spTree>
    <p:extLst>
      <p:ext uri="{BB962C8B-B14F-4D97-AF65-F5344CB8AC3E}">
        <p14:creationId xmlns:p14="http://schemas.microsoft.com/office/powerpoint/2010/main" val="1713663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36807F2-4580-A93D-5390-4B55FDDE41A5}"/>
              </a:ext>
            </a:extLst>
          </p:cNvPr>
          <p:cNvGraphicFramePr>
            <a:graphicFrameLocks noGrp="1"/>
          </p:cNvGraphicFramePr>
          <p:nvPr>
            <p:extLst>
              <p:ext uri="{D42A27DB-BD31-4B8C-83A1-F6EECF244321}">
                <p14:modId xmlns:p14="http://schemas.microsoft.com/office/powerpoint/2010/main" val="1496631980"/>
              </p:ext>
            </p:extLst>
          </p:nvPr>
        </p:nvGraphicFramePr>
        <p:xfrm>
          <a:off x="1605280" y="406400"/>
          <a:ext cx="9255760" cy="579120"/>
        </p:xfrm>
        <a:graphic>
          <a:graphicData uri="http://schemas.openxmlformats.org/drawingml/2006/table">
            <a:tbl>
              <a:tblPr firstRow="1" bandRow="1">
                <a:tableStyleId>{5C22544A-7EE6-4342-B048-85BDC9FD1C3A}</a:tableStyleId>
              </a:tblPr>
              <a:tblGrid>
                <a:gridCol w="9255760">
                  <a:extLst>
                    <a:ext uri="{9D8B030D-6E8A-4147-A177-3AD203B41FA5}">
                      <a16:colId xmlns:a16="http://schemas.microsoft.com/office/drawing/2014/main" val="184074798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t>Outcomes/Deliverables</a:t>
                      </a:r>
                      <a:endParaRPr lang="en-IN" sz="3200" dirty="0"/>
                    </a:p>
                  </a:txBody>
                  <a:tcPr/>
                </a:tc>
                <a:extLst>
                  <a:ext uri="{0D108BD9-81ED-4DB2-BD59-A6C34878D82A}">
                    <a16:rowId xmlns:a16="http://schemas.microsoft.com/office/drawing/2014/main" val="3424560228"/>
                  </a:ext>
                </a:extLst>
              </a:tr>
            </a:tbl>
          </a:graphicData>
        </a:graphic>
      </p:graphicFrame>
      <p:pic>
        <p:nvPicPr>
          <p:cNvPr id="4" name="Picture 3">
            <a:extLst>
              <a:ext uri="{FF2B5EF4-FFF2-40B4-BE49-F238E27FC236}">
                <a16:creationId xmlns:a16="http://schemas.microsoft.com/office/drawing/2014/main" id="{A043E0A4-D4C0-1B14-E641-42415501F1CF}"/>
              </a:ext>
            </a:extLst>
          </p:cNvPr>
          <p:cNvPicPr>
            <a:picLocks noChangeAspect="1"/>
          </p:cNvPicPr>
          <p:nvPr/>
        </p:nvPicPr>
        <p:blipFill rotWithShape="1">
          <a:blip r:embed="rId2">
            <a:extLst>
              <a:ext uri="{28A0092B-C50C-407E-A947-70E740481C1C}">
                <a14:useLocalDpi xmlns:a14="http://schemas.microsoft.com/office/drawing/2010/main" val="0"/>
              </a:ext>
            </a:extLst>
          </a:blip>
          <a:srcRect l="13111" t="5926" r="8372" b="13481"/>
          <a:stretch/>
        </p:blipFill>
        <p:spPr>
          <a:xfrm>
            <a:off x="5598160" y="1097280"/>
            <a:ext cx="5384800" cy="5527040"/>
          </a:xfrm>
          <a:prstGeom prst="rect">
            <a:avLst/>
          </a:prstGeom>
        </p:spPr>
      </p:pic>
      <p:sp>
        <p:nvSpPr>
          <p:cNvPr id="5" name="TextBox 4">
            <a:extLst>
              <a:ext uri="{FF2B5EF4-FFF2-40B4-BE49-F238E27FC236}">
                <a16:creationId xmlns:a16="http://schemas.microsoft.com/office/drawing/2014/main" id="{4BB9DA5A-D612-B863-1FA9-7D4A40BAFCFC}"/>
              </a:ext>
            </a:extLst>
          </p:cNvPr>
          <p:cNvSpPr txBox="1"/>
          <p:nvPr/>
        </p:nvSpPr>
        <p:spPr>
          <a:xfrm>
            <a:off x="1706880" y="3078480"/>
            <a:ext cx="4643120" cy="1200329"/>
          </a:xfrm>
          <a:prstGeom prst="rect">
            <a:avLst/>
          </a:prstGeom>
          <a:noFill/>
        </p:spPr>
        <p:txBody>
          <a:bodyPr wrap="square" rtlCol="0">
            <a:spAutoFit/>
          </a:bodyPr>
          <a:lstStyle/>
          <a:p>
            <a:pPr marL="342900" indent="-342900">
              <a:buFont typeface="Arial" panose="020B0604020202020204" pitchFamily="34" charset="0"/>
              <a:buChar char="•"/>
            </a:pPr>
            <a:r>
              <a:rPr lang="en-IN" sz="2400" dirty="0"/>
              <a:t>Sending an alert or notification to remind the user about the type of event 24 hours prior.</a:t>
            </a:r>
          </a:p>
        </p:txBody>
      </p:sp>
    </p:spTree>
    <p:extLst>
      <p:ext uri="{BB962C8B-B14F-4D97-AF65-F5344CB8AC3E}">
        <p14:creationId xmlns:p14="http://schemas.microsoft.com/office/powerpoint/2010/main" val="3038070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360968E-365E-1E9D-98E6-793539C2B8B8}"/>
              </a:ext>
            </a:extLst>
          </p:cNvPr>
          <p:cNvGraphicFramePr>
            <a:graphicFrameLocks noGrp="1"/>
          </p:cNvGraphicFramePr>
          <p:nvPr>
            <p:extLst>
              <p:ext uri="{D42A27DB-BD31-4B8C-83A1-F6EECF244321}">
                <p14:modId xmlns:p14="http://schemas.microsoft.com/office/powerpoint/2010/main" val="306619611"/>
              </p:ext>
            </p:extLst>
          </p:nvPr>
        </p:nvGraphicFramePr>
        <p:xfrm>
          <a:off x="2032000" y="719666"/>
          <a:ext cx="8128000" cy="5791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971608862"/>
                    </a:ext>
                  </a:extLst>
                </a:gridCol>
              </a:tblGrid>
              <a:tr h="370840">
                <a:tc>
                  <a:txBody>
                    <a:bodyPr/>
                    <a:lstStyle/>
                    <a:p>
                      <a:pPr algn="ctr"/>
                      <a:r>
                        <a:rPr lang="en-US" sz="3200" b="1" dirty="0"/>
                        <a:t>Expected Time Duration/ Action Plan</a:t>
                      </a:r>
                      <a:endParaRPr lang="en-IN" sz="3200" dirty="0"/>
                    </a:p>
                  </a:txBody>
                  <a:tcPr/>
                </a:tc>
                <a:extLst>
                  <a:ext uri="{0D108BD9-81ED-4DB2-BD59-A6C34878D82A}">
                    <a16:rowId xmlns:a16="http://schemas.microsoft.com/office/drawing/2014/main" val="2033860823"/>
                  </a:ext>
                </a:extLst>
              </a:tr>
            </a:tbl>
          </a:graphicData>
        </a:graphic>
      </p:graphicFrame>
      <p:sp>
        <p:nvSpPr>
          <p:cNvPr id="7" name="TextBox 6">
            <a:extLst>
              <a:ext uri="{FF2B5EF4-FFF2-40B4-BE49-F238E27FC236}">
                <a16:creationId xmlns:a16="http://schemas.microsoft.com/office/drawing/2014/main" id="{8A8B6ED9-0EA8-B9F2-E069-F42DE0C9E7E7}"/>
              </a:ext>
            </a:extLst>
          </p:cNvPr>
          <p:cNvSpPr txBox="1"/>
          <p:nvPr/>
        </p:nvSpPr>
        <p:spPr>
          <a:xfrm>
            <a:off x="2799080" y="1690360"/>
            <a:ext cx="6126480" cy="1938992"/>
          </a:xfrm>
          <a:prstGeom prst="rect">
            <a:avLst/>
          </a:prstGeom>
          <a:noFill/>
        </p:spPr>
        <p:txBody>
          <a:bodyPr wrap="square">
            <a:spAutoFit/>
          </a:bodyPr>
          <a:lstStyle/>
          <a:p>
            <a:pPr algn="just">
              <a:buFont typeface="+mj-lt"/>
              <a:buAutoNum type="arabicPeriod"/>
            </a:pPr>
            <a:r>
              <a:rPr lang="en-US" sz="2400" b="1" i="0" dirty="0">
                <a:solidFill>
                  <a:srgbClr val="374151"/>
                </a:solidFill>
                <a:effectLst/>
              </a:rPr>
              <a:t>Initiation (1 weeks)</a:t>
            </a:r>
            <a:endParaRPr lang="en-US" sz="2400" b="0" i="0" dirty="0">
              <a:solidFill>
                <a:srgbClr val="374151"/>
              </a:solidFill>
              <a:effectLst/>
            </a:endParaRPr>
          </a:p>
          <a:p>
            <a:pPr algn="just">
              <a:buFont typeface="+mj-lt"/>
              <a:buAutoNum type="arabicPeriod"/>
            </a:pPr>
            <a:r>
              <a:rPr lang="en-US" sz="2400" b="1" i="0" dirty="0">
                <a:solidFill>
                  <a:srgbClr val="374151"/>
                </a:solidFill>
                <a:effectLst/>
              </a:rPr>
              <a:t>Requirements Analysis (2 weeks)</a:t>
            </a:r>
            <a:endParaRPr lang="en-US" sz="2400" b="0" i="0" dirty="0">
              <a:solidFill>
                <a:srgbClr val="374151"/>
              </a:solidFill>
              <a:effectLst/>
            </a:endParaRPr>
          </a:p>
          <a:p>
            <a:pPr algn="just">
              <a:buFont typeface="+mj-lt"/>
              <a:buAutoNum type="arabicPeriod"/>
            </a:pPr>
            <a:r>
              <a:rPr lang="en-US" sz="2400" b="1" i="0" dirty="0">
                <a:solidFill>
                  <a:srgbClr val="374151"/>
                </a:solidFill>
                <a:effectLst/>
              </a:rPr>
              <a:t>Tech Stack Selection (1 weeks)</a:t>
            </a:r>
            <a:endParaRPr lang="en-US" sz="2400" b="0" i="0" dirty="0">
              <a:solidFill>
                <a:srgbClr val="374151"/>
              </a:solidFill>
              <a:effectLst/>
            </a:endParaRPr>
          </a:p>
          <a:p>
            <a:pPr algn="just">
              <a:buFont typeface="+mj-lt"/>
              <a:buAutoNum type="arabicPeriod"/>
            </a:pPr>
            <a:r>
              <a:rPr lang="en-US" sz="2400" b="1" i="0" dirty="0">
                <a:solidFill>
                  <a:srgbClr val="374151"/>
                </a:solidFill>
                <a:effectLst/>
              </a:rPr>
              <a:t>System Design (</a:t>
            </a:r>
            <a:r>
              <a:rPr lang="en-US" sz="2400" b="1" dirty="0">
                <a:solidFill>
                  <a:srgbClr val="374151"/>
                </a:solidFill>
              </a:rPr>
              <a:t>3 </a:t>
            </a:r>
            <a:r>
              <a:rPr lang="en-US" sz="2400" b="1" i="0" dirty="0">
                <a:solidFill>
                  <a:srgbClr val="374151"/>
                </a:solidFill>
                <a:effectLst/>
              </a:rPr>
              <a:t>weeks)</a:t>
            </a:r>
            <a:endParaRPr lang="en-US" sz="2400" b="0" i="0" dirty="0">
              <a:solidFill>
                <a:srgbClr val="374151"/>
              </a:solidFill>
              <a:effectLst/>
            </a:endParaRPr>
          </a:p>
          <a:p>
            <a:pPr algn="just">
              <a:buFont typeface="+mj-lt"/>
              <a:buAutoNum type="arabicPeriod"/>
            </a:pPr>
            <a:r>
              <a:rPr lang="en-US" sz="2400" b="1" i="0" dirty="0">
                <a:solidFill>
                  <a:srgbClr val="374151"/>
                </a:solidFill>
                <a:effectLst/>
              </a:rPr>
              <a:t>NLP Model Development (4 weeks</a:t>
            </a:r>
            <a:r>
              <a:rPr lang="en-US" b="1" i="0" dirty="0">
                <a:solidFill>
                  <a:srgbClr val="374151"/>
                </a:solidFill>
                <a:effectLst/>
                <a:latin typeface="Söhne"/>
              </a:rPr>
              <a:t>)</a:t>
            </a:r>
            <a:endParaRPr lang="en-US" b="0" i="0" dirty="0">
              <a:solidFill>
                <a:srgbClr val="374151"/>
              </a:solidFill>
              <a:effectLst/>
              <a:latin typeface="Söhne"/>
            </a:endParaRPr>
          </a:p>
        </p:txBody>
      </p:sp>
      <p:sp>
        <p:nvSpPr>
          <p:cNvPr id="9" name="TextBox 8">
            <a:extLst>
              <a:ext uri="{FF2B5EF4-FFF2-40B4-BE49-F238E27FC236}">
                <a16:creationId xmlns:a16="http://schemas.microsoft.com/office/drawing/2014/main" id="{55F55BEE-BFD1-69EC-0DD0-A699DDBB90BA}"/>
              </a:ext>
            </a:extLst>
          </p:cNvPr>
          <p:cNvSpPr txBox="1"/>
          <p:nvPr/>
        </p:nvSpPr>
        <p:spPr>
          <a:xfrm>
            <a:off x="2799080" y="3828812"/>
            <a:ext cx="6126480" cy="2677656"/>
          </a:xfrm>
          <a:prstGeom prst="rect">
            <a:avLst/>
          </a:prstGeom>
          <a:noFill/>
        </p:spPr>
        <p:txBody>
          <a:bodyPr wrap="square">
            <a:spAutoFit/>
          </a:bodyPr>
          <a:lstStyle/>
          <a:p>
            <a:pPr algn="just"/>
            <a:r>
              <a:rPr lang="en-US" sz="2400" b="1" i="0" dirty="0">
                <a:effectLst/>
              </a:rPr>
              <a:t>Key Milestones</a:t>
            </a:r>
          </a:p>
          <a:p>
            <a:pPr algn="just"/>
            <a:endParaRPr lang="en-US" sz="2400" b="1" i="0" dirty="0">
              <a:effectLst/>
            </a:endParaRPr>
          </a:p>
          <a:p>
            <a:pPr algn="just">
              <a:buFont typeface="Arial" panose="020B0604020202020204" pitchFamily="34" charset="0"/>
              <a:buChar char="•"/>
            </a:pPr>
            <a:r>
              <a:rPr lang="en-US" sz="2400" b="0" i="0" dirty="0">
                <a:solidFill>
                  <a:srgbClr val="374151"/>
                </a:solidFill>
                <a:effectLst/>
              </a:rPr>
              <a:t>Project Kick-off</a:t>
            </a:r>
          </a:p>
          <a:p>
            <a:pPr algn="just">
              <a:buFont typeface="Arial" panose="020B0604020202020204" pitchFamily="34" charset="0"/>
              <a:buChar char="•"/>
            </a:pPr>
            <a:r>
              <a:rPr lang="en-US" sz="2400" b="0" i="0" dirty="0">
                <a:solidFill>
                  <a:srgbClr val="374151"/>
                </a:solidFill>
                <a:effectLst/>
              </a:rPr>
              <a:t>Requirements Document</a:t>
            </a:r>
          </a:p>
          <a:p>
            <a:pPr algn="just">
              <a:buFont typeface="Arial" panose="020B0604020202020204" pitchFamily="34" charset="0"/>
              <a:buChar char="•"/>
            </a:pPr>
            <a:r>
              <a:rPr lang="en-US" sz="2400" b="0" i="0" dirty="0">
                <a:solidFill>
                  <a:srgbClr val="374151"/>
                </a:solidFill>
                <a:effectLst/>
              </a:rPr>
              <a:t>Technology Stack Selection</a:t>
            </a:r>
          </a:p>
          <a:p>
            <a:pPr algn="just">
              <a:buFont typeface="Arial" panose="020B0604020202020204" pitchFamily="34" charset="0"/>
              <a:buChar char="•"/>
            </a:pPr>
            <a:r>
              <a:rPr lang="en-US" sz="2400" b="0" i="0" dirty="0">
                <a:solidFill>
                  <a:srgbClr val="374151"/>
                </a:solidFill>
                <a:effectLst/>
              </a:rPr>
              <a:t>System Architecture Design</a:t>
            </a:r>
          </a:p>
          <a:p>
            <a:pPr algn="just">
              <a:buFont typeface="Arial" panose="020B0604020202020204" pitchFamily="34" charset="0"/>
              <a:buChar char="•"/>
            </a:pPr>
            <a:r>
              <a:rPr lang="en-US" sz="2400" b="0" i="0" dirty="0">
                <a:solidFill>
                  <a:srgbClr val="374151"/>
                </a:solidFill>
                <a:effectLst/>
              </a:rPr>
              <a:t>NLP Model Development Complete</a:t>
            </a:r>
          </a:p>
        </p:txBody>
      </p:sp>
    </p:spTree>
    <p:extLst>
      <p:ext uri="{BB962C8B-B14F-4D97-AF65-F5344CB8AC3E}">
        <p14:creationId xmlns:p14="http://schemas.microsoft.com/office/powerpoint/2010/main" val="580327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C0936B7-ABC3-6F77-9982-37A19361CD6E}"/>
              </a:ext>
            </a:extLst>
          </p:cNvPr>
          <p:cNvGraphicFramePr>
            <a:graphicFrameLocks noGrp="1"/>
          </p:cNvGraphicFramePr>
          <p:nvPr>
            <p:extLst>
              <p:ext uri="{D42A27DB-BD31-4B8C-83A1-F6EECF244321}">
                <p14:modId xmlns:p14="http://schemas.microsoft.com/office/powerpoint/2010/main" val="1332424187"/>
              </p:ext>
            </p:extLst>
          </p:nvPr>
        </p:nvGraphicFramePr>
        <p:xfrm>
          <a:off x="2032000" y="719666"/>
          <a:ext cx="8128000" cy="5791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13616886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t>Expected Time Duration/ Action Plan</a:t>
                      </a:r>
                      <a:endParaRPr lang="en-IN" sz="3200" dirty="0"/>
                    </a:p>
                  </a:txBody>
                  <a:tcPr/>
                </a:tc>
                <a:extLst>
                  <a:ext uri="{0D108BD9-81ED-4DB2-BD59-A6C34878D82A}">
                    <a16:rowId xmlns:a16="http://schemas.microsoft.com/office/drawing/2014/main" val="3572882190"/>
                  </a:ext>
                </a:extLst>
              </a:tr>
            </a:tbl>
          </a:graphicData>
        </a:graphic>
      </p:graphicFrame>
      <p:sp>
        <p:nvSpPr>
          <p:cNvPr id="4" name="TextBox 3">
            <a:extLst>
              <a:ext uri="{FF2B5EF4-FFF2-40B4-BE49-F238E27FC236}">
                <a16:creationId xmlns:a16="http://schemas.microsoft.com/office/drawing/2014/main" id="{83C7E291-A6B0-BD09-A955-78E8E185D476}"/>
              </a:ext>
            </a:extLst>
          </p:cNvPr>
          <p:cNvSpPr txBox="1"/>
          <p:nvPr/>
        </p:nvSpPr>
        <p:spPr>
          <a:xfrm>
            <a:off x="2667000" y="1490008"/>
            <a:ext cx="6126480" cy="1938992"/>
          </a:xfrm>
          <a:prstGeom prst="rect">
            <a:avLst/>
          </a:prstGeom>
          <a:noFill/>
        </p:spPr>
        <p:txBody>
          <a:bodyPr wrap="square">
            <a:spAutoFit/>
          </a:bodyPr>
          <a:lstStyle/>
          <a:p>
            <a:pPr algn="l">
              <a:buFont typeface="+mj-lt"/>
              <a:buAutoNum type="arabicPeriod" startAt="6"/>
            </a:pPr>
            <a:r>
              <a:rPr lang="en-US" sz="2400" b="1" i="0" dirty="0">
                <a:solidFill>
                  <a:srgbClr val="374151"/>
                </a:solidFill>
                <a:effectLst/>
                <a:latin typeface="Söhne"/>
              </a:rPr>
              <a:t>WhatsApp Integration (</a:t>
            </a:r>
            <a:r>
              <a:rPr lang="en-US" sz="2400" b="1" dirty="0">
                <a:solidFill>
                  <a:srgbClr val="374151"/>
                </a:solidFill>
                <a:latin typeface="Söhne"/>
              </a:rPr>
              <a:t>2 </a:t>
            </a:r>
            <a:r>
              <a:rPr lang="en-US" sz="2400" b="1" i="0" dirty="0">
                <a:solidFill>
                  <a:srgbClr val="374151"/>
                </a:solidFill>
                <a:effectLst/>
                <a:latin typeface="Söhne"/>
              </a:rPr>
              <a:t>weeks)</a:t>
            </a:r>
            <a:endParaRPr lang="en-US" sz="2400" b="0" i="0" dirty="0">
              <a:solidFill>
                <a:srgbClr val="374151"/>
              </a:solidFill>
              <a:effectLst/>
              <a:latin typeface="Söhne"/>
            </a:endParaRPr>
          </a:p>
          <a:p>
            <a:pPr algn="l">
              <a:buFont typeface="+mj-lt"/>
              <a:buAutoNum type="arabicPeriod" startAt="6"/>
            </a:pPr>
            <a:r>
              <a:rPr lang="en-US" sz="2400" b="1" i="0" dirty="0">
                <a:solidFill>
                  <a:srgbClr val="374151"/>
                </a:solidFill>
                <a:effectLst/>
                <a:latin typeface="Söhne"/>
              </a:rPr>
              <a:t>Database Implementation (3 weeks)</a:t>
            </a:r>
            <a:endParaRPr lang="en-US" sz="2400" b="0" i="0" dirty="0">
              <a:solidFill>
                <a:srgbClr val="374151"/>
              </a:solidFill>
              <a:effectLst/>
              <a:latin typeface="Söhne"/>
            </a:endParaRPr>
          </a:p>
          <a:p>
            <a:pPr algn="l">
              <a:buFont typeface="+mj-lt"/>
              <a:buAutoNum type="arabicPeriod" startAt="6"/>
            </a:pPr>
            <a:r>
              <a:rPr lang="en-US" sz="2400" b="1" i="0" dirty="0">
                <a:solidFill>
                  <a:srgbClr val="374151"/>
                </a:solidFill>
                <a:effectLst/>
                <a:latin typeface="Söhne"/>
              </a:rPr>
              <a:t>Reminder Scheduling System (3 weeks)</a:t>
            </a:r>
            <a:endParaRPr lang="en-US" sz="2400" b="0" i="0" dirty="0">
              <a:solidFill>
                <a:srgbClr val="374151"/>
              </a:solidFill>
              <a:effectLst/>
              <a:latin typeface="Söhne"/>
            </a:endParaRPr>
          </a:p>
          <a:p>
            <a:pPr algn="l">
              <a:buFont typeface="+mj-lt"/>
              <a:buAutoNum type="arabicPeriod" startAt="6"/>
            </a:pPr>
            <a:r>
              <a:rPr lang="en-US" sz="2400" b="1" i="0" dirty="0">
                <a:solidFill>
                  <a:srgbClr val="374151"/>
                </a:solidFill>
                <a:effectLst/>
                <a:latin typeface="Söhne"/>
              </a:rPr>
              <a:t>User Personalization (4 weeks)</a:t>
            </a:r>
            <a:endParaRPr lang="en-US" sz="2400" b="0" i="0" dirty="0">
              <a:solidFill>
                <a:srgbClr val="374151"/>
              </a:solidFill>
              <a:effectLst/>
              <a:latin typeface="Söhne"/>
            </a:endParaRPr>
          </a:p>
          <a:p>
            <a:pPr algn="l">
              <a:buFont typeface="+mj-lt"/>
              <a:buAutoNum type="arabicPeriod" startAt="6"/>
            </a:pPr>
            <a:r>
              <a:rPr lang="en-US" sz="2400" b="1" i="0" dirty="0">
                <a:solidFill>
                  <a:srgbClr val="374151"/>
                </a:solidFill>
                <a:effectLst/>
                <a:latin typeface="Söhne"/>
              </a:rPr>
              <a:t>Conflict Resolution Algorithm (2 weeks)</a:t>
            </a:r>
            <a:endParaRPr lang="en-US" sz="2400" b="0" i="0" dirty="0">
              <a:solidFill>
                <a:srgbClr val="374151"/>
              </a:solidFill>
              <a:effectLst/>
              <a:latin typeface="Söhne"/>
            </a:endParaRPr>
          </a:p>
        </p:txBody>
      </p:sp>
      <p:sp>
        <p:nvSpPr>
          <p:cNvPr id="6" name="TextBox 5">
            <a:extLst>
              <a:ext uri="{FF2B5EF4-FFF2-40B4-BE49-F238E27FC236}">
                <a16:creationId xmlns:a16="http://schemas.microsoft.com/office/drawing/2014/main" id="{D777D340-568F-571C-7EA6-0A22A356AD56}"/>
              </a:ext>
            </a:extLst>
          </p:cNvPr>
          <p:cNvSpPr txBox="1"/>
          <p:nvPr/>
        </p:nvSpPr>
        <p:spPr>
          <a:xfrm>
            <a:off x="2819400" y="3620222"/>
            <a:ext cx="6126480" cy="2677656"/>
          </a:xfrm>
          <a:prstGeom prst="rect">
            <a:avLst/>
          </a:prstGeom>
          <a:noFill/>
        </p:spPr>
        <p:txBody>
          <a:bodyPr wrap="square">
            <a:spAutoFit/>
          </a:bodyPr>
          <a:lstStyle/>
          <a:p>
            <a:pPr algn="l"/>
            <a:r>
              <a:rPr lang="en-US" sz="2400" b="1" i="0" dirty="0">
                <a:effectLst/>
              </a:rPr>
              <a:t>Key Milestones </a:t>
            </a:r>
            <a:endParaRPr lang="en-US" sz="2400" b="1" dirty="0"/>
          </a:p>
          <a:p>
            <a:pPr algn="l"/>
            <a:endParaRPr lang="en-US" sz="2400" b="0" i="0" dirty="0">
              <a:effectLst/>
            </a:endParaRPr>
          </a:p>
          <a:p>
            <a:pPr algn="l">
              <a:buFont typeface="Arial" panose="020B0604020202020204" pitchFamily="34" charset="0"/>
              <a:buChar char="•"/>
            </a:pPr>
            <a:r>
              <a:rPr lang="en-US" sz="2400" b="0" i="0" dirty="0">
                <a:solidFill>
                  <a:srgbClr val="374151"/>
                </a:solidFill>
                <a:effectLst/>
              </a:rPr>
              <a:t>WhatsApp Integration</a:t>
            </a:r>
          </a:p>
          <a:p>
            <a:pPr algn="l">
              <a:buFont typeface="Arial" panose="020B0604020202020204" pitchFamily="34" charset="0"/>
              <a:buChar char="•"/>
            </a:pPr>
            <a:r>
              <a:rPr lang="en-US" sz="2400" b="0" i="0" dirty="0">
                <a:solidFill>
                  <a:srgbClr val="374151"/>
                </a:solidFill>
                <a:effectLst/>
              </a:rPr>
              <a:t>Database Implementation</a:t>
            </a:r>
          </a:p>
          <a:p>
            <a:pPr algn="l">
              <a:buFont typeface="Arial" panose="020B0604020202020204" pitchFamily="34" charset="0"/>
              <a:buChar char="•"/>
            </a:pPr>
            <a:r>
              <a:rPr lang="en-US" sz="2400" b="0" i="0" dirty="0">
                <a:solidFill>
                  <a:srgbClr val="374151"/>
                </a:solidFill>
                <a:effectLst/>
              </a:rPr>
              <a:t>Scheduling Algorithm</a:t>
            </a:r>
          </a:p>
          <a:p>
            <a:pPr algn="l">
              <a:buFont typeface="Arial" panose="020B0604020202020204" pitchFamily="34" charset="0"/>
              <a:buChar char="•"/>
            </a:pPr>
            <a:r>
              <a:rPr lang="en-US" sz="2400" b="0" i="0" dirty="0">
                <a:solidFill>
                  <a:srgbClr val="374151"/>
                </a:solidFill>
                <a:effectLst/>
              </a:rPr>
              <a:t>User Personalization</a:t>
            </a:r>
          </a:p>
          <a:p>
            <a:pPr algn="l">
              <a:buFont typeface="Arial" panose="020B0604020202020204" pitchFamily="34" charset="0"/>
              <a:buChar char="•"/>
            </a:pPr>
            <a:r>
              <a:rPr lang="en-US" sz="2400" b="0" i="0" dirty="0">
                <a:solidFill>
                  <a:srgbClr val="374151"/>
                </a:solidFill>
                <a:effectLst/>
              </a:rPr>
              <a:t>Conflict Resolution</a:t>
            </a:r>
          </a:p>
        </p:txBody>
      </p:sp>
    </p:spTree>
    <p:extLst>
      <p:ext uri="{BB962C8B-B14F-4D97-AF65-F5344CB8AC3E}">
        <p14:creationId xmlns:p14="http://schemas.microsoft.com/office/powerpoint/2010/main" val="539846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F21511B-95BA-F8DA-7BD2-92EEE6473688}"/>
              </a:ext>
            </a:extLst>
          </p:cNvPr>
          <p:cNvGraphicFramePr>
            <a:graphicFrameLocks noGrp="1"/>
          </p:cNvGraphicFramePr>
          <p:nvPr>
            <p:extLst>
              <p:ext uri="{D42A27DB-BD31-4B8C-83A1-F6EECF244321}">
                <p14:modId xmlns:p14="http://schemas.microsoft.com/office/powerpoint/2010/main" val="2517174702"/>
              </p:ext>
            </p:extLst>
          </p:nvPr>
        </p:nvGraphicFramePr>
        <p:xfrm>
          <a:off x="2032000" y="719666"/>
          <a:ext cx="8128000" cy="5791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536398875"/>
                    </a:ext>
                  </a:extLst>
                </a:gridCol>
              </a:tblGrid>
              <a:tr h="370840">
                <a:tc>
                  <a:txBody>
                    <a:bodyPr/>
                    <a:lstStyle/>
                    <a:p>
                      <a:pPr algn="ctr"/>
                      <a:r>
                        <a:rPr lang="en-IN" sz="3200" dirty="0"/>
                        <a:t>References</a:t>
                      </a:r>
                    </a:p>
                  </a:txBody>
                  <a:tcPr/>
                </a:tc>
                <a:extLst>
                  <a:ext uri="{0D108BD9-81ED-4DB2-BD59-A6C34878D82A}">
                    <a16:rowId xmlns:a16="http://schemas.microsoft.com/office/drawing/2014/main" val="3582610710"/>
                  </a:ext>
                </a:extLst>
              </a:tr>
            </a:tbl>
          </a:graphicData>
        </a:graphic>
      </p:graphicFrame>
      <p:sp>
        <p:nvSpPr>
          <p:cNvPr id="4" name="TextBox 3">
            <a:extLst>
              <a:ext uri="{FF2B5EF4-FFF2-40B4-BE49-F238E27FC236}">
                <a16:creationId xmlns:a16="http://schemas.microsoft.com/office/drawing/2014/main" id="{5D640024-2C0A-32E2-6B94-A12D3F443A10}"/>
              </a:ext>
            </a:extLst>
          </p:cNvPr>
          <p:cNvSpPr txBox="1"/>
          <p:nvPr/>
        </p:nvSpPr>
        <p:spPr>
          <a:xfrm>
            <a:off x="2296160" y="1673275"/>
            <a:ext cx="6588760" cy="3693319"/>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1F1F1F"/>
                </a:solidFill>
                <a:effectLst/>
              </a:rPr>
              <a:t>Spacy: Industrial-strength Natural Language Processing" by </a:t>
            </a:r>
            <a:r>
              <a:rPr lang="en-US" sz="2400" b="0" i="0" dirty="0" err="1">
                <a:solidFill>
                  <a:srgbClr val="1F1F1F"/>
                </a:solidFill>
                <a:effectLst/>
              </a:rPr>
              <a:t>spaCy</a:t>
            </a:r>
            <a:r>
              <a:rPr lang="en-US" sz="2400" b="0" i="0" dirty="0">
                <a:solidFill>
                  <a:srgbClr val="1F1F1F"/>
                </a:solidFill>
                <a:effectLst/>
              </a:rPr>
              <a:t> Project (2023)</a:t>
            </a:r>
          </a:p>
          <a:p>
            <a:pPr marL="342900" indent="-342900">
              <a:buFont typeface="Arial" panose="020B0604020202020204" pitchFamily="34" charset="0"/>
              <a:buChar char="•"/>
            </a:pPr>
            <a:endParaRPr lang="en-US" sz="2400" dirty="0">
              <a:solidFill>
                <a:schemeClr val="accent1">
                  <a:lumMod val="50000"/>
                </a:schemeClr>
              </a:solidFill>
            </a:endParaRPr>
          </a:p>
          <a:p>
            <a:pPr marL="342900" indent="-342900">
              <a:buFont typeface="Arial" panose="020B0604020202020204" pitchFamily="34" charset="0"/>
              <a:buChar char="•"/>
            </a:pPr>
            <a:r>
              <a:rPr lang="en-US" sz="2400" i="0" dirty="0">
                <a:effectLst/>
              </a:rPr>
              <a:t>Extraction of temporal information from social media messages using the BERT model.</a:t>
            </a:r>
          </a:p>
          <a:p>
            <a:pPr marL="342900" indent="-342900">
              <a:buFont typeface="Arial" panose="020B0604020202020204" pitchFamily="34" charset="0"/>
              <a:buChar char="•"/>
            </a:pPr>
            <a:endParaRPr lang="en-US" sz="2400" i="0" dirty="0">
              <a:effectLst/>
            </a:endParaRPr>
          </a:p>
          <a:p>
            <a:pPr marL="342900" indent="-342900">
              <a:buFont typeface="Arial" panose="020B0604020202020204" pitchFamily="34" charset="0"/>
              <a:buChar char="•"/>
            </a:pPr>
            <a:r>
              <a:rPr lang="en-US" sz="2400" b="0" i="0" dirty="0">
                <a:solidFill>
                  <a:srgbClr val="1F1F1F"/>
                </a:solidFill>
                <a:effectLst/>
                <a:latin typeface="Google Sans"/>
              </a:rPr>
              <a:t>"</a:t>
            </a:r>
            <a:r>
              <a:rPr lang="en-US" sz="2400" b="0" i="0" dirty="0">
                <a:solidFill>
                  <a:srgbClr val="1F1F1F"/>
                </a:solidFill>
                <a:effectLst/>
              </a:rPr>
              <a:t>Named Entity Recognition for Time and Location: A Survey" by J. Li et al. (2017)</a:t>
            </a:r>
            <a:endParaRPr lang="en-US" sz="2400" i="0" dirty="0">
              <a:effectLst/>
            </a:endParaRPr>
          </a:p>
          <a:p>
            <a:pPr marL="285750" indent="-285750">
              <a:buFont typeface="Arial" panose="020B0604020202020204" pitchFamily="34" charset="0"/>
              <a:buChar char="•"/>
            </a:pPr>
            <a:endParaRPr lang="en-IN" dirty="0"/>
          </a:p>
          <a:p>
            <a:pPr marL="342900" indent="-342900">
              <a:buFont typeface="Arial" panose="020B0604020202020204" pitchFamily="34" charset="0"/>
              <a:buChar char="•"/>
            </a:pPr>
            <a:r>
              <a:rPr lang="en-IN" sz="2400" dirty="0"/>
              <a:t>Google Scholar</a:t>
            </a:r>
          </a:p>
        </p:txBody>
      </p:sp>
    </p:spTree>
    <p:extLst>
      <p:ext uri="{BB962C8B-B14F-4D97-AF65-F5344CB8AC3E}">
        <p14:creationId xmlns:p14="http://schemas.microsoft.com/office/powerpoint/2010/main" val="1365676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F0F079-960C-06DF-A8D5-ADC2A7757ACF}"/>
              </a:ext>
            </a:extLst>
          </p:cNvPr>
          <p:cNvGraphicFramePr>
            <a:graphicFrameLocks noGrp="1"/>
          </p:cNvGraphicFramePr>
          <p:nvPr>
            <p:extLst>
              <p:ext uri="{D42A27DB-BD31-4B8C-83A1-F6EECF244321}">
                <p14:modId xmlns:p14="http://schemas.microsoft.com/office/powerpoint/2010/main" val="3702211611"/>
              </p:ext>
            </p:extLst>
          </p:nvPr>
        </p:nvGraphicFramePr>
        <p:xfrm>
          <a:off x="1678038" y="1931302"/>
          <a:ext cx="9613981" cy="3200400"/>
        </p:xfrm>
        <a:graphic>
          <a:graphicData uri="http://schemas.openxmlformats.org/drawingml/2006/table">
            <a:tbl>
              <a:tblPr firstRow="1" bandRow="1">
                <a:tableStyleId>{5C22544A-7EE6-4342-B048-85BDC9FD1C3A}</a:tableStyleId>
              </a:tblPr>
              <a:tblGrid>
                <a:gridCol w="9613981">
                  <a:extLst>
                    <a:ext uri="{9D8B030D-6E8A-4147-A177-3AD203B41FA5}">
                      <a16:colId xmlns:a16="http://schemas.microsoft.com/office/drawing/2014/main" val="1955555974"/>
                    </a:ext>
                  </a:extLst>
                </a:gridCol>
              </a:tblGrid>
              <a:tr h="3136491">
                <a:tc>
                  <a:txBody>
                    <a:bodyPr/>
                    <a:lstStyle/>
                    <a:p>
                      <a:endParaRPr lang="en-IN" dirty="0"/>
                    </a:p>
                    <a:p>
                      <a:endParaRPr lang="en-IN" dirty="0"/>
                    </a:p>
                    <a:p>
                      <a:endParaRPr lang="en-IN" dirty="0"/>
                    </a:p>
                    <a:p>
                      <a:endParaRPr lang="en-IN" dirty="0"/>
                    </a:p>
                    <a:p>
                      <a:pPr algn="just"/>
                      <a:r>
                        <a:rPr lang="en-IN" sz="2400" i="1" dirty="0">
                          <a:solidFill>
                            <a:schemeClr val="tx1"/>
                          </a:solidFill>
                        </a:rPr>
                        <a:t>Name:   </a:t>
                      </a:r>
                      <a:r>
                        <a:rPr lang="en-IN" sz="2400" dirty="0">
                          <a:solidFill>
                            <a:schemeClr val="tx1"/>
                          </a:solidFill>
                        </a:rPr>
                        <a:t>Anu S M</a:t>
                      </a:r>
                    </a:p>
                    <a:p>
                      <a:pPr algn="just"/>
                      <a:r>
                        <a:rPr lang="en-IN" sz="2400" i="1" dirty="0">
                          <a:solidFill>
                            <a:schemeClr val="tx1"/>
                          </a:solidFill>
                        </a:rPr>
                        <a:t>Branch</a:t>
                      </a:r>
                      <a:r>
                        <a:rPr lang="en-IN" sz="2400" dirty="0">
                          <a:solidFill>
                            <a:schemeClr val="tx1"/>
                          </a:solidFill>
                        </a:rPr>
                        <a:t>: Bachelor of Engineering in Computer Science(Cybersecurity)</a:t>
                      </a:r>
                    </a:p>
                    <a:p>
                      <a:pPr algn="just"/>
                      <a:r>
                        <a:rPr lang="en-IN" sz="2400" i="1" dirty="0">
                          <a:solidFill>
                            <a:schemeClr val="tx1"/>
                          </a:solidFill>
                        </a:rPr>
                        <a:t>College</a:t>
                      </a:r>
                      <a:r>
                        <a:rPr lang="en-IN" sz="2400" dirty="0">
                          <a:solidFill>
                            <a:schemeClr val="tx1"/>
                          </a:solidFill>
                        </a:rPr>
                        <a:t>: M S Ramaiah Institute of Technology, Bengaluru</a:t>
                      </a:r>
                    </a:p>
                    <a:p>
                      <a:pPr algn="just"/>
                      <a:r>
                        <a:rPr lang="en-IN" sz="2400" i="1" dirty="0">
                          <a:solidFill>
                            <a:schemeClr val="tx1"/>
                          </a:solidFill>
                        </a:rPr>
                        <a:t>Sem</a:t>
                      </a:r>
                      <a:r>
                        <a:rPr lang="en-IN" sz="2400" dirty="0">
                          <a:solidFill>
                            <a:schemeClr val="tx1"/>
                          </a:solidFill>
                        </a:rPr>
                        <a:t>: 05</a:t>
                      </a:r>
                    </a:p>
                    <a:p>
                      <a:endParaRPr lang="en-IN" dirty="0"/>
                    </a:p>
                    <a:p>
                      <a:endParaRPr lang="en-IN" dirty="0"/>
                    </a:p>
                  </a:txBody>
                  <a:tcPr>
                    <a:solidFill>
                      <a:schemeClr val="bg1"/>
                    </a:solidFill>
                  </a:tcPr>
                </a:tc>
                <a:extLst>
                  <a:ext uri="{0D108BD9-81ED-4DB2-BD59-A6C34878D82A}">
                    <a16:rowId xmlns:a16="http://schemas.microsoft.com/office/drawing/2014/main" val="3485865291"/>
                  </a:ext>
                </a:extLst>
              </a:tr>
            </a:tbl>
          </a:graphicData>
        </a:graphic>
      </p:graphicFrame>
      <p:graphicFrame>
        <p:nvGraphicFramePr>
          <p:cNvPr id="4" name="Table 3">
            <a:extLst>
              <a:ext uri="{FF2B5EF4-FFF2-40B4-BE49-F238E27FC236}">
                <a16:creationId xmlns:a16="http://schemas.microsoft.com/office/drawing/2014/main" id="{34EB8CAF-3AC8-A2D1-0A81-EBADB221B2B6}"/>
              </a:ext>
            </a:extLst>
          </p:cNvPr>
          <p:cNvGraphicFramePr>
            <a:graphicFrameLocks noGrp="1"/>
          </p:cNvGraphicFramePr>
          <p:nvPr>
            <p:extLst>
              <p:ext uri="{D42A27DB-BD31-4B8C-83A1-F6EECF244321}">
                <p14:modId xmlns:p14="http://schemas.microsoft.com/office/powerpoint/2010/main" val="464893049"/>
              </p:ext>
            </p:extLst>
          </p:nvPr>
        </p:nvGraphicFramePr>
        <p:xfrm>
          <a:off x="1678038" y="992486"/>
          <a:ext cx="8586839" cy="620005"/>
        </p:xfrm>
        <a:graphic>
          <a:graphicData uri="http://schemas.openxmlformats.org/drawingml/2006/table">
            <a:tbl>
              <a:tblPr firstRow="1" bandRow="1">
                <a:tableStyleId>{5C22544A-7EE6-4342-B048-85BDC9FD1C3A}</a:tableStyleId>
              </a:tblPr>
              <a:tblGrid>
                <a:gridCol w="8586839">
                  <a:extLst>
                    <a:ext uri="{9D8B030D-6E8A-4147-A177-3AD203B41FA5}">
                      <a16:colId xmlns:a16="http://schemas.microsoft.com/office/drawing/2014/main" val="3710557485"/>
                    </a:ext>
                  </a:extLst>
                </a:gridCol>
              </a:tblGrid>
              <a:tr h="6200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200" b="1" u="none" dirty="0"/>
                        <a:t>Team Details </a:t>
                      </a:r>
                    </a:p>
                  </a:txBody>
                  <a:tcPr/>
                </a:tc>
                <a:extLst>
                  <a:ext uri="{0D108BD9-81ED-4DB2-BD59-A6C34878D82A}">
                    <a16:rowId xmlns:a16="http://schemas.microsoft.com/office/drawing/2014/main" val="2897201440"/>
                  </a:ext>
                </a:extLst>
              </a:tr>
            </a:tbl>
          </a:graphicData>
        </a:graphic>
      </p:graphicFrame>
    </p:spTree>
    <p:extLst>
      <p:ext uri="{BB962C8B-B14F-4D97-AF65-F5344CB8AC3E}">
        <p14:creationId xmlns:p14="http://schemas.microsoft.com/office/powerpoint/2010/main" val="1431407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1422F8-5786-4CBA-B2FC-55F25325EA83}"/>
              </a:ext>
            </a:extLst>
          </p:cNvPr>
          <p:cNvSpPr/>
          <p:nvPr/>
        </p:nvSpPr>
        <p:spPr>
          <a:xfrm>
            <a:off x="241179" y="241914"/>
            <a:ext cx="11636492" cy="63741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Arrow: Pentagon 2">
            <a:extLst>
              <a:ext uri="{FF2B5EF4-FFF2-40B4-BE49-F238E27FC236}">
                <a16:creationId xmlns:a16="http://schemas.microsoft.com/office/drawing/2014/main" id="{CF88292B-041B-4D75-9C66-D861C3560E40}"/>
              </a:ext>
            </a:extLst>
          </p:cNvPr>
          <p:cNvSpPr/>
          <p:nvPr/>
        </p:nvSpPr>
        <p:spPr>
          <a:xfrm rot="10800000">
            <a:off x="7936636" y="241914"/>
            <a:ext cx="4014185" cy="6374167"/>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52F587C-0C51-43B2-9831-DF139DA89ADA}"/>
              </a:ext>
            </a:extLst>
          </p:cNvPr>
          <p:cNvSpPr txBox="1"/>
          <p:nvPr/>
        </p:nvSpPr>
        <p:spPr>
          <a:xfrm>
            <a:off x="8149943" y="2075324"/>
            <a:ext cx="4178778" cy="3046988"/>
          </a:xfrm>
          <a:prstGeom prst="rect">
            <a:avLst/>
          </a:prstGeom>
          <a:noFill/>
        </p:spPr>
        <p:txBody>
          <a:bodyPr wrap="square" rtlCol="0">
            <a:spAutoFit/>
          </a:bodyPr>
          <a:lstStyle/>
          <a:p>
            <a:pPr algn="ctr"/>
            <a:r>
              <a:rPr lang="en-US" sz="9600" dirty="0">
                <a:solidFill>
                  <a:schemeClr val="accent1">
                    <a:lumMod val="50000"/>
                  </a:schemeClr>
                </a:solidFill>
                <a:latin typeface="Gill Sans MT" panose="020B0502020104020203" pitchFamily="34" charset="0"/>
              </a:rPr>
              <a:t>Thank </a:t>
            </a:r>
          </a:p>
          <a:p>
            <a:pPr algn="ctr"/>
            <a:r>
              <a:rPr lang="en-US" sz="9600" dirty="0">
                <a:solidFill>
                  <a:schemeClr val="accent1">
                    <a:lumMod val="50000"/>
                  </a:schemeClr>
                </a:solidFill>
                <a:latin typeface="Gill Sans MT" panose="020B0502020104020203" pitchFamily="34" charset="0"/>
              </a:rPr>
              <a:t>You</a:t>
            </a:r>
          </a:p>
        </p:txBody>
      </p:sp>
      <p:pic>
        <p:nvPicPr>
          <p:cNvPr id="17" name="Picture 16">
            <a:extLst>
              <a:ext uri="{FF2B5EF4-FFF2-40B4-BE49-F238E27FC236}">
                <a16:creationId xmlns:a16="http://schemas.microsoft.com/office/drawing/2014/main" id="{D77D7415-1C9A-41A9-8ACE-1424E61AC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038" y="1784782"/>
            <a:ext cx="4178778" cy="2542090"/>
          </a:xfrm>
          <a:prstGeom prst="rect">
            <a:avLst/>
          </a:prstGeom>
        </p:spPr>
      </p:pic>
      <p:pic>
        <p:nvPicPr>
          <p:cNvPr id="18" name="Picture 17">
            <a:extLst>
              <a:ext uri="{FF2B5EF4-FFF2-40B4-BE49-F238E27FC236}">
                <a16:creationId xmlns:a16="http://schemas.microsoft.com/office/drawing/2014/main" id="{A1CF3A4F-1A9D-4E95-A1E8-0F1B2FE62A6A}"/>
              </a:ext>
            </a:extLst>
          </p:cNvPr>
          <p:cNvPicPr>
            <a:picLocks noChangeAspect="1"/>
          </p:cNvPicPr>
          <p:nvPr/>
        </p:nvPicPr>
        <p:blipFill rotWithShape="1">
          <a:blip r:embed="rId3">
            <a:extLst>
              <a:ext uri="{28A0092B-C50C-407E-A947-70E740481C1C}">
                <a14:useLocalDpi xmlns:a14="http://schemas.microsoft.com/office/drawing/2010/main" val="0"/>
              </a:ext>
            </a:extLst>
          </a:blip>
          <a:srcRect l="21950" t="65646" r="11258" b="-1"/>
          <a:stretch/>
        </p:blipFill>
        <p:spPr>
          <a:xfrm>
            <a:off x="2574218" y="4764921"/>
            <a:ext cx="5575725" cy="15487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9125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E7424B4-ABA5-254A-54EF-32A2F4C6EC52}"/>
              </a:ext>
            </a:extLst>
          </p:cNvPr>
          <p:cNvGraphicFramePr>
            <a:graphicFrameLocks noGrp="1"/>
          </p:cNvGraphicFramePr>
          <p:nvPr>
            <p:extLst>
              <p:ext uri="{D42A27DB-BD31-4B8C-83A1-F6EECF244321}">
                <p14:modId xmlns:p14="http://schemas.microsoft.com/office/powerpoint/2010/main" val="1341546061"/>
              </p:ext>
            </p:extLst>
          </p:nvPr>
        </p:nvGraphicFramePr>
        <p:xfrm>
          <a:off x="1848874" y="2256611"/>
          <a:ext cx="8714658" cy="2731457"/>
        </p:xfrm>
        <a:graphic>
          <a:graphicData uri="http://schemas.openxmlformats.org/drawingml/2006/table">
            <a:tbl>
              <a:tblPr firstRow="1" bandRow="1">
                <a:tableStyleId>{5C22544A-7EE6-4342-B048-85BDC9FD1C3A}</a:tableStyleId>
              </a:tblPr>
              <a:tblGrid>
                <a:gridCol w="8714658">
                  <a:extLst>
                    <a:ext uri="{9D8B030D-6E8A-4147-A177-3AD203B41FA5}">
                      <a16:colId xmlns:a16="http://schemas.microsoft.com/office/drawing/2014/main" val="3953931826"/>
                    </a:ext>
                  </a:extLst>
                </a:gridCol>
              </a:tblGrid>
              <a:tr h="2731457">
                <a:tc>
                  <a:txBody>
                    <a:bodyPr/>
                    <a:lstStyle/>
                    <a:p>
                      <a:pPr algn="l"/>
                      <a:r>
                        <a:rPr lang="en-IN" i="1" dirty="0"/>
                        <a:t>                                                            </a:t>
                      </a:r>
                      <a:r>
                        <a:rPr lang="en-IN" sz="3200" b="1" i="0" dirty="0" err="1">
                          <a:solidFill>
                            <a:schemeClr val="accent1">
                              <a:lumMod val="50000"/>
                            </a:schemeClr>
                          </a:solidFill>
                        </a:rPr>
                        <a:t>TimeCraft</a:t>
                      </a:r>
                      <a:r>
                        <a:rPr lang="en-IN" sz="3200" b="1" i="0" dirty="0">
                          <a:solidFill>
                            <a:schemeClr val="accent1">
                              <a:lumMod val="50000"/>
                            </a:schemeClr>
                          </a:solidFill>
                        </a:rPr>
                        <a:t>-</a:t>
                      </a:r>
                    </a:p>
                    <a:p>
                      <a:pPr algn="ctr"/>
                      <a:r>
                        <a:rPr lang="en-US" sz="3200" b="1" i="0" kern="1200" dirty="0">
                          <a:solidFill>
                            <a:schemeClr val="accent1">
                              <a:lumMod val="50000"/>
                            </a:schemeClr>
                          </a:solidFill>
                          <a:effectLst/>
                          <a:latin typeface="+mn-lt"/>
                          <a:ea typeface="+mn-ea"/>
                          <a:cs typeface="+mn-cs"/>
                        </a:rPr>
                        <a:t>Making Text Conversations Smarter with Intelligent Reminders</a:t>
                      </a:r>
                      <a:endParaRPr lang="en-IN" sz="3200" b="1" i="1" dirty="0">
                        <a:solidFill>
                          <a:schemeClr val="accent1">
                            <a:lumMod val="50000"/>
                          </a:schemeClr>
                        </a:solidFill>
                      </a:endParaRPr>
                    </a:p>
                  </a:txBody>
                  <a:tcPr>
                    <a:solidFill>
                      <a:schemeClr val="bg1"/>
                    </a:solidFill>
                  </a:tcPr>
                </a:tc>
                <a:extLst>
                  <a:ext uri="{0D108BD9-81ED-4DB2-BD59-A6C34878D82A}">
                    <a16:rowId xmlns:a16="http://schemas.microsoft.com/office/drawing/2014/main" val="2002860705"/>
                  </a:ext>
                </a:extLst>
              </a:tr>
            </a:tbl>
          </a:graphicData>
        </a:graphic>
      </p:graphicFrame>
      <p:graphicFrame>
        <p:nvGraphicFramePr>
          <p:cNvPr id="3" name="Table 2">
            <a:extLst>
              <a:ext uri="{FF2B5EF4-FFF2-40B4-BE49-F238E27FC236}">
                <a16:creationId xmlns:a16="http://schemas.microsoft.com/office/drawing/2014/main" id="{9A47D5D7-7149-9344-9E16-52BB6D1AA4F0}"/>
              </a:ext>
            </a:extLst>
          </p:cNvPr>
          <p:cNvGraphicFramePr>
            <a:graphicFrameLocks noGrp="1"/>
          </p:cNvGraphicFramePr>
          <p:nvPr>
            <p:extLst>
              <p:ext uri="{D42A27DB-BD31-4B8C-83A1-F6EECF244321}">
                <p14:modId xmlns:p14="http://schemas.microsoft.com/office/powerpoint/2010/main" val="2803497041"/>
              </p:ext>
            </p:extLst>
          </p:nvPr>
        </p:nvGraphicFramePr>
        <p:xfrm>
          <a:off x="2032000" y="867042"/>
          <a:ext cx="8128000" cy="5791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778896939"/>
                    </a:ext>
                  </a:extLst>
                </a:gridCol>
              </a:tblGrid>
              <a:tr h="4849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200" b="1" dirty="0"/>
                        <a:t>Name of Project </a:t>
                      </a:r>
                      <a:endParaRPr lang="en-IN" sz="3200" dirty="0"/>
                    </a:p>
                  </a:txBody>
                  <a:tcPr/>
                </a:tc>
                <a:extLst>
                  <a:ext uri="{0D108BD9-81ED-4DB2-BD59-A6C34878D82A}">
                    <a16:rowId xmlns:a16="http://schemas.microsoft.com/office/drawing/2014/main" val="3396872175"/>
                  </a:ext>
                </a:extLst>
              </a:tr>
            </a:tbl>
          </a:graphicData>
        </a:graphic>
      </p:graphicFrame>
    </p:spTree>
    <p:extLst>
      <p:ext uri="{BB962C8B-B14F-4D97-AF65-F5344CB8AC3E}">
        <p14:creationId xmlns:p14="http://schemas.microsoft.com/office/powerpoint/2010/main" val="1069184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7EF2F9E-E6C4-3202-5F14-D200F93502D4}"/>
              </a:ext>
            </a:extLst>
          </p:cNvPr>
          <p:cNvGraphicFramePr>
            <a:graphicFrameLocks noGrp="1"/>
          </p:cNvGraphicFramePr>
          <p:nvPr>
            <p:extLst>
              <p:ext uri="{D42A27DB-BD31-4B8C-83A1-F6EECF244321}">
                <p14:modId xmlns:p14="http://schemas.microsoft.com/office/powerpoint/2010/main" val="1396679445"/>
              </p:ext>
            </p:extLst>
          </p:nvPr>
        </p:nvGraphicFramePr>
        <p:xfrm>
          <a:off x="1656080" y="1850814"/>
          <a:ext cx="9184640" cy="4389120"/>
        </p:xfrm>
        <a:graphic>
          <a:graphicData uri="http://schemas.openxmlformats.org/drawingml/2006/table">
            <a:tbl>
              <a:tblPr firstRow="1" bandRow="1">
                <a:tableStyleId>{5C22544A-7EE6-4342-B048-85BDC9FD1C3A}</a:tableStyleId>
              </a:tblPr>
              <a:tblGrid>
                <a:gridCol w="9184640">
                  <a:extLst>
                    <a:ext uri="{9D8B030D-6E8A-4147-A177-3AD203B41FA5}">
                      <a16:colId xmlns:a16="http://schemas.microsoft.com/office/drawing/2014/main" val="3680167760"/>
                    </a:ext>
                  </a:extLst>
                </a:gridCol>
              </a:tblGrid>
              <a:tr h="4185920">
                <a:tc>
                  <a:txBody>
                    <a:bodyPr/>
                    <a:lstStyle/>
                    <a:p>
                      <a:pPr algn="just"/>
                      <a:r>
                        <a:rPr lang="en-US" sz="2400" b="1" i="0" kern="1200" dirty="0">
                          <a:solidFill>
                            <a:schemeClr val="tx1"/>
                          </a:solidFill>
                          <a:effectLst/>
                          <a:latin typeface="+mn-lt"/>
                          <a:ea typeface="+mn-ea"/>
                          <a:cs typeface="+mn-cs"/>
                        </a:rPr>
                        <a:t>Problem</a:t>
                      </a:r>
                      <a:r>
                        <a:rPr lang="en-US" sz="2400" b="0" i="0" kern="1200" dirty="0">
                          <a:solidFill>
                            <a:schemeClr val="tx1"/>
                          </a:solidFill>
                          <a:effectLst/>
                          <a:latin typeface="+mn-lt"/>
                          <a:ea typeface="+mn-ea"/>
                          <a:cs typeface="+mn-cs"/>
                        </a:rPr>
                        <a:t>:  </a:t>
                      </a:r>
                    </a:p>
                    <a:p>
                      <a:pPr algn="just"/>
                      <a:endParaRPr lang="en-US" sz="2400" b="0" i="0" kern="1200" dirty="0">
                        <a:solidFill>
                          <a:schemeClr val="tx1"/>
                        </a:solidFill>
                        <a:effectLst/>
                        <a:latin typeface="+mn-lt"/>
                        <a:ea typeface="+mn-ea"/>
                        <a:cs typeface="+mn-cs"/>
                      </a:endParaRPr>
                    </a:p>
                    <a:p>
                      <a:pPr marL="342900" indent="-342900" algn="just">
                        <a:buFont typeface="Arial" panose="020B0604020202020204" pitchFamily="34" charset="0"/>
                        <a:buChar char="•"/>
                      </a:pPr>
                      <a:r>
                        <a:rPr lang="en-US" sz="2400" b="0" i="0" kern="1200" dirty="0">
                          <a:solidFill>
                            <a:schemeClr val="tx1"/>
                          </a:solidFill>
                          <a:effectLst/>
                          <a:latin typeface="+mn-lt"/>
                          <a:ea typeface="+mn-ea"/>
                          <a:cs typeface="+mn-cs"/>
                        </a:rPr>
                        <a:t>The sheer volume of information exchanged on WhatsApp, Messages, and Email poses a unique challenge- Information overload. </a:t>
                      </a:r>
                    </a:p>
                    <a:p>
                      <a:pPr marL="0" indent="0" algn="just">
                        <a:buFont typeface="Arial" panose="020B0604020202020204" pitchFamily="34" charset="0"/>
                        <a:buNone/>
                      </a:pPr>
                      <a:endParaRPr lang="en-US" sz="2400" b="0" i="0" kern="1200" dirty="0">
                        <a:solidFill>
                          <a:schemeClr val="tx1"/>
                        </a:solidFill>
                        <a:effectLst/>
                        <a:latin typeface="+mn-lt"/>
                        <a:ea typeface="+mn-ea"/>
                        <a:cs typeface="+mn-cs"/>
                      </a:endParaRPr>
                    </a:p>
                    <a:p>
                      <a:pPr marL="342900" indent="-342900" algn="just">
                        <a:buFont typeface="Arial" panose="020B0604020202020204" pitchFamily="34" charset="0"/>
                        <a:buChar char="•"/>
                      </a:pPr>
                      <a:r>
                        <a:rPr lang="en-US" sz="2400" b="0" i="0" kern="1200" dirty="0">
                          <a:solidFill>
                            <a:schemeClr val="tx1"/>
                          </a:solidFill>
                          <a:effectLst/>
                          <a:latin typeface="+mn-lt"/>
                          <a:ea typeface="+mn-ea"/>
                          <a:cs typeface="+mn-cs"/>
                        </a:rPr>
                        <a:t>As users engage in diverse conversations, from personal discussions to professional collaborations, the critical details embedded in messages, such as event dates, locations, and times, can easily get lost amidst the digital noise.</a:t>
                      </a:r>
                    </a:p>
                    <a:p>
                      <a:endParaRPr lang="en-US" sz="2400" b="0" i="0" kern="1200" dirty="0">
                        <a:solidFill>
                          <a:schemeClr val="tx1"/>
                        </a:solidFill>
                        <a:effectLst/>
                        <a:latin typeface="+mn-lt"/>
                        <a:ea typeface="+mn-ea"/>
                        <a:cs typeface="+mn-cs"/>
                      </a:endParaRPr>
                    </a:p>
                    <a:p>
                      <a:r>
                        <a:rPr lang="en-US" sz="2400" b="0" i="0" kern="1200" dirty="0">
                          <a:solidFill>
                            <a:schemeClr val="lt1"/>
                          </a:solidFill>
                          <a:effectLst/>
                          <a:latin typeface="+mn-lt"/>
                          <a:ea typeface="+mn-ea"/>
                          <a:cs typeface="+mn-cs"/>
                        </a:rPr>
                        <a:t>.</a:t>
                      </a:r>
                    </a:p>
                    <a:p>
                      <a:endParaRPr lang="en-IN" dirty="0">
                        <a:solidFill>
                          <a:schemeClr val="tx1"/>
                        </a:solidFill>
                      </a:endParaRPr>
                    </a:p>
                  </a:txBody>
                  <a:tcPr>
                    <a:solidFill>
                      <a:schemeClr val="bg1"/>
                    </a:solidFill>
                  </a:tcPr>
                </a:tc>
                <a:extLst>
                  <a:ext uri="{0D108BD9-81ED-4DB2-BD59-A6C34878D82A}">
                    <a16:rowId xmlns:a16="http://schemas.microsoft.com/office/drawing/2014/main" val="802269561"/>
                  </a:ext>
                </a:extLst>
              </a:tr>
            </a:tbl>
          </a:graphicData>
        </a:graphic>
      </p:graphicFrame>
      <p:graphicFrame>
        <p:nvGraphicFramePr>
          <p:cNvPr id="4" name="Table 3">
            <a:extLst>
              <a:ext uri="{FF2B5EF4-FFF2-40B4-BE49-F238E27FC236}">
                <a16:creationId xmlns:a16="http://schemas.microsoft.com/office/drawing/2014/main" id="{C7291923-64F7-AABC-6955-1F746E2A3102}"/>
              </a:ext>
            </a:extLst>
          </p:cNvPr>
          <p:cNvGraphicFramePr>
            <a:graphicFrameLocks noGrp="1"/>
          </p:cNvGraphicFramePr>
          <p:nvPr>
            <p:extLst>
              <p:ext uri="{D42A27DB-BD31-4B8C-83A1-F6EECF244321}">
                <p14:modId xmlns:p14="http://schemas.microsoft.com/office/powerpoint/2010/main" val="2947733438"/>
              </p:ext>
            </p:extLst>
          </p:nvPr>
        </p:nvGraphicFramePr>
        <p:xfrm>
          <a:off x="1656080" y="550334"/>
          <a:ext cx="9083040" cy="579120"/>
        </p:xfrm>
        <a:graphic>
          <a:graphicData uri="http://schemas.openxmlformats.org/drawingml/2006/table">
            <a:tbl>
              <a:tblPr firstRow="1" bandRow="1">
                <a:tableStyleId>{5C22544A-7EE6-4342-B048-85BDC9FD1C3A}</a:tableStyleId>
              </a:tblPr>
              <a:tblGrid>
                <a:gridCol w="9083040">
                  <a:extLst>
                    <a:ext uri="{9D8B030D-6E8A-4147-A177-3AD203B41FA5}">
                      <a16:colId xmlns:a16="http://schemas.microsoft.com/office/drawing/2014/main" val="654884301"/>
                    </a:ext>
                  </a:extLst>
                </a:gridCol>
              </a:tblGrid>
              <a:tr h="0">
                <a:tc>
                  <a:txBody>
                    <a:bodyPr/>
                    <a:lstStyle/>
                    <a:p>
                      <a:pPr algn="ctr"/>
                      <a:r>
                        <a:rPr lang="en-IN" sz="3200" b="1" dirty="0"/>
                        <a:t>Introduction</a:t>
                      </a:r>
                      <a:endParaRPr lang="en-IN" sz="3200" dirty="0"/>
                    </a:p>
                  </a:txBody>
                  <a:tcPr/>
                </a:tc>
                <a:extLst>
                  <a:ext uri="{0D108BD9-81ED-4DB2-BD59-A6C34878D82A}">
                    <a16:rowId xmlns:a16="http://schemas.microsoft.com/office/drawing/2014/main" val="1562338005"/>
                  </a:ext>
                </a:extLst>
              </a:tr>
            </a:tbl>
          </a:graphicData>
        </a:graphic>
      </p:graphicFrame>
    </p:spTree>
    <p:extLst>
      <p:ext uri="{BB962C8B-B14F-4D97-AF65-F5344CB8AC3E}">
        <p14:creationId xmlns:p14="http://schemas.microsoft.com/office/powerpoint/2010/main" val="3020570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D2D577D-9DAE-9EF0-574E-D98EE1AF18F7}"/>
              </a:ext>
            </a:extLst>
          </p:cNvPr>
          <p:cNvGraphicFramePr>
            <a:graphicFrameLocks noGrp="1"/>
          </p:cNvGraphicFramePr>
          <p:nvPr>
            <p:extLst>
              <p:ext uri="{D42A27DB-BD31-4B8C-83A1-F6EECF244321}">
                <p14:modId xmlns:p14="http://schemas.microsoft.com/office/powerpoint/2010/main" val="837220875"/>
              </p:ext>
            </p:extLst>
          </p:nvPr>
        </p:nvGraphicFramePr>
        <p:xfrm>
          <a:off x="2032000" y="1300480"/>
          <a:ext cx="8128000" cy="42976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234250936"/>
                    </a:ext>
                  </a:extLst>
                </a:gridCol>
              </a:tblGrid>
              <a:tr h="3139440">
                <a:tc>
                  <a:txBody>
                    <a:bodyPr/>
                    <a:lstStyle/>
                    <a:p>
                      <a:pPr algn="just"/>
                      <a:endParaRPr lang="en-US" sz="1800" b="0" i="0" kern="1200" dirty="0">
                        <a:solidFill>
                          <a:schemeClr val="tx1"/>
                        </a:solidFill>
                        <a:effectLst/>
                        <a:latin typeface="+mn-lt"/>
                        <a:ea typeface="+mn-ea"/>
                        <a:cs typeface="+mn-cs"/>
                      </a:endParaRPr>
                    </a:p>
                    <a:p>
                      <a:pPr algn="just"/>
                      <a:r>
                        <a:rPr lang="en-US" sz="2400" b="1" i="0" kern="1200" dirty="0">
                          <a:solidFill>
                            <a:schemeClr val="tx1"/>
                          </a:solidFill>
                          <a:effectLst/>
                          <a:latin typeface="+mn-lt"/>
                          <a:ea typeface="+mn-ea"/>
                          <a:cs typeface="+mn-cs"/>
                        </a:rPr>
                        <a:t>Solution</a:t>
                      </a:r>
                      <a:r>
                        <a:rPr lang="en-US" sz="2400" b="0" i="0" kern="1200" dirty="0">
                          <a:solidFill>
                            <a:schemeClr val="tx1"/>
                          </a:solidFill>
                          <a:effectLst/>
                          <a:latin typeface="+mn-lt"/>
                          <a:ea typeface="+mn-ea"/>
                          <a:cs typeface="+mn-cs"/>
                        </a:rPr>
                        <a:t>: </a:t>
                      </a:r>
                    </a:p>
                    <a:p>
                      <a:pPr marL="342900" indent="-342900" algn="just">
                        <a:buFont typeface="Arial" panose="020B0604020202020204" pitchFamily="34" charset="0"/>
                        <a:buChar char="•"/>
                      </a:pPr>
                      <a:r>
                        <a:rPr lang="en-US" sz="2400" b="0" i="0" kern="1200" dirty="0">
                          <a:solidFill>
                            <a:schemeClr val="tx1"/>
                          </a:solidFill>
                          <a:effectLst/>
                          <a:latin typeface="+mn-lt"/>
                          <a:ea typeface="+mn-ea"/>
                          <a:cs typeface="+mn-cs"/>
                        </a:rPr>
                        <a:t>Introducing “</a:t>
                      </a:r>
                      <a:r>
                        <a:rPr lang="en-US" sz="2400" b="0" i="0" kern="1200" dirty="0" err="1">
                          <a:solidFill>
                            <a:schemeClr val="tx1"/>
                          </a:solidFill>
                          <a:effectLst/>
                          <a:latin typeface="+mn-lt"/>
                          <a:ea typeface="+mn-ea"/>
                          <a:cs typeface="+mn-cs"/>
                        </a:rPr>
                        <a:t>TimeCraft</a:t>
                      </a:r>
                      <a:r>
                        <a:rPr lang="en-US" sz="2400" b="0" i="0" kern="1200" dirty="0">
                          <a:solidFill>
                            <a:schemeClr val="tx1"/>
                          </a:solidFill>
                          <a:effectLst/>
                          <a:latin typeface="+mn-lt"/>
                          <a:ea typeface="+mn-ea"/>
                          <a:cs typeface="+mn-cs"/>
                        </a:rPr>
                        <a:t>(Smart and Intelligent Reminders)," a system that extracts dates, times, and locations from WhatsApp messages and automatically sets reminders 24 hours prior.</a:t>
                      </a:r>
                    </a:p>
                    <a:p>
                      <a:pPr algn="just"/>
                      <a:endParaRPr lang="en-US" sz="2400" b="0" i="0" kern="1200" dirty="0">
                        <a:solidFill>
                          <a:schemeClr val="tx1"/>
                        </a:solidFill>
                        <a:effectLst/>
                        <a:latin typeface="+mn-lt"/>
                        <a:ea typeface="+mn-ea"/>
                        <a:cs typeface="+mn-cs"/>
                      </a:endParaRPr>
                    </a:p>
                    <a:p>
                      <a:pPr algn="just"/>
                      <a:endParaRPr lang="en-US" sz="2400" b="0" i="0" kern="1200" dirty="0">
                        <a:solidFill>
                          <a:schemeClr val="tx1"/>
                        </a:solidFill>
                        <a:effectLst/>
                        <a:latin typeface="+mn-lt"/>
                        <a:ea typeface="+mn-ea"/>
                        <a:cs typeface="+mn-cs"/>
                      </a:endParaRPr>
                    </a:p>
                    <a:p>
                      <a:pPr algn="just"/>
                      <a:r>
                        <a:rPr lang="en-US" sz="2400" b="1" i="0" kern="1200" dirty="0">
                          <a:solidFill>
                            <a:schemeClr val="tx1"/>
                          </a:solidFill>
                          <a:effectLst/>
                          <a:latin typeface="+mn-lt"/>
                          <a:ea typeface="+mn-ea"/>
                          <a:cs typeface="+mn-cs"/>
                        </a:rPr>
                        <a:t>Target Audience</a:t>
                      </a:r>
                      <a:r>
                        <a:rPr lang="en-US" sz="2400" b="0" i="0" kern="1200" dirty="0">
                          <a:solidFill>
                            <a:schemeClr val="tx1"/>
                          </a:solidFill>
                          <a:effectLst/>
                          <a:latin typeface="+mn-lt"/>
                          <a:ea typeface="+mn-ea"/>
                          <a:cs typeface="+mn-cs"/>
                        </a:rPr>
                        <a:t>: </a:t>
                      </a:r>
                    </a:p>
                    <a:p>
                      <a:pPr marL="342900" indent="-342900" algn="just">
                        <a:buFont typeface="Arial" panose="020B0604020202020204" pitchFamily="34" charset="0"/>
                        <a:buChar char="•"/>
                      </a:pPr>
                      <a:r>
                        <a:rPr lang="en-US" sz="2400" b="0" i="0" kern="1200" dirty="0">
                          <a:solidFill>
                            <a:schemeClr val="tx1"/>
                          </a:solidFill>
                          <a:effectLst/>
                          <a:latin typeface="+mn-lt"/>
                          <a:ea typeface="+mn-ea"/>
                          <a:cs typeface="+mn-cs"/>
                        </a:rPr>
                        <a:t>Busy professionals, students, and anyone juggling active WhatsApp, Messages and Email communication</a:t>
                      </a:r>
                      <a:r>
                        <a:rPr lang="en-US" sz="2400" b="0" i="0" kern="1200" dirty="0">
                          <a:solidFill>
                            <a:schemeClr val="lt1"/>
                          </a:solidFill>
                          <a:effectLst/>
                          <a:latin typeface="+mn-lt"/>
                          <a:ea typeface="+mn-ea"/>
                          <a:cs typeface="+mn-cs"/>
                        </a:rPr>
                        <a:t>.</a:t>
                      </a:r>
                    </a:p>
                    <a:p>
                      <a:endParaRPr lang="en-IN" dirty="0"/>
                    </a:p>
                  </a:txBody>
                  <a:tcPr>
                    <a:solidFill>
                      <a:schemeClr val="bg1"/>
                    </a:solidFill>
                  </a:tcPr>
                </a:tc>
                <a:extLst>
                  <a:ext uri="{0D108BD9-81ED-4DB2-BD59-A6C34878D82A}">
                    <a16:rowId xmlns:a16="http://schemas.microsoft.com/office/drawing/2014/main" val="2650635421"/>
                  </a:ext>
                </a:extLst>
              </a:tr>
            </a:tbl>
          </a:graphicData>
        </a:graphic>
      </p:graphicFrame>
      <p:graphicFrame>
        <p:nvGraphicFramePr>
          <p:cNvPr id="6" name="Table 5">
            <a:extLst>
              <a:ext uri="{FF2B5EF4-FFF2-40B4-BE49-F238E27FC236}">
                <a16:creationId xmlns:a16="http://schemas.microsoft.com/office/drawing/2014/main" id="{41D3EA7D-4C8C-41D2-211E-6C0864201973}"/>
              </a:ext>
            </a:extLst>
          </p:cNvPr>
          <p:cNvGraphicFramePr>
            <a:graphicFrameLocks noGrp="1"/>
          </p:cNvGraphicFramePr>
          <p:nvPr>
            <p:extLst>
              <p:ext uri="{D42A27DB-BD31-4B8C-83A1-F6EECF244321}">
                <p14:modId xmlns:p14="http://schemas.microsoft.com/office/powerpoint/2010/main" val="3986436642"/>
              </p:ext>
            </p:extLst>
          </p:nvPr>
        </p:nvGraphicFramePr>
        <p:xfrm>
          <a:off x="2032000" y="719666"/>
          <a:ext cx="8128000" cy="5791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03937762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200" b="1" dirty="0"/>
                        <a:t>Introduction</a:t>
                      </a:r>
                      <a:endParaRPr lang="en-IN" sz="3200" dirty="0"/>
                    </a:p>
                  </a:txBody>
                  <a:tcPr/>
                </a:tc>
                <a:extLst>
                  <a:ext uri="{0D108BD9-81ED-4DB2-BD59-A6C34878D82A}">
                    <a16:rowId xmlns:a16="http://schemas.microsoft.com/office/drawing/2014/main" val="3408674154"/>
                  </a:ext>
                </a:extLst>
              </a:tr>
            </a:tbl>
          </a:graphicData>
        </a:graphic>
      </p:graphicFrame>
    </p:spTree>
    <p:extLst>
      <p:ext uri="{BB962C8B-B14F-4D97-AF65-F5344CB8AC3E}">
        <p14:creationId xmlns:p14="http://schemas.microsoft.com/office/powerpoint/2010/main" val="340754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482515A-869F-C4DD-6905-6FECDDB10EAB}"/>
              </a:ext>
            </a:extLst>
          </p:cNvPr>
          <p:cNvGraphicFramePr>
            <a:graphicFrameLocks noGrp="1"/>
          </p:cNvGraphicFramePr>
          <p:nvPr>
            <p:extLst>
              <p:ext uri="{D42A27DB-BD31-4B8C-83A1-F6EECF244321}">
                <p14:modId xmlns:p14="http://schemas.microsoft.com/office/powerpoint/2010/main" val="1481853030"/>
              </p:ext>
            </p:extLst>
          </p:nvPr>
        </p:nvGraphicFramePr>
        <p:xfrm>
          <a:off x="1239520" y="536786"/>
          <a:ext cx="9682480" cy="579120"/>
        </p:xfrm>
        <a:graphic>
          <a:graphicData uri="http://schemas.openxmlformats.org/drawingml/2006/table">
            <a:tbl>
              <a:tblPr firstRow="1" bandRow="1">
                <a:tableStyleId>{5C22544A-7EE6-4342-B048-85BDC9FD1C3A}</a:tableStyleId>
              </a:tblPr>
              <a:tblGrid>
                <a:gridCol w="9682480">
                  <a:extLst>
                    <a:ext uri="{9D8B030D-6E8A-4147-A177-3AD203B41FA5}">
                      <a16:colId xmlns:a16="http://schemas.microsoft.com/office/drawing/2014/main" val="1458927330"/>
                    </a:ext>
                  </a:extLst>
                </a:gridCol>
              </a:tblGrid>
              <a:tr h="370840">
                <a:tc>
                  <a:txBody>
                    <a:bodyPr/>
                    <a:lstStyle/>
                    <a:p>
                      <a:pPr algn="ctr"/>
                      <a:r>
                        <a:rPr lang="en-IN" sz="3200" dirty="0"/>
                        <a:t>Project Idea/Details</a:t>
                      </a:r>
                    </a:p>
                  </a:txBody>
                  <a:tcPr/>
                </a:tc>
                <a:extLst>
                  <a:ext uri="{0D108BD9-81ED-4DB2-BD59-A6C34878D82A}">
                    <a16:rowId xmlns:a16="http://schemas.microsoft.com/office/drawing/2014/main" val="1658036411"/>
                  </a:ext>
                </a:extLst>
              </a:tr>
            </a:tbl>
          </a:graphicData>
        </a:graphic>
      </p:graphicFrame>
      <p:sp>
        <p:nvSpPr>
          <p:cNvPr id="6" name="TextBox 5">
            <a:extLst>
              <a:ext uri="{FF2B5EF4-FFF2-40B4-BE49-F238E27FC236}">
                <a16:creationId xmlns:a16="http://schemas.microsoft.com/office/drawing/2014/main" id="{65FD8ED3-F333-7567-A3C4-E619DF7EA8F1}"/>
              </a:ext>
            </a:extLst>
          </p:cNvPr>
          <p:cNvSpPr txBox="1"/>
          <p:nvPr/>
        </p:nvSpPr>
        <p:spPr>
          <a:xfrm>
            <a:off x="6583680" y="1875790"/>
            <a:ext cx="4450080" cy="2677656"/>
          </a:xfrm>
          <a:prstGeom prst="rect">
            <a:avLst/>
          </a:prstGeom>
          <a:noFill/>
        </p:spPr>
        <p:txBody>
          <a:bodyPr wrap="square">
            <a:spAutoFit/>
          </a:bodyPr>
          <a:lstStyle/>
          <a:p>
            <a:pPr algn="ctr"/>
            <a:r>
              <a:rPr lang="en-US" sz="2400" b="1" dirty="0" err="1">
                <a:solidFill>
                  <a:srgbClr val="1F1F1F"/>
                </a:solidFill>
                <a:latin typeface="Google Sans"/>
              </a:rPr>
              <a:t>TimeCraft</a:t>
            </a:r>
            <a:endParaRPr lang="en-US" sz="2400" b="1" dirty="0">
              <a:solidFill>
                <a:srgbClr val="1F1F1F"/>
              </a:solidFill>
              <a:latin typeface="Google Sans"/>
            </a:endParaRPr>
          </a:p>
          <a:p>
            <a:pPr algn="ctr"/>
            <a:endParaRPr lang="en-US" sz="2400" b="1" i="0" dirty="0">
              <a:solidFill>
                <a:srgbClr val="1F1F1F"/>
              </a:solidFill>
              <a:effectLst/>
              <a:latin typeface="Google Sans"/>
            </a:endParaRPr>
          </a:p>
          <a:p>
            <a:pPr algn="just"/>
            <a:r>
              <a:rPr lang="en-US" sz="2400" i="0" dirty="0">
                <a:solidFill>
                  <a:srgbClr val="1F1F1F"/>
                </a:solidFill>
                <a:effectLst/>
                <a:latin typeface="Google Sans"/>
              </a:rPr>
              <a:t>Leverage NLP technology to automatically extract dates, times, and locations from </a:t>
            </a:r>
            <a:r>
              <a:rPr lang="en-US" sz="2400" dirty="0">
                <a:solidFill>
                  <a:srgbClr val="1F1F1F"/>
                </a:solidFill>
                <a:latin typeface="Google Sans"/>
              </a:rPr>
              <a:t>text</a:t>
            </a:r>
            <a:r>
              <a:rPr lang="en-US" sz="2400" i="0" dirty="0">
                <a:solidFill>
                  <a:srgbClr val="1F1F1F"/>
                </a:solidFill>
                <a:effectLst/>
                <a:latin typeface="Google Sans"/>
              </a:rPr>
              <a:t> messages and set personalized reminders  24 hours beforehand.</a:t>
            </a:r>
            <a:endParaRPr lang="en-IN" sz="2400" dirty="0"/>
          </a:p>
        </p:txBody>
      </p:sp>
      <p:pic>
        <p:nvPicPr>
          <p:cNvPr id="1026" name="Picture 2" descr="What is Named Entity Recognition (NER) : Definition, Examples, Types, and  Applications">
            <a:extLst>
              <a:ext uri="{FF2B5EF4-FFF2-40B4-BE49-F238E27FC236}">
                <a16:creationId xmlns:a16="http://schemas.microsoft.com/office/drawing/2014/main" id="{D030E0CC-1EB1-50C8-2CEA-BCF6D5619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520" y="1875790"/>
            <a:ext cx="5306483" cy="3183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06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79BF91F-3652-697B-DEC6-CF1C60ABDF40}"/>
              </a:ext>
            </a:extLst>
          </p:cNvPr>
          <p:cNvGraphicFramePr>
            <a:graphicFrameLocks noGrp="1"/>
          </p:cNvGraphicFramePr>
          <p:nvPr>
            <p:extLst>
              <p:ext uri="{D42A27DB-BD31-4B8C-83A1-F6EECF244321}">
                <p14:modId xmlns:p14="http://schemas.microsoft.com/office/powerpoint/2010/main" val="603327002"/>
              </p:ext>
            </p:extLst>
          </p:nvPr>
        </p:nvGraphicFramePr>
        <p:xfrm>
          <a:off x="1737360" y="279420"/>
          <a:ext cx="8910320" cy="579120"/>
        </p:xfrm>
        <a:graphic>
          <a:graphicData uri="http://schemas.openxmlformats.org/drawingml/2006/table">
            <a:tbl>
              <a:tblPr firstRow="1" bandRow="1">
                <a:tableStyleId>{5C22544A-7EE6-4342-B048-85BDC9FD1C3A}</a:tableStyleId>
              </a:tblPr>
              <a:tblGrid>
                <a:gridCol w="8910320">
                  <a:extLst>
                    <a:ext uri="{9D8B030D-6E8A-4147-A177-3AD203B41FA5}">
                      <a16:colId xmlns:a16="http://schemas.microsoft.com/office/drawing/2014/main" val="1069521728"/>
                    </a:ext>
                  </a:extLst>
                </a:gridCol>
              </a:tblGrid>
              <a:tr h="5232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200" dirty="0"/>
                        <a:t>Project Idea/Details</a:t>
                      </a:r>
                    </a:p>
                  </a:txBody>
                  <a:tcPr/>
                </a:tc>
                <a:extLst>
                  <a:ext uri="{0D108BD9-81ED-4DB2-BD59-A6C34878D82A}">
                    <a16:rowId xmlns:a16="http://schemas.microsoft.com/office/drawing/2014/main" val="2872304462"/>
                  </a:ext>
                </a:extLst>
              </a:tr>
            </a:tbl>
          </a:graphicData>
        </a:graphic>
      </p:graphicFrame>
      <p:pic>
        <p:nvPicPr>
          <p:cNvPr id="8" name="Picture 7">
            <a:extLst>
              <a:ext uri="{FF2B5EF4-FFF2-40B4-BE49-F238E27FC236}">
                <a16:creationId xmlns:a16="http://schemas.microsoft.com/office/drawing/2014/main" id="{A86450D9-25AE-7878-26EB-11E9B54C3A09}"/>
              </a:ext>
            </a:extLst>
          </p:cNvPr>
          <p:cNvPicPr>
            <a:picLocks noChangeAspect="1"/>
          </p:cNvPicPr>
          <p:nvPr/>
        </p:nvPicPr>
        <p:blipFill rotWithShape="1">
          <a:blip r:embed="rId2">
            <a:extLst>
              <a:ext uri="{28A0092B-C50C-407E-A947-70E740481C1C}">
                <a14:useLocalDpi xmlns:a14="http://schemas.microsoft.com/office/drawing/2010/main" val="0"/>
              </a:ext>
            </a:extLst>
          </a:blip>
          <a:srcRect l="3354" t="5005" r="3789" b="7124"/>
          <a:stretch/>
        </p:blipFill>
        <p:spPr>
          <a:xfrm>
            <a:off x="2052320" y="1315700"/>
            <a:ext cx="8717280" cy="5262880"/>
          </a:xfrm>
          <a:prstGeom prst="rect">
            <a:avLst/>
          </a:prstGeom>
        </p:spPr>
      </p:pic>
      <p:sp>
        <p:nvSpPr>
          <p:cNvPr id="9" name="TextBox 8">
            <a:extLst>
              <a:ext uri="{FF2B5EF4-FFF2-40B4-BE49-F238E27FC236}">
                <a16:creationId xmlns:a16="http://schemas.microsoft.com/office/drawing/2014/main" id="{B0AC134E-3F2E-EC99-A3F4-15CCD2084F10}"/>
              </a:ext>
            </a:extLst>
          </p:cNvPr>
          <p:cNvSpPr txBox="1"/>
          <p:nvPr/>
        </p:nvSpPr>
        <p:spPr>
          <a:xfrm>
            <a:off x="5161280" y="858540"/>
            <a:ext cx="2062480" cy="523220"/>
          </a:xfrm>
          <a:prstGeom prst="rect">
            <a:avLst/>
          </a:prstGeom>
          <a:noFill/>
        </p:spPr>
        <p:txBody>
          <a:bodyPr wrap="square" rtlCol="0">
            <a:spAutoFit/>
          </a:bodyPr>
          <a:lstStyle/>
          <a:p>
            <a:r>
              <a:rPr lang="en-IN" sz="2800" b="1" dirty="0">
                <a:solidFill>
                  <a:schemeClr val="accent1">
                    <a:lumMod val="50000"/>
                  </a:schemeClr>
                </a:solidFill>
              </a:rPr>
              <a:t>Technology</a:t>
            </a:r>
          </a:p>
        </p:txBody>
      </p:sp>
    </p:spTree>
    <p:extLst>
      <p:ext uri="{BB962C8B-B14F-4D97-AF65-F5344CB8AC3E}">
        <p14:creationId xmlns:p14="http://schemas.microsoft.com/office/powerpoint/2010/main" val="178277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446FB22-A69C-8627-BC41-119219C220D3}"/>
              </a:ext>
            </a:extLst>
          </p:cNvPr>
          <p:cNvSpPr txBox="1"/>
          <p:nvPr/>
        </p:nvSpPr>
        <p:spPr>
          <a:xfrm>
            <a:off x="2032000" y="2094813"/>
            <a:ext cx="8128000" cy="2862322"/>
          </a:xfrm>
          <a:prstGeom prst="rect">
            <a:avLst/>
          </a:prstGeom>
          <a:noFill/>
        </p:spPr>
        <p:txBody>
          <a:bodyPr wrap="square">
            <a:spAutoFit/>
          </a:bodyPr>
          <a:lstStyle/>
          <a:p>
            <a:pPr algn="ctr"/>
            <a:r>
              <a:rPr lang="en-US" sz="3200" b="1" i="0" dirty="0">
                <a:solidFill>
                  <a:schemeClr val="accent1">
                    <a:lumMod val="50000"/>
                  </a:schemeClr>
                </a:solidFill>
                <a:effectLst/>
              </a:rPr>
              <a:t>Key Features</a:t>
            </a:r>
          </a:p>
          <a:p>
            <a:pPr algn="l"/>
            <a:endParaRPr lang="en-US" sz="2800" b="1" i="0" dirty="0">
              <a:solidFill>
                <a:srgbClr val="1F1F1F"/>
              </a:solidFill>
              <a:effectLst/>
            </a:endParaRPr>
          </a:p>
          <a:p>
            <a:pPr marL="342900" indent="-342900" algn="l">
              <a:buFont typeface="Wingdings" panose="05000000000000000000" pitchFamily="2" charset="2"/>
              <a:buChar char="Ø"/>
            </a:pPr>
            <a:r>
              <a:rPr lang="en-US" sz="2400" b="1" i="0" dirty="0">
                <a:solidFill>
                  <a:srgbClr val="1F1F1F"/>
                </a:solidFill>
                <a:effectLst/>
                <a:latin typeface="Google Sans"/>
              </a:rPr>
              <a:t>Automatic Deadline Extraction </a:t>
            </a:r>
          </a:p>
          <a:p>
            <a:pPr marL="342900" indent="-342900" algn="l">
              <a:buFont typeface="Wingdings" panose="05000000000000000000" pitchFamily="2" charset="2"/>
              <a:buChar char="Ø"/>
            </a:pPr>
            <a:r>
              <a:rPr lang="en-US" sz="2400" b="1" i="0" dirty="0">
                <a:solidFill>
                  <a:srgbClr val="1F1F1F"/>
                </a:solidFill>
                <a:effectLst/>
                <a:latin typeface="Google Sans"/>
              </a:rPr>
              <a:t>24-Hour Reminder Alerts</a:t>
            </a:r>
          </a:p>
          <a:p>
            <a:pPr marL="342900" indent="-342900" algn="l">
              <a:buFont typeface="Wingdings" panose="05000000000000000000" pitchFamily="2" charset="2"/>
              <a:buChar char="Ø"/>
            </a:pPr>
            <a:r>
              <a:rPr lang="en-US" sz="2400" b="1" i="0" dirty="0">
                <a:solidFill>
                  <a:srgbClr val="1F1F1F"/>
                </a:solidFill>
                <a:effectLst/>
                <a:latin typeface="Google Sans"/>
              </a:rPr>
              <a:t>Location-Based Reminders </a:t>
            </a:r>
          </a:p>
          <a:p>
            <a:pPr marL="342900" indent="-342900" algn="l">
              <a:buFont typeface="Wingdings" panose="05000000000000000000" pitchFamily="2" charset="2"/>
              <a:buChar char="Ø"/>
            </a:pPr>
            <a:r>
              <a:rPr lang="en-US" sz="2400" b="1" i="0" dirty="0">
                <a:solidFill>
                  <a:srgbClr val="1F1F1F"/>
                </a:solidFill>
                <a:effectLst/>
                <a:latin typeface="Google Sans"/>
              </a:rPr>
              <a:t>Group Collaboration </a:t>
            </a:r>
          </a:p>
          <a:p>
            <a:pPr marL="342900" indent="-342900" algn="l">
              <a:buFont typeface="Wingdings" panose="05000000000000000000" pitchFamily="2" charset="2"/>
              <a:buChar char="Ø"/>
            </a:pPr>
            <a:r>
              <a:rPr lang="en-US" sz="2400" b="1" i="0" dirty="0">
                <a:solidFill>
                  <a:srgbClr val="1F1F1F"/>
                </a:solidFill>
                <a:effectLst/>
                <a:latin typeface="Google Sans"/>
              </a:rPr>
              <a:t>Data Insights</a:t>
            </a:r>
          </a:p>
        </p:txBody>
      </p:sp>
      <p:graphicFrame>
        <p:nvGraphicFramePr>
          <p:cNvPr id="8" name="Table 7">
            <a:extLst>
              <a:ext uri="{FF2B5EF4-FFF2-40B4-BE49-F238E27FC236}">
                <a16:creationId xmlns:a16="http://schemas.microsoft.com/office/drawing/2014/main" id="{54C1B5C1-9522-FC86-2770-1E8F6D19CED0}"/>
              </a:ext>
            </a:extLst>
          </p:cNvPr>
          <p:cNvGraphicFramePr>
            <a:graphicFrameLocks noGrp="1"/>
          </p:cNvGraphicFramePr>
          <p:nvPr>
            <p:extLst>
              <p:ext uri="{D42A27DB-BD31-4B8C-83A1-F6EECF244321}">
                <p14:modId xmlns:p14="http://schemas.microsoft.com/office/powerpoint/2010/main" val="480769326"/>
              </p:ext>
            </p:extLst>
          </p:nvPr>
        </p:nvGraphicFramePr>
        <p:xfrm>
          <a:off x="2032000" y="726233"/>
          <a:ext cx="8128000" cy="5791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594670193"/>
                    </a:ext>
                  </a:extLst>
                </a:gridCol>
              </a:tblGrid>
              <a:tr h="2048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200" dirty="0"/>
                        <a:t>Project Idea/Details</a:t>
                      </a:r>
                    </a:p>
                  </a:txBody>
                  <a:tcPr/>
                </a:tc>
                <a:extLst>
                  <a:ext uri="{0D108BD9-81ED-4DB2-BD59-A6C34878D82A}">
                    <a16:rowId xmlns:a16="http://schemas.microsoft.com/office/drawing/2014/main" val="1329939732"/>
                  </a:ext>
                </a:extLst>
              </a:tr>
            </a:tbl>
          </a:graphicData>
        </a:graphic>
      </p:graphicFrame>
    </p:spTree>
    <p:extLst>
      <p:ext uri="{BB962C8B-B14F-4D97-AF65-F5344CB8AC3E}">
        <p14:creationId xmlns:p14="http://schemas.microsoft.com/office/powerpoint/2010/main" val="2661604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prove Productivity Images - Free Download on Freepik">
            <a:extLst>
              <a:ext uri="{FF2B5EF4-FFF2-40B4-BE49-F238E27FC236}">
                <a16:creationId xmlns:a16="http://schemas.microsoft.com/office/drawing/2014/main" id="{B4E08FF4-AE8D-4A1B-4F84-86356004B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0196" y="3619110"/>
            <a:ext cx="2788284" cy="25888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3F4EDA78-4E23-DD98-B4C6-294A3FA2D093}"/>
              </a:ext>
            </a:extLst>
          </p:cNvPr>
          <p:cNvGraphicFramePr>
            <a:graphicFrameLocks noGrp="1"/>
          </p:cNvGraphicFramePr>
          <p:nvPr>
            <p:extLst>
              <p:ext uri="{D42A27DB-BD31-4B8C-83A1-F6EECF244321}">
                <p14:modId xmlns:p14="http://schemas.microsoft.com/office/powerpoint/2010/main" val="1725429546"/>
              </p:ext>
            </p:extLst>
          </p:nvPr>
        </p:nvGraphicFramePr>
        <p:xfrm>
          <a:off x="1209040" y="650022"/>
          <a:ext cx="9763760" cy="579120"/>
        </p:xfrm>
        <a:graphic>
          <a:graphicData uri="http://schemas.openxmlformats.org/drawingml/2006/table">
            <a:tbl>
              <a:tblPr firstRow="1" bandRow="1">
                <a:tableStyleId>{5C22544A-7EE6-4342-B048-85BDC9FD1C3A}</a:tableStyleId>
              </a:tblPr>
              <a:tblGrid>
                <a:gridCol w="9763760">
                  <a:extLst>
                    <a:ext uri="{9D8B030D-6E8A-4147-A177-3AD203B41FA5}">
                      <a16:colId xmlns:a16="http://schemas.microsoft.com/office/drawing/2014/main" val="278427296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t>Significance/Need of Project</a:t>
                      </a:r>
                      <a:endParaRPr lang="en-IN" sz="3200" dirty="0"/>
                    </a:p>
                  </a:txBody>
                  <a:tcPr/>
                </a:tc>
                <a:extLst>
                  <a:ext uri="{0D108BD9-81ED-4DB2-BD59-A6C34878D82A}">
                    <a16:rowId xmlns:a16="http://schemas.microsoft.com/office/drawing/2014/main" val="389953067"/>
                  </a:ext>
                </a:extLst>
              </a:tr>
            </a:tbl>
          </a:graphicData>
        </a:graphic>
      </p:graphicFrame>
      <p:pic>
        <p:nvPicPr>
          <p:cNvPr id="4" name="Picture 3">
            <a:extLst>
              <a:ext uri="{FF2B5EF4-FFF2-40B4-BE49-F238E27FC236}">
                <a16:creationId xmlns:a16="http://schemas.microsoft.com/office/drawing/2014/main" id="{3641D702-E501-C438-6FC9-F07B55ED70D9}"/>
              </a:ext>
            </a:extLst>
          </p:cNvPr>
          <p:cNvPicPr>
            <a:picLocks noChangeAspect="1"/>
          </p:cNvPicPr>
          <p:nvPr/>
        </p:nvPicPr>
        <p:blipFill>
          <a:blip r:embed="rId3"/>
          <a:stretch>
            <a:fillRect/>
          </a:stretch>
        </p:blipFill>
        <p:spPr>
          <a:xfrm>
            <a:off x="1493520" y="1939221"/>
            <a:ext cx="3294950" cy="1831975"/>
          </a:xfrm>
          <a:prstGeom prst="rect">
            <a:avLst/>
          </a:prstGeom>
        </p:spPr>
      </p:pic>
      <p:sp>
        <p:nvSpPr>
          <p:cNvPr id="6" name="TextBox 5">
            <a:extLst>
              <a:ext uri="{FF2B5EF4-FFF2-40B4-BE49-F238E27FC236}">
                <a16:creationId xmlns:a16="http://schemas.microsoft.com/office/drawing/2014/main" id="{9B669AF4-DD77-9658-A426-C2104851AF6C}"/>
              </a:ext>
            </a:extLst>
          </p:cNvPr>
          <p:cNvSpPr txBox="1"/>
          <p:nvPr/>
        </p:nvSpPr>
        <p:spPr>
          <a:xfrm>
            <a:off x="1410336" y="1365603"/>
            <a:ext cx="6126480" cy="461665"/>
          </a:xfrm>
          <a:prstGeom prst="rect">
            <a:avLst/>
          </a:prstGeom>
          <a:noFill/>
        </p:spPr>
        <p:txBody>
          <a:bodyPr wrap="square">
            <a:spAutoFit/>
          </a:bodyPr>
          <a:lstStyle/>
          <a:p>
            <a:r>
              <a:rPr lang="en-IN" sz="2400" b="1" i="0" dirty="0">
                <a:effectLst/>
              </a:rPr>
              <a:t>Smart Cities Initiative</a:t>
            </a:r>
            <a:endParaRPr lang="en-IN" sz="2400" dirty="0"/>
          </a:p>
        </p:txBody>
      </p:sp>
      <p:sp>
        <p:nvSpPr>
          <p:cNvPr id="8" name="TextBox 7">
            <a:extLst>
              <a:ext uri="{FF2B5EF4-FFF2-40B4-BE49-F238E27FC236}">
                <a16:creationId xmlns:a16="http://schemas.microsoft.com/office/drawing/2014/main" id="{45556B2A-952F-5EA6-F0CA-EA00D2648873}"/>
              </a:ext>
            </a:extLst>
          </p:cNvPr>
          <p:cNvSpPr txBox="1"/>
          <p:nvPr/>
        </p:nvSpPr>
        <p:spPr>
          <a:xfrm>
            <a:off x="4993640" y="1857891"/>
            <a:ext cx="5979160" cy="1200329"/>
          </a:xfrm>
          <a:prstGeom prst="rect">
            <a:avLst/>
          </a:prstGeom>
          <a:noFill/>
        </p:spPr>
        <p:txBody>
          <a:bodyPr wrap="square">
            <a:spAutoFit/>
          </a:bodyPr>
          <a:lstStyle/>
          <a:p>
            <a:pPr algn="just"/>
            <a:r>
              <a:rPr lang="en-US" sz="2400" dirty="0"/>
              <a:t>Contributes to the realization of intelligent and connected urban spaces. a progressive step towards shaping the cities of the future.</a:t>
            </a:r>
            <a:endParaRPr lang="en-IN" sz="2400" dirty="0"/>
          </a:p>
        </p:txBody>
      </p:sp>
      <p:sp>
        <p:nvSpPr>
          <p:cNvPr id="10" name="TextBox 9">
            <a:extLst>
              <a:ext uri="{FF2B5EF4-FFF2-40B4-BE49-F238E27FC236}">
                <a16:creationId xmlns:a16="http://schemas.microsoft.com/office/drawing/2014/main" id="{AA8BBDA5-5F64-67DB-2B8D-2B279E0D91A3}"/>
              </a:ext>
            </a:extLst>
          </p:cNvPr>
          <p:cNvSpPr txBox="1"/>
          <p:nvPr/>
        </p:nvSpPr>
        <p:spPr>
          <a:xfrm>
            <a:off x="1036956" y="4399945"/>
            <a:ext cx="6873240" cy="1200329"/>
          </a:xfrm>
          <a:prstGeom prst="rect">
            <a:avLst/>
          </a:prstGeom>
          <a:noFill/>
        </p:spPr>
        <p:txBody>
          <a:bodyPr wrap="square">
            <a:spAutoFit/>
          </a:bodyPr>
          <a:lstStyle/>
          <a:p>
            <a:pPr algn="just"/>
            <a:r>
              <a:rPr lang="en-US" sz="2400" dirty="0"/>
              <a:t>Recognizes the productivity bottleneck and aims to streamline the process by automating the extraction of essential details.</a:t>
            </a:r>
            <a:endParaRPr lang="en-IN" sz="2400" dirty="0"/>
          </a:p>
        </p:txBody>
      </p:sp>
    </p:spTree>
    <p:extLst>
      <p:ext uri="{BB962C8B-B14F-4D97-AF65-F5344CB8AC3E}">
        <p14:creationId xmlns:p14="http://schemas.microsoft.com/office/powerpoint/2010/main" val="2786532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1516</TotalTime>
  <Words>663</Words>
  <Application>Microsoft Office PowerPoint</Application>
  <PresentationFormat>Widescreen</PresentationFormat>
  <Paragraphs>116</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Aharoni</vt:lpstr>
      <vt:lpstr>Arial</vt:lpstr>
      <vt:lpstr>Brush Script MT</vt:lpstr>
      <vt:lpstr>Calibri</vt:lpstr>
      <vt:lpstr>Calibri Light</vt:lpstr>
      <vt:lpstr>Gill Sans MT</vt:lpstr>
      <vt:lpstr>Google Sans</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Anu S M</cp:lastModifiedBy>
  <cp:revision>74</cp:revision>
  <cp:lastPrinted>2022-03-15T11:34:59Z</cp:lastPrinted>
  <dcterms:created xsi:type="dcterms:W3CDTF">2022-03-15T07:43:51Z</dcterms:created>
  <dcterms:modified xsi:type="dcterms:W3CDTF">2023-12-21T07:20:26Z</dcterms:modified>
</cp:coreProperties>
</file>