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66" r:id="rId3"/>
    <p:sldId id="257" r:id="rId4"/>
    <p:sldId id="260" r:id="rId5"/>
    <p:sldId id="258" r:id="rId6"/>
    <p:sldId id="261" r:id="rId7"/>
    <p:sldId id="259" r:id="rId8"/>
    <p:sldId id="267" r:id="rId9"/>
    <p:sldId id="268" r:id="rId10"/>
    <p:sldId id="269" r:id="rId11"/>
    <p:sldId id="270" r:id="rId12"/>
    <p:sldId id="262" r:id="rId13"/>
    <p:sldId id="263" r:id="rId14"/>
    <p:sldId id="264" r:id="rId15"/>
    <p:sldId id="265" r:id="rId16"/>
    <p:sldId id="271" r:id="rId17"/>
    <p:sldId id="272" r:id="rId18"/>
    <p:sldId id="273" r:id="rId19"/>
    <p:sldId id="274" r:id="rId20"/>
    <p:sldId id="275" r:id="rId21"/>
    <p:sldId id="276" r:id="rId22"/>
    <p:sldId id="277" r:id="rId23"/>
    <p:sldId id="278" r:id="rId24"/>
    <p:sldId id="280" r:id="rId25"/>
    <p:sldId id="279" r:id="rId26"/>
    <p:sldId id="281" r:id="rId27"/>
    <p:sldId id="282" r:id="rId28"/>
    <p:sldId id="285" r:id="rId29"/>
    <p:sldId id="286" r:id="rId30"/>
    <p:sldId id="283" r:id="rId31"/>
    <p:sldId id="284"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1B2556-F761-41DA-B7CD-7EA891DAB334}" type="datetimeFigureOut">
              <a:rPr lang="en-IN" smtClean="0"/>
              <a:t>20-01-2024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0BE3F0-912A-4469-8383-C8D54DB56A39}" type="slidenum">
              <a:rPr lang="en-IN" smtClean="0"/>
              <a:t>‹#›</a:t>
            </a:fld>
            <a:endParaRPr lang="en-IN"/>
          </a:p>
        </p:txBody>
      </p:sp>
    </p:spTree>
    <p:extLst>
      <p:ext uri="{BB962C8B-B14F-4D97-AF65-F5344CB8AC3E}">
        <p14:creationId xmlns:p14="http://schemas.microsoft.com/office/powerpoint/2010/main" val="1276179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60BE3F0-912A-4469-8383-C8D54DB56A39}" type="slidenum">
              <a:rPr lang="en-IN" smtClean="0"/>
              <a:t>22</a:t>
            </a:fld>
            <a:endParaRPr lang="en-IN"/>
          </a:p>
        </p:txBody>
      </p:sp>
    </p:spTree>
    <p:extLst>
      <p:ext uri="{BB962C8B-B14F-4D97-AF65-F5344CB8AC3E}">
        <p14:creationId xmlns:p14="http://schemas.microsoft.com/office/powerpoint/2010/main" val="1824167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125B95-0873-4AFD-B5B4-15257A5463D9}"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9EA9C2-338A-4A77-AB08-B22881950B33}" type="slidenum">
              <a:rPr lang="en-IN" smtClean="0"/>
              <a:t>‹#›</a:t>
            </a:fld>
            <a:endParaRPr lang="en-IN"/>
          </a:p>
        </p:txBody>
      </p:sp>
    </p:spTree>
    <p:extLst>
      <p:ext uri="{BB962C8B-B14F-4D97-AF65-F5344CB8AC3E}">
        <p14:creationId xmlns:p14="http://schemas.microsoft.com/office/powerpoint/2010/main" val="191371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125B95-0873-4AFD-B5B4-15257A5463D9}"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9EA9C2-338A-4A77-AB08-B22881950B33}" type="slidenum">
              <a:rPr lang="en-IN" smtClean="0"/>
              <a:t>‹#›</a:t>
            </a:fld>
            <a:endParaRPr lang="en-IN"/>
          </a:p>
        </p:txBody>
      </p:sp>
    </p:spTree>
    <p:extLst>
      <p:ext uri="{BB962C8B-B14F-4D97-AF65-F5344CB8AC3E}">
        <p14:creationId xmlns:p14="http://schemas.microsoft.com/office/powerpoint/2010/main" val="2752072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125B95-0873-4AFD-B5B4-15257A5463D9}"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9EA9C2-338A-4A77-AB08-B22881950B33}" type="slidenum">
              <a:rPr lang="en-IN" smtClean="0"/>
              <a:t>‹#›</a:t>
            </a:fld>
            <a:endParaRPr lang="en-IN"/>
          </a:p>
        </p:txBody>
      </p:sp>
    </p:spTree>
    <p:extLst>
      <p:ext uri="{BB962C8B-B14F-4D97-AF65-F5344CB8AC3E}">
        <p14:creationId xmlns:p14="http://schemas.microsoft.com/office/powerpoint/2010/main" val="3460077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125B95-0873-4AFD-B5B4-15257A5463D9}"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9EA9C2-338A-4A77-AB08-B22881950B33}" type="slidenum">
              <a:rPr lang="en-IN" smtClean="0"/>
              <a:t>‹#›</a:t>
            </a:fld>
            <a:endParaRPr lang="en-IN"/>
          </a:p>
        </p:txBody>
      </p:sp>
    </p:spTree>
    <p:extLst>
      <p:ext uri="{BB962C8B-B14F-4D97-AF65-F5344CB8AC3E}">
        <p14:creationId xmlns:p14="http://schemas.microsoft.com/office/powerpoint/2010/main" val="2348673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125B95-0873-4AFD-B5B4-15257A5463D9}"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9EA9C2-338A-4A77-AB08-B22881950B33}" type="slidenum">
              <a:rPr lang="en-IN" smtClean="0"/>
              <a:t>‹#›</a:t>
            </a:fld>
            <a:endParaRPr lang="en-IN"/>
          </a:p>
        </p:txBody>
      </p:sp>
    </p:spTree>
    <p:extLst>
      <p:ext uri="{BB962C8B-B14F-4D97-AF65-F5344CB8AC3E}">
        <p14:creationId xmlns:p14="http://schemas.microsoft.com/office/powerpoint/2010/main" val="1458412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125B95-0873-4AFD-B5B4-15257A5463D9}" type="datetimeFigureOut">
              <a:rPr lang="en-IN" smtClean="0"/>
              <a:t>20-01-2024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9EA9C2-338A-4A77-AB08-B22881950B33}" type="slidenum">
              <a:rPr lang="en-IN" smtClean="0"/>
              <a:t>‹#›</a:t>
            </a:fld>
            <a:endParaRPr lang="en-IN"/>
          </a:p>
        </p:txBody>
      </p:sp>
    </p:spTree>
    <p:extLst>
      <p:ext uri="{BB962C8B-B14F-4D97-AF65-F5344CB8AC3E}">
        <p14:creationId xmlns:p14="http://schemas.microsoft.com/office/powerpoint/2010/main" val="2801535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125B95-0873-4AFD-B5B4-15257A5463D9}" type="datetimeFigureOut">
              <a:rPr lang="en-IN" smtClean="0"/>
              <a:t>20-01-2024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9EA9C2-338A-4A77-AB08-B22881950B33}" type="slidenum">
              <a:rPr lang="en-IN" smtClean="0"/>
              <a:t>‹#›</a:t>
            </a:fld>
            <a:endParaRPr lang="en-IN"/>
          </a:p>
        </p:txBody>
      </p:sp>
    </p:spTree>
    <p:extLst>
      <p:ext uri="{BB962C8B-B14F-4D97-AF65-F5344CB8AC3E}">
        <p14:creationId xmlns:p14="http://schemas.microsoft.com/office/powerpoint/2010/main" val="180296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125B95-0873-4AFD-B5B4-15257A5463D9}" type="datetimeFigureOut">
              <a:rPr lang="en-IN" smtClean="0"/>
              <a:t>20-01-2024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9EA9C2-338A-4A77-AB08-B22881950B33}" type="slidenum">
              <a:rPr lang="en-IN" smtClean="0"/>
              <a:t>‹#›</a:t>
            </a:fld>
            <a:endParaRPr lang="en-IN"/>
          </a:p>
        </p:txBody>
      </p:sp>
    </p:spTree>
    <p:extLst>
      <p:ext uri="{BB962C8B-B14F-4D97-AF65-F5344CB8AC3E}">
        <p14:creationId xmlns:p14="http://schemas.microsoft.com/office/powerpoint/2010/main" val="3848772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125B95-0873-4AFD-B5B4-15257A5463D9}" type="datetimeFigureOut">
              <a:rPr lang="en-IN" smtClean="0"/>
              <a:t>20-01-2024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9EA9C2-338A-4A77-AB08-B22881950B33}" type="slidenum">
              <a:rPr lang="en-IN" smtClean="0"/>
              <a:t>‹#›</a:t>
            </a:fld>
            <a:endParaRPr lang="en-IN"/>
          </a:p>
        </p:txBody>
      </p:sp>
    </p:spTree>
    <p:extLst>
      <p:ext uri="{BB962C8B-B14F-4D97-AF65-F5344CB8AC3E}">
        <p14:creationId xmlns:p14="http://schemas.microsoft.com/office/powerpoint/2010/main" val="820020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125B95-0873-4AFD-B5B4-15257A5463D9}" type="datetimeFigureOut">
              <a:rPr lang="en-IN" smtClean="0"/>
              <a:t>20-01-2024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9EA9C2-338A-4A77-AB08-B22881950B33}" type="slidenum">
              <a:rPr lang="en-IN" smtClean="0"/>
              <a:t>‹#›</a:t>
            </a:fld>
            <a:endParaRPr lang="en-IN"/>
          </a:p>
        </p:txBody>
      </p:sp>
    </p:spTree>
    <p:extLst>
      <p:ext uri="{BB962C8B-B14F-4D97-AF65-F5344CB8AC3E}">
        <p14:creationId xmlns:p14="http://schemas.microsoft.com/office/powerpoint/2010/main" val="656201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125B95-0873-4AFD-B5B4-15257A5463D9}" type="datetimeFigureOut">
              <a:rPr lang="en-IN" smtClean="0"/>
              <a:t>20-01-2024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9EA9C2-338A-4A77-AB08-B22881950B33}" type="slidenum">
              <a:rPr lang="en-IN" smtClean="0"/>
              <a:t>‹#›</a:t>
            </a:fld>
            <a:endParaRPr lang="en-IN"/>
          </a:p>
        </p:txBody>
      </p:sp>
    </p:spTree>
    <p:extLst>
      <p:ext uri="{BB962C8B-B14F-4D97-AF65-F5344CB8AC3E}">
        <p14:creationId xmlns:p14="http://schemas.microsoft.com/office/powerpoint/2010/main" val="364329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125B95-0873-4AFD-B5B4-15257A5463D9}" type="datetimeFigureOut">
              <a:rPr lang="en-IN" smtClean="0"/>
              <a:t>20-01-2024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9EA9C2-338A-4A77-AB08-B22881950B33}" type="slidenum">
              <a:rPr lang="en-IN" smtClean="0"/>
              <a:t>‹#›</a:t>
            </a:fld>
            <a:endParaRPr lang="en-IN"/>
          </a:p>
        </p:txBody>
      </p:sp>
    </p:spTree>
    <p:extLst>
      <p:ext uri="{BB962C8B-B14F-4D97-AF65-F5344CB8AC3E}">
        <p14:creationId xmlns:p14="http://schemas.microsoft.com/office/powerpoint/2010/main" val="17073155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2387600"/>
          </a:xfrm>
        </p:spPr>
        <p:txBody>
          <a:bodyPr>
            <a:normAutofit/>
          </a:bodyPr>
          <a:lstStyle/>
          <a:p>
            <a:r>
              <a:rPr lang="en-US" sz="4400" b="1" dirty="0">
                <a:solidFill>
                  <a:srgbClr val="C00000"/>
                </a:solidFill>
              </a:rPr>
              <a:t>AL 58 – Research Methodology and IPR</a:t>
            </a:r>
            <a:endParaRPr lang="en-IN" sz="4400" b="1" dirty="0">
              <a:solidFill>
                <a:srgbClr val="C00000"/>
              </a:solidFill>
            </a:endParaRPr>
          </a:p>
        </p:txBody>
      </p:sp>
      <p:sp>
        <p:nvSpPr>
          <p:cNvPr id="3" name="Subtitle 2"/>
          <p:cNvSpPr>
            <a:spLocks noGrp="1"/>
          </p:cNvSpPr>
          <p:nvPr>
            <p:ph type="subTitle" idx="1"/>
          </p:nvPr>
        </p:nvSpPr>
        <p:spPr>
          <a:xfrm>
            <a:off x="1524000" y="2919131"/>
            <a:ext cx="9144000" cy="1655762"/>
          </a:xfrm>
        </p:spPr>
        <p:txBody>
          <a:bodyPr>
            <a:normAutofit fontScale="92500" lnSpcReduction="10000"/>
          </a:bodyPr>
          <a:lstStyle/>
          <a:p>
            <a:r>
              <a:rPr lang="en-US" sz="3600" b="1" dirty="0"/>
              <a:t>UNIT 5 </a:t>
            </a:r>
          </a:p>
          <a:p>
            <a:r>
              <a:rPr lang="en-US" sz="3600" b="1" i="1" dirty="0">
                <a:solidFill>
                  <a:srgbClr val="C00000"/>
                </a:solidFill>
              </a:rPr>
              <a:t>Text Book: Dr. B L </a:t>
            </a:r>
            <a:r>
              <a:rPr lang="en-US" sz="3600" b="1" i="1" dirty="0" err="1">
                <a:solidFill>
                  <a:srgbClr val="C00000"/>
                </a:solidFill>
              </a:rPr>
              <a:t>Wadehra</a:t>
            </a:r>
            <a:r>
              <a:rPr lang="en-US" sz="3600" b="1" i="1" dirty="0">
                <a:solidFill>
                  <a:srgbClr val="C00000"/>
                </a:solidFill>
              </a:rPr>
              <a:t>, </a:t>
            </a:r>
          </a:p>
          <a:p>
            <a:r>
              <a:rPr lang="en-US" sz="3600" i="1" dirty="0">
                <a:solidFill>
                  <a:srgbClr val="C00000"/>
                </a:solidFill>
              </a:rPr>
              <a:t>Law Relating to Intellectual Property</a:t>
            </a:r>
            <a:endParaRPr lang="en-IN" sz="3600" i="1" dirty="0">
              <a:solidFill>
                <a:srgbClr val="C00000"/>
              </a:solidFill>
            </a:endParaRPr>
          </a:p>
        </p:txBody>
      </p:sp>
    </p:spTree>
    <p:extLst>
      <p:ext uri="{BB962C8B-B14F-4D97-AF65-F5344CB8AC3E}">
        <p14:creationId xmlns:p14="http://schemas.microsoft.com/office/powerpoint/2010/main" val="3817217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4121" y="365125"/>
            <a:ext cx="9803757" cy="619751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1554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0810" y="365125"/>
            <a:ext cx="8970380" cy="607949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6454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Trademark</a:t>
            </a:r>
            <a:endParaRPr lang="en-IN" b="1" dirty="0">
              <a:solidFill>
                <a:srgbClr val="C00000"/>
              </a:solidFill>
            </a:endParaRPr>
          </a:p>
        </p:txBody>
      </p:sp>
      <p:sp>
        <p:nvSpPr>
          <p:cNvPr id="3" name="Content Placeholder 2"/>
          <p:cNvSpPr>
            <a:spLocks noGrp="1"/>
          </p:cNvSpPr>
          <p:nvPr>
            <p:ph idx="1"/>
          </p:nvPr>
        </p:nvSpPr>
        <p:spPr/>
        <p:txBody>
          <a:bodyPr/>
          <a:lstStyle/>
          <a:p>
            <a:pPr marL="0" indent="0" algn="just">
              <a:buNone/>
            </a:pPr>
            <a:r>
              <a:rPr lang="en-US" dirty="0">
                <a:solidFill>
                  <a:srgbClr val="C00000"/>
                </a:solidFill>
              </a:rPr>
              <a:t>The trademark act was enacted in the year 1999.</a:t>
            </a:r>
          </a:p>
          <a:p>
            <a:pPr marL="0" indent="0" algn="just">
              <a:buNone/>
            </a:pPr>
            <a:r>
              <a:rPr lang="en-US" dirty="0"/>
              <a:t>A </a:t>
            </a:r>
            <a:r>
              <a:rPr lang="en-US" b="1" dirty="0"/>
              <a:t>trademark</a:t>
            </a:r>
            <a:r>
              <a:rPr lang="en-US" dirty="0"/>
              <a:t> is a type of intellectual property consisting of a recognizable </a:t>
            </a:r>
            <a:r>
              <a:rPr lang="en-US" dirty="0">
                <a:highlight>
                  <a:srgbClr val="FFFF00"/>
                </a:highlight>
              </a:rPr>
              <a:t>sign, design, or expression that identifies a product or service from a particular source and distinguishes it from others. </a:t>
            </a:r>
            <a:r>
              <a:rPr lang="en-US" dirty="0"/>
              <a:t>A trademark owner can be an individual, business organization, or any legal entity. A trademark may be located on a package, a label, a voucher, or on the product itself. Trademarks used to identify services are sometimes called </a:t>
            </a:r>
            <a:r>
              <a:rPr lang="en-US" dirty="0">
                <a:highlight>
                  <a:srgbClr val="FFFF00"/>
                </a:highlight>
              </a:rPr>
              <a:t>service marks.</a:t>
            </a:r>
          </a:p>
          <a:p>
            <a:pPr marL="0" indent="0" algn="just">
              <a:buNone/>
            </a:pPr>
            <a:endParaRPr lang="en-IN" dirty="0"/>
          </a:p>
        </p:txBody>
      </p:sp>
    </p:spTree>
    <p:extLst>
      <p:ext uri="{BB962C8B-B14F-4D97-AF65-F5344CB8AC3E}">
        <p14:creationId xmlns:p14="http://schemas.microsoft.com/office/powerpoint/2010/main" val="2862206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1424"/>
            <a:ext cx="10515600" cy="1325563"/>
          </a:xfrm>
        </p:spPr>
        <p:txBody>
          <a:bodyPr/>
          <a:lstStyle/>
          <a:p>
            <a:r>
              <a:rPr lang="en-US" b="1" dirty="0">
                <a:solidFill>
                  <a:srgbClr val="C00000"/>
                </a:solidFill>
              </a:rPr>
              <a:t>Essentials of a Trademark</a:t>
            </a:r>
            <a:endParaRPr lang="en-IN" b="1"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pPr algn="just"/>
            <a:r>
              <a:rPr lang="en-US" dirty="0"/>
              <a:t>A trademark must be a mark which includes a device, heading, brand, label, ticket, signature, word, letter, name, numeral, packaging or combination of colors or any combination of the above attributes.</a:t>
            </a:r>
          </a:p>
          <a:p>
            <a:pPr algn="just"/>
            <a:r>
              <a:rPr lang="en-US" dirty="0"/>
              <a:t>It </a:t>
            </a:r>
            <a:r>
              <a:rPr lang="en-US" dirty="0">
                <a:highlight>
                  <a:srgbClr val="FFFF00"/>
                </a:highlight>
              </a:rPr>
              <a:t>should be easy to speak and spell</a:t>
            </a:r>
            <a:r>
              <a:rPr lang="en-US" dirty="0"/>
              <a:t>. A good trademark is such that the public can easily spell and speak.</a:t>
            </a:r>
          </a:p>
          <a:p>
            <a:pPr algn="just"/>
            <a:r>
              <a:rPr lang="en-US" dirty="0"/>
              <a:t>It should be </a:t>
            </a:r>
            <a:r>
              <a:rPr lang="en-US" dirty="0">
                <a:highlight>
                  <a:srgbClr val="FFFF00"/>
                </a:highlight>
              </a:rPr>
              <a:t>easy to remember. </a:t>
            </a:r>
            <a:r>
              <a:rPr lang="en-US" dirty="0"/>
              <a:t>A good trademark that is easy to speak and spell can be easily remembered as well. So that it becomes easy for public to</a:t>
            </a:r>
          </a:p>
          <a:p>
            <a:pPr algn="just"/>
            <a:r>
              <a:rPr lang="en-US" dirty="0"/>
              <a:t>It should not be too lengthy and complicated to be forgotten easily. If it is lengthy or complicated, people will not bother to take the effort to memorize it and ultimately it will be forgotten.</a:t>
            </a:r>
          </a:p>
          <a:p>
            <a:pPr marL="0" indent="0">
              <a:buNone/>
            </a:pPr>
            <a:endParaRPr lang="en-IN" dirty="0"/>
          </a:p>
        </p:txBody>
      </p:sp>
    </p:spTree>
    <p:extLst>
      <p:ext uri="{BB962C8B-B14F-4D97-AF65-F5344CB8AC3E}">
        <p14:creationId xmlns:p14="http://schemas.microsoft.com/office/powerpoint/2010/main" val="835496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It must be distinctive. It can be natural distinctiveness or acquired distinctiveness.</a:t>
            </a:r>
          </a:p>
          <a:p>
            <a:pPr algn="just"/>
            <a:r>
              <a:rPr lang="en-US" dirty="0"/>
              <a:t>The best trademarks are </a:t>
            </a:r>
            <a:r>
              <a:rPr lang="en-US" dirty="0">
                <a:highlight>
                  <a:srgbClr val="FFFF00"/>
                </a:highlight>
              </a:rPr>
              <a:t>invented words or coined words or unique geometrical designs</a:t>
            </a:r>
          </a:p>
          <a:p>
            <a:pPr algn="just"/>
            <a:r>
              <a:rPr lang="en-US" dirty="0"/>
              <a:t>It can only be suggestive of the quality of the products, but not descriptive</a:t>
            </a:r>
          </a:p>
        </p:txBody>
      </p:sp>
    </p:spTree>
    <p:extLst>
      <p:ext uri="{BB962C8B-B14F-4D97-AF65-F5344CB8AC3E}">
        <p14:creationId xmlns:p14="http://schemas.microsoft.com/office/powerpoint/2010/main" val="2315558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Registration of a Trademark</a:t>
            </a:r>
            <a:endParaRPr lang="en-IN" b="1" dirty="0">
              <a:solidFill>
                <a:srgbClr val="C00000"/>
              </a:solidFill>
            </a:endParaRPr>
          </a:p>
        </p:txBody>
      </p:sp>
      <p:pic>
        <p:nvPicPr>
          <p:cNvPr id="1026" name="Picture 2" descr="Trademark registration in India - maklaw"/>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48983" y="784"/>
            <a:ext cx="5011837" cy="66991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rademark Registration in Tanzania - Eden Law Chamb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603" y="2385241"/>
            <a:ext cx="6303380" cy="3620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061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Protection of Trademarks in India </a:t>
            </a:r>
            <a:endParaRPr lang="en-IN" b="1" dirty="0">
              <a:solidFill>
                <a:srgbClr val="C00000"/>
              </a:solidFill>
            </a:endParaRPr>
          </a:p>
        </p:txBody>
      </p:sp>
      <p:sp>
        <p:nvSpPr>
          <p:cNvPr id="3" name="Content Placeholder 2"/>
          <p:cNvSpPr>
            <a:spLocks noGrp="1"/>
          </p:cNvSpPr>
          <p:nvPr>
            <p:ph idx="1"/>
          </p:nvPr>
        </p:nvSpPr>
        <p:spPr/>
        <p:txBody>
          <a:bodyPr/>
          <a:lstStyle/>
          <a:p>
            <a:pPr marL="0" indent="0">
              <a:buNone/>
            </a:pPr>
            <a:r>
              <a:rPr lang="en-US" dirty="0"/>
              <a:t>To protect the trademark in India, the following remedies can be resorted.</a:t>
            </a:r>
          </a:p>
          <a:p>
            <a:pPr marL="0" indent="0">
              <a:buNone/>
            </a:pPr>
            <a:endParaRPr lang="en-US" dirty="0">
              <a:highlight>
                <a:srgbClr val="FFFF00"/>
              </a:highlight>
            </a:endParaRPr>
          </a:p>
          <a:p>
            <a:r>
              <a:rPr lang="en-US" dirty="0">
                <a:highlight>
                  <a:srgbClr val="FFFF00"/>
                </a:highlight>
              </a:rPr>
              <a:t>Civil Remedies</a:t>
            </a:r>
          </a:p>
          <a:p>
            <a:r>
              <a:rPr lang="en-US" dirty="0">
                <a:highlight>
                  <a:srgbClr val="FFFF00"/>
                </a:highlight>
              </a:rPr>
              <a:t>Criminal Proceedings</a:t>
            </a:r>
          </a:p>
          <a:p>
            <a:r>
              <a:rPr lang="en-US" dirty="0">
                <a:highlight>
                  <a:srgbClr val="FFFF00"/>
                </a:highlight>
              </a:rPr>
              <a:t>Administrative Remedies</a:t>
            </a:r>
            <a:endParaRPr lang="en-IN" dirty="0">
              <a:highlight>
                <a:srgbClr val="FFFF00"/>
              </a:highlight>
            </a:endParaRPr>
          </a:p>
        </p:txBody>
      </p:sp>
    </p:spTree>
    <p:extLst>
      <p:ext uri="{BB962C8B-B14F-4D97-AF65-F5344CB8AC3E}">
        <p14:creationId xmlns:p14="http://schemas.microsoft.com/office/powerpoint/2010/main" val="3964483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lgn="just">
              <a:buNone/>
            </a:pPr>
            <a:r>
              <a:rPr lang="en-US" dirty="0">
                <a:solidFill>
                  <a:srgbClr val="C00000"/>
                </a:solidFill>
              </a:rPr>
              <a:t>Criminal Remedies:</a:t>
            </a:r>
          </a:p>
          <a:p>
            <a:pPr marL="0" indent="0" algn="just">
              <a:buNone/>
            </a:pPr>
            <a:r>
              <a:rPr lang="en-US" dirty="0"/>
              <a:t>When instances of infringement and passing off occur, the court of </a:t>
            </a:r>
            <a:r>
              <a:rPr lang="en-US" dirty="0">
                <a:highlight>
                  <a:srgbClr val="FFFF00"/>
                </a:highlight>
              </a:rPr>
              <a:t>competent jurisdiction </a:t>
            </a:r>
            <a:r>
              <a:rPr lang="en-US" dirty="0"/>
              <a:t>(not lower than district court) can be moved for grant of interlocutory injunction, Anton pillar orders, damages and account of profits.</a:t>
            </a:r>
            <a:endParaRPr lang="en-IN" dirty="0"/>
          </a:p>
        </p:txBody>
      </p:sp>
    </p:spTree>
    <p:extLst>
      <p:ext uri="{BB962C8B-B14F-4D97-AF65-F5344CB8AC3E}">
        <p14:creationId xmlns:p14="http://schemas.microsoft.com/office/powerpoint/2010/main" val="353751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a:solidFill>
                  <a:srgbClr val="C00000"/>
                </a:solidFill>
              </a:rPr>
              <a:t>Criminal Proceedings:</a:t>
            </a:r>
          </a:p>
          <a:p>
            <a:pPr marL="0" indent="0" algn="just">
              <a:buNone/>
            </a:pPr>
            <a:r>
              <a:rPr lang="en-US" dirty="0"/>
              <a:t>Complaint may be made against person causing infringement.</a:t>
            </a:r>
          </a:p>
          <a:p>
            <a:pPr marL="0" indent="0" algn="just">
              <a:buNone/>
            </a:pPr>
            <a:r>
              <a:rPr lang="en-US" dirty="0"/>
              <a:t>Both the actions under civil law and criminal law can be initiated simultaneously. Under the civil law proceedings, the plaintiff seeks reliefs for himself while under the  criminal law proceedings the complainant seeks award of punishment to the infringer. </a:t>
            </a:r>
            <a:endParaRPr lang="en-IN" dirty="0"/>
          </a:p>
        </p:txBody>
      </p:sp>
    </p:spTree>
    <p:extLst>
      <p:ext uri="{BB962C8B-B14F-4D97-AF65-F5344CB8AC3E}">
        <p14:creationId xmlns:p14="http://schemas.microsoft.com/office/powerpoint/2010/main" val="3369461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a:solidFill>
                  <a:srgbClr val="C00000"/>
                </a:solidFill>
              </a:rPr>
              <a:t>Administrative Remedies:</a:t>
            </a:r>
          </a:p>
          <a:p>
            <a:pPr marL="0" indent="0">
              <a:buNone/>
            </a:pPr>
            <a:r>
              <a:rPr lang="en-US" dirty="0"/>
              <a:t>Opposition the registration of deceptively similar trade mark when the Trade Mark registry is in the process of considering the grant of a trade mark, can protect the trademark. The registry can also be moved for removal of a deceptively similar trade mark.</a:t>
            </a:r>
            <a:endParaRPr lang="en-IN" dirty="0"/>
          </a:p>
        </p:txBody>
      </p:sp>
    </p:spTree>
    <p:extLst>
      <p:ext uri="{BB962C8B-B14F-4D97-AF65-F5344CB8AC3E}">
        <p14:creationId xmlns:p14="http://schemas.microsoft.com/office/powerpoint/2010/main" val="3164167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Contents</a:t>
            </a:r>
            <a:endParaRPr lang="en-IN" b="1" dirty="0">
              <a:solidFill>
                <a:srgbClr val="C00000"/>
              </a:solidFill>
            </a:endParaRPr>
          </a:p>
        </p:txBody>
      </p:sp>
      <p:sp>
        <p:nvSpPr>
          <p:cNvPr id="3" name="Content Placeholder 2"/>
          <p:cNvSpPr>
            <a:spLocks noGrp="1"/>
          </p:cNvSpPr>
          <p:nvPr>
            <p:ph idx="1"/>
          </p:nvPr>
        </p:nvSpPr>
        <p:spPr/>
        <p:txBody>
          <a:bodyPr/>
          <a:lstStyle/>
          <a:p>
            <a:pPr marL="0" indent="0" algn="just">
              <a:buNone/>
              <a:defRPr/>
            </a:pPr>
            <a:r>
              <a:rPr lang="en-US" dirty="0"/>
              <a:t>Design: What is a Design? Essential Requirements for a Registrable Design, Procedure of Registration of a Design, </a:t>
            </a:r>
          </a:p>
          <a:p>
            <a:pPr marL="0" indent="0" algn="just">
              <a:buNone/>
              <a:defRPr/>
            </a:pPr>
            <a:r>
              <a:rPr lang="en-US" dirty="0"/>
              <a:t>Trademarks: Essentials of a Trademark, Registration, and Protection of Trademarks, Rights Conferred by Registration of Trademarks, Infringements, Types of Reliefs, Case Studies. </a:t>
            </a:r>
          </a:p>
          <a:p>
            <a:pPr marL="0" indent="0" algn="just">
              <a:buNone/>
              <a:defRPr/>
            </a:pPr>
            <a:r>
              <a:rPr lang="en-US" dirty="0"/>
              <a:t>Copyrights: Characteristics of Copyrights, Rights Conferred by Registration of Copyrights, Registration of Copyrights, Infringements, Remedies against Infringement of Copyrights, Case studies </a:t>
            </a:r>
          </a:p>
          <a:p>
            <a:endParaRPr lang="en-IN" dirty="0"/>
          </a:p>
        </p:txBody>
      </p:sp>
    </p:spTree>
    <p:extLst>
      <p:ext uri="{BB962C8B-B14F-4D97-AF65-F5344CB8AC3E}">
        <p14:creationId xmlns:p14="http://schemas.microsoft.com/office/powerpoint/2010/main" val="867547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Rights conferred by registration of Trademarks </a:t>
            </a:r>
            <a:endParaRPr lang="en-IN" b="1"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a:highlight>
                  <a:srgbClr val="FFFF00"/>
                </a:highlight>
              </a:rPr>
              <a:t>Section 28 of the Trademark Act 1999 confers</a:t>
            </a:r>
            <a:r>
              <a:rPr lang="en-US" dirty="0"/>
              <a:t> on the proprietor of the trademark, exclusive right to use of trade mark in relation to the goods or services in respect of which the trade mark is obtained. In addition to conferring the right of exclusive dealing, the proprietor of the trademark also has the right to file a suit for infringement of his right and </a:t>
            </a:r>
            <a:r>
              <a:rPr lang="en-US" dirty="0" err="1"/>
              <a:t>obtain:Temporary</a:t>
            </a:r>
            <a:r>
              <a:rPr lang="en-US" dirty="0"/>
              <a:t> injunction.</a:t>
            </a:r>
          </a:p>
          <a:p>
            <a:pPr marL="514350" indent="-514350">
              <a:buFont typeface="+mj-lt"/>
              <a:buAutoNum type="arabicPeriod"/>
            </a:pPr>
            <a:r>
              <a:rPr lang="en-US" dirty="0"/>
              <a:t>Permanent injunction.</a:t>
            </a:r>
          </a:p>
          <a:p>
            <a:pPr marL="514350" indent="-514350">
              <a:buFont typeface="+mj-lt"/>
              <a:buAutoNum type="arabicPeriod"/>
            </a:pPr>
            <a:r>
              <a:rPr lang="en-US" dirty="0"/>
              <a:t>Damages.</a:t>
            </a:r>
          </a:p>
          <a:p>
            <a:pPr marL="514350" indent="-514350">
              <a:buFont typeface="+mj-lt"/>
              <a:buAutoNum type="arabicPeriod"/>
            </a:pPr>
            <a:r>
              <a:rPr lang="en-US" dirty="0"/>
              <a:t>Account of profits (damages in the amount of the profits gained from the infringement)</a:t>
            </a:r>
          </a:p>
          <a:p>
            <a:pPr marL="514350" indent="-514350">
              <a:buFont typeface="+mj-lt"/>
              <a:buAutoNum type="arabicPeriod"/>
            </a:pPr>
            <a:r>
              <a:rPr lang="en-US" dirty="0"/>
              <a:t>Destruction of goods using the infringing mark.</a:t>
            </a:r>
          </a:p>
          <a:p>
            <a:pPr marL="514350" indent="-514350">
              <a:buFont typeface="+mj-lt"/>
              <a:buAutoNum type="arabicPeriod"/>
            </a:pPr>
            <a:r>
              <a:rPr lang="en-US" dirty="0"/>
              <a:t>Cost of legal proceedings</a:t>
            </a:r>
          </a:p>
          <a:p>
            <a:pPr marL="0" indent="0" algn="just">
              <a:buNone/>
            </a:pPr>
            <a:endParaRPr lang="en-US" dirty="0"/>
          </a:p>
        </p:txBody>
      </p:sp>
    </p:spTree>
    <p:extLst>
      <p:ext uri="{BB962C8B-B14F-4D97-AF65-F5344CB8AC3E}">
        <p14:creationId xmlns:p14="http://schemas.microsoft.com/office/powerpoint/2010/main" val="3292244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Infringements</a:t>
            </a:r>
            <a:endParaRPr lang="en-IN" b="1" dirty="0">
              <a:solidFill>
                <a:srgbClr val="C00000"/>
              </a:solidFill>
            </a:endParaRPr>
          </a:p>
        </p:txBody>
      </p:sp>
      <p:sp>
        <p:nvSpPr>
          <p:cNvPr id="3" name="Content Placeholder 2"/>
          <p:cNvSpPr>
            <a:spLocks noGrp="1"/>
          </p:cNvSpPr>
          <p:nvPr>
            <p:ph idx="1"/>
          </p:nvPr>
        </p:nvSpPr>
        <p:spPr/>
        <p:txBody>
          <a:bodyPr/>
          <a:lstStyle/>
          <a:p>
            <a:pPr marL="0" indent="0" algn="just">
              <a:buNone/>
            </a:pPr>
            <a:r>
              <a:rPr lang="en-US" dirty="0"/>
              <a:t>A trademark is said to be infringed, when a registered trademark or a trademark deceptively similar to the registered trademark is used by a person, who is neither the registered proprietor nor the licensee and/or assignee of the said trademark in relation to the goods and services for which it is registered.</a:t>
            </a:r>
            <a:endParaRPr lang="en-IN" dirty="0"/>
          </a:p>
        </p:txBody>
      </p:sp>
    </p:spTree>
    <p:extLst>
      <p:ext uri="{BB962C8B-B14F-4D97-AF65-F5344CB8AC3E}">
        <p14:creationId xmlns:p14="http://schemas.microsoft.com/office/powerpoint/2010/main" val="31260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A registered trademark is said to be infringed in case of the following situation:</a:t>
            </a:r>
          </a:p>
        </p:txBody>
      </p:sp>
      <p:sp>
        <p:nvSpPr>
          <p:cNvPr id="3" name="Content Placeholder 2"/>
          <p:cNvSpPr>
            <a:spLocks noGrp="1"/>
          </p:cNvSpPr>
          <p:nvPr>
            <p:ph idx="1"/>
          </p:nvPr>
        </p:nvSpPr>
        <p:spPr/>
        <p:txBody>
          <a:bodyPr>
            <a:normAutofit fontScale="85000" lnSpcReduction="10000"/>
          </a:bodyPr>
          <a:lstStyle/>
          <a:p>
            <a:pPr algn="just"/>
            <a:r>
              <a:rPr lang="en-US" dirty="0"/>
              <a:t>If the mark in dispute is identical with or deceptively similar to the registered trademark and is in relation to the same or similar goods or services;</a:t>
            </a:r>
          </a:p>
          <a:p>
            <a:pPr algn="just"/>
            <a:r>
              <a:rPr lang="en-US" dirty="0"/>
              <a:t>If the identical or similar mark can cause confusion in the minds of general public to have an association with the registered trademark</a:t>
            </a:r>
          </a:p>
          <a:p>
            <a:pPr algn="just"/>
            <a:r>
              <a:rPr lang="en-US" dirty="0"/>
              <a:t>If the registered trademark is used as a part of trade name or business concern for goods and services in respect of which the trademark is registered</a:t>
            </a:r>
          </a:p>
          <a:p>
            <a:pPr algn="just"/>
            <a:r>
              <a:rPr lang="en-US" dirty="0"/>
              <a:t>If the trademark is advertised and as a result it takes unfair advantage or is contrary to the honest practices or is detrimental to the distinctive character and reputation of the registered trademark.</a:t>
            </a:r>
          </a:p>
          <a:p>
            <a:pPr algn="just"/>
            <a:r>
              <a:rPr lang="en-US" dirty="0"/>
              <a:t>If the registered trademark is used in the material meant for packaging or labelling of other goods or as a business paper without due authorization of the registered user.</a:t>
            </a:r>
          </a:p>
          <a:p>
            <a:pPr marL="0" indent="0" algn="just">
              <a:buNone/>
            </a:pPr>
            <a:endParaRPr lang="en-IN" dirty="0"/>
          </a:p>
        </p:txBody>
      </p:sp>
    </p:spTree>
    <p:extLst>
      <p:ext uri="{BB962C8B-B14F-4D97-AF65-F5344CB8AC3E}">
        <p14:creationId xmlns:p14="http://schemas.microsoft.com/office/powerpoint/2010/main" val="2805469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Types of reliefs to which a plaintiff is entitled are: </a:t>
            </a:r>
            <a:endParaRPr lang="en-IN" b="1" dirty="0">
              <a:solidFill>
                <a:srgbClr val="C00000"/>
              </a:solidFill>
            </a:endParaRPr>
          </a:p>
        </p:txBody>
      </p:sp>
      <p:sp>
        <p:nvSpPr>
          <p:cNvPr id="3" name="Content Placeholder 2"/>
          <p:cNvSpPr>
            <a:spLocks noGrp="1"/>
          </p:cNvSpPr>
          <p:nvPr>
            <p:ph idx="1"/>
          </p:nvPr>
        </p:nvSpPr>
        <p:spPr/>
        <p:txBody>
          <a:bodyPr>
            <a:normAutofit/>
          </a:bodyPr>
          <a:lstStyle/>
          <a:p>
            <a:pPr algn="just"/>
            <a:r>
              <a:rPr lang="en-US" dirty="0"/>
              <a:t>An injunction restraining further use of the infringement mark.</a:t>
            </a:r>
          </a:p>
          <a:p>
            <a:pPr marL="717550" indent="173038" algn="just">
              <a:buNone/>
            </a:pPr>
            <a:r>
              <a:rPr lang="en-US" dirty="0"/>
              <a:t>Anton </a:t>
            </a:r>
            <a:r>
              <a:rPr lang="en-US" dirty="0" err="1"/>
              <a:t>Piller</a:t>
            </a:r>
            <a:r>
              <a:rPr lang="en-US" dirty="0"/>
              <a:t> Injunction</a:t>
            </a:r>
          </a:p>
          <a:p>
            <a:pPr marL="717550" indent="173038" algn="just">
              <a:buNone/>
            </a:pPr>
            <a:r>
              <a:rPr lang="en-US" dirty="0" err="1"/>
              <a:t>Mareva</a:t>
            </a:r>
            <a:r>
              <a:rPr lang="en-US" dirty="0"/>
              <a:t> Injunction</a:t>
            </a:r>
          </a:p>
          <a:p>
            <a:pPr marL="717550" indent="173038" algn="just">
              <a:buNone/>
            </a:pPr>
            <a:r>
              <a:rPr lang="en-US" dirty="0"/>
              <a:t>Interlocutory injunction</a:t>
            </a:r>
          </a:p>
          <a:p>
            <a:pPr marL="717550" indent="173038" algn="just">
              <a:buNone/>
            </a:pPr>
            <a:r>
              <a:rPr lang="en-US" dirty="0"/>
              <a:t>Perpetual Injunction </a:t>
            </a:r>
          </a:p>
          <a:p>
            <a:pPr marL="266700" indent="-266700" algn="just"/>
            <a:r>
              <a:rPr lang="en-US" dirty="0"/>
              <a:t>Damages or an account of profits</a:t>
            </a:r>
          </a:p>
          <a:p>
            <a:pPr algn="just"/>
            <a:r>
              <a:rPr lang="en-US" dirty="0"/>
              <a:t>An order to delivery up infringing labels and marks for </a:t>
            </a:r>
            <a:r>
              <a:rPr lang="en-US" dirty="0" err="1"/>
              <a:t>destrucrion</a:t>
            </a:r>
            <a:r>
              <a:rPr lang="en-US" dirty="0"/>
              <a:t> or erasure.</a:t>
            </a:r>
            <a:endParaRPr lang="en-IN" dirty="0"/>
          </a:p>
        </p:txBody>
      </p:sp>
    </p:spTree>
    <p:extLst>
      <p:ext uri="{BB962C8B-B14F-4D97-AF65-F5344CB8AC3E}">
        <p14:creationId xmlns:p14="http://schemas.microsoft.com/office/powerpoint/2010/main" val="328620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Copyrights</a:t>
            </a:r>
            <a:r>
              <a:rPr lang="en-US" dirty="0"/>
              <a:t> </a:t>
            </a:r>
            <a:endParaRPr lang="en-IN" dirty="0"/>
          </a:p>
        </p:txBody>
      </p:sp>
      <p:sp>
        <p:nvSpPr>
          <p:cNvPr id="3" name="Content Placeholder 2"/>
          <p:cNvSpPr>
            <a:spLocks noGrp="1"/>
          </p:cNvSpPr>
          <p:nvPr>
            <p:ph idx="1"/>
          </p:nvPr>
        </p:nvSpPr>
        <p:spPr/>
        <p:txBody>
          <a:bodyPr/>
          <a:lstStyle/>
          <a:p>
            <a:pPr marL="0" indent="0" algn="just">
              <a:buNone/>
            </a:pPr>
            <a:r>
              <a:rPr lang="en-US" dirty="0"/>
              <a:t>Copyright (or author's right) is a legal term used to describe </a:t>
            </a:r>
            <a:r>
              <a:rPr lang="en-US" dirty="0">
                <a:highlight>
                  <a:srgbClr val="FFFF00"/>
                </a:highlight>
              </a:rPr>
              <a:t>the rights that creators have over their literary and artistic works. </a:t>
            </a:r>
            <a:r>
              <a:rPr lang="en-US" dirty="0"/>
              <a:t>Works covered by copyright range from </a:t>
            </a:r>
            <a:r>
              <a:rPr lang="en-US" dirty="0">
                <a:highlight>
                  <a:srgbClr val="FFFF00"/>
                </a:highlight>
              </a:rPr>
              <a:t>books, music, paintings, sculpture, and films, to computer programs, databases, advertisements, maps, and technical drawings.</a:t>
            </a:r>
          </a:p>
          <a:p>
            <a:pPr marL="0" indent="0" algn="just">
              <a:buNone/>
            </a:pPr>
            <a:r>
              <a:rPr lang="en-US" dirty="0"/>
              <a:t>Copyright is a type of intellectual property that protects original works of authorship as soon as an author fixes the work in a tangible form of expression.</a:t>
            </a:r>
            <a:endParaRPr lang="en-IN" dirty="0"/>
          </a:p>
        </p:txBody>
      </p:sp>
    </p:spTree>
    <p:extLst>
      <p:ext uri="{BB962C8B-B14F-4D97-AF65-F5344CB8AC3E}">
        <p14:creationId xmlns:p14="http://schemas.microsoft.com/office/powerpoint/2010/main" val="1088114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Characteristics of copyrights </a:t>
            </a:r>
            <a:endParaRPr lang="en-IN" b="1" dirty="0">
              <a:solidFill>
                <a:srgbClr val="C00000"/>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a:t>Creation of a Statute</a:t>
            </a:r>
          </a:p>
          <a:p>
            <a:pPr marL="514350" indent="-514350">
              <a:buFont typeface="+mj-lt"/>
              <a:buAutoNum type="arabicPeriod"/>
            </a:pPr>
            <a:r>
              <a:rPr lang="en-US" dirty="0"/>
              <a:t>Some form of Intellectual Property</a:t>
            </a:r>
          </a:p>
          <a:p>
            <a:pPr marL="514350" indent="-514350">
              <a:buFont typeface="+mj-lt"/>
              <a:buAutoNum type="arabicPeriod"/>
            </a:pPr>
            <a:r>
              <a:rPr lang="en-US" dirty="0"/>
              <a:t>Monopoly Right</a:t>
            </a:r>
          </a:p>
          <a:p>
            <a:pPr marL="514350" indent="-514350">
              <a:buFont typeface="+mj-lt"/>
              <a:buAutoNum type="arabicPeriod"/>
            </a:pPr>
            <a:r>
              <a:rPr lang="en-US" dirty="0"/>
              <a:t>Negative Right</a:t>
            </a:r>
          </a:p>
          <a:p>
            <a:pPr marL="514350" indent="-514350">
              <a:buFont typeface="+mj-lt"/>
              <a:buAutoNum type="arabicPeriod"/>
            </a:pPr>
            <a:r>
              <a:rPr lang="en-US" dirty="0"/>
              <a:t>Multiple Right</a:t>
            </a:r>
          </a:p>
          <a:p>
            <a:pPr marL="514350" indent="-514350">
              <a:buFont typeface="+mj-lt"/>
              <a:buAutoNum type="arabicPeriod"/>
            </a:pPr>
            <a:r>
              <a:rPr lang="en-US" dirty="0"/>
              <a:t>Copyright only in the form of an Idea</a:t>
            </a:r>
          </a:p>
          <a:p>
            <a:pPr marL="514350" indent="-514350">
              <a:buFont typeface="+mj-lt"/>
              <a:buAutoNum type="arabicPeriod"/>
            </a:pPr>
            <a:r>
              <a:rPr lang="en-US" dirty="0"/>
              <a:t>Neighboring Rights</a:t>
            </a:r>
          </a:p>
          <a:p>
            <a:endParaRPr lang="en-US" dirty="0"/>
          </a:p>
          <a:p>
            <a:endParaRPr lang="en-IN" dirty="0"/>
          </a:p>
        </p:txBody>
      </p:sp>
    </p:spTree>
    <p:extLst>
      <p:ext uri="{BB962C8B-B14F-4D97-AF65-F5344CB8AC3E}">
        <p14:creationId xmlns:p14="http://schemas.microsoft.com/office/powerpoint/2010/main" val="1340098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Rights conferred by registration of Copyrights.</a:t>
            </a:r>
            <a:endParaRPr lang="en-IN" b="1" dirty="0">
              <a:solidFill>
                <a:srgbClr val="C00000"/>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a:t>Statutory Rights</a:t>
            </a:r>
          </a:p>
          <a:p>
            <a:pPr marL="514350" indent="-514350">
              <a:buFont typeface="+mj-lt"/>
              <a:buAutoNum type="arabicPeriod"/>
            </a:pPr>
            <a:r>
              <a:rPr lang="en-US" dirty="0"/>
              <a:t>Negative Rights</a:t>
            </a:r>
          </a:p>
          <a:p>
            <a:pPr marL="514350" indent="-514350">
              <a:buFont typeface="+mj-lt"/>
              <a:buAutoNum type="arabicPeriod"/>
            </a:pPr>
            <a:r>
              <a:rPr lang="en-US" dirty="0"/>
              <a:t>Multiple Rights</a:t>
            </a:r>
          </a:p>
          <a:p>
            <a:pPr marL="514350" indent="-514350">
              <a:buFont typeface="+mj-lt"/>
              <a:buAutoNum type="arabicPeriod"/>
            </a:pPr>
            <a:r>
              <a:rPr lang="en-US" dirty="0"/>
              <a:t>Economic Rights </a:t>
            </a:r>
          </a:p>
          <a:p>
            <a:pPr marL="514350" indent="-514350">
              <a:buFont typeface="+mj-lt"/>
              <a:buAutoNum type="arabicPeriod"/>
            </a:pPr>
            <a:r>
              <a:rPr lang="en-US" dirty="0"/>
              <a:t>Moral Rights </a:t>
            </a:r>
            <a:endParaRPr lang="en-IN" dirty="0"/>
          </a:p>
        </p:txBody>
      </p:sp>
    </p:spTree>
    <p:extLst>
      <p:ext uri="{BB962C8B-B14F-4D97-AF65-F5344CB8AC3E}">
        <p14:creationId xmlns:p14="http://schemas.microsoft.com/office/powerpoint/2010/main" val="2390330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Registration of Copyrights.</a:t>
            </a:r>
            <a:endParaRPr lang="en-IN" b="1" dirty="0">
              <a:solidFill>
                <a:srgbClr val="C00000"/>
              </a:solidFill>
            </a:endParaRPr>
          </a:p>
        </p:txBody>
      </p:sp>
      <p:pic>
        <p:nvPicPr>
          <p:cNvPr id="6146" name="Picture 2" descr="Copyright Registration Process: A Introduction"/>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5457"/>
          <a:stretch/>
        </p:blipFill>
        <p:spPr bwMode="auto">
          <a:xfrm>
            <a:off x="838200" y="1690688"/>
            <a:ext cx="10116973" cy="4524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420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Infringements</a:t>
            </a:r>
            <a:endParaRPr lang="en-IN" dirty="0"/>
          </a:p>
        </p:txBody>
      </p:sp>
      <p:sp>
        <p:nvSpPr>
          <p:cNvPr id="3" name="Content Placeholder 2"/>
          <p:cNvSpPr>
            <a:spLocks noGrp="1"/>
          </p:cNvSpPr>
          <p:nvPr>
            <p:ph idx="1"/>
          </p:nvPr>
        </p:nvSpPr>
        <p:spPr/>
        <p:txBody>
          <a:bodyPr/>
          <a:lstStyle/>
          <a:p>
            <a:pPr marL="0" indent="0" algn="just">
              <a:buNone/>
            </a:pPr>
            <a:r>
              <a:rPr lang="en-US" dirty="0"/>
              <a:t>Copyright infringement is the use or production of copyright-protected material without the permission of the copyright holder. Copyright infringement means that the rights afforded to the copyright holder, such as the exclusive use of a work for a set period of time, are being breached by a third party. Music and movies are two of the most well-known forms of entertainment that suffer from significant amounts of copyright infringement. Infringement cases may lead to contingent liabilities, which are amounts set aside in case of a possible lawsuit.</a:t>
            </a:r>
            <a:endParaRPr lang="en-IN" dirty="0"/>
          </a:p>
        </p:txBody>
      </p:sp>
    </p:spTree>
    <p:extLst>
      <p:ext uri="{BB962C8B-B14F-4D97-AF65-F5344CB8AC3E}">
        <p14:creationId xmlns:p14="http://schemas.microsoft.com/office/powerpoint/2010/main" val="539814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Copyright infringement is the use or production of copyright-protected material without the permission of the copyright holder.</a:t>
            </a:r>
          </a:p>
          <a:p>
            <a:pPr algn="just"/>
            <a:r>
              <a:rPr lang="en-US" dirty="0"/>
              <a:t>Individuals and companies who develop new works register for copyright protection to ensure that they can profit from their efforts.</a:t>
            </a:r>
          </a:p>
          <a:p>
            <a:pPr algn="just"/>
            <a:r>
              <a:rPr lang="en-US" dirty="0"/>
              <a:t>Other parties may be granted permission to use those works through licensing arrangements or buy the works from the copyright holder.</a:t>
            </a:r>
          </a:p>
          <a:p>
            <a:pPr marL="0" indent="0">
              <a:buNone/>
            </a:pPr>
            <a:endParaRPr lang="en-IN" dirty="0"/>
          </a:p>
        </p:txBody>
      </p:sp>
    </p:spTree>
    <p:extLst>
      <p:ext uri="{BB962C8B-B14F-4D97-AF65-F5344CB8AC3E}">
        <p14:creationId xmlns:p14="http://schemas.microsoft.com/office/powerpoint/2010/main" val="559734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What is a Design?</a:t>
            </a:r>
            <a:endParaRPr lang="en-IN" b="1" dirty="0">
              <a:solidFill>
                <a:srgbClr val="C00000"/>
              </a:solidFill>
            </a:endParaRPr>
          </a:p>
        </p:txBody>
      </p:sp>
      <p:sp>
        <p:nvSpPr>
          <p:cNvPr id="3" name="Content Placeholder 2"/>
          <p:cNvSpPr>
            <a:spLocks noGrp="1"/>
          </p:cNvSpPr>
          <p:nvPr>
            <p:ph idx="1"/>
          </p:nvPr>
        </p:nvSpPr>
        <p:spPr/>
        <p:txBody>
          <a:bodyPr/>
          <a:lstStyle/>
          <a:p>
            <a:pPr marL="0" indent="0" algn="just">
              <a:buNone/>
            </a:pPr>
            <a:r>
              <a:rPr lang="en-US" dirty="0">
                <a:solidFill>
                  <a:srgbClr val="C00000"/>
                </a:solidFill>
                <a:latin typeface="Times New Roman" panose="02020603050405020304" pitchFamily="18" charset="0"/>
              </a:rPr>
              <a:t>Design Act was enacted in the year 2000</a:t>
            </a:r>
            <a:endParaRPr lang="en-IN" dirty="0">
              <a:solidFill>
                <a:srgbClr val="C00000"/>
              </a:solidFill>
            </a:endParaRPr>
          </a:p>
          <a:p>
            <a:pPr marL="0" indent="0" algn="just">
              <a:buNone/>
            </a:pPr>
            <a:endParaRPr lang="en-US" b="0" i="0" dirty="0">
              <a:solidFill>
                <a:srgbClr val="000000"/>
              </a:solidFill>
              <a:effectLst/>
              <a:latin typeface="Times New Roman" panose="02020603050405020304" pitchFamily="18" charset="0"/>
            </a:endParaRPr>
          </a:p>
          <a:p>
            <a:pPr marL="0" indent="0" algn="just">
              <a:buNone/>
            </a:pPr>
            <a:r>
              <a:rPr lang="en-US" b="0" i="0" dirty="0">
                <a:solidFill>
                  <a:srgbClr val="000000"/>
                </a:solidFill>
                <a:effectLst/>
                <a:latin typeface="Times New Roman" panose="02020603050405020304" pitchFamily="18" charset="0"/>
              </a:rPr>
              <a:t>“Design” means only the </a:t>
            </a:r>
            <a:r>
              <a:rPr lang="en-US" b="0" i="0" dirty="0">
                <a:solidFill>
                  <a:srgbClr val="000000"/>
                </a:solidFill>
                <a:effectLst/>
                <a:highlight>
                  <a:srgbClr val="FFFF00"/>
                </a:highlight>
                <a:latin typeface="Times New Roman" panose="02020603050405020304" pitchFamily="18" charset="0"/>
              </a:rPr>
              <a:t>features of shape, configuration, pattern, ornament or composition of lines or </a:t>
            </a:r>
            <a:r>
              <a:rPr lang="en-US" b="0" i="0" dirty="0" err="1">
                <a:solidFill>
                  <a:srgbClr val="000000"/>
                </a:solidFill>
                <a:effectLst/>
                <a:highlight>
                  <a:srgbClr val="FFFF00"/>
                </a:highlight>
                <a:latin typeface="Times New Roman" panose="02020603050405020304" pitchFamily="18" charset="0"/>
              </a:rPr>
              <a:t>colours</a:t>
            </a:r>
            <a:r>
              <a:rPr lang="en-US" b="0" i="0" dirty="0">
                <a:solidFill>
                  <a:srgbClr val="000000"/>
                </a:solidFill>
                <a:effectLst/>
                <a:highlight>
                  <a:srgbClr val="FFFF00"/>
                </a:highlight>
                <a:latin typeface="Times New Roman" panose="02020603050405020304" pitchFamily="18" charset="0"/>
              </a:rPr>
              <a:t> applied to any article </a:t>
            </a:r>
            <a:r>
              <a:rPr lang="en-US" b="0" i="0" dirty="0">
                <a:solidFill>
                  <a:srgbClr val="000000"/>
                </a:solidFill>
                <a:effectLst/>
                <a:highlight>
                  <a:srgbClr val="FFFF00"/>
                </a:highlight>
              </a:rPr>
              <a:t>whether</a:t>
            </a:r>
            <a:r>
              <a:rPr lang="en-US" b="0" i="0" dirty="0">
                <a:solidFill>
                  <a:srgbClr val="000000"/>
                </a:solidFill>
                <a:effectLst/>
                <a:highlight>
                  <a:srgbClr val="FFFF00"/>
                </a:highlight>
                <a:latin typeface="Times New Roman" panose="02020603050405020304" pitchFamily="18" charset="0"/>
              </a:rPr>
              <a:t> in two dimensional or three dimensional or in both forms, by any industrial process or means, whether manual, mechanical or chemical, separate or combined, which </a:t>
            </a:r>
            <a:r>
              <a:rPr lang="en-US" b="0" i="0" dirty="0">
                <a:solidFill>
                  <a:srgbClr val="000000"/>
                </a:solidFill>
                <a:effectLst/>
                <a:latin typeface="Times New Roman" panose="02020603050405020304" pitchFamily="18" charset="0"/>
              </a:rPr>
              <a:t>in the finished article appeal to and are judged </a:t>
            </a:r>
            <a:r>
              <a:rPr lang="en-US" b="0" i="0" dirty="0">
                <a:solidFill>
                  <a:srgbClr val="000000"/>
                </a:solidFill>
                <a:effectLst/>
                <a:highlight>
                  <a:srgbClr val="FFFF00"/>
                </a:highlight>
                <a:latin typeface="Times New Roman" panose="02020603050405020304" pitchFamily="18" charset="0"/>
              </a:rPr>
              <a:t>solely by the eye; </a:t>
            </a:r>
            <a:r>
              <a:rPr lang="en-US" b="0" i="0" dirty="0">
                <a:solidFill>
                  <a:srgbClr val="000000"/>
                </a:solidFill>
                <a:effectLst/>
                <a:latin typeface="Times New Roman" panose="02020603050405020304" pitchFamily="18" charset="0"/>
              </a:rPr>
              <a:t>but does not include any mode or principle of construction or anything which is in substance a mere mechanical device, and does not include any trade mark</a:t>
            </a:r>
          </a:p>
          <a:p>
            <a:pPr marL="0" indent="0" algn="just">
              <a:buNone/>
            </a:pPr>
            <a:endParaRPr lang="en-US" dirty="0">
              <a:solidFill>
                <a:srgbClr val="C00000"/>
              </a:solidFill>
              <a:latin typeface="Times New Roman" panose="02020603050405020304" pitchFamily="18" charset="0"/>
            </a:endParaRPr>
          </a:p>
        </p:txBody>
      </p:sp>
    </p:spTree>
    <p:extLst>
      <p:ext uri="{BB962C8B-B14F-4D97-AF65-F5344CB8AC3E}">
        <p14:creationId xmlns:p14="http://schemas.microsoft.com/office/powerpoint/2010/main" val="1645678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Infringements Types</a:t>
            </a:r>
            <a:endParaRPr lang="en-IN" b="1" dirty="0">
              <a:solidFill>
                <a:srgbClr val="C00000"/>
              </a:solidFill>
            </a:endParaRPr>
          </a:p>
        </p:txBody>
      </p:sp>
      <p:pic>
        <p:nvPicPr>
          <p:cNvPr id="7170" name="Picture 2" descr="On Copyright Infringement and AI - Believers IAS Academ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9257" y="1354238"/>
            <a:ext cx="8273486" cy="4964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6520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Remedies against Infringement of copyrights </a:t>
            </a:r>
            <a:endParaRPr lang="en-IN" b="1" dirty="0">
              <a:solidFill>
                <a:srgbClr val="C00000"/>
              </a:solidFill>
            </a:endParaRPr>
          </a:p>
        </p:txBody>
      </p:sp>
      <p:sp>
        <p:nvSpPr>
          <p:cNvPr id="3" name="Content Placeholder 2"/>
          <p:cNvSpPr>
            <a:spLocks noGrp="1"/>
          </p:cNvSpPr>
          <p:nvPr>
            <p:ph idx="1"/>
          </p:nvPr>
        </p:nvSpPr>
        <p:spPr/>
        <p:txBody>
          <a:bodyPr/>
          <a:lstStyle/>
          <a:p>
            <a:r>
              <a:rPr lang="en-US" dirty="0"/>
              <a:t>Civil Remedies</a:t>
            </a:r>
          </a:p>
          <a:p>
            <a:pPr marL="1076325" indent="0">
              <a:buNone/>
            </a:pPr>
            <a:r>
              <a:rPr lang="en-US" dirty="0"/>
              <a:t>Anton </a:t>
            </a:r>
            <a:r>
              <a:rPr lang="en-US" dirty="0" err="1"/>
              <a:t>Piller</a:t>
            </a:r>
            <a:endParaRPr lang="en-US" dirty="0"/>
          </a:p>
          <a:p>
            <a:pPr marL="1076325" indent="0">
              <a:buNone/>
            </a:pPr>
            <a:r>
              <a:rPr lang="en-US" dirty="0" err="1"/>
              <a:t>Interlocutorty</a:t>
            </a:r>
            <a:r>
              <a:rPr lang="en-US" dirty="0"/>
              <a:t> Injunction</a:t>
            </a:r>
          </a:p>
          <a:p>
            <a:pPr marL="1076325" indent="0">
              <a:buNone/>
            </a:pPr>
            <a:r>
              <a:rPr lang="en-US" dirty="0"/>
              <a:t>Damages or Account of Profits </a:t>
            </a:r>
          </a:p>
          <a:p>
            <a:r>
              <a:rPr lang="en-US" dirty="0"/>
              <a:t>Criminal Remedies</a:t>
            </a:r>
          </a:p>
          <a:p>
            <a:r>
              <a:rPr lang="en-US" dirty="0"/>
              <a:t>Administrative Remedies</a:t>
            </a:r>
            <a:endParaRPr lang="en-IN" dirty="0"/>
          </a:p>
        </p:txBody>
      </p:sp>
    </p:spTree>
    <p:extLst>
      <p:ext uri="{BB962C8B-B14F-4D97-AF65-F5344CB8AC3E}">
        <p14:creationId xmlns:p14="http://schemas.microsoft.com/office/powerpoint/2010/main" val="1657555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194" name="Picture 2" descr="Thank You PNG, Vector, PSD, and Clipart With Transparent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6335" y="0"/>
            <a:ext cx="6699330" cy="6699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316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lgn="just">
              <a:lnSpc>
                <a:spcPct val="100000"/>
              </a:lnSpc>
              <a:buNone/>
            </a:pPr>
            <a:r>
              <a:rPr lang="en-US" dirty="0"/>
              <a:t>A design is defined under Section 2(d) of the Designs Act 2001,as only the features of a shape, pattern, configuration, composition, or ornament of lines or colors that are applied to any article that is two dimensional, three dimensional, or both by an industrial process or any means whether mechanical, manual or chemical, separated or combined, which in the finished article are judged solely by the eye; but is not taken into account upon the principle of construction or anything which is in substance a merely mechanical device.</a:t>
            </a:r>
            <a:endParaRPr lang="en-IN" dirty="0"/>
          </a:p>
        </p:txBody>
      </p:sp>
    </p:spTree>
    <p:extLst>
      <p:ext uri="{BB962C8B-B14F-4D97-AF65-F5344CB8AC3E}">
        <p14:creationId xmlns:p14="http://schemas.microsoft.com/office/powerpoint/2010/main" val="1155376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Essential requirements for a registrable design</a:t>
            </a:r>
            <a:endParaRPr lang="en-IN" b="1" dirty="0">
              <a:solidFill>
                <a:srgbClr val="C00000"/>
              </a:solidFill>
            </a:endParaRPr>
          </a:p>
        </p:txBody>
      </p:sp>
      <p:sp>
        <p:nvSpPr>
          <p:cNvPr id="3" name="Content Placeholder 2"/>
          <p:cNvSpPr>
            <a:spLocks noGrp="1"/>
          </p:cNvSpPr>
          <p:nvPr>
            <p:ph idx="1"/>
          </p:nvPr>
        </p:nvSpPr>
        <p:spPr/>
        <p:txBody>
          <a:bodyPr>
            <a:normAutofit/>
          </a:bodyPr>
          <a:lstStyle/>
          <a:p>
            <a:pPr marL="531813" indent="-531813">
              <a:buFont typeface="Wingdings" panose="05000000000000000000" pitchFamily="2" charset="2"/>
              <a:buChar char="Ø"/>
            </a:pPr>
            <a:r>
              <a:rPr lang="en-US" dirty="0"/>
              <a:t>A design should be </a:t>
            </a:r>
            <a:r>
              <a:rPr lang="en-US" dirty="0">
                <a:highlight>
                  <a:srgbClr val="FFFF00"/>
                </a:highlight>
              </a:rPr>
              <a:t>Original and new design</a:t>
            </a:r>
            <a:r>
              <a:rPr lang="en-US" dirty="0"/>
              <a:t>. This means that it should not have been used or published previously in any country before the date of application of registration.</a:t>
            </a:r>
          </a:p>
          <a:p>
            <a:pPr marL="531813" indent="-531813">
              <a:buFont typeface="Wingdings" panose="05000000000000000000" pitchFamily="2" charset="2"/>
              <a:buChar char="Ø"/>
            </a:pPr>
            <a:r>
              <a:rPr lang="en-US" dirty="0"/>
              <a:t>NO Prior publication (Publication in prior document &amp; Publication by prior user)</a:t>
            </a:r>
          </a:p>
          <a:p>
            <a:pPr marL="531813" indent="-531813">
              <a:buFont typeface="Wingdings" panose="05000000000000000000" pitchFamily="2" charset="2"/>
              <a:buChar char="Ø"/>
            </a:pPr>
            <a:r>
              <a:rPr lang="en-US" dirty="0"/>
              <a:t>The design must be applied to a particular article.</a:t>
            </a:r>
          </a:p>
          <a:p>
            <a:pPr marL="531813" indent="-531813">
              <a:buFont typeface="Wingdings" panose="05000000000000000000" pitchFamily="2" charset="2"/>
              <a:buChar char="Ø"/>
            </a:pPr>
            <a:r>
              <a:rPr lang="en-US" dirty="0"/>
              <a:t>The design must have </a:t>
            </a:r>
            <a:r>
              <a:rPr lang="en-US" dirty="0">
                <a:highlight>
                  <a:srgbClr val="FFFF00"/>
                </a:highlight>
              </a:rPr>
              <a:t>a visual appeal.</a:t>
            </a:r>
          </a:p>
          <a:p>
            <a:pPr marL="531813" indent="-531813">
              <a:buFont typeface="Wingdings" panose="05000000000000000000" pitchFamily="2" charset="2"/>
              <a:buChar char="Ø"/>
            </a:pPr>
            <a:r>
              <a:rPr lang="en-US" dirty="0"/>
              <a:t>Effect of an earlier or later design</a:t>
            </a:r>
          </a:p>
          <a:p>
            <a:pPr marL="0" indent="0">
              <a:buNone/>
            </a:pPr>
            <a:endParaRPr lang="en-IN" dirty="0"/>
          </a:p>
        </p:txBody>
      </p:sp>
    </p:spTree>
    <p:extLst>
      <p:ext uri="{BB962C8B-B14F-4D97-AF65-F5344CB8AC3E}">
        <p14:creationId xmlns:p14="http://schemas.microsoft.com/office/powerpoint/2010/main" val="3566590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531813" indent="-531813">
              <a:buFont typeface="Wingdings" panose="05000000000000000000" pitchFamily="2" charset="2"/>
              <a:buChar char="Ø"/>
            </a:pPr>
            <a:r>
              <a:rPr lang="en-US" dirty="0"/>
              <a:t>A design should be significantly distinguishable from known designs or a combination of known designs</a:t>
            </a:r>
          </a:p>
          <a:p>
            <a:pPr marL="531813" indent="-531813">
              <a:buFont typeface="Wingdings" panose="05000000000000000000" pitchFamily="2" charset="2"/>
              <a:buChar char="Ø"/>
            </a:pPr>
            <a:r>
              <a:rPr lang="en-US" dirty="0"/>
              <a:t>A design should not comprise or contain scandalous or obscene matter</a:t>
            </a:r>
          </a:p>
          <a:p>
            <a:pPr marL="531813" indent="-531813">
              <a:buFont typeface="Wingdings" panose="05000000000000000000" pitchFamily="2" charset="2"/>
              <a:buChar char="Ø"/>
            </a:pPr>
            <a:r>
              <a:rPr lang="en-US" dirty="0"/>
              <a:t>A design should not be a mere mechanical contrivance</a:t>
            </a:r>
          </a:p>
          <a:p>
            <a:pPr marL="531813" indent="-531813">
              <a:buFont typeface="Wingdings" panose="05000000000000000000" pitchFamily="2" charset="2"/>
              <a:buChar char="Ø"/>
            </a:pPr>
            <a:r>
              <a:rPr lang="en-US" dirty="0"/>
              <a:t>A design should not be contrary to public order or morality</a:t>
            </a:r>
          </a:p>
          <a:p>
            <a:pPr marL="514350" indent="-514350">
              <a:buFont typeface="+mj-lt"/>
              <a:buAutoNum type="arabicPeriod"/>
            </a:pPr>
            <a:endParaRPr lang="en-US" dirty="0"/>
          </a:p>
          <a:p>
            <a:endParaRPr lang="en-IN" dirty="0"/>
          </a:p>
        </p:txBody>
      </p:sp>
    </p:spTree>
    <p:extLst>
      <p:ext uri="{BB962C8B-B14F-4D97-AF65-F5344CB8AC3E}">
        <p14:creationId xmlns:p14="http://schemas.microsoft.com/office/powerpoint/2010/main" val="1771116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Procedure for registration of a design</a:t>
            </a:r>
            <a:endParaRPr lang="en-IN" b="1" dirty="0">
              <a:solidFill>
                <a:srgbClr val="C00000"/>
              </a:solidFill>
            </a:endParaRPr>
          </a:p>
        </p:txBody>
      </p:sp>
      <p:sp>
        <p:nvSpPr>
          <p:cNvPr id="3" name="Content Placeholder 2"/>
          <p:cNvSpPr>
            <a:spLocks noGrp="1"/>
          </p:cNvSpPr>
          <p:nvPr>
            <p:ph idx="1"/>
          </p:nvPr>
        </p:nvSpPr>
        <p:spPr/>
        <p:txBody>
          <a:bodyPr/>
          <a:lstStyle/>
          <a:p>
            <a:pPr marL="0" indent="0">
              <a:buNone/>
            </a:pPr>
            <a:r>
              <a:rPr lang="en-US" dirty="0"/>
              <a:t>The procedure consists of the following steps:</a:t>
            </a:r>
          </a:p>
          <a:p>
            <a:pPr marL="514350" indent="-514350">
              <a:buFont typeface="+mj-lt"/>
              <a:buAutoNum type="arabicPeriod"/>
            </a:pPr>
            <a:r>
              <a:rPr lang="en-US" dirty="0">
                <a:highlight>
                  <a:srgbClr val="FFFF00"/>
                </a:highlight>
              </a:rPr>
              <a:t>Submission of application</a:t>
            </a:r>
          </a:p>
          <a:p>
            <a:pPr marL="514350" indent="-514350">
              <a:buFont typeface="+mj-lt"/>
              <a:buAutoNum type="arabicPeriod"/>
            </a:pPr>
            <a:r>
              <a:rPr lang="en-US" dirty="0">
                <a:highlight>
                  <a:srgbClr val="FFFF00"/>
                </a:highlight>
              </a:rPr>
              <a:t>Documents to be filed with the application</a:t>
            </a:r>
          </a:p>
          <a:p>
            <a:pPr marL="514350" indent="-514350">
              <a:buFont typeface="+mj-lt"/>
              <a:buAutoNum type="arabicPeriod"/>
            </a:pPr>
            <a:r>
              <a:rPr lang="en-US" dirty="0">
                <a:highlight>
                  <a:srgbClr val="FFFF00"/>
                </a:highlight>
              </a:rPr>
              <a:t>Acceptance / Objections / Refusal</a:t>
            </a:r>
          </a:p>
          <a:p>
            <a:pPr marL="514350" indent="-514350">
              <a:buFont typeface="+mj-lt"/>
              <a:buAutoNum type="arabicPeriod"/>
            </a:pPr>
            <a:r>
              <a:rPr lang="en-US" dirty="0">
                <a:highlight>
                  <a:srgbClr val="FFFF00"/>
                </a:highlight>
              </a:rPr>
              <a:t>Removal of Objections / appeal to Central Government</a:t>
            </a:r>
          </a:p>
          <a:p>
            <a:pPr marL="514350" indent="-514350">
              <a:buFont typeface="+mj-lt"/>
              <a:buAutoNum type="arabicPeriod"/>
            </a:pPr>
            <a:r>
              <a:rPr lang="en-US" dirty="0">
                <a:highlight>
                  <a:srgbClr val="FFFF00"/>
                </a:highlight>
              </a:rPr>
              <a:t>Decision of Central Government</a:t>
            </a:r>
          </a:p>
          <a:p>
            <a:pPr marL="514350" indent="-514350">
              <a:buFont typeface="+mj-lt"/>
              <a:buAutoNum type="arabicPeriod"/>
            </a:pPr>
            <a:r>
              <a:rPr lang="en-US" dirty="0">
                <a:highlight>
                  <a:srgbClr val="FFFF00"/>
                </a:highlight>
              </a:rPr>
              <a:t>Registration of a Design </a:t>
            </a:r>
            <a:endParaRPr lang="en-IN" dirty="0">
              <a:highlight>
                <a:srgbClr val="FFFF00"/>
              </a:highlight>
            </a:endParaRPr>
          </a:p>
        </p:txBody>
      </p:sp>
    </p:spTree>
    <p:extLst>
      <p:ext uri="{BB962C8B-B14F-4D97-AF65-F5344CB8AC3E}">
        <p14:creationId xmlns:p14="http://schemas.microsoft.com/office/powerpoint/2010/main" val="3227055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lgn="just">
              <a:buNone/>
              <a:defRPr/>
            </a:pPr>
            <a:r>
              <a:rPr lang="en-US" dirty="0">
                <a:solidFill>
                  <a:srgbClr val="C00000"/>
                </a:solidFill>
                <a:latin typeface="Bell MT" panose="02020503060305020303" pitchFamily="18" charset="0"/>
              </a:rPr>
              <a:t>Filing of Application: </a:t>
            </a:r>
            <a:r>
              <a:rPr lang="en-US" dirty="0">
                <a:latin typeface="Bell MT" panose="02020503060305020303" pitchFamily="18" charset="0"/>
              </a:rPr>
              <a:t>The application for design registration must be made on Form-1 along with the </a:t>
            </a:r>
            <a:r>
              <a:rPr lang="en-US" dirty="0">
                <a:highlight>
                  <a:srgbClr val="FFFF00"/>
                </a:highlight>
                <a:latin typeface="Bell MT" panose="02020503060305020303" pitchFamily="18" charset="0"/>
              </a:rPr>
              <a:t>prescribed fee</a:t>
            </a:r>
            <a:r>
              <a:rPr lang="en-US" dirty="0">
                <a:latin typeface="Bell MT" panose="02020503060305020303" pitchFamily="18" charset="0"/>
              </a:rPr>
              <a:t>. The application must include the name, address, and nationality of the applicant, name of the article, class number, and address for service in India. The application must be signed by the applicant or an authorized agent, who must be a registered patent agent or legal practitioner in India.</a:t>
            </a:r>
          </a:p>
          <a:p>
            <a:pPr marL="0" indent="0" algn="just">
              <a:buNone/>
              <a:defRPr/>
            </a:pPr>
            <a:r>
              <a:rPr lang="en-US" dirty="0">
                <a:solidFill>
                  <a:srgbClr val="C00000"/>
                </a:solidFill>
                <a:latin typeface="Bell MT" panose="02020503060305020303" pitchFamily="18" charset="0"/>
              </a:rPr>
              <a:t>Examination: </a:t>
            </a:r>
            <a:r>
              <a:rPr lang="en-US" dirty="0">
                <a:latin typeface="Bell MT" panose="02020503060305020303" pitchFamily="18" charset="0"/>
              </a:rPr>
              <a:t>After filing the application, the design is examined to ensure that it meets the formal requirements. The examination includes a substantive examination to determine if the design is novel, original, and has not been published or used before.</a:t>
            </a:r>
          </a:p>
          <a:p>
            <a:endParaRPr lang="en-IN" dirty="0"/>
          </a:p>
        </p:txBody>
      </p:sp>
    </p:spTree>
    <p:extLst>
      <p:ext uri="{BB962C8B-B14F-4D97-AF65-F5344CB8AC3E}">
        <p14:creationId xmlns:p14="http://schemas.microsoft.com/office/powerpoint/2010/main" val="3803433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lgn="just">
              <a:buNone/>
              <a:defRPr/>
            </a:pPr>
            <a:r>
              <a:rPr lang="en-US" dirty="0">
                <a:solidFill>
                  <a:srgbClr val="C00000"/>
                </a:solidFill>
                <a:latin typeface="Bell MT" panose="02020503060305020303" pitchFamily="18" charset="0"/>
              </a:rPr>
              <a:t>Publication: </a:t>
            </a:r>
            <a:r>
              <a:rPr lang="en-US" dirty="0">
                <a:latin typeface="Bell MT" panose="02020503060305020303" pitchFamily="18" charset="0"/>
              </a:rPr>
              <a:t>If the design is found to be eligible for registration, it is </a:t>
            </a:r>
            <a:r>
              <a:rPr lang="en-US" dirty="0">
                <a:highlight>
                  <a:srgbClr val="FFFF00"/>
                </a:highlight>
                <a:latin typeface="Bell MT" panose="02020503060305020303" pitchFamily="18" charset="0"/>
              </a:rPr>
              <a:t>published in the Patent Office Journal.</a:t>
            </a:r>
          </a:p>
          <a:p>
            <a:pPr marL="0" indent="0" algn="just">
              <a:buNone/>
              <a:defRPr/>
            </a:pPr>
            <a:r>
              <a:rPr lang="en-US" dirty="0">
                <a:solidFill>
                  <a:srgbClr val="C00000"/>
                </a:solidFill>
                <a:latin typeface="Bell MT" panose="02020503060305020303" pitchFamily="18" charset="0"/>
              </a:rPr>
              <a:t>Opposition: </a:t>
            </a:r>
            <a:r>
              <a:rPr lang="en-US" dirty="0">
                <a:latin typeface="Bell MT" panose="02020503060305020303" pitchFamily="18" charset="0"/>
              </a:rPr>
              <a:t>After publication</a:t>
            </a:r>
            <a:r>
              <a:rPr lang="en-US" dirty="0">
                <a:highlight>
                  <a:srgbClr val="FFFF00"/>
                </a:highlight>
                <a:latin typeface="Bell MT" panose="02020503060305020303" pitchFamily="18" charset="0"/>
              </a:rPr>
              <a:t>, any person can file an opposition </a:t>
            </a:r>
            <a:r>
              <a:rPr lang="en-US" dirty="0">
                <a:latin typeface="Bell MT" panose="02020503060305020303" pitchFamily="18" charset="0"/>
              </a:rPr>
              <a:t>to the registration of the design within four months from the date of </a:t>
            </a:r>
            <a:r>
              <a:rPr lang="en-US" dirty="0">
                <a:highlight>
                  <a:srgbClr val="FFFF00"/>
                </a:highlight>
                <a:latin typeface="Bell MT" panose="02020503060305020303" pitchFamily="18" charset="0"/>
              </a:rPr>
              <a:t>publication.</a:t>
            </a:r>
          </a:p>
          <a:p>
            <a:pPr marL="0" indent="0" algn="just">
              <a:buNone/>
              <a:defRPr/>
            </a:pPr>
            <a:r>
              <a:rPr lang="en-US" dirty="0">
                <a:solidFill>
                  <a:srgbClr val="C00000"/>
                </a:solidFill>
                <a:latin typeface="Bell MT" panose="02020503060305020303" pitchFamily="18" charset="0"/>
              </a:rPr>
              <a:t>Registration: </a:t>
            </a:r>
            <a:r>
              <a:rPr lang="en-US" dirty="0">
                <a:latin typeface="Bell MT" panose="02020503060305020303" pitchFamily="18" charset="0"/>
              </a:rPr>
              <a:t>If no opposition is filed, or if the opposition is unsuccessful, the design is registered and a certificate of registration is issued.</a:t>
            </a:r>
            <a:endParaRPr lang="en-IN" dirty="0">
              <a:latin typeface="Bell MT" panose="02020503060305020303" pitchFamily="18" charset="0"/>
            </a:endParaRPr>
          </a:p>
          <a:p>
            <a:endParaRPr lang="en-IN" dirty="0"/>
          </a:p>
        </p:txBody>
      </p:sp>
    </p:spTree>
    <p:extLst>
      <p:ext uri="{BB962C8B-B14F-4D97-AF65-F5344CB8AC3E}">
        <p14:creationId xmlns:p14="http://schemas.microsoft.com/office/powerpoint/2010/main" val="32289325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574</TotalTime>
  <Words>1820</Words>
  <Application>Microsoft Office PowerPoint</Application>
  <PresentationFormat>Widescreen</PresentationFormat>
  <Paragraphs>116</Paragraphs>
  <Slides>32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Bell MT</vt:lpstr>
      <vt:lpstr>Calibri</vt:lpstr>
      <vt:lpstr>Calibri Light</vt:lpstr>
      <vt:lpstr>Times New Roman</vt:lpstr>
      <vt:lpstr>Wingdings</vt:lpstr>
      <vt:lpstr>Office Theme</vt:lpstr>
      <vt:lpstr>AL 58 – Research Methodology and IPR</vt:lpstr>
      <vt:lpstr>Contents</vt:lpstr>
      <vt:lpstr>What is a Design?</vt:lpstr>
      <vt:lpstr>PowerPoint Presentation</vt:lpstr>
      <vt:lpstr>Essential requirements for a registrable design</vt:lpstr>
      <vt:lpstr>PowerPoint Presentation</vt:lpstr>
      <vt:lpstr>Procedure for registration of a design</vt:lpstr>
      <vt:lpstr>PowerPoint Presentation</vt:lpstr>
      <vt:lpstr>PowerPoint Presentation</vt:lpstr>
      <vt:lpstr>PowerPoint Presentation</vt:lpstr>
      <vt:lpstr>PowerPoint Presentation</vt:lpstr>
      <vt:lpstr>Trademark</vt:lpstr>
      <vt:lpstr>Essentials of a Trademark</vt:lpstr>
      <vt:lpstr>PowerPoint Presentation</vt:lpstr>
      <vt:lpstr>Registration of a Trademark</vt:lpstr>
      <vt:lpstr>Protection of Trademarks in India </vt:lpstr>
      <vt:lpstr>PowerPoint Presentation</vt:lpstr>
      <vt:lpstr>PowerPoint Presentation</vt:lpstr>
      <vt:lpstr>PowerPoint Presentation</vt:lpstr>
      <vt:lpstr>Rights conferred by registration of Trademarks </vt:lpstr>
      <vt:lpstr>Infringements</vt:lpstr>
      <vt:lpstr>A registered trademark is said to be infringed in case of the following situation:</vt:lpstr>
      <vt:lpstr>Types of reliefs to which a plaintiff is entitled are: </vt:lpstr>
      <vt:lpstr>Copyrights </vt:lpstr>
      <vt:lpstr>Characteristics of copyrights </vt:lpstr>
      <vt:lpstr>Rights conferred by registration of Copyrights.</vt:lpstr>
      <vt:lpstr>Registration of Copyrights.</vt:lpstr>
      <vt:lpstr>Infringements</vt:lpstr>
      <vt:lpstr>PowerPoint Presentation</vt:lpstr>
      <vt:lpstr>Infringements Types</vt:lpstr>
      <vt:lpstr>Remedies against Infringement of copyrights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 58 – Research Methodology and IPR</dc:title>
  <dc:creator>ADMIN</dc:creator>
  <cp:lastModifiedBy>Anu S M</cp:lastModifiedBy>
  <cp:revision>26</cp:revision>
  <dcterms:created xsi:type="dcterms:W3CDTF">2024-01-04T04:37:58Z</dcterms:created>
  <dcterms:modified xsi:type="dcterms:W3CDTF">2024-01-20T05:37:34Z</dcterms:modified>
</cp:coreProperties>
</file>