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7"/>
  </p:notesMasterIdLst>
  <p:sldIdLst>
    <p:sldId id="256" r:id="rId2"/>
    <p:sldId id="260" r:id="rId3"/>
    <p:sldId id="261" r:id="rId4"/>
    <p:sldId id="264" r:id="rId5"/>
    <p:sldId id="265" r:id="rId6"/>
    <p:sldId id="266" r:id="rId7"/>
    <p:sldId id="478" r:id="rId8"/>
    <p:sldId id="279" r:id="rId9"/>
    <p:sldId id="262" r:id="rId10"/>
    <p:sldId id="479" r:id="rId11"/>
    <p:sldId id="263" r:id="rId12"/>
    <p:sldId id="344" r:id="rId13"/>
    <p:sldId id="342" r:id="rId14"/>
    <p:sldId id="343" r:id="rId15"/>
    <p:sldId id="345" r:id="rId16"/>
    <p:sldId id="346" r:id="rId17"/>
    <p:sldId id="347" r:id="rId18"/>
    <p:sldId id="348" r:id="rId19"/>
    <p:sldId id="349" r:id="rId20"/>
    <p:sldId id="350" r:id="rId21"/>
    <p:sldId id="351" r:id="rId22"/>
    <p:sldId id="290" r:id="rId23"/>
    <p:sldId id="292" r:id="rId24"/>
    <p:sldId id="293" r:id="rId25"/>
    <p:sldId id="267" r:id="rId26"/>
    <p:sldId id="284" r:id="rId27"/>
    <p:sldId id="285" r:id="rId28"/>
    <p:sldId id="286" r:id="rId29"/>
    <p:sldId id="353" r:id="rId30"/>
    <p:sldId id="283" r:id="rId31"/>
    <p:sldId id="282" r:id="rId32"/>
    <p:sldId id="355" r:id="rId33"/>
    <p:sldId id="354" r:id="rId34"/>
    <p:sldId id="352" r:id="rId35"/>
    <p:sldId id="270" r:id="rId36"/>
    <p:sldId id="271" r:id="rId37"/>
    <p:sldId id="291" r:id="rId38"/>
    <p:sldId id="357" r:id="rId39"/>
    <p:sldId id="294" r:id="rId40"/>
    <p:sldId id="295" r:id="rId41"/>
    <p:sldId id="297" r:id="rId42"/>
    <p:sldId id="298" r:id="rId43"/>
    <p:sldId id="458" r:id="rId44"/>
    <p:sldId id="477" r:id="rId45"/>
    <p:sldId id="459" r:id="rId46"/>
    <p:sldId id="460" r:id="rId47"/>
    <p:sldId id="461" r:id="rId48"/>
    <p:sldId id="462" r:id="rId49"/>
    <p:sldId id="463" r:id="rId50"/>
    <p:sldId id="464" r:id="rId51"/>
    <p:sldId id="336" r:id="rId52"/>
    <p:sldId id="474" r:id="rId53"/>
    <p:sldId id="404" r:id="rId54"/>
    <p:sldId id="475" r:id="rId55"/>
    <p:sldId id="280" r:id="rId56"/>
    <p:sldId id="268" r:id="rId57"/>
    <p:sldId id="269" r:id="rId58"/>
    <p:sldId id="272" r:id="rId59"/>
    <p:sldId id="476" r:id="rId60"/>
    <p:sldId id="273" r:id="rId61"/>
    <p:sldId id="274" r:id="rId62"/>
    <p:sldId id="275" r:id="rId63"/>
    <p:sldId id="276" r:id="rId64"/>
    <p:sldId id="277" r:id="rId65"/>
    <p:sldId id="278" r:id="rId66"/>
  </p:sldIdLst>
  <p:sldSz cx="12192000" cy="6858000"/>
  <p:notesSz cx="6858000" cy="9144000"/>
  <p:embeddedFontLst>
    <p:embeddedFont>
      <p:font typeface="Angsana New" panose="02020603050405020304" pitchFamily="18" charset="-34"/>
      <p:regular r:id="rId68"/>
      <p:bold r:id="rId69"/>
      <p:italic r:id="rId70"/>
      <p:boldItalic r:id="rId71"/>
    </p:embeddedFont>
    <p:embeddedFont>
      <p:font typeface="Libre Baskerville" panose="02000000000000000000" pitchFamily="2" charset="0"/>
      <p:regular r:id="rId72"/>
      <p:bold r:id="rId73"/>
      <p:italic r:id="rId74"/>
    </p:embeddedFont>
    <p:embeddedFont>
      <p:font typeface="roboto" panose="02000000000000000000" pitchFamily="2" charset="0"/>
      <p:regular r:id="rId75"/>
      <p:bold r:id="rId76"/>
      <p:italic r:id="rId77"/>
      <p:boldItalic r:id="rId78"/>
    </p:embeddedFont>
    <p:embeddedFont>
      <p:font typeface="Verdana" panose="020B060403050404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5" roundtripDataSignature="AMtx7misRlpKIcKo1bfyFI+FvrdHxofw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FF548F-C29F-4118-9066-EF4F772796CC}" type="slidenum">
              <a:rPr lang="en-IN" smtClean="0"/>
              <a:pPr/>
              <a:t>12</a:t>
            </a:fld>
            <a:endParaRPr lang="en-IN"/>
          </a:p>
        </p:txBody>
      </p:sp>
    </p:spTree>
    <p:extLst>
      <p:ext uri="{BB962C8B-B14F-4D97-AF65-F5344CB8AC3E}">
        <p14:creationId xmlns:p14="http://schemas.microsoft.com/office/powerpoint/2010/main" val="56977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FF548F-C29F-4118-9066-EF4F772796CC}" type="slidenum">
              <a:rPr lang="en-IN" smtClean="0"/>
              <a:pPr/>
              <a:t>13</a:t>
            </a:fld>
            <a:endParaRPr lang="en-IN"/>
          </a:p>
        </p:txBody>
      </p:sp>
    </p:spTree>
    <p:extLst>
      <p:ext uri="{BB962C8B-B14F-4D97-AF65-F5344CB8AC3E}">
        <p14:creationId xmlns:p14="http://schemas.microsoft.com/office/powerpoint/2010/main" val="1117371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Copyright validity</a:t>
            </a:r>
            <a:r>
              <a:rPr lang="en-US" baseline="0" dirty="0"/>
              <a:t> in India – 60 years</a:t>
            </a:r>
            <a:endParaRPr lang="en-IN" dirty="0"/>
          </a:p>
        </p:txBody>
      </p:sp>
      <p:sp>
        <p:nvSpPr>
          <p:cNvPr id="4" name="Slide Number Placeholder 3"/>
          <p:cNvSpPr>
            <a:spLocks noGrp="1"/>
          </p:cNvSpPr>
          <p:nvPr>
            <p:ph type="sldNum" sz="quarter" idx="10"/>
          </p:nvPr>
        </p:nvSpPr>
        <p:spPr/>
        <p:txBody>
          <a:bodyPr/>
          <a:lstStyle/>
          <a:p>
            <a:fld id="{60FF548F-C29F-4118-9066-EF4F772796CC}" type="slidenum">
              <a:rPr lang="en-IN" smtClean="0"/>
              <a:pPr/>
              <a:t>14</a:t>
            </a:fld>
            <a:endParaRPr lang="en-IN"/>
          </a:p>
        </p:txBody>
      </p:sp>
    </p:spTree>
    <p:extLst>
      <p:ext uri="{BB962C8B-B14F-4D97-AF65-F5344CB8AC3E}">
        <p14:creationId xmlns:p14="http://schemas.microsoft.com/office/powerpoint/2010/main" val="296002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Validity : 10 years</a:t>
            </a:r>
            <a:r>
              <a:rPr lang="en-US" baseline="0" dirty="0"/>
              <a:t> and can be further renewed</a:t>
            </a:r>
            <a:endParaRPr lang="en-IN" dirty="0"/>
          </a:p>
        </p:txBody>
      </p:sp>
      <p:sp>
        <p:nvSpPr>
          <p:cNvPr id="4" name="Slide Number Placeholder 3"/>
          <p:cNvSpPr>
            <a:spLocks noGrp="1"/>
          </p:cNvSpPr>
          <p:nvPr>
            <p:ph type="sldNum" sz="quarter" idx="10"/>
          </p:nvPr>
        </p:nvSpPr>
        <p:spPr/>
        <p:txBody>
          <a:bodyPr/>
          <a:lstStyle/>
          <a:p>
            <a:fld id="{60FF548F-C29F-4118-9066-EF4F772796CC}" type="slidenum">
              <a:rPr lang="en-IN" smtClean="0"/>
              <a:pPr/>
              <a:t>15</a:t>
            </a:fld>
            <a:endParaRPr lang="en-IN"/>
          </a:p>
        </p:txBody>
      </p:sp>
    </p:spTree>
    <p:extLst>
      <p:ext uri="{BB962C8B-B14F-4D97-AF65-F5344CB8AC3E}">
        <p14:creationId xmlns:p14="http://schemas.microsoft.com/office/powerpoint/2010/main" val="241739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IKEA is actually an acronym standing for its creator's name and surname (Ingvar Kamprad) and a farm in his household vicinity (</a:t>
            </a:r>
            <a:r>
              <a:rPr lang="en-US" sz="1200" b="1" i="0" kern="1200" dirty="0" err="1">
                <a:solidFill>
                  <a:schemeClr val="tx1"/>
                </a:solidFill>
                <a:effectLst/>
                <a:latin typeface="+mn-lt"/>
                <a:ea typeface="+mn-ea"/>
                <a:cs typeface="+mn-cs"/>
              </a:rPr>
              <a:t>Elmtaryd</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Agunnaryd</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The logo colors are based on the Swedish flag as it is the owner's homeland. </a:t>
            </a:r>
            <a:endParaRPr lang="en-IN" dirty="0"/>
          </a:p>
        </p:txBody>
      </p:sp>
      <p:sp>
        <p:nvSpPr>
          <p:cNvPr id="4" name="Slide Number Placeholder 3"/>
          <p:cNvSpPr>
            <a:spLocks noGrp="1"/>
          </p:cNvSpPr>
          <p:nvPr>
            <p:ph type="sldNum" sz="quarter" idx="10"/>
          </p:nvPr>
        </p:nvSpPr>
        <p:spPr/>
        <p:txBody>
          <a:bodyPr/>
          <a:lstStyle/>
          <a:p>
            <a:fld id="{60FF548F-C29F-4118-9066-EF4F772796CC}" type="slidenum">
              <a:rPr lang="en-IN" smtClean="0"/>
              <a:pPr/>
              <a:t>16</a:t>
            </a:fld>
            <a:endParaRPr lang="en-IN"/>
          </a:p>
        </p:txBody>
      </p:sp>
    </p:spTree>
    <p:extLst>
      <p:ext uri="{BB962C8B-B14F-4D97-AF65-F5344CB8AC3E}">
        <p14:creationId xmlns:p14="http://schemas.microsoft.com/office/powerpoint/2010/main" val="110476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 of every patent granted is </a:t>
            </a:r>
            <a:r>
              <a:rPr lang="en-US" sz="1200" b="1" i="0" kern="1200" dirty="0">
                <a:solidFill>
                  <a:schemeClr val="tx1"/>
                </a:solidFill>
                <a:effectLst/>
                <a:latin typeface="+mn-lt"/>
                <a:ea typeface="+mn-ea"/>
                <a:cs typeface="+mn-cs"/>
              </a:rPr>
              <a:t>20 years from the date of filing of application</a:t>
            </a:r>
            <a:r>
              <a:rPr lang="en-US" sz="1200" b="0" i="0" kern="1200" dirty="0">
                <a:solidFill>
                  <a:schemeClr val="tx1"/>
                </a:solidFill>
                <a:effectLst/>
                <a:latin typeface="+mn-lt"/>
                <a:ea typeface="+mn-ea"/>
                <a:cs typeface="+mn-cs"/>
              </a:rPr>
              <a:t>. However, for application filed under national phase under Patent Cooperation Treaty (PCT), the term of patent will be 20 years from the international filing date accorded under PCT. 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Design Patent: 10 years from the registration date</a:t>
            </a:r>
            <a:endParaRPr lang="en-IN" dirty="0"/>
          </a:p>
        </p:txBody>
      </p:sp>
      <p:sp>
        <p:nvSpPr>
          <p:cNvPr id="4" name="Slide Number Placeholder 3"/>
          <p:cNvSpPr>
            <a:spLocks noGrp="1"/>
          </p:cNvSpPr>
          <p:nvPr>
            <p:ph type="sldNum" sz="quarter" idx="10"/>
          </p:nvPr>
        </p:nvSpPr>
        <p:spPr/>
        <p:txBody>
          <a:bodyPr/>
          <a:lstStyle/>
          <a:p>
            <a:fld id="{60FF548F-C29F-4118-9066-EF4F772796CC}" type="slidenum">
              <a:rPr lang="en-IN" smtClean="0"/>
              <a:pPr/>
              <a:t>22</a:t>
            </a:fld>
            <a:endParaRPr lang="en-IN"/>
          </a:p>
        </p:txBody>
      </p:sp>
    </p:spTree>
    <p:extLst>
      <p:ext uri="{BB962C8B-B14F-4D97-AF65-F5344CB8AC3E}">
        <p14:creationId xmlns:p14="http://schemas.microsoft.com/office/powerpoint/2010/main" val="2701060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3337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865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858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6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0347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5695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6564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1144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0894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7948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6324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6594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1674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100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7451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5768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1310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9796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3661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751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5628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8847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36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616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498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0103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923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0639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5494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
        <p:cNvGrpSpPr/>
        <p:nvPr/>
      </p:nvGrpSpPr>
      <p:grpSpPr>
        <a:xfrm>
          <a:off x="0" y="0"/>
          <a:ext cx="0" cy="0"/>
          <a:chOff x="0" y="0"/>
          <a:chExt cx="0" cy="0"/>
        </a:xfrm>
      </p:grpSpPr>
      <p:sp>
        <p:nvSpPr>
          <p:cNvPr id="11" name="Google Shape;11;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6" name="Google Shape;16;p13"/>
          <p:cNvSpPr txBox="1"/>
          <p:nvPr/>
        </p:nvSpPr>
        <p:spPr>
          <a:xfrm>
            <a:off x="7518400" y="152400"/>
            <a:ext cx="4368800" cy="38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B01A0"/>
                </a:solidFill>
                <a:latin typeface="Calibri"/>
                <a:ea typeface="Calibri"/>
                <a:cs typeface="Calibri"/>
                <a:sym typeface="Calibri"/>
              </a:rPr>
              <a:t>DEVOTION TO ENLIGHTENMENT</a:t>
            </a:r>
            <a:endParaRPr sz="1400" b="0" i="0" u="none" strike="noStrike" cap="none">
              <a:solidFill>
                <a:srgbClr val="000000"/>
              </a:solidFill>
              <a:latin typeface="Arial"/>
              <a:ea typeface="Arial"/>
              <a:cs typeface="Arial"/>
              <a:sym typeface="Arial"/>
            </a:endParaRPr>
          </a:p>
        </p:txBody>
      </p:sp>
      <p:sp>
        <p:nvSpPr>
          <p:cNvPr id="17" name="Google Shape;17;p13"/>
          <p:cNvSpPr/>
          <p:nvPr/>
        </p:nvSpPr>
        <p:spPr>
          <a:xfrm>
            <a:off x="0" y="0"/>
            <a:ext cx="12192000" cy="6858000"/>
          </a:xfrm>
          <a:prstGeom prst="rect">
            <a:avLst/>
          </a:prstGeom>
          <a:solidFill>
            <a:srgbClr val="D8D8D8"/>
          </a:solidFill>
          <a:ln w="25400" cap="flat" cmpd="sng">
            <a:solidFill>
              <a:srgbClr val="DCE6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13"/>
          <p:cNvSpPr/>
          <p:nvPr/>
        </p:nvSpPr>
        <p:spPr>
          <a:xfrm>
            <a:off x="179400" y="180000"/>
            <a:ext cx="11833200" cy="6498000"/>
          </a:xfrm>
          <a:prstGeom prst="rect">
            <a:avLst/>
          </a:prstGeom>
          <a:solidFill>
            <a:srgbClr val="0B01A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13"/>
          <p:cNvSpPr/>
          <p:nvPr/>
        </p:nvSpPr>
        <p:spPr>
          <a:xfrm>
            <a:off x="331800" y="332400"/>
            <a:ext cx="11473200" cy="6138000"/>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13"/>
          <p:cNvSpPr/>
          <p:nvPr/>
        </p:nvSpPr>
        <p:spPr>
          <a:xfrm rot="5400000">
            <a:off x="1311236" y="-923964"/>
            <a:ext cx="1339928" cy="3556000"/>
          </a:xfrm>
          <a:prstGeom prst="rtTriangle">
            <a:avLst/>
          </a:prstGeom>
          <a:solidFill>
            <a:srgbClr val="0B01A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pic>
        <p:nvPicPr>
          <p:cNvPr id="21" name="Google Shape;21;p13" descr="https://lh4.googleusercontent.com/yau4ts-TFwHbU9bCswtdBRU_u-8vTdmpH0ITQVWq-87BTUPabKWMBRd3OSvNIeAP2jLfrPpkT49vOGL6vgLKcAr8zwWdDz1-Ck-K7hnkA2oajD3atevMO7l4GE7NH9TbO9JFuQC_Qw"/>
          <p:cNvPicPr preferRelativeResize="0"/>
          <p:nvPr/>
        </p:nvPicPr>
        <p:blipFill rotWithShape="1">
          <a:blip r:embed="rId2">
            <a:alphaModFix/>
          </a:blip>
          <a:srcRect l="1950" t="1970" r="70721" b="84501"/>
          <a:stretch/>
        </p:blipFill>
        <p:spPr>
          <a:xfrm>
            <a:off x="203200" y="217420"/>
            <a:ext cx="1801800" cy="625475"/>
          </a:xfrm>
          <a:prstGeom prst="rect">
            <a:avLst/>
          </a:prstGeom>
          <a:noFill/>
          <a:ln>
            <a:noFill/>
          </a:ln>
        </p:spPr>
      </p:pic>
      <p:sp>
        <p:nvSpPr>
          <p:cNvPr id="22" name="Google Shape;22;p13"/>
          <p:cNvSpPr txBox="1"/>
          <p:nvPr/>
        </p:nvSpPr>
        <p:spPr>
          <a:xfrm>
            <a:off x="9261300" y="316468"/>
            <a:ext cx="2971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B01A0"/>
                </a:solidFill>
                <a:latin typeface="Angsana New"/>
                <a:ea typeface="Angsana New"/>
                <a:cs typeface="Angsana New"/>
                <a:sym typeface="Angsana New"/>
              </a:rPr>
              <a:t>DEVOTION TO ENLIGHTENMENT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3486F6D-5665-22AE-6AFD-129CD1B128F1}"/>
              </a:ext>
            </a:extLst>
          </p:cNvPr>
          <p:cNvSpPr>
            <a:spLocks noGrp="1" noChangeArrowheads="1"/>
          </p:cNvSpPr>
          <p:nvPr>
            <p:ph type="dt" sz="half" idx="10"/>
          </p:nvPr>
        </p:nvSpPr>
        <p:spPr>
          <a:ln/>
        </p:spPr>
        <p:txBody>
          <a:bodyPr/>
          <a:lstStyle>
            <a:lvl1pPr>
              <a:defRPr/>
            </a:lvl1pPr>
          </a:lstStyle>
          <a:p>
            <a:pPr>
              <a:defRPr/>
            </a:pPr>
            <a:fld id="{DDFE9DA6-4A87-4C49-B074-9DF019CAD38C}" type="datetime1">
              <a:rPr lang="en-US"/>
              <a:pPr>
                <a:defRPr/>
              </a:pPr>
              <a:t>1/19/2024</a:t>
            </a:fld>
            <a:endParaRPr lang="en-US"/>
          </a:p>
        </p:txBody>
      </p:sp>
      <p:sp>
        <p:nvSpPr>
          <p:cNvPr id="5" name="Rectangle 5">
            <a:extLst>
              <a:ext uri="{FF2B5EF4-FFF2-40B4-BE49-F238E27FC236}">
                <a16:creationId xmlns:a16="http://schemas.microsoft.com/office/drawing/2014/main" id="{90DAB47D-37EB-EDBB-2B5E-A56191CE5AF2}"/>
              </a:ext>
            </a:extLst>
          </p:cNvPr>
          <p:cNvSpPr>
            <a:spLocks noGrp="1" noChangeArrowheads="1"/>
          </p:cNvSpPr>
          <p:nvPr>
            <p:ph type="ftr" sz="quarter" idx="11"/>
          </p:nvPr>
        </p:nvSpPr>
        <p:spPr>
          <a:ln/>
        </p:spPr>
        <p:txBody>
          <a:bodyPr/>
          <a:lstStyle>
            <a:lvl1pPr>
              <a:defRPr/>
            </a:lvl1pPr>
          </a:lstStyle>
          <a:p>
            <a:pPr>
              <a:defRPr/>
            </a:pPr>
            <a:r>
              <a:rPr lang="en-US"/>
              <a:t>Copyright 2009</a:t>
            </a:r>
          </a:p>
        </p:txBody>
      </p:sp>
      <p:sp>
        <p:nvSpPr>
          <p:cNvPr id="6" name="Rectangle 6">
            <a:extLst>
              <a:ext uri="{FF2B5EF4-FFF2-40B4-BE49-F238E27FC236}">
                <a16:creationId xmlns:a16="http://schemas.microsoft.com/office/drawing/2014/main" id="{ACAB7A97-6BE6-512D-57B7-555D0242E2F7}"/>
              </a:ext>
            </a:extLst>
          </p:cNvPr>
          <p:cNvSpPr>
            <a:spLocks noGrp="1" noChangeArrowheads="1"/>
          </p:cNvSpPr>
          <p:nvPr>
            <p:ph type="sldNum" sz="quarter" idx="12"/>
          </p:nvPr>
        </p:nvSpPr>
        <p:spPr>
          <a:ln/>
        </p:spPr>
        <p:txBody>
          <a:bodyPr/>
          <a:lstStyle>
            <a:lvl1pPr>
              <a:defRPr/>
            </a:lvl1pPr>
          </a:lstStyle>
          <a:p>
            <a:pPr>
              <a:defRPr/>
            </a:pPr>
            <a:fld id="{863275A8-9E6E-4583-A4EF-C7371C1446A7}" type="slidenum">
              <a:rPr lang="en-US" altLang="en-US"/>
              <a:pPr>
                <a:defRPr/>
              </a:pPr>
              <a:t>‹#›</a:t>
            </a:fld>
            <a:endParaRPr lang="en-US" altLang="en-US"/>
          </a:p>
        </p:txBody>
      </p:sp>
    </p:spTree>
    <p:extLst>
      <p:ext uri="{BB962C8B-B14F-4D97-AF65-F5344CB8AC3E}">
        <p14:creationId xmlns:p14="http://schemas.microsoft.com/office/powerpoint/2010/main" val="10931146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3" name="Google Shape;33;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Google Shape;45;p2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21"/>
          <p:cNvSpPr>
            <a:spLocks noGrp="1"/>
          </p:cNvSpPr>
          <p:nvPr>
            <p:ph type="pic" idx="2"/>
          </p:nvPr>
        </p:nvSpPr>
        <p:spPr>
          <a:xfrm>
            <a:off x="2389717" y="612775"/>
            <a:ext cx="7315200" cy="4114800"/>
          </a:xfrm>
          <a:prstGeom prst="rect">
            <a:avLst/>
          </a:prstGeom>
          <a:noFill/>
          <a:ln>
            <a:noFill/>
          </a:ln>
        </p:spPr>
      </p:sp>
      <p:sp>
        <p:nvSpPr>
          <p:cNvPr id="53" name="Google Shape;53;p2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 name="Google Shape;59;p22"/>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3"/>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1">
                <a:solidFill>
                  <a:srgbClr val="003399"/>
                </a:solidFill>
                <a:latin typeface="Arial"/>
                <a:cs typeface="Arial"/>
              </a:defRPr>
            </a:lvl1pPr>
          </a:lstStyle>
          <a:p>
            <a:pPr marL="12700">
              <a:lnSpc>
                <a:spcPts val="1630"/>
              </a:lnSpc>
            </a:pPr>
            <a:r>
              <a:rPr lang="en-IN" spc="-15"/>
              <a:t>S</a:t>
            </a:r>
            <a:r>
              <a:rPr lang="en-IN" spc="-385"/>
              <a:t>e</a:t>
            </a:r>
            <a:r>
              <a:rPr lang="en-IN" spc="-290"/>
              <a:t>p</a:t>
            </a:r>
            <a:r>
              <a:rPr lang="en-IN" spc="-114"/>
              <a:t>t</a:t>
            </a:r>
            <a:r>
              <a:rPr lang="en-IN" spc="-440"/>
              <a:t>em</a:t>
            </a:r>
            <a:r>
              <a:rPr lang="en-IN" spc="-380"/>
              <a:t>b</a:t>
            </a:r>
            <a:r>
              <a:rPr lang="en-IN" spc="-365"/>
              <a:t>e</a:t>
            </a:r>
            <a:r>
              <a:rPr lang="en-IN" spc="-135"/>
              <a:t>r</a:t>
            </a:r>
            <a:r>
              <a:rPr lang="en-IN" spc="-35"/>
              <a:t> </a:t>
            </a:r>
            <a:r>
              <a:rPr lang="en-IN" spc="-160"/>
              <a:t>2</a:t>
            </a:r>
            <a:r>
              <a:rPr lang="en-IN" spc="-390"/>
              <a:t>1</a:t>
            </a:r>
            <a:r>
              <a:rPr lang="en-IN" spc="75"/>
              <a:t>,</a:t>
            </a:r>
            <a:r>
              <a:rPr lang="en-IN" spc="-20"/>
              <a:t> </a:t>
            </a:r>
            <a:r>
              <a:rPr lang="en-IN" spc="-160"/>
              <a:t>202</a:t>
            </a:r>
            <a:r>
              <a:rPr lang="en-IN" spc="-165"/>
              <a:t>0</a:t>
            </a:r>
            <a:endParaRPr lang="en-IN" spc="-16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1/19/2024</a:t>
            </a:fld>
            <a:endParaRPr lang="en-US"/>
          </a:p>
        </p:txBody>
      </p:sp>
      <p:sp>
        <p:nvSpPr>
          <p:cNvPr id="4" name="Holder 4"/>
          <p:cNvSpPr>
            <a:spLocks noGrp="1"/>
          </p:cNvSpPr>
          <p:nvPr>
            <p:ph type="sldNum" sz="quarter" idx="7"/>
          </p:nvPr>
        </p:nvSpPr>
        <p:spPr/>
        <p:txBody>
          <a:bodyPr lIns="0" tIns="0" rIns="0" bIns="0"/>
          <a:lstStyle>
            <a:lvl1pPr>
              <a:defRPr sz="1400" b="1" i="1">
                <a:solidFill>
                  <a:srgbClr val="003399"/>
                </a:solidFill>
                <a:latin typeface="Arial"/>
                <a:cs typeface="Arial"/>
              </a:defRPr>
            </a:lvl1pPr>
          </a:lstStyle>
          <a:p>
            <a:pPr marL="80645">
              <a:lnSpc>
                <a:spcPts val="1630"/>
              </a:lnSpc>
            </a:pPr>
            <a:fld id="{81D60167-4931-47E6-BA6A-407CBD079E47}" type="slidenum">
              <a:rPr lang="en-IN" spc="-235" smtClean="0"/>
              <a:pPr marL="80645">
                <a:lnSpc>
                  <a:spcPts val="1630"/>
                </a:lnSpc>
              </a:pPr>
              <a:t>‹#›</a:t>
            </a:fld>
            <a:endParaRPr lang="en-IN" spc="-235" dirty="0"/>
          </a:p>
        </p:txBody>
      </p:sp>
    </p:spTree>
    <p:extLst>
      <p:ext uri="{BB962C8B-B14F-4D97-AF65-F5344CB8AC3E}">
        <p14:creationId xmlns:p14="http://schemas.microsoft.com/office/powerpoint/2010/main" val="68731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D09650-D7C9-73F4-AB1C-7980B4332F1C}"/>
              </a:ext>
            </a:extLst>
          </p:cNvPr>
          <p:cNvSpPr>
            <a:spLocks noGrp="1" noChangeArrowheads="1"/>
          </p:cNvSpPr>
          <p:nvPr>
            <p:ph type="dt" sz="half" idx="10"/>
          </p:nvPr>
        </p:nvSpPr>
        <p:spPr>
          <a:ln/>
        </p:spPr>
        <p:txBody>
          <a:bodyPr/>
          <a:lstStyle>
            <a:lvl1pPr>
              <a:defRPr/>
            </a:lvl1pPr>
          </a:lstStyle>
          <a:p>
            <a:pPr>
              <a:defRPr/>
            </a:pPr>
            <a:fld id="{E4260F56-D704-4C2B-AD77-689F94506949}" type="datetime1">
              <a:rPr lang="en-US"/>
              <a:pPr>
                <a:defRPr/>
              </a:pPr>
              <a:t>1/19/2024</a:t>
            </a:fld>
            <a:endParaRPr lang="en-US"/>
          </a:p>
        </p:txBody>
      </p:sp>
      <p:sp>
        <p:nvSpPr>
          <p:cNvPr id="3" name="Rectangle 5">
            <a:extLst>
              <a:ext uri="{FF2B5EF4-FFF2-40B4-BE49-F238E27FC236}">
                <a16:creationId xmlns:a16="http://schemas.microsoft.com/office/drawing/2014/main" id="{C2696A4B-7985-B0C5-2ACF-AAFFB8A08DD2}"/>
              </a:ext>
            </a:extLst>
          </p:cNvPr>
          <p:cNvSpPr>
            <a:spLocks noGrp="1" noChangeArrowheads="1"/>
          </p:cNvSpPr>
          <p:nvPr>
            <p:ph type="ftr" sz="quarter" idx="11"/>
          </p:nvPr>
        </p:nvSpPr>
        <p:spPr>
          <a:ln/>
        </p:spPr>
        <p:txBody>
          <a:bodyPr/>
          <a:lstStyle>
            <a:lvl1pPr>
              <a:defRPr/>
            </a:lvl1pPr>
          </a:lstStyle>
          <a:p>
            <a:pPr>
              <a:defRPr/>
            </a:pPr>
            <a:r>
              <a:rPr lang="en-US"/>
              <a:t>Copyright 2009</a:t>
            </a:r>
          </a:p>
        </p:txBody>
      </p:sp>
      <p:sp>
        <p:nvSpPr>
          <p:cNvPr id="4" name="Rectangle 6">
            <a:extLst>
              <a:ext uri="{FF2B5EF4-FFF2-40B4-BE49-F238E27FC236}">
                <a16:creationId xmlns:a16="http://schemas.microsoft.com/office/drawing/2014/main" id="{746346AA-6032-C530-028A-9AB20C0B0B66}"/>
              </a:ext>
            </a:extLst>
          </p:cNvPr>
          <p:cNvSpPr>
            <a:spLocks noGrp="1" noChangeArrowheads="1"/>
          </p:cNvSpPr>
          <p:nvPr>
            <p:ph type="sldNum" sz="quarter" idx="12"/>
          </p:nvPr>
        </p:nvSpPr>
        <p:spPr>
          <a:ln/>
        </p:spPr>
        <p:txBody>
          <a:bodyPr/>
          <a:lstStyle>
            <a:lvl1pPr>
              <a:defRPr/>
            </a:lvl1pPr>
          </a:lstStyle>
          <a:p>
            <a:pPr>
              <a:defRPr/>
            </a:pPr>
            <a:fld id="{451DE3B6-7435-43EC-A069-6E004E1FBC1C}" type="slidenum">
              <a:rPr lang="en-US" altLang="en-US"/>
              <a:pPr>
                <a:defRPr/>
              </a:pPr>
              <a:t>‹#›</a:t>
            </a:fld>
            <a:endParaRPr lang="en-US" altLang="en-US"/>
          </a:p>
        </p:txBody>
      </p:sp>
    </p:spTree>
    <p:extLst>
      <p:ext uri="{BB962C8B-B14F-4D97-AF65-F5344CB8AC3E}">
        <p14:creationId xmlns:p14="http://schemas.microsoft.com/office/powerpoint/2010/main" val="16784681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sNC8RokWUdY"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watch?v=0SS0B9lY30s"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Y6mi9GslWEM" TargetMode="Externa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hyperlink" Target="https://www.youtube.com/watch?v=gRN_NO6DYnc"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blog.ipleaders.in/basmati-rice-patent-battle-indigenous-knowledge-patented-profit/"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title"/>
          </p:nvPr>
        </p:nvSpPr>
        <p:spPr>
          <a:xfrm>
            <a:off x="609600" y="990599"/>
            <a:ext cx="10972800" cy="340722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6600FF"/>
              </a:buClr>
              <a:buSzPts val="4400"/>
              <a:buFont typeface="Calibri"/>
              <a:buNone/>
            </a:pPr>
            <a:r>
              <a:rPr lang="en-US" dirty="0">
                <a:solidFill>
                  <a:srgbClr val="6600FF"/>
                </a:solidFill>
                <a:latin typeface="Calibri"/>
                <a:ea typeface="Calibri"/>
                <a:cs typeface="Calibri"/>
                <a:sym typeface="Calibri"/>
              </a:rPr>
              <a:t>RESEARCH METHODOLOGY </a:t>
            </a:r>
            <a:br>
              <a:rPr lang="en-US" dirty="0">
                <a:solidFill>
                  <a:srgbClr val="6600FF"/>
                </a:solidFill>
                <a:latin typeface="Calibri"/>
                <a:ea typeface="Calibri"/>
                <a:cs typeface="Calibri"/>
                <a:sym typeface="Calibri"/>
              </a:rPr>
            </a:br>
            <a:r>
              <a:rPr lang="en-US" dirty="0">
                <a:solidFill>
                  <a:srgbClr val="6600FF"/>
                </a:solidFill>
                <a:latin typeface="Calibri"/>
                <a:ea typeface="Calibri"/>
                <a:cs typeface="Calibri"/>
                <a:sym typeface="Calibri"/>
              </a:rPr>
              <a:t>AND </a:t>
            </a:r>
            <a:br>
              <a:rPr lang="en-US" dirty="0">
                <a:solidFill>
                  <a:srgbClr val="6600FF"/>
                </a:solidFill>
                <a:latin typeface="Calibri"/>
                <a:ea typeface="Calibri"/>
                <a:cs typeface="Calibri"/>
                <a:sym typeface="Calibri"/>
              </a:rPr>
            </a:br>
            <a:r>
              <a:rPr lang="en-US" dirty="0">
                <a:solidFill>
                  <a:srgbClr val="6600FF"/>
                </a:solidFill>
                <a:latin typeface="Calibri"/>
                <a:ea typeface="Calibri"/>
                <a:cs typeface="Calibri"/>
                <a:sym typeface="Calibri"/>
              </a:rPr>
              <a:t>INTELLECTUAL PROPERTY RIGHTS</a:t>
            </a:r>
            <a:br>
              <a:rPr lang="en-US" sz="2800" b="1" dirty="0">
                <a:solidFill>
                  <a:srgbClr val="6600FF"/>
                </a:solidFill>
                <a:latin typeface="Calibri"/>
                <a:ea typeface="Calibri"/>
                <a:cs typeface="Calibri"/>
                <a:sym typeface="Calibri"/>
              </a:rPr>
            </a:br>
            <a:r>
              <a:rPr lang="en-US" dirty="0">
                <a:solidFill>
                  <a:srgbClr val="6600FF"/>
                </a:solidFill>
                <a:latin typeface="Calibri"/>
                <a:ea typeface="Calibri"/>
                <a:cs typeface="Calibri"/>
                <a:sym typeface="Calibri"/>
              </a:rPr>
              <a:t>Course Code: AL58</a:t>
            </a:r>
            <a:br>
              <a:rPr lang="en-US" dirty="0">
                <a:solidFill>
                  <a:srgbClr val="6600FF"/>
                </a:solidFill>
                <a:latin typeface="Calibri"/>
                <a:ea typeface="Calibri"/>
                <a:cs typeface="Calibri"/>
                <a:sym typeface="Calibri"/>
              </a:rPr>
            </a:br>
            <a:r>
              <a:rPr lang="en-US" sz="4800" b="1" dirty="0">
                <a:solidFill>
                  <a:srgbClr val="C00000"/>
                </a:solidFill>
              </a:rPr>
              <a:t>UNIT 4</a:t>
            </a:r>
            <a:br>
              <a:rPr lang="en-US" sz="6600" dirty="0">
                <a:solidFill>
                  <a:srgbClr val="FF0000"/>
                </a:solidFill>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E73A-C2B3-AF08-A411-1434D356269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D0A7FB7-1F8B-1F2A-2088-13DC48C76EA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FA9F31CD-8D70-10EE-D8FF-189821BE4E93}"/>
              </a:ext>
            </a:extLst>
          </p:cNvPr>
          <p:cNvSpPr>
            <a:spLocks noGrp="1"/>
          </p:cNvSpPr>
          <p:nvPr>
            <p:ph type="body" idx="2"/>
          </p:nvPr>
        </p:nvSpPr>
        <p:spPr/>
        <p:txBody>
          <a:bodyPr/>
          <a:lstStyle/>
          <a:p>
            <a:endParaRPr lang="en-IN"/>
          </a:p>
        </p:txBody>
      </p:sp>
    </p:spTree>
    <p:extLst>
      <p:ext uri="{BB962C8B-B14F-4D97-AF65-F5344CB8AC3E}">
        <p14:creationId xmlns:p14="http://schemas.microsoft.com/office/powerpoint/2010/main" val="119395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endParaRPr dirty="0"/>
          </a:p>
        </p:txBody>
      </p:sp>
      <p:pic>
        <p:nvPicPr>
          <p:cNvPr id="2" name="object 2">
            <a:extLst>
              <a:ext uri="{FF2B5EF4-FFF2-40B4-BE49-F238E27FC236}">
                <a16:creationId xmlns:a16="http://schemas.microsoft.com/office/drawing/2014/main" id="{8898058B-B142-C415-829D-2CD0F69E894C}"/>
              </a:ext>
            </a:extLst>
          </p:cNvPr>
          <p:cNvPicPr/>
          <p:nvPr/>
        </p:nvPicPr>
        <p:blipFill>
          <a:blip r:embed="rId3" cstate="print"/>
          <a:stretch>
            <a:fillRect/>
          </a:stretch>
        </p:blipFill>
        <p:spPr>
          <a:xfrm>
            <a:off x="2219867" y="274638"/>
            <a:ext cx="8262150" cy="6016752"/>
          </a:xfrm>
          <a:prstGeom prst="rect">
            <a:avLst/>
          </a:prstGeom>
        </p:spPr>
      </p:pic>
    </p:spTree>
    <p:extLst>
      <p:ext uri="{BB962C8B-B14F-4D97-AF65-F5344CB8AC3E}">
        <p14:creationId xmlns:p14="http://schemas.microsoft.com/office/powerpoint/2010/main" val="149726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752601" y="457200"/>
            <a:ext cx="8686799" cy="609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1457"/>
          <a:stretch/>
        </p:blipFill>
        <p:spPr>
          <a:xfrm>
            <a:off x="2057401" y="838200"/>
            <a:ext cx="8153399" cy="5410200"/>
          </a:xfrm>
          <a:prstGeom prst="rect">
            <a:avLst/>
          </a:prstGeom>
        </p:spPr>
      </p:pic>
    </p:spTree>
    <p:extLst>
      <p:ext uri="{BB962C8B-B14F-4D97-AF65-F5344CB8AC3E}">
        <p14:creationId xmlns:p14="http://schemas.microsoft.com/office/powerpoint/2010/main" val="408748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9586" y="136347"/>
            <a:ext cx="3557579" cy="702115"/>
          </a:xfrm>
          <a:prstGeom prst="rect">
            <a:avLst/>
          </a:prstGeom>
        </p:spPr>
        <p:txBody>
          <a:bodyPr spcFirstLastPara="1" vert="horz" wrap="square" lIns="0" tIns="12065" rIns="0" bIns="0" rtlCol="0" anchor="t" anchorCtr="0">
            <a:spAutoFit/>
          </a:bodyPr>
          <a:lstStyle/>
          <a:p>
            <a:pPr marL="12700">
              <a:spcBef>
                <a:spcPts val="95"/>
              </a:spcBef>
            </a:pPr>
            <a:r>
              <a:rPr spc="-10" dirty="0"/>
              <a:t>©opyrights</a:t>
            </a:r>
          </a:p>
        </p:txBody>
      </p:sp>
      <p:sp>
        <p:nvSpPr>
          <p:cNvPr id="3" name="object 3"/>
          <p:cNvSpPr txBox="1"/>
          <p:nvPr/>
        </p:nvSpPr>
        <p:spPr>
          <a:xfrm>
            <a:off x="1601849" y="828943"/>
            <a:ext cx="8836661" cy="5525135"/>
          </a:xfrm>
          <a:prstGeom prst="rect">
            <a:avLst/>
          </a:prstGeom>
        </p:spPr>
        <p:txBody>
          <a:bodyPr vert="horz" wrap="square" lIns="0" tIns="12065" rIns="0" bIns="0" rtlCol="0">
            <a:spAutoFit/>
          </a:bodyPr>
          <a:lstStyle/>
          <a:p>
            <a:pPr marL="12700">
              <a:spcBef>
                <a:spcPts val="95"/>
              </a:spcBef>
            </a:pPr>
            <a:r>
              <a:rPr sz="2200" spc="-5" dirty="0">
                <a:latin typeface="Arial MT"/>
                <a:cs typeface="Arial MT"/>
              </a:rPr>
              <a:t>Article</a:t>
            </a:r>
            <a:r>
              <a:rPr sz="2200" dirty="0">
                <a:latin typeface="Arial MT"/>
                <a:cs typeface="Arial MT"/>
              </a:rPr>
              <a:t> </a:t>
            </a:r>
            <a:r>
              <a:rPr sz="2200" spc="-5" dirty="0">
                <a:latin typeface="Arial MT"/>
                <a:cs typeface="Arial MT"/>
              </a:rPr>
              <a:t>2(1)</a:t>
            </a:r>
            <a:r>
              <a:rPr sz="2200" spc="25" dirty="0">
                <a:latin typeface="Arial MT"/>
                <a:cs typeface="Arial MT"/>
              </a:rPr>
              <a:t> </a:t>
            </a:r>
            <a:r>
              <a:rPr sz="2200" spc="-5" dirty="0">
                <a:latin typeface="Arial MT"/>
                <a:cs typeface="Arial MT"/>
              </a:rPr>
              <a:t>of</a:t>
            </a:r>
            <a:r>
              <a:rPr sz="2200"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Berne</a:t>
            </a:r>
            <a:r>
              <a:rPr sz="2200" spc="20" dirty="0">
                <a:latin typeface="Arial MT"/>
                <a:cs typeface="Arial MT"/>
              </a:rPr>
              <a:t> </a:t>
            </a:r>
            <a:r>
              <a:rPr sz="2200" spc="-5" dirty="0">
                <a:latin typeface="Arial MT"/>
                <a:cs typeface="Arial MT"/>
              </a:rPr>
              <a:t>Convention</a:t>
            </a:r>
            <a:endParaRPr sz="2200" dirty="0">
              <a:latin typeface="Arial MT"/>
              <a:cs typeface="Arial MT"/>
            </a:endParaRPr>
          </a:p>
          <a:p>
            <a:pPr marL="355600" marR="5715" indent="-342900" algn="just">
              <a:lnSpc>
                <a:spcPct val="80000"/>
              </a:lnSpc>
              <a:spcBef>
                <a:spcPts val="525"/>
              </a:spcBef>
              <a:buChar char="•"/>
              <a:tabLst>
                <a:tab pos="355600" algn="l"/>
              </a:tabLst>
            </a:pPr>
            <a:r>
              <a:rPr sz="2200" spc="-5" dirty="0">
                <a:latin typeface="Arial MT"/>
                <a:cs typeface="Arial MT"/>
              </a:rPr>
              <a:t>Copyright protection must be provided to </a:t>
            </a:r>
            <a:r>
              <a:rPr sz="2200" b="1" spc="-5" dirty="0"/>
              <a:t>“every </a:t>
            </a:r>
            <a:r>
              <a:rPr sz="2200" b="1" dirty="0"/>
              <a:t>expression and </a:t>
            </a:r>
            <a:r>
              <a:rPr sz="2200" b="1" spc="5" dirty="0"/>
              <a:t> </a:t>
            </a:r>
            <a:r>
              <a:rPr sz="2200" b="1" dirty="0"/>
              <a:t>production</a:t>
            </a:r>
            <a:r>
              <a:rPr sz="2200" b="1" spc="5" dirty="0"/>
              <a:t> </a:t>
            </a:r>
            <a:r>
              <a:rPr sz="2200" b="1" spc="-5" dirty="0"/>
              <a:t>in</a:t>
            </a:r>
            <a:r>
              <a:rPr sz="2200" b="1" dirty="0"/>
              <a:t> </a:t>
            </a:r>
            <a:r>
              <a:rPr sz="2200" b="1" spc="-5" dirty="0"/>
              <a:t>the</a:t>
            </a:r>
            <a:r>
              <a:rPr sz="2200" b="1" dirty="0"/>
              <a:t> </a:t>
            </a:r>
            <a:r>
              <a:rPr sz="2200" b="1" spc="-5" dirty="0"/>
              <a:t>literary,</a:t>
            </a:r>
            <a:r>
              <a:rPr sz="2200" b="1" dirty="0"/>
              <a:t> scientific</a:t>
            </a:r>
            <a:r>
              <a:rPr sz="2200" b="1" spc="5" dirty="0"/>
              <a:t> </a:t>
            </a:r>
            <a:r>
              <a:rPr sz="2200" b="1" dirty="0"/>
              <a:t>and</a:t>
            </a:r>
            <a:r>
              <a:rPr sz="2200" b="1" spc="5" dirty="0"/>
              <a:t> </a:t>
            </a:r>
            <a:r>
              <a:rPr sz="2200" b="1" spc="-5" dirty="0"/>
              <a:t>artistic</a:t>
            </a:r>
            <a:r>
              <a:rPr sz="2200" b="1" spc="605" dirty="0"/>
              <a:t> </a:t>
            </a:r>
            <a:r>
              <a:rPr sz="2200" b="1" dirty="0"/>
              <a:t>domain, </a:t>
            </a:r>
            <a:r>
              <a:rPr sz="2200" b="1" spc="5" dirty="0"/>
              <a:t> </a:t>
            </a:r>
            <a:r>
              <a:rPr sz="2200" b="1" dirty="0"/>
              <a:t>whatever </a:t>
            </a:r>
            <a:r>
              <a:rPr sz="2200" b="1" spc="-5" dirty="0"/>
              <a:t>may</a:t>
            </a:r>
            <a:r>
              <a:rPr sz="2200" b="1" dirty="0"/>
              <a:t> </a:t>
            </a:r>
            <a:r>
              <a:rPr sz="2200" b="1" spc="-5" dirty="0"/>
              <a:t>be</a:t>
            </a:r>
            <a:r>
              <a:rPr sz="2200" b="1" dirty="0"/>
              <a:t> </a:t>
            </a:r>
            <a:r>
              <a:rPr sz="2200" b="1" spc="-5" dirty="0"/>
              <a:t>the</a:t>
            </a:r>
            <a:r>
              <a:rPr sz="2200" b="1" spc="15" dirty="0"/>
              <a:t> </a:t>
            </a:r>
            <a:r>
              <a:rPr sz="2200" b="1" spc="-5" dirty="0"/>
              <a:t>mode</a:t>
            </a:r>
            <a:r>
              <a:rPr sz="2200" b="1" spc="10" dirty="0"/>
              <a:t> </a:t>
            </a:r>
            <a:r>
              <a:rPr sz="2200" b="1" spc="-5" dirty="0"/>
              <a:t>or form</a:t>
            </a:r>
            <a:r>
              <a:rPr sz="2200" b="1" spc="10" dirty="0"/>
              <a:t> </a:t>
            </a:r>
            <a:r>
              <a:rPr sz="2200" b="1" spc="-5" dirty="0"/>
              <a:t>of</a:t>
            </a:r>
            <a:r>
              <a:rPr sz="2200" b="1" spc="10" dirty="0"/>
              <a:t> </a:t>
            </a:r>
            <a:r>
              <a:rPr sz="2200" b="1" spc="-5" dirty="0"/>
              <a:t>its</a:t>
            </a:r>
            <a:r>
              <a:rPr sz="2200" b="1" dirty="0"/>
              <a:t> </a:t>
            </a:r>
            <a:r>
              <a:rPr sz="2200" b="1" spc="-5" dirty="0"/>
              <a:t>expression”</a:t>
            </a:r>
            <a:endParaRPr sz="2200" dirty="0"/>
          </a:p>
          <a:p>
            <a:pPr marL="355600" indent="-342900">
              <a:spcBef>
                <a:spcPts val="5"/>
              </a:spcBef>
              <a:buChar char="•"/>
              <a:tabLst>
                <a:tab pos="354965" algn="l"/>
                <a:tab pos="355600" algn="l"/>
              </a:tabLst>
            </a:pPr>
            <a:r>
              <a:rPr sz="2200" spc="-5" dirty="0">
                <a:latin typeface="Arial MT"/>
                <a:cs typeface="Arial MT"/>
              </a:rPr>
              <a:t>Copyright</a:t>
            </a:r>
            <a:r>
              <a:rPr sz="2200" spc="20" dirty="0">
                <a:latin typeface="Arial MT"/>
                <a:cs typeface="Arial MT"/>
              </a:rPr>
              <a:t> </a:t>
            </a:r>
            <a:r>
              <a:rPr sz="2200" spc="-5" dirty="0">
                <a:latin typeface="Arial MT"/>
                <a:cs typeface="Arial MT"/>
              </a:rPr>
              <a:t>protection</a:t>
            </a:r>
            <a:r>
              <a:rPr sz="2200" spc="25" dirty="0">
                <a:latin typeface="Arial MT"/>
                <a:cs typeface="Arial MT"/>
              </a:rPr>
              <a:t> </a:t>
            </a:r>
            <a:r>
              <a:rPr sz="2200" b="1" spc="-5" dirty="0"/>
              <a:t>does</a:t>
            </a:r>
            <a:r>
              <a:rPr sz="2200" b="1" spc="20" dirty="0"/>
              <a:t> </a:t>
            </a:r>
            <a:r>
              <a:rPr sz="2200" b="1" spc="-5" dirty="0"/>
              <a:t>not</a:t>
            </a:r>
            <a:r>
              <a:rPr sz="2200" b="1" spc="10" dirty="0"/>
              <a:t> </a:t>
            </a:r>
            <a:r>
              <a:rPr sz="2200" b="1" spc="-5" dirty="0"/>
              <a:t>extend</a:t>
            </a:r>
            <a:r>
              <a:rPr sz="2200" b="1" spc="35" dirty="0"/>
              <a:t> </a:t>
            </a:r>
            <a:r>
              <a:rPr sz="2200" b="1" spc="-5" dirty="0"/>
              <a:t>to</a:t>
            </a:r>
            <a:endParaRPr sz="2200" dirty="0"/>
          </a:p>
          <a:p>
            <a:pPr marL="756285" lvl="1" indent="-287020">
              <a:buChar char="–"/>
              <a:tabLst>
                <a:tab pos="756285" algn="l"/>
                <a:tab pos="756920" algn="l"/>
              </a:tabLst>
            </a:pPr>
            <a:r>
              <a:rPr sz="2200" spc="-5" dirty="0">
                <a:latin typeface="Arial MT"/>
                <a:cs typeface="Arial MT"/>
              </a:rPr>
              <a:t>ideas</a:t>
            </a:r>
            <a:endParaRPr sz="2200" dirty="0">
              <a:latin typeface="Arial MT"/>
              <a:cs typeface="Arial MT"/>
            </a:endParaRPr>
          </a:p>
          <a:p>
            <a:pPr marL="756285" lvl="1" indent="-287020">
              <a:buChar char="–"/>
              <a:tabLst>
                <a:tab pos="756285" algn="l"/>
                <a:tab pos="756920" algn="l"/>
              </a:tabLst>
            </a:pPr>
            <a:r>
              <a:rPr sz="2200" spc="-5" dirty="0">
                <a:latin typeface="Arial MT"/>
                <a:cs typeface="Arial MT"/>
              </a:rPr>
              <a:t>procedures</a:t>
            </a:r>
            <a:endParaRPr sz="2200" dirty="0">
              <a:latin typeface="Arial MT"/>
              <a:cs typeface="Arial MT"/>
            </a:endParaRPr>
          </a:p>
          <a:p>
            <a:pPr marL="756285" lvl="1" indent="-287020">
              <a:buChar char="–"/>
              <a:tabLst>
                <a:tab pos="756285" algn="l"/>
                <a:tab pos="756920" algn="l"/>
              </a:tabLst>
            </a:pPr>
            <a:r>
              <a:rPr sz="2200" spc="-5" dirty="0">
                <a:latin typeface="Arial MT"/>
                <a:cs typeface="Arial MT"/>
              </a:rPr>
              <a:t>methods</a:t>
            </a:r>
            <a:r>
              <a:rPr sz="2200" dirty="0">
                <a:latin typeface="Arial MT"/>
                <a:cs typeface="Arial MT"/>
              </a:rPr>
              <a:t> </a:t>
            </a:r>
            <a:r>
              <a:rPr sz="2200" spc="-5" dirty="0">
                <a:latin typeface="Arial MT"/>
                <a:cs typeface="Arial MT"/>
              </a:rPr>
              <a:t>of operation</a:t>
            </a:r>
            <a:endParaRPr sz="2200" dirty="0">
              <a:latin typeface="Arial MT"/>
              <a:cs typeface="Arial MT"/>
            </a:endParaRPr>
          </a:p>
          <a:p>
            <a:pPr marL="756285" lvl="1" indent="-287020">
              <a:spcBef>
                <a:spcPts val="5"/>
              </a:spcBef>
              <a:buChar char="–"/>
              <a:tabLst>
                <a:tab pos="756285" algn="l"/>
                <a:tab pos="756920" algn="l"/>
              </a:tabLst>
            </a:pPr>
            <a:r>
              <a:rPr sz="2200" spc="-5" dirty="0">
                <a:latin typeface="Arial MT"/>
                <a:cs typeface="Arial MT"/>
              </a:rPr>
              <a:t>mathematical</a:t>
            </a:r>
            <a:r>
              <a:rPr sz="2200" spc="10" dirty="0">
                <a:latin typeface="Arial MT"/>
                <a:cs typeface="Arial MT"/>
              </a:rPr>
              <a:t> </a:t>
            </a:r>
            <a:r>
              <a:rPr sz="2200" spc="-5" dirty="0">
                <a:latin typeface="Arial MT"/>
                <a:cs typeface="Arial MT"/>
              </a:rPr>
              <a:t>concepts</a:t>
            </a:r>
            <a:endParaRPr sz="2200" dirty="0">
              <a:latin typeface="Arial MT"/>
              <a:cs typeface="Arial MT"/>
            </a:endParaRPr>
          </a:p>
          <a:p>
            <a:pPr marL="355600" marR="5080" indent="-342900" algn="just">
              <a:lnSpc>
                <a:spcPts val="2110"/>
              </a:lnSpc>
              <a:spcBef>
                <a:spcPts val="509"/>
              </a:spcBef>
              <a:buChar char="•"/>
              <a:tabLst>
                <a:tab pos="355600" algn="l"/>
              </a:tabLst>
            </a:pPr>
            <a:r>
              <a:rPr sz="2200" spc="-5" dirty="0">
                <a:latin typeface="Arial MT"/>
                <a:cs typeface="Arial MT"/>
              </a:rPr>
              <a:t>Copyright</a:t>
            </a:r>
            <a:r>
              <a:rPr sz="2200" spc="285" dirty="0">
                <a:latin typeface="Arial MT"/>
                <a:cs typeface="Arial MT"/>
              </a:rPr>
              <a:t> </a:t>
            </a:r>
            <a:r>
              <a:rPr sz="2200" spc="-5" dirty="0">
                <a:latin typeface="Arial MT"/>
                <a:cs typeface="Arial MT"/>
              </a:rPr>
              <a:t>holders</a:t>
            </a:r>
            <a:r>
              <a:rPr sz="2200" spc="290" dirty="0">
                <a:latin typeface="Arial MT"/>
                <a:cs typeface="Arial MT"/>
              </a:rPr>
              <a:t> </a:t>
            </a:r>
            <a:r>
              <a:rPr sz="2200" spc="-5" dirty="0">
                <a:latin typeface="Arial MT"/>
                <a:cs typeface="Arial MT"/>
              </a:rPr>
              <a:t>of</a:t>
            </a:r>
            <a:r>
              <a:rPr sz="2200" spc="280" dirty="0">
                <a:latin typeface="Arial MT"/>
                <a:cs typeface="Arial MT"/>
              </a:rPr>
              <a:t> </a:t>
            </a:r>
            <a:r>
              <a:rPr sz="2200" spc="-5" dirty="0">
                <a:latin typeface="Arial MT"/>
                <a:cs typeface="Arial MT"/>
              </a:rPr>
              <a:t>a</a:t>
            </a:r>
            <a:r>
              <a:rPr sz="2200" spc="300" dirty="0">
                <a:latin typeface="Arial MT"/>
                <a:cs typeface="Arial MT"/>
              </a:rPr>
              <a:t> </a:t>
            </a:r>
            <a:r>
              <a:rPr sz="2200" spc="-5" dirty="0">
                <a:latin typeface="Arial MT"/>
                <a:cs typeface="Arial MT"/>
              </a:rPr>
              <a:t>work</a:t>
            </a:r>
            <a:r>
              <a:rPr sz="2200" spc="290" dirty="0">
                <a:latin typeface="Arial MT"/>
                <a:cs typeface="Arial MT"/>
              </a:rPr>
              <a:t> </a:t>
            </a:r>
            <a:r>
              <a:rPr sz="2200" dirty="0">
                <a:latin typeface="Arial MT"/>
                <a:cs typeface="Arial MT"/>
              </a:rPr>
              <a:t>have</a:t>
            </a:r>
            <a:r>
              <a:rPr sz="2200" spc="275" dirty="0">
                <a:latin typeface="Arial MT"/>
                <a:cs typeface="Arial MT"/>
              </a:rPr>
              <a:t> </a:t>
            </a:r>
            <a:r>
              <a:rPr sz="2200" dirty="0">
                <a:latin typeface="Arial MT"/>
                <a:cs typeface="Arial MT"/>
              </a:rPr>
              <a:t>the</a:t>
            </a:r>
            <a:r>
              <a:rPr sz="2200" spc="290" dirty="0">
                <a:latin typeface="Arial MT"/>
                <a:cs typeface="Arial MT"/>
              </a:rPr>
              <a:t> </a:t>
            </a:r>
            <a:r>
              <a:rPr sz="2200" b="1" dirty="0"/>
              <a:t>exclusive</a:t>
            </a:r>
            <a:r>
              <a:rPr sz="2200" b="1" spc="285" dirty="0"/>
              <a:t> </a:t>
            </a:r>
            <a:r>
              <a:rPr sz="2200" b="1" dirty="0"/>
              <a:t>right</a:t>
            </a:r>
            <a:r>
              <a:rPr sz="2200" b="1" spc="295" dirty="0"/>
              <a:t> </a:t>
            </a:r>
            <a:r>
              <a:rPr sz="2200" b="1" spc="-5" dirty="0"/>
              <a:t>to</a:t>
            </a:r>
            <a:r>
              <a:rPr sz="2200" b="1" spc="290" dirty="0"/>
              <a:t> </a:t>
            </a:r>
            <a:r>
              <a:rPr sz="2200" b="1" dirty="0"/>
              <a:t>authorize </a:t>
            </a:r>
            <a:r>
              <a:rPr sz="2200" b="1" spc="-600" dirty="0"/>
              <a:t> </a:t>
            </a:r>
            <a:r>
              <a:rPr sz="2200" b="1" spc="-5" dirty="0"/>
              <a:t>on</a:t>
            </a:r>
            <a:r>
              <a:rPr sz="2200" b="1" spc="10" dirty="0"/>
              <a:t> </a:t>
            </a:r>
            <a:r>
              <a:rPr sz="2200" b="1" spc="-5" dirty="0"/>
              <a:t>agreed</a:t>
            </a:r>
            <a:r>
              <a:rPr sz="2200" b="1" spc="10" dirty="0"/>
              <a:t> </a:t>
            </a:r>
            <a:r>
              <a:rPr sz="2200" b="1" spc="-5" dirty="0"/>
              <a:t>terms</a:t>
            </a:r>
            <a:r>
              <a:rPr sz="2200" b="1" spc="5" dirty="0"/>
              <a:t> </a:t>
            </a:r>
            <a:r>
              <a:rPr sz="2200" b="1" spc="-5" dirty="0"/>
              <a:t>or</a:t>
            </a:r>
            <a:r>
              <a:rPr sz="2200" b="1" spc="10" dirty="0"/>
              <a:t> </a:t>
            </a:r>
            <a:r>
              <a:rPr sz="2200" b="1" spc="-5" dirty="0"/>
              <a:t>prohibit</a:t>
            </a:r>
            <a:r>
              <a:rPr sz="2200" b="1" spc="25" dirty="0"/>
              <a:t> </a:t>
            </a:r>
            <a:r>
              <a:rPr sz="2200" b="1" spc="-5" dirty="0"/>
              <a:t>its:</a:t>
            </a:r>
            <a:endParaRPr sz="2200" dirty="0"/>
          </a:p>
          <a:p>
            <a:pPr marL="756285" lvl="1" indent="-287020">
              <a:spcBef>
                <a:spcPts val="20"/>
              </a:spcBef>
              <a:buChar char="–"/>
              <a:tabLst>
                <a:tab pos="756285" algn="l"/>
                <a:tab pos="756920" algn="l"/>
              </a:tabLst>
            </a:pPr>
            <a:r>
              <a:rPr sz="2200" dirty="0">
                <a:latin typeface="Arial MT"/>
                <a:cs typeface="Arial MT"/>
              </a:rPr>
              <a:t>reproduction</a:t>
            </a:r>
            <a:r>
              <a:rPr sz="2200" spc="-5" dirty="0">
                <a:latin typeface="Arial MT"/>
                <a:cs typeface="Arial MT"/>
              </a:rPr>
              <a:t> in</a:t>
            </a:r>
            <a:r>
              <a:rPr sz="2200" spc="-10" dirty="0">
                <a:latin typeface="Arial MT"/>
                <a:cs typeface="Arial MT"/>
              </a:rPr>
              <a:t> </a:t>
            </a:r>
            <a:r>
              <a:rPr sz="2200" spc="-5" dirty="0">
                <a:latin typeface="Arial MT"/>
                <a:cs typeface="Arial MT"/>
              </a:rPr>
              <a:t>various</a:t>
            </a:r>
            <a:r>
              <a:rPr sz="2200" dirty="0">
                <a:latin typeface="Arial MT"/>
                <a:cs typeface="Arial MT"/>
              </a:rPr>
              <a:t> </a:t>
            </a:r>
            <a:r>
              <a:rPr sz="2200" spc="-5" dirty="0">
                <a:latin typeface="Arial MT"/>
                <a:cs typeface="Arial MT"/>
              </a:rPr>
              <a:t>forms</a:t>
            </a:r>
            <a:endParaRPr sz="2200" dirty="0">
              <a:latin typeface="Arial MT"/>
              <a:cs typeface="Arial MT"/>
            </a:endParaRPr>
          </a:p>
          <a:p>
            <a:pPr marL="756285" lvl="1" indent="-287020">
              <a:spcBef>
                <a:spcPts val="5"/>
              </a:spcBef>
              <a:buChar char="–"/>
              <a:tabLst>
                <a:tab pos="756285" algn="l"/>
                <a:tab pos="756920" algn="l"/>
              </a:tabLst>
            </a:pPr>
            <a:r>
              <a:rPr sz="2200" dirty="0">
                <a:latin typeface="Arial MT"/>
                <a:cs typeface="Arial MT"/>
              </a:rPr>
              <a:t>public</a:t>
            </a:r>
            <a:r>
              <a:rPr sz="2200" spc="-40" dirty="0">
                <a:latin typeface="Arial MT"/>
                <a:cs typeface="Arial MT"/>
              </a:rPr>
              <a:t> </a:t>
            </a:r>
            <a:r>
              <a:rPr sz="2200" spc="-5" dirty="0">
                <a:latin typeface="Arial MT"/>
                <a:cs typeface="Arial MT"/>
              </a:rPr>
              <a:t>performance</a:t>
            </a:r>
            <a:endParaRPr sz="2200" dirty="0">
              <a:latin typeface="Arial MT"/>
              <a:cs typeface="Arial MT"/>
            </a:endParaRPr>
          </a:p>
          <a:p>
            <a:pPr marL="756285" lvl="1" indent="-287020">
              <a:buChar char="–"/>
              <a:tabLst>
                <a:tab pos="756285" algn="l"/>
                <a:tab pos="756920" algn="l"/>
              </a:tabLst>
            </a:pPr>
            <a:r>
              <a:rPr sz="2200" spc="-5" dirty="0">
                <a:latin typeface="Arial MT"/>
                <a:cs typeface="Arial MT"/>
              </a:rPr>
              <a:t>recordings</a:t>
            </a:r>
            <a:endParaRPr sz="2200" dirty="0">
              <a:latin typeface="Arial MT"/>
              <a:cs typeface="Arial MT"/>
            </a:endParaRPr>
          </a:p>
          <a:p>
            <a:pPr marL="756285" lvl="1" indent="-287020">
              <a:buChar char="–"/>
              <a:tabLst>
                <a:tab pos="756285" algn="l"/>
                <a:tab pos="756920" algn="l"/>
              </a:tabLst>
            </a:pPr>
            <a:r>
              <a:rPr sz="2200" dirty="0">
                <a:latin typeface="Arial MT"/>
                <a:cs typeface="Arial MT"/>
              </a:rPr>
              <a:t>broadcasting</a:t>
            </a:r>
          </a:p>
          <a:p>
            <a:pPr marL="756285" lvl="1" indent="-287020">
              <a:buChar char="–"/>
              <a:tabLst>
                <a:tab pos="756285" algn="l"/>
                <a:tab pos="756920" algn="l"/>
              </a:tabLst>
            </a:pPr>
            <a:r>
              <a:rPr sz="2200" dirty="0">
                <a:latin typeface="Arial MT"/>
                <a:cs typeface="Arial MT"/>
              </a:rPr>
              <a:t>translation</a:t>
            </a:r>
            <a:r>
              <a:rPr sz="2200" spc="-10" dirty="0">
                <a:latin typeface="Arial MT"/>
                <a:cs typeface="Arial MT"/>
              </a:rPr>
              <a:t> </a:t>
            </a:r>
            <a:r>
              <a:rPr sz="2200" spc="-5" dirty="0">
                <a:latin typeface="Arial MT"/>
                <a:cs typeface="Arial MT"/>
              </a:rPr>
              <a:t>into </a:t>
            </a:r>
            <a:r>
              <a:rPr sz="2200" dirty="0">
                <a:latin typeface="Arial MT"/>
                <a:cs typeface="Arial MT"/>
              </a:rPr>
              <a:t>other </a:t>
            </a:r>
            <a:r>
              <a:rPr sz="2200" spc="-5" dirty="0">
                <a:latin typeface="Arial MT"/>
                <a:cs typeface="Arial MT"/>
              </a:rPr>
              <a:t>languages</a:t>
            </a:r>
            <a:endParaRPr sz="2200" dirty="0">
              <a:latin typeface="Arial MT"/>
              <a:cs typeface="Arial MT"/>
            </a:endParaRPr>
          </a:p>
          <a:p>
            <a:pPr marL="756285" lvl="1" indent="-287020">
              <a:buChar char="–"/>
              <a:tabLst>
                <a:tab pos="756285" algn="l"/>
                <a:tab pos="756920" algn="l"/>
              </a:tabLst>
            </a:pPr>
            <a:r>
              <a:rPr sz="2200" spc="-5" dirty="0">
                <a:latin typeface="Arial MT"/>
                <a:cs typeface="Arial MT"/>
              </a:rPr>
              <a:t>adaptation</a:t>
            </a:r>
            <a:endParaRPr sz="22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447801"/>
            <a:ext cx="8534400" cy="1169551"/>
          </a:xfrm>
          <a:prstGeom prst="rect">
            <a:avLst/>
          </a:prstGeom>
        </p:spPr>
        <p:txBody>
          <a:bodyPr wrap="square">
            <a:spAutoFit/>
          </a:bodyPr>
          <a:lstStyle/>
          <a:p>
            <a:pPr marL="285750" indent="-285750" algn="just">
              <a:buFont typeface="Arial" panose="020B0604020202020204" pitchFamily="34" charset="0"/>
              <a:buChar char="•"/>
            </a:pPr>
            <a:r>
              <a:rPr lang="en-US" dirty="0"/>
              <a:t>A trademark is a distinctive </a:t>
            </a:r>
            <a:r>
              <a:rPr lang="en-US" dirty="0">
                <a:highlight>
                  <a:srgbClr val="FFFF00"/>
                </a:highlight>
              </a:rPr>
              <a:t>sign or mark used in trade to distinguish your goods or services</a:t>
            </a:r>
            <a:r>
              <a:rPr lang="en-US" dirty="0"/>
              <a:t>. </a:t>
            </a:r>
          </a:p>
          <a:p>
            <a:pPr marL="285750" indent="-285750" algn="just">
              <a:buFont typeface="Arial" panose="020B0604020202020204" pitchFamily="34" charset="0"/>
              <a:buChar char="•"/>
            </a:pPr>
            <a:r>
              <a:rPr lang="en-US" dirty="0"/>
              <a:t>Trademarks identify the source of products to the consumers. </a:t>
            </a:r>
          </a:p>
          <a:p>
            <a:pPr marL="285750" indent="-285750" algn="just">
              <a:buFont typeface="Arial" panose="020B0604020202020204" pitchFamily="34" charset="0"/>
              <a:buChar char="•"/>
            </a:pPr>
            <a:r>
              <a:rPr lang="en-US" dirty="0"/>
              <a:t>A trademark can be any distinctive </a:t>
            </a:r>
            <a:r>
              <a:rPr lang="en-US" dirty="0">
                <a:highlight>
                  <a:srgbClr val="FFFF00"/>
                </a:highlight>
              </a:rPr>
              <a:t>word, symbol, slogan, logo, brand label, name, signature</a:t>
            </a:r>
            <a:r>
              <a:rPr lang="en-US" dirty="0"/>
              <a:t>, letter, numeral or any combination of them. </a:t>
            </a:r>
          </a:p>
          <a:p>
            <a:pPr marL="285750" indent="-285750" algn="just">
              <a:buFont typeface="Arial" panose="020B0604020202020204" pitchFamily="34" charset="0"/>
              <a:buChar char="•"/>
            </a:pPr>
            <a:r>
              <a:rPr lang="en-US" dirty="0"/>
              <a:t>Distinguish products in market place and helps consumer to identify of source of product or service.</a:t>
            </a:r>
            <a:endParaRPr lang="en-IN" dirty="0"/>
          </a:p>
        </p:txBody>
      </p:sp>
      <p:pic>
        <p:nvPicPr>
          <p:cNvPr id="3" name="Picture 2"/>
          <p:cNvPicPr>
            <a:picLocks noChangeAspect="1"/>
          </p:cNvPicPr>
          <p:nvPr/>
        </p:nvPicPr>
        <p:blipFill>
          <a:blip r:embed="rId3"/>
          <a:stretch>
            <a:fillRect/>
          </a:stretch>
        </p:blipFill>
        <p:spPr>
          <a:xfrm>
            <a:off x="2819400" y="3802171"/>
            <a:ext cx="6248400" cy="1845250"/>
          </a:xfrm>
          <a:prstGeom prst="rect">
            <a:avLst/>
          </a:prstGeom>
        </p:spPr>
      </p:pic>
      <p:sp>
        <p:nvSpPr>
          <p:cNvPr id="4" name="Rectangle 3"/>
          <p:cNvSpPr/>
          <p:nvPr/>
        </p:nvSpPr>
        <p:spPr>
          <a:xfrm>
            <a:off x="4994064" y="601534"/>
            <a:ext cx="2203873"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Trademarks</a:t>
            </a:r>
          </a:p>
        </p:txBody>
      </p:sp>
    </p:spTree>
    <p:extLst>
      <p:ext uri="{BB962C8B-B14F-4D97-AF65-F5344CB8AC3E}">
        <p14:creationId xmlns:p14="http://schemas.microsoft.com/office/powerpoint/2010/main" val="184265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086035" y="349287"/>
            <a:ext cx="8124764" cy="5983688"/>
          </a:xfrm>
          <a:prstGeom prst="rect">
            <a:avLst/>
          </a:prstGeom>
        </p:spPr>
      </p:pic>
      <p:sp>
        <p:nvSpPr>
          <p:cNvPr id="3" name="object 3"/>
          <p:cNvSpPr txBox="1">
            <a:spLocks noGrp="1"/>
          </p:cNvSpPr>
          <p:nvPr>
            <p:ph type="ftr" sz="quarter" idx="5"/>
          </p:nvPr>
        </p:nvSpPr>
        <p:spPr>
          <a:xfrm>
            <a:off x="1524000" y="0"/>
            <a:ext cx="0" cy="3282950"/>
          </a:xfrm>
          <a:prstGeom prst="rect">
            <a:avLst/>
          </a:prstGeom>
        </p:spPr>
        <p:txBody>
          <a:bodyPr vert="horz" wrap="square" lIns="0" tIns="0" rIns="0" bIns="0" rtlCol="0">
            <a:spAutoFit/>
          </a:bodyPr>
          <a:lstStyle/>
          <a:p>
            <a:pPr marL="12700">
              <a:lnSpc>
                <a:spcPts val="1630"/>
              </a:lnSpc>
            </a:pPr>
            <a:r>
              <a:rPr spc="-15" dirty="0"/>
              <a:t>S</a:t>
            </a:r>
            <a:r>
              <a:rPr spc="-385" dirty="0"/>
              <a:t>e</a:t>
            </a:r>
            <a:r>
              <a:rPr spc="-290" dirty="0"/>
              <a:t>p</a:t>
            </a:r>
            <a:r>
              <a:rPr spc="-114" dirty="0"/>
              <a:t>t</a:t>
            </a:r>
            <a:r>
              <a:rPr spc="-440" dirty="0"/>
              <a:t>em</a:t>
            </a:r>
            <a:r>
              <a:rPr spc="-380" dirty="0"/>
              <a:t>b</a:t>
            </a:r>
            <a:r>
              <a:rPr spc="-365" dirty="0"/>
              <a:t>e</a:t>
            </a:r>
            <a:r>
              <a:rPr spc="-135" dirty="0"/>
              <a:t>r</a:t>
            </a:r>
            <a:r>
              <a:rPr spc="-35" dirty="0"/>
              <a:t> </a:t>
            </a:r>
            <a:r>
              <a:rPr spc="-160" dirty="0"/>
              <a:t>2</a:t>
            </a:r>
            <a:r>
              <a:rPr spc="-390" dirty="0"/>
              <a:t>1</a:t>
            </a:r>
            <a:r>
              <a:rPr spc="75" dirty="0"/>
              <a:t>,</a:t>
            </a:r>
            <a:r>
              <a:rPr spc="-20" dirty="0"/>
              <a:t> </a:t>
            </a:r>
            <a:r>
              <a:rPr spc="-160" dirty="0"/>
              <a:t>202</a:t>
            </a:r>
            <a:r>
              <a:rPr spc="-165" dirty="0"/>
              <a:t>0</a:t>
            </a:r>
          </a:p>
        </p:txBody>
      </p:sp>
      <p:sp>
        <p:nvSpPr>
          <p:cNvPr id="4" name="object 4"/>
          <p:cNvSpPr txBox="1"/>
          <p:nvPr/>
        </p:nvSpPr>
        <p:spPr>
          <a:xfrm>
            <a:off x="9756393" y="6427762"/>
            <a:ext cx="250190" cy="205184"/>
          </a:xfrm>
          <a:prstGeom prst="rect">
            <a:avLst/>
          </a:prstGeom>
        </p:spPr>
        <p:txBody>
          <a:bodyPr vert="horz" wrap="square" lIns="0" tIns="0" rIns="0" bIns="0" rtlCol="0">
            <a:spAutoFit/>
          </a:bodyPr>
          <a:lstStyle/>
          <a:p>
            <a:pPr marL="38100">
              <a:lnSpc>
                <a:spcPts val="1630"/>
              </a:lnSpc>
            </a:pPr>
            <a:fld id="{81D60167-4931-47E6-BA6A-407CBD079E47}" type="slidenum">
              <a:rPr b="1" i="1" spc="-114" dirty="0">
                <a:solidFill>
                  <a:srgbClr val="003399"/>
                </a:solidFill>
              </a:rPr>
              <a:pPr marL="38100">
                <a:lnSpc>
                  <a:spcPts val="1630"/>
                </a:lnSpc>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803775" y="315213"/>
            <a:ext cx="3853208" cy="517449"/>
          </a:xfrm>
          <a:prstGeom prst="rect">
            <a:avLst/>
          </a:prstGeom>
        </p:spPr>
        <p:txBody>
          <a:bodyPr spcFirstLastPara="1" vert="horz" wrap="square" lIns="0" tIns="12065" rIns="0" bIns="0" rtlCol="0" anchor="t" anchorCtr="0">
            <a:spAutoFit/>
          </a:bodyPr>
          <a:lstStyle/>
          <a:p>
            <a:pPr marL="12700">
              <a:spcBef>
                <a:spcPts val="95"/>
              </a:spcBef>
            </a:pPr>
            <a:r>
              <a:rPr sz="3200" spc="-10" dirty="0"/>
              <a:t>TRADE</a:t>
            </a:r>
            <a:r>
              <a:rPr sz="3200" spc="-50" dirty="0"/>
              <a:t> </a:t>
            </a:r>
            <a:r>
              <a:rPr sz="3200" spc="-15" dirty="0"/>
              <a:t>MARKS</a:t>
            </a:r>
          </a:p>
        </p:txBody>
      </p:sp>
      <p:sp>
        <p:nvSpPr>
          <p:cNvPr id="5" name="object 5"/>
          <p:cNvSpPr txBox="1"/>
          <p:nvPr/>
        </p:nvSpPr>
        <p:spPr>
          <a:xfrm>
            <a:off x="2059940" y="755651"/>
            <a:ext cx="7962900" cy="5513705"/>
          </a:xfrm>
          <a:prstGeom prst="rect">
            <a:avLst/>
          </a:prstGeom>
        </p:spPr>
        <p:txBody>
          <a:bodyPr vert="horz" wrap="square" lIns="0" tIns="13335" rIns="0" bIns="0" rtlCol="0">
            <a:spAutoFit/>
          </a:bodyPr>
          <a:lstStyle/>
          <a:p>
            <a:pPr marL="280670" marR="38100" indent="-280670">
              <a:spcBef>
                <a:spcPts val="105"/>
              </a:spcBef>
              <a:buFont typeface="Wingdings"/>
              <a:buChar char=""/>
              <a:tabLst>
                <a:tab pos="280670" algn="l"/>
                <a:tab pos="281305" algn="l"/>
              </a:tabLst>
            </a:pPr>
            <a:r>
              <a:rPr sz="2000" spc="-15" dirty="0">
                <a:highlight>
                  <a:srgbClr val="FFFF00"/>
                </a:highlight>
                <a:latin typeface="Times New Roman"/>
                <a:cs typeface="Times New Roman"/>
              </a:rPr>
              <a:t>Trade</a:t>
            </a:r>
            <a:r>
              <a:rPr sz="2000" spc="-25" dirty="0">
                <a:highlight>
                  <a:srgbClr val="FFFF00"/>
                </a:highlight>
                <a:latin typeface="Times New Roman"/>
                <a:cs typeface="Times New Roman"/>
              </a:rPr>
              <a:t> </a:t>
            </a:r>
            <a:r>
              <a:rPr sz="2000" dirty="0">
                <a:highlight>
                  <a:srgbClr val="FFFF00"/>
                </a:highlight>
                <a:latin typeface="Times New Roman"/>
                <a:cs typeface="Times New Roman"/>
              </a:rPr>
              <a:t>Marks</a:t>
            </a:r>
            <a:r>
              <a:rPr sz="2000" spc="-125" dirty="0">
                <a:highlight>
                  <a:srgbClr val="FFFF00"/>
                </a:highlight>
                <a:latin typeface="Times New Roman"/>
                <a:cs typeface="Times New Roman"/>
              </a:rPr>
              <a:t> </a:t>
            </a:r>
            <a:r>
              <a:rPr sz="2000" dirty="0">
                <a:highlight>
                  <a:srgbClr val="FFFF00"/>
                </a:highlight>
                <a:latin typeface="Times New Roman"/>
                <a:cs typeface="Times New Roman"/>
              </a:rPr>
              <a:t>Act,</a:t>
            </a:r>
            <a:r>
              <a:rPr sz="2000" spc="5" dirty="0">
                <a:highlight>
                  <a:srgbClr val="FFFF00"/>
                </a:highlight>
                <a:latin typeface="Times New Roman"/>
                <a:cs typeface="Times New Roman"/>
              </a:rPr>
              <a:t> </a:t>
            </a:r>
            <a:r>
              <a:rPr sz="2000" dirty="0">
                <a:highlight>
                  <a:srgbClr val="FFFF00"/>
                </a:highlight>
                <a:latin typeface="Times New Roman"/>
                <a:cs typeface="Times New Roman"/>
              </a:rPr>
              <a:t>1999</a:t>
            </a:r>
            <a:r>
              <a:rPr sz="2000" spc="-25" dirty="0">
                <a:latin typeface="Times New Roman"/>
                <a:cs typeface="Times New Roman"/>
              </a:rPr>
              <a:t> </a:t>
            </a:r>
            <a:r>
              <a:rPr sz="2000" dirty="0">
                <a:latin typeface="Times New Roman"/>
                <a:cs typeface="Times New Roman"/>
              </a:rPr>
              <a:t>defines</a:t>
            </a:r>
            <a:r>
              <a:rPr sz="2000" spc="-70" dirty="0">
                <a:latin typeface="Times New Roman"/>
                <a:cs typeface="Times New Roman"/>
              </a:rPr>
              <a:t> </a:t>
            </a:r>
            <a:r>
              <a:rPr sz="2000" dirty="0">
                <a:latin typeface="Times New Roman"/>
                <a:cs typeface="Times New Roman"/>
              </a:rPr>
              <a:t>TM</a:t>
            </a:r>
            <a:r>
              <a:rPr sz="2000" spc="-5" dirty="0">
                <a:latin typeface="Times New Roman"/>
                <a:cs typeface="Times New Roman"/>
              </a:rPr>
              <a:t> </a:t>
            </a:r>
            <a:r>
              <a:rPr sz="2000" dirty="0">
                <a:latin typeface="Times New Roman"/>
                <a:cs typeface="Times New Roman"/>
              </a:rPr>
              <a:t>as</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mark</a:t>
            </a:r>
            <a:r>
              <a:rPr sz="2000" spc="5" dirty="0">
                <a:latin typeface="Times New Roman"/>
                <a:cs typeface="Times New Roman"/>
              </a:rPr>
              <a:t> </a:t>
            </a:r>
            <a:r>
              <a:rPr sz="2000" dirty="0">
                <a:highlight>
                  <a:srgbClr val="FFFF00"/>
                </a:highlight>
                <a:latin typeface="Times New Roman"/>
                <a:cs typeface="Times New Roman"/>
              </a:rPr>
              <a:t>capable</a:t>
            </a:r>
            <a:r>
              <a:rPr sz="2000" spc="-20" dirty="0">
                <a:highlight>
                  <a:srgbClr val="FFFF00"/>
                </a:highlight>
                <a:latin typeface="Times New Roman"/>
                <a:cs typeface="Times New Roman"/>
              </a:rPr>
              <a:t> </a:t>
            </a:r>
            <a:r>
              <a:rPr sz="2000" dirty="0">
                <a:highlight>
                  <a:srgbClr val="FFFF00"/>
                </a:highlight>
                <a:latin typeface="Times New Roman"/>
                <a:cs typeface="Times New Roman"/>
              </a:rPr>
              <a:t>of</a:t>
            </a:r>
            <a:r>
              <a:rPr sz="2000" spc="5" dirty="0">
                <a:highlight>
                  <a:srgbClr val="FFFF00"/>
                </a:highlight>
                <a:latin typeface="Times New Roman"/>
                <a:cs typeface="Times New Roman"/>
              </a:rPr>
              <a:t> </a:t>
            </a:r>
            <a:r>
              <a:rPr sz="2000" dirty="0">
                <a:highlight>
                  <a:srgbClr val="FFFF00"/>
                </a:highlight>
                <a:latin typeface="Times New Roman"/>
                <a:cs typeface="Times New Roman"/>
              </a:rPr>
              <a:t>being</a:t>
            </a:r>
            <a:r>
              <a:rPr sz="2000" spc="-40" dirty="0">
                <a:highlight>
                  <a:srgbClr val="FFFF00"/>
                </a:highlight>
                <a:latin typeface="Times New Roman"/>
                <a:cs typeface="Times New Roman"/>
              </a:rPr>
              <a:t> </a:t>
            </a:r>
            <a:r>
              <a:rPr sz="2000" b="1" i="1" dirty="0">
                <a:highlight>
                  <a:srgbClr val="FFFF00"/>
                </a:highlight>
                <a:latin typeface="Times New Roman"/>
                <a:cs typeface="Times New Roman"/>
              </a:rPr>
              <a:t>represented </a:t>
            </a:r>
            <a:r>
              <a:rPr sz="2000" b="1" i="1" spc="-484" dirty="0">
                <a:highlight>
                  <a:srgbClr val="FFFF00"/>
                </a:highlight>
                <a:latin typeface="Times New Roman"/>
                <a:cs typeface="Times New Roman"/>
              </a:rPr>
              <a:t> </a:t>
            </a:r>
            <a:r>
              <a:rPr sz="2000" b="1" i="1" dirty="0">
                <a:highlight>
                  <a:srgbClr val="FFFF00"/>
                </a:highlight>
                <a:latin typeface="Times New Roman"/>
                <a:cs typeface="Times New Roman"/>
              </a:rPr>
              <a:t>graphically</a:t>
            </a:r>
            <a:r>
              <a:rPr sz="2000" b="1" i="1" spc="-45" dirty="0">
                <a:highlight>
                  <a:srgbClr val="FFFF00"/>
                </a:highlight>
                <a:latin typeface="Times New Roman"/>
                <a:cs typeface="Times New Roman"/>
              </a:rPr>
              <a:t> </a:t>
            </a:r>
            <a:r>
              <a:rPr sz="2000" i="1" spc="5" dirty="0">
                <a:highlight>
                  <a:srgbClr val="FFFF00"/>
                </a:highlight>
                <a:latin typeface="Times New Roman"/>
                <a:cs typeface="Times New Roman"/>
              </a:rPr>
              <a:t>and</a:t>
            </a:r>
            <a:r>
              <a:rPr sz="2000" i="1" spc="-15" dirty="0">
                <a:highlight>
                  <a:srgbClr val="FFFF00"/>
                </a:highlight>
                <a:latin typeface="Times New Roman"/>
                <a:cs typeface="Times New Roman"/>
              </a:rPr>
              <a:t> </a:t>
            </a:r>
            <a:r>
              <a:rPr sz="2000" i="1" dirty="0">
                <a:highlight>
                  <a:srgbClr val="FFFF00"/>
                </a:highlight>
                <a:latin typeface="Times New Roman"/>
                <a:cs typeface="Times New Roman"/>
              </a:rPr>
              <a:t>which</a:t>
            </a:r>
            <a:r>
              <a:rPr sz="2000" i="1" spc="-20" dirty="0">
                <a:highlight>
                  <a:srgbClr val="FFFF00"/>
                </a:highlight>
                <a:latin typeface="Times New Roman"/>
                <a:cs typeface="Times New Roman"/>
              </a:rPr>
              <a:t> </a:t>
            </a:r>
            <a:r>
              <a:rPr sz="2000" i="1" dirty="0">
                <a:highlight>
                  <a:srgbClr val="FFFF00"/>
                </a:highlight>
                <a:latin typeface="Times New Roman"/>
                <a:cs typeface="Times New Roman"/>
              </a:rPr>
              <a:t>is</a:t>
            </a:r>
            <a:r>
              <a:rPr sz="2000" i="1" spc="-15" dirty="0">
                <a:highlight>
                  <a:srgbClr val="FFFF00"/>
                </a:highlight>
                <a:latin typeface="Times New Roman"/>
                <a:cs typeface="Times New Roman"/>
              </a:rPr>
              <a:t> </a:t>
            </a:r>
            <a:r>
              <a:rPr sz="2000" i="1" dirty="0">
                <a:highlight>
                  <a:srgbClr val="FFFF00"/>
                </a:highlight>
                <a:latin typeface="Times New Roman"/>
                <a:cs typeface="Times New Roman"/>
              </a:rPr>
              <a:t>capable</a:t>
            </a:r>
            <a:r>
              <a:rPr sz="2000" i="1" spc="-40" dirty="0">
                <a:highlight>
                  <a:srgbClr val="FFFF00"/>
                </a:highlight>
                <a:latin typeface="Times New Roman"/>
                <a:cs typeface="Times New Roman"/>
              </a:rPr>
              <a:t> </a:t>
            </a:r>
            <a:r>
              <a:rPr sz="2000" i="1" dirty="0">
                <a:highlight>
                  <a:srgbClr val="FFFF00"/>
                </a:highlight>
                <a:latin typeface="Times New Roman"/>
                <a:cs typeface="Times New Roman"/>
              </a:rPr>
              <a:t>of</a:t>
            </a:r>
            <a:r>
              <a:rPr sz="2000" i="1" spc="-10" dirty="0">
                <a:highlight>
                  <a:srgbClr val="FFFF00"/>
                </a:highlight>
                <a:latin typeface="Times New Roman"/>
                <a:cs typeface="Times New Roman"/>
              </a:rPr>
              <a:t> </a:t>
            </a:r>
            <a:r>
              <a:rPr sz="2000" b="1" i="1" dirty="0">
                <a:highlight>
                  <a:srgbClr val="FFFF00"/>
                </a:highlight>
                <a:latin typeface="Times New Roman"/>
                <a:cs typeface="Times New Roman"/>
              </a:rPr>
              <a:t>distinguishing</a:t>
            </a:r>
            <a:r>
              <a:rPr sz="2000" b="1" i="1" spc="-40" dirty="0">
                <a:highlight>
                  <a:srgbClr val="FFFF00"/>
                </a:highlight>
                <a:latin typeface="Times New Roman"/>
                <a:cs typeface="Times New Roman"/>
              </a:rPr>
              <a:t> </a:t>
            </a:r>
            <a:r>
              <a:rPr sz="2000" b="1" i="1" dirty="0">
                <a:highlight>
                  <a:srgbClr val="FFFF00"/>
                </a:highlight>
                <a:latin typeface="Times New Roman"/>
                <a:cs typeface="Times New Roman"/>
              </a:rPr>
              <a:t>the</a:t>
            </a:r>
            <a:r>
              <a:rPr sz="2000" b="1" i="1" spc="-15" dirty="0">
                <a:highlight>
                  <a:srgbClr val="FFFF00"/>
                </a:highlight>
                <a:latin typeface="Times New Roman"/>
                <a:cs typeface="Times New Roman"/>
              </a:rPr>
              <a:t> </a:t>
            </a:r>
            <a:r>
              <a:rPr sz="2000" b="1" i="1" spc="5" dirty="0">
                <a:highlight>
                  <a:srgbClr val="FFFF00"/>
                </a:highlight>
                <a:latin typeface="Times New Roman"/>
                <a:cs typeface="Times New Roman"/>
              </a:rPr>
              <a:t>goods</a:t>
            </a:r>
            <a:r>
              <a:rPr sz="2000" b="1" i="1" spc="-35" dirty="0">
                <a:highlight>
                  <a:srgbClr val="FFFF00"/>
                </a:highlight>
                <a:latin typeface="Times New Roman"/>
                <a:cs typeface="Times New Roman"/>
              </a:rPr>
              <a:t> </a:t>
            </a:r>
            <a:r>
              <a:rPr sz="2000" b="1" i="1" dirty="0">
                <a:highlight>
                  <a:srgbClr val="FFFF00"/>
                </a:highlight>
                <a:latin typeface="Times New Roman"/>
                <a:cs typeface="Times New Roman"/>
              </a:rPr>
              <a:t>or</a:t>
            </a:r>
            <a:r>
              <a:rPr sz="2000" b="1" i="1" spc="-20" dirty="0">
                <a:highlight>
                  <a:srgbClr val="FFFF00"/>
                </a:highlight>
                <a:latin typeface="Times New Roman"/>
                <a:cs typeface="Times New Roman"/>
              </a:rPr>
              <a:t> </a:t>
            </a:r>
            <a:r>
              <a:rPr sz="2000" b="1" i="1" dirty="0">
                <a:highlight>
                  <a:srgbClr val="FFFF00"/>
                </a:highlight>
                <a:latin typeface="Times New Roman"/>
                <a:cs typeface="Times New Roman"/>
              </a:rPr>
              <a:t>service</a:t>
            </a:r>
            <a:endParaRPr sz="2000" dirty="0">
              <a:highlight>
                <a:srgbClr val="FFFF00"/>
              </a:highlight>
              <a:latin typeface="Times New Roman"/>
              <a:cs typeface="Times New Roman"/>
            </a:endParaRPr>
          </a:p>
          <a:p>
            <a:pPr marL="280670"/>
            <a:r>
              <a:rPr sz="2000" i="1" dirty="0">
                <a:latin typeface="Times New Roman"/>
                <a:cs typeface="Times New Roman"/>
              </a:rPr>
              <a:t>of</a:t>
            </a:r>
            <a:r>
              <a:rPr sz="2000" i="1" spc="-15" dirty="0">
                <a:latin typeface="Times New Roman"/>
                <a:cs typeface="Times New Roman"/>
              </a:rPr>
              <a:t> </a:t>
            </a:r>
            <a:r>
              <a:rPr sz="2000" i="1" spc="5" dirty="0">
                <a:latin typeface="Times New Roman"/>
                <a:cs typeface="Times New Roman"/>
              </a:rPr>
              <a:t>one</a:t>
            </a:r>
            <a:r>
              <a:rPr sz="2000" i="1" spc="-25" dirty="0">
                <a:latin typeface="Times New Roman"/>
                <a:cs typeface="Times New Roman"/>
              </a:rPr>
              <a:t> </a:t>
            </a:r>
            <a:r>
              <a:rPr sz="2000" i="1" dirty="0">
                <a:latin typeface="Times New Roman"/>
                <a:cs typeface="Times New Roman"/>
              </a:rPr>
              <a:t>person</a:t>
            </a:r>
            <a:r>
              <a:rPr sz="2000" i="1" spc="-30" dirty="0">
                <a:latin typeface="Times New Roman"/>
                <a:cs typeface="Times New Roman"/>
              </a:rPr>
              <a:t> </a:t>
            </a:r>
            <a:r>
              <a:rPr sz="2000" b="1" i="1" dirty="0">
                <a:latin typeface="Times New Roman"/>
                <a:cs typeface="Times New Roman"/>
              </a:rPr>
              <a:t>from</a:t>
            </a:r>
            <a:r>
              <a:rPr sz="2000" b="1" i="1" spc="-30" dirty="0">
                <a:latin typeface="Times New Roman"/>
                <a:cs typeface="Times New Roman"/>
              </a:rPr>
              <a:t> </a:t>
            </a:r>
            <a:r>
              <a:rPr sz="2000" b="1" i="1" dirty="0">
                <a:latin typeface="Times New Roman"/>
                <a:cs typeface="Times New Roman"/>
              </a:rPr>
              <a:t>those</a:t>
            </a:r>
            <a:r>
              <a:rPr sz="2000" b="1" i="1" spc="-20" dirty="0">
                <a:latin typeface="Times New Roman"/>
                <a:cs typeface="Times New Roman"/>
              </a:rPr>
              <a:t> </a:t>
            </a:r>
            <a:r>
              <a:rPr sz="2000" b="1" i="1" dirty="0">
                <a:latin typeface="Times New Roman"/>
                <a:cs typeface="Times New Roman"/>
              </a:rPr>
              <a:t>of</a:t>
            </a:r>
            <a:r>
              <a:rPr sz="2000" b="1" i="1" spc="-15" dirty="0">
                <a:latin typeface="Times New Roman"/>
                <a:cs typeface="Times New Roman"/>
              </a:rPr>
              <a:t> </a:t>
            </a:r>
            <a:r>
              <a:rPr sz="2000" b="1" i="1" dirty="0">
                <a:latin typeface="Times New Roman"/>
                <a:cs typeface="Times New Roman"/>
              </a:rPr>
              <a:t>others</a:t>
            </a:r>
            <a:r>
              <a:rPr sz="2000" b="1" i="1" spc="-10"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b="1" i="1" dirty="0">
                <a:latin typeface="Times New Roman"/>
                <a:cs typeface="Times New Roman"/>
              </a:rPr>
              <a:t>may</a:t>
            </a:r>
            <a:r>
              <a:rPr sz="2000" b="1" i="1" spc="-25" dirty="0">
                <a:latin typeface="Times New Roman"/>
                <a:cs typeface="Times New Roman"/>
              </a:rPr>
              <a:t> </a:t>
            </a:r>
            <a:r>
              <a:rPr sz="2000" b="1" i="1" dirty="0">
                <a:latin typeface="Times New Roman"/>
                <a:cs typeface="Times New Roman"/>
              </a:rPr>
              <a:t>include</a:t>
            </a:r>
            <a:r>
              <a:rPr sz="2000" b="1" i="1" spc="-20" dirty="0">
                <a:latin typeface="Times New Roman"/>
                <a:cs typeface="Times New Roman"/>
              </a:rPr>
              <a:t> </a:t>
            </a:r>
            <a:r>
              <a:rPr sz="2000" b="1" i="1" dirty="0">
                <a:latin typeface="Times New Roman"/>
                <a:cs typeface="Times New Roman"/>
              </a:rPr>
              <a:t>shape</a:t>
            </a:r>
            <a:r>
              <a:rPr sz="2000" b="1" i="1" spc="-30" dirty="0">
                <a:latin typeface="Times New Roman"/>
                <a:cs typeface="Times New Roman"/>
              </a:rPr>
              <a:t> </a:t>
            </a:r>
            <a:r>
              <a:rPr sz="2000" b="1" i="1" dirty="0">
                <a:latin typeface="Times New Roman"/>
                <a:cs typeface="Times New Roman"/>
              </a:rPr>
              <a:t>of</a:t>
            </a:r>
            <a:r>
              <a:rPr sz="2000" b="1" i="1" spc="-15" dirty="0">
                <a:latin typeface="Times New Roman"/>
                <a:cs typeface="Times New Roman"/>
              </a:rPr>
              <a:t> </a:t>
            </a:r>
            <a:r>
              <a:rPr sz="2000" b="1" i="1" spc="5" dirty="0">
                <a:latin typeface="Times New Roman"/>
                <a:cs typeface="Times New Roman"/>
              </a:rPr>
              <a:t>goods,</a:t>
            </a:r>
            <a:r>
              <a:rPr sz="2000" b="1" i="1" spc="-30" dirty="0">
                <a:latin typeface="Times New Roman"/>
                <a:cs typeface="Times New Roman"/>
              </a:rPr>
              <a:t> </a:t>
            </a:r>
            <a:r>
              <a:rPr sz="2000" b="1" i="1" spc="-5" dirty="0">
                <a:latin typeface="Times New Roman"/>
                <a:cs typeface="Times New Roman"/>
              </a:rPr>
              <a:t>their</a:t>
            </a:r>
            <a:endParaRPr sz="2000" dirty="0">
              <a:latin typeface="Times New Roman"/>
              <a:cs typeface="Times New Roman"/>
            </a:endParaRPr>
          </a:p>
          <a:p>
            <a:pPr marL="280670"/>
            <a:r>
              <a:rPr sz="2000" b="1" i="1" dirty="0">
                <a:latin typeface="Times New Roman"/>
                <a:cs typeface="Times New Roman"/>
              </a:rPr>
              <a:t>packaging</a:t>
            </a:r>
            <a:r>
              <a:rPr sz="2000" b="1" i="1" spc="-35" dirty="0">
                <a:latin typeface="Times New Roman"/>
                <a:cs typeface="Times New Roman"/>
              </a:rPr>
              <a:t> </a:t>
            </a:r>
            <a:r>
              <a:rPr sz="2000" b="1" i="1" dirty="0">
                <a:latin typeface="Times New Roman"/>
                <a:cs typeface="Times New Roman"/>
              </a:rPr>
              <a:t>and</a:t>
            </a:r>
            <a:r>
              <a:rPr sz="2000" b="1" i="1" spc="-15" dirty="0">
                <a:latin typeface="Times New Roman"/>
                <a:cs typeface="Times New Roman"/>
              </a:rPr>
              <a:t> </a:t>
            </a:r>
            <a:r>
              <a:rPr sz="2000" b="1" i="1" dirty="0">
                <a:latin typeface="Times New Roman"/>
                <a:cs typeface="Times New Roman"/>
              </a:rPr>
              <a:t>combination</a:t>
            </a:r>
            <a:r>
              <a:rPr sz="2000" b="1" i="1" spc="-50" dirty="0">
                <a:latin typeface="Times New Roman"/>
                <a:cs typeface="Times New Roman"/>
              </a:rPr>
              <a:t> </a:t>
            </a:r>
            <a:r>
              <a:rPr sz="2000" b="1" i="1" spc="5" dirty="0">
                <a:latin typeface="Times New Roman"/>
                <a:cs typeface="Times New Roman"/>
              </a:rPr>
              <a:t>of</a:t>
            </a:r>
            <a:r>
              <a:rPr sz="2000" b="1" i="1" spc="-40" dirty="0">
                <a:latin typeface="Times New Roman"/>
                <a:cs typeface="Times New Roman"/>
              </a:rPr>
              <a:t> </a:t>
            </a:r>
            <a:r>
              <a:rPr sz="2000" b="1" i="1" dirty="0">
                <a:latin typeface="Times New Roman"/>
                <a:cs typeface="Times New Roman"/>
              </a:rPr>
              <a:t>colours.</a:t>
            </a:r>
            <a:endParaRPr sz="2000" dirty="0">
              <a:latin typeface="Times New Roman"/>
              <a:cs typeface="Times New Roman"/>
            </a:endParaRPr>
          </a:p>
          <a:p>
            <a:pPr marL="355600" marR="246379" indent="-343535">
              <a:buFont typeface="Wingdings"/>
              <a:buChar char=""/>
              <a:tabLst>
                <a:tab pos="355600" algn="l"/>
                <a:tab pos="356235" algn="l"/>
              </a:tabLst>
            </a:pPr>
            <a:r>
              <a:rPr sz="2000" b="1" dirty="0">
                <a:latin typeface="Times New Roman"/>
                <a:cs typeface="Times New Roman"/>
              </a:rPr>
              <a:t>Mark</a:t>
            </a:r>
            <a:r>
              <a:rPr sz="2000" b="1" spc="-15" dirty="0">
                <a:latin typeface="Times New Roman"/>
                <a:cs typeface="Times New Roman"/>
              </a:rPr>
              <a:t> </a:t>
            </a:r>
            <a:r>
              <a:rPr sz="2000" dirty="0">
                <a:latin typeface="Times New Roman"/>
                <a:cs typeface="Times New Roman"/>
              </a:rPr>
              <a:t>includes</a:t>
            </a:r>
            <a:r>
              <a:rPr sz="2000" spc="-25" dirty="0">
                <a:latin typeface="Times New Roman"/>
                <a:cs typeface="Times New Roman"/>
              </a:rPr>
              <a:t> </a:t>
            </a:r>
            <a:r>
              <a:rPr sz="2000" b="1" i="1" dirty="0">
                <a:latin typeface="Times New Roman"/>
                <a:cs typeface="Times New Roman"/>
              </a:rPr>
              <a:t>“Device,</a:t>
            </a:r>
            <a:r>
              <a:rPr sz="2000" b="1" i="1" spc="-15" dirty="0">
                <a:latin typeface="Times New Roman"/>
                <a:cs typeface="Times New Roman"/>
              </a:rPr>
              <a:t> </a:t>
            </a:r>
            <a:r>
              <a:rPr sz="2000" b="1" i="1" dirty="0">
                <a:latin typeface="Times New Roman"/>
                <a:cs typeface="Times New Roman"/>
              </a:rPr>
              <a:t>brand,</a:t>
            </a:r>
            <a:r>
              <a:rPr sz="2000" b="1" i="1" spc="-25" dirty="0">
                <a:latin typeface="Times New Roman"/>
                <a:cs typeface="Times New Roman"/>
              </a:rPr>
              <a:t> </a:t>
            </a:r>
            <a:r>
              <a:rPr sz="2000" b="1" i="1" dirty="0">
                <a:latin typeface="Times New Roman"/>
                <a:cs typeface="Times New Roman"/>
              </a:rPr>
              <a:t>heading,</a:t>
            </a:r>
            <a:r>
              <a:rPr sz="2000" b="1" i="1" spc="-35" dirty="0">
                <a:latin typeface="Times New Roman"/>
                <a:cs typeface="Times New Roman"/>
              </a:rPr>
              <a:t> </a:t>
            </a:r>
            <a:r>
              <a:rPr sz="2000" b="1" i="1" spc="-5" dirty="0">
                <a:latin typeface="Times New Roman"/>
                <a:cs typeface="Times New Roman"/>
              </a:rPr>
              <a:t>label,</a:t>
            </a:r>
            <a:r>
              <a:rPr sz="2000" b="1" i="1" spc="-15" dirty="0">
                <a:latin typeface="Times New Roman"/>
                <a:cs typeface="Times New Roman"/>
              </a:rPr>
              <a:t> </a:t>
            </a:r>
            <a:r>
              <a:rPr sz="2000" b="1" i="1" dirty="0">
                <a:latin typeface="Times New Roman"/>
                <a:cs typeface="Times New Roman"/>
              </a:rPr>
              <a:t>ticket,</a:t>
            </a:r>
            <a:r>
              <a:rPr sz="2000" b="1" i="1" spc="-15" dirty="0">
                <a:latin typeface="Times New Roman"/>
                <a:cs typeface="Times New Roman"/>
              </a:rPr>
              <a:t> </a:t>
            </a:r>
            <a:r>
              <a:rPr sz="2000" b="1" i="1" dirty="0">
                <a:latin typeface="Times New Roman"/>
                <a:cs typeface="Times New Roman"/>
              </a:rPr>
              <a:t>name,</a:t>
            </a:r>
            <a:r>
              <a:rPr sz="2000" b="1" i="1" spc="-25" dirty="0">
                <a:latin typeface="Times New Roman"/>
                <a:cs typeface="Times New Roman"/>
              </a:rPr>
              <a:t> </a:t>
            </a:r>
            <a:r>
              <a:rPr sz="2000" b="1" i="1" dirty="0">
                <a:latin typeface="Times New Roman"/>
                <a:cs typeface="Times New Roman"/>
              </a:rPr>
              <a:t>signature, </a:t>
            </a:r>
            <a:r>
              <a:rPr sz="2000" b="1" i="1" spc="-484" dirty="0">
                <a:latin typeface="Times New Roman"/>
                <a:cs typeface="Times New Roman"/>
              </a:rPr>
              <a:t> </a:t>
            </a:r>
            <a:r>
              <a:rPr sz="2000" b="1" i="1" dirty="0">
                <a:latin typeface="Times New Roman"/>
                <a:cs typeface="Times New Roman"/>
              </a:rPr>
              <a:t>word, </a:t>
            </a:r>
            <a:r>
              <a:rPr sz="2000" b="1" i="1" spc="-20" dirty="0">
                <a:latin typeface="Times New Roman"/>
                <a:cs typeface="Times New Roman"/>
              </a:rPr>
              <a:t>letter, </a:t>
            </a:r>
            <a:r>
              <a:rPr sz="2000" b="1" i="1" dirty="0">
                <a:latin typeface="Times New Roman"/>
                <a:cs typeface="Times New Roman"/>
              </a:rPr>
              <a:t>numeral, shape of </a:t>
            </a:r>
            <a:r>
              <a:rPr sz="2000" b="1" i="1" spc="5" dirty="0">
                <a:latin typeface="Times New Roman"/>
                <a:cs typeface="Times New Roman"/>
              </a:rPr>
              <a:t>goods, </a:t>
            </a:r>
            <a:r>
              <a:rPr sz="2000" b="1" i="1" dirty="0">
                <a:latin typeface="Times New Roman"/>
                <a:cs typeface="Times New Roman"/>
              </a:rPr>
              <a:t>packaging, combination of </a:t>
            </a:r>
            <a:r>
              <a:rPr sz="2000" b="1" i="1" spc="5" dirty="0">
                <a:latin typeface="Times New Roman"/>
                <a:cs typeface="Times New Roman"/>
              </a:rPr>
              <a:t> </a:t>
            </a:r>
            <a:r>
              <a:rPr sz="2000" b="1" i="1" dirty="0">
                <a:latin typeface="Times New Roman"/>
                <a:cs typeface="Times New Roman"/>
              </a:rPr>
              <a:t>colours,</a:t>
            </a:r>
            <a:r>
              <a:rPr sz="2000" b="1" i="1" spc="-35" dirty="0">
                <a:latin typeface="Times New Roman"/>
                <a:cs typeface="Times New Roman"/>
              </a:rPr>
              <a:t> </a:t>
            </a:r>
            <a:r>
              <a:rPr sz="2000" b="1" i="1" dirty="0">
                <a:latin typeface="Times New Roman"/>
                <a:cs typeface="Times New Roman"/>
              </a:rPr>
              <a:t>and</a:t>
            </a:r>
            <a:r>
              <a:rPr sz="2000" b="1" i="1" spc="-15" dirty="0">
                <a:latin typeface="Times New Roman"/>
                <a:cs typeface="Times New Roman"/>
              </a:rPr>
              <a:t> </a:t>
            </a:r>
            <a:r>
              <a:rPr sz="2000" b="1" i="1" dirty="0">
                <a:latin typeface="Times New Roman"/>
                <a:cs typeface="Times New Roman"/>
              </a:rPr>
              <a:t>any</a:t>
            </a:r>
            <a:r>
              <a:rPr sz="2000" b="1" i="1" spc="-20" dirty="0">
                <a:latin typeface="Times New Roman"/>
                <a:cs typeface="Times New Roman"/>
              </a:rPr>
              <a:t> </a:t>
            </a:r>
            <a:r>
              <a:rPr sz="2000" b="1" i="1" dirty="0">
                <a:latin typeface="Times New Roman"/>
                <a:cs typeface="Times New Roman"/>
              </a:rPr>
              <a:t>combination</a:t>
            </a:r>
            <a:r>
              <a:rPr sz="2000" b="1" i="1" spc="-45" dirty="0">
                <a:latin typeface="Times New Roman"/>
                <a:cs typeface="Times New Roman"/>
              </a:rPr>
              <a:t> </a:t>
            </a:r>
            <a:r>
              <a:rPr sz="2000" b="1" i="1" dirty="0">
                <a:latin typeface="Times New Roman"/>
                <a:cs typeface="Times New Roman"/>
              </a:rPr>
              <a:t>thereof.”</a:t>
            </a:r>
            <a:endParaRPr sz="2000" dirty="0">
              <a:latin typeface="Times New Roman"/>
              <a:cs typeface="Times New Roman"/>
            </a:endParaRPr>
          </a:p>
          <a:p>
            <a:pPr marL="329565" marR="5080" indent="-317500">
              <a:buFont typeface="Wingdings"/>
              <a:buChar char=""/>
              <a:tabLst>
                <a:tab pos="374015" algn="l"/>
                <a:tab pos="374650" algn="l"/>
              </a:tabLst>
            </a:pPr>
            <a:r>
              <a:rPr dirty="0"/>
              <a:t>	</a:t>
            </a:r>
            <a:r>
              <a:rPr sz="2000" b="1" dirty="0">
                <a:latin typeface="Times New Roman"/>
                <a:cs typeface="Times New Roman"/>
              </a:rPr>
              <a:t>Brand</a:t>
            </a:r>
            <a:r>
              <a:rPr sz="2000" b="1" spc="-5" dirty="0">
                <a:latin typeface="Times New Roman"/>
                <a:cs typeface="Times New Roman"/>
              </a:rPr>
              <a:t> </a:t>
            </a:r>
            <a:r>
              <a:rPr sz="2000" dirty="0">
                <a:latin typeface="Times New Roman"/>
                <a:cs typeface="Times New Roman"/>
              </a:rPr>
              <a:t>refers</a:t>
            </a:r>
            <a:r>
              <a:rPr sz="2000" spc="-2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spc="-5" dirty="0">
                <a:latin typeface="Times New Roman"/>
                <a:cs typeface="Times New Roman"/>
              </a:rPr>
              <a:t>name,</a:t>
            </a:r>
            <a:r>
              <a:rPr sz="2000" spc="5" dirty="0">
                <a:latin typeface="Times New Roman"/>
                <a:cs typeface="Times New Roman"/>
              </a:rPr>
              <a:t> </a:t>
            </a:r>
            <a:r>
              <a:rPr sz="2000" spc="-5" dirty="0">
                <a:latin typeface="Times New Roman"/>
                <a:cs typeface="Times New Roman"/>
              </a:rPr>
              <a:t>term, </a:t>
            </a:r>
            <a:r>
              <a:rPr sz="2000" dirty="0">
                <a:latin typeface="Times New Roman"/>
                <a:cs typeface="Times New Roman"/>
              </a:rPr>
              <a:t>sign,</a:t>
            </a:r>
            <a:r>
              <a:rPr sz="2000" spc="-15" dirty="0">
                <a:latin typeface="Times New Roman"/>
                <a:cs typeface="Times New Roman"/>
              </a:rPr>
              <a:t> </a:t>
            </a:r>
            <a:r>
              <a:rPr sz="2000" spc="-5" dirty="0">
                <a:latin typeface="Times New Roman"/>
                <a:cs typeface="Times New Roman"/>
              </a:rPr>
              <a:t>symbol,</a:t>
            </a:r>
            <a:r>
              <a:rPr sz="2000" spc="-10" dirty="0">
                <a:latin typeface="Times New Roman"/>
                <a:cs typeface="Times New Roman"/>
              </a:rPr>
              <a:t> </a:t>
            </a:r>
            <a:r>
              <a:rPr sz="2000" dirty="0">
                <a:latin typeface="Times New Roman"/>
                <a:cs typeface="Times New Roman"/>
              </a:rPr>
              <a:t>or</a:t>
            </a:r>
            <a:r>
              <a:rPr sz="2000" spc="-10" dirty="0">
                <a:latin typeface="Times New Roman"/>
                <a:cs typeface="Times New Roman"/>
              </a:rPr>
              <a:t> </a:t>
            </a:r>
            <a:r>
              <a:rPr sz="2000" dirty="0">
                <a:latin typeface="Times New Roman"/>
                <a:cs typeface="Times New Roman"/>
              </a:rPr>
              <a:t>design,</a:t>
            </a:r>
            <a:r>
              <a:rPr sz="2000" spc="-25" dirty="0">
                <a:latin typeface="Times New Roman"/>
                <a:cs typeface="Times New Roman"/>
              </a:rPr>
              <a:t> </a:t>
            </a:r>
            <a:r>
              <a:rPr sz="2000" dirty="0">
                <a:latin typeface="Times New Roman"/>
                <a:cs typeface="Times New Roman"/>
              </a:rPr>
              <a:t>or</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combination</a:t>
            </a:r>
            <a:r>
              <a:rPr sz="2000" spc="-20" dirty="0">
                <a:latin typeface="Times New Roman"/>
                <a:cs typeface="Times New Roman"/>
              </a:rPr>
              <a:t> </a:t>
            </a:r>
            <a:r>
              <a:rPr sz="2000" dirty="0">
                <a:latin typeface="Times New Roman"/>
                <a:cs typeface="Times New Roman"/>
              </a:rPr>
              <a:t>of </a:t>
            </a:r>
            <a:r>
              <a:rPr sz="2000" spc="-484" dirty="0">
                <a:latin typeface="Times New Roman"/>
                <a:cs typeface="Times New Roman"/>
              </a:rPr>
              <a:t> </a:t>
            </a:r>
            <a:r>
              <a:rPr sz="2000" spc="-5" dirty="0">
                <a:latin typeface="Times New Roman"/>
                <a:cs typeface="Times New Roman"/>
              </a:rPr>
              <a:t>them, </a:t>
            </a:r>
            <a:r>
              <a:rPr sz="2000" dirty="0">
                <a:latin typeface="Times New Roman"/>
                <a:cs typeface="Times New Roman"/>
              </a:rPr>
              <a:t>intended to identify the </a:t>
            </a:r>
            <a:r>
              <a:rPr sz="2000" spc="5" dirty="0">
                <a:latin typeface="Times New Roman"/>
                <a:cs typeface="Times New Roman"/>
              </a:rPr>
              <a:t>goods </a:t>
            </a:r>
            <a:r>
              <a:rPr sz="2000" dirty="0">
                <a:latin typeface="Times New Roman"/>
                <a:cs typeface="Times New Roman"/>
              </a:rPr>
              <a:t>or services of </a:t>
            </a:r>
            <a:r>
              <a:rPr sz="2000" spc="5" dirty="0">
                <a:latin typeface="Times New Roman"/>
                <a:cs typeface="Times New Roman"/>
              </a:rPr>
              <a:t>one </a:t>
            </a:r>
            <a:r>
              <a:rPr sz="2000" spc="-5" dirty="0">
                <a:latin typeface="Times New Roman"/>
                <a:cs typeface="Times New Roman"/>
              </a:rPr>
              <a:t>seller </a:t>
            </a:r>
            <a:r>
              <a:rPr sz="2000" dirty="0">
                <a:latin typeface="Times New Roman"/>
                <a:cs typeface="Times New Roman"/>
              </a:rPr>
              <a:t>or </a:t>
            </a:r>
            <a:r>
              <a:rPr sz="2000" spc="5" dirty="0">
                <a:latin typeface="Times New Roman"/>
                <a:cs typeface="Times New Roman"/>
              </a:rPr>
              <a:t>group </a:t>
            </a:r>
            <a:r>
              <a:rPr sz="2000" dirty="0">
                <a:latin typeface="Times New Roman"/>
                <a:cs typeface="Times New Roman"/>
              </a:rPr>
              <a:t>of </a:t>
            </a:r>
            <a:r>
              <a:rPr sz="2000" spc="5" dirty="0">
                <a:latin typeface="Times New Roman"/>
                <a:cs typeface="Times New Roman"/>
              </a:rPr>
              <a:t> </a:t>
            </a:r>
            <a:r>
              <a:rPr sz="2000" spc="-5" dirty="0">
                <a:latin typeface="Times New Roman"/>
                <a:cs typeface="Times New Roman"/>
              </a:rPr>
              <a:t>sellers </a:t>
            </a:r>
            <a:r>
              <a:rPr sz="2000" dirty="0">
                <a:latin typeface="Times New Roman"/>
                <a:cs typeface="Times New Roman"/>
              </a:rPr>
              <a:t>and to </a:t>
            </a:r>
            <a:r>
              <a:rPr sz="2000" spc="-5" dirty="0">
                <a:latin typeface="Times New Roman"/>
                <a:cs typeface="Times New Roman"/>
              </a:rPr>
              <a:t>differentiate </a:t>
            </a:r>
            <a:r>
              <a:rPr sz="2000" dirty="0">
                <a:latin typeface="Times New Roman"/>
                <a:cs typeface="Times New Roman"/>
              </a:rPr>
              <a:t>them from those of </a:t>
            </a:r>
            <a:r>
              <a:rPr sz="2000" spc="-5" dirty="0">
                <a:latin typeface="Times New Roman"/>
                <a:cs typeface="Times New Roman"/>
              </a:rPr>
              <a:t>competitors. </a:t>
            </a:r>
            <a:r>
              <a:rPr sz="2000" dirty="0">
                <a:latin typeface="Times New Roman"/>
                <a:cs typeface="Times New Roman"/>
              </a:rPr>
              <a:t>E.g. McDonald </a:t>
            </a:r>
            <a:r>
              <a:rPr sz="2000" spc="-484" dirty="0">
                <a:latin typeface="Times New Roman"/>
                <a:cs typeface="Times New Roman"/>
              </a:rPr>
              <a:t> </a:t>
            </a:r>
            <a:r>
              <a:rPr sz="2000" dirty="0">
                <a:latin typeface="Times New Roman"/>
                <a:cs typeface="Times New Roman"/>
              </a:rPr>
              <a:t>for</a:t>
            </a:r>
            <a:r>
              <a:rPr sz="2000" spc="-25" dirty="0">
                <a:latin typeface="Times New Roman"/>
                <a:cs typeface="Times New Roman"/>
              </a:rPr>
              <a:t> </a:t>
            </a:r>
            <a:r>
              <a:rPr sz="2000" dirty="0">
                <a:latin typeface="Times New Roman"/>
                <a:cs typeface="Times New Roman"/>
              </a:rPr>
              <a:t>restaurants,</a:t>
            </a:r>
            <a:r>
              <a:rPr sz="2000" spc="-30" dirty="0">
                <a:latin typeface="Times New Roman"/>
                <a:cs typeface="Times New Roman"/>
              </a:rPr>
              <a:t> </a:t>
            </a:r>
            <a:r>
              <a:rPr sz="2000" spc="-5" dirty="0">
                <a:latin typeface="Times New Roman"/>
                <a:cs typeface="Times New Roman"/>
              </a:rPr>
              <a:t>Cycle</a:t>
            </a:r>
            <a:r>
              <a:rPr sz="2000" dirty="0">
                <a:latin typeface="Times New Roman"/>
                <a:cs typeface="Times New Roman"/>
              </a:rPr>
              <a:t> brand</a:t>
            </a:r>
            <a:r>
              <a:rPr sz="2000" spc="-30" dirty="0">
                <a:latin typeface="Times New Roman"/>
                <a:cs typeface="Times New Roman"/>
              </a:rPr>
              <a:t> </a:t>
            </a:r>
            <a:r>
              <a:rPr sz="2000" spc="-5" dirty="0">
                <a:latin typeface="Times New Roman"/>
                <a:cs typeface="Times New Roman"/>
              </a:rPr>
              <a:t>agarbattis,</a:t>
            </a:r>
            <a:r>
              <a:rPr sz="2000" spc="-30" dirty="0">
                <a:latin typeface="Times New Roman"/>
                <a:cs typeface="Times New Roman"/>
              </a:rPr>
              <a:t> </a:t>
            </a:r>
            <a:r>
              <a:rPr sz="2000" spc="-5" dirty="0">
                <a:latin typeface="Times New Roman"/>
                <a:cs typeface="Times New Roman"/>
              </a:rPr>
              <a:t>etc.</a:t>
            </a:r>
            <a:endParaRPr sz="2000" dirty="0">
              <a:latin typeface="Times New Roman"/>
              <a:cs typeface="Times New Roman"/>
            </a:endParaRPr>
          </a:p>
          <a:p>
            <a:pPr marL="355600" indent="-343535">
              <a:buFont typeface="Wingdings"/>
              <a:buChar char=""/>
              <a:tabLst>
                <a:tab pos="355600" algn="l"/>
                <a:tab pos="356235" algn="l"/>
              </a:tabLst>
            </a:pPr>
            <a:r>
              <a:rPr sz="2000" b="1" dirty="0">
                <a:latin typeface="Times New Roman"/>
                <a:cs typeface="Times New Roman"/>
              </a:rPr>
              <a:t>Brand</a:t>
            </a:r>
            <a:r>
              <a:rPr sz="2000" b="1" spc="-10" dirty="0">
                <a:latin typeface="Times New Roman"/>
                <a:cs typeface="Times New Roman"/>
              </a:rPr>
              <a:t> </a:t>
            </a:r>
            <a:r>
              <a:rPr sz="2000" b="1" dirty="0">
                <a:latin typeface="Times New Roman"/>
                <a:cs typeface="Times New Roman"/>
              </a:rPr>
              <a:t>Name</a:t>
            </a:r>
            <a:r>
              <a:rPr sz="2000" b="1" spc="-2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dirty="0">
                <a:latin typeface="Times New Roman"/>
                <a:cs typeface="Times New Roman"/>
              </a:rPr>
              <a:t>part</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 brand</a:t>
            </a:r>
            <a:r>
              <a:rPr sz="2000" spc="-3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be vocalized-the</a:t>
            </a:r>
            <a:r>
              <a:rPr sz="2000" spc="-35" dirty="0">
                <a:latin typeface="Times New Roman"/>
                <a:cs typeface="Times New Roman"/>
              </a:rPr>
              <a:t> </a:t>
            </a:r>
            <a:r>
              <a:rPr sz="2000" dirty="0">
                <a:latin typeface="Times New Roman"/>
                <a:cs typeface="Times New Roman"/>
              </a:rPr>
              <a:t>utterable.</a:t>
            </a:r>
          </a:p>
          <a:p>
            <a:pPr marL="355600" marR="249554" indent="-343535">
              <a:spcBef>
                <a:spcPts val="5"/>
              </a:spcBef>
              <a:buFont typeface="Wingdings"/>
              <a:buChar char=""/>
              <a:tabLst>
                <a:tab pos="355600" algn="l"/>
                <a:tab pos="356235" algn="l"/>
              </a:tabLst>
            </a:pPr>
            <a:r>
              <a:rPr sz="2000" b="1" dirty="0">
                <a:latin typeface="Times New Roman"/>
                <a:cs typeface="Times New Roman"/>
              </a:rPr>
              <a:t>Brand</a:t>
            </a:r>
            <a:r>
              <a:rPr sz="2000" b="1" spc="-10" dirty="0">
                <a:latin typeface="Times New Roman"/>
                <a:cs typeface="Times New Roman"/>
              </a:rPr>
              <a:t> </a:t>
            </a:r>
            <a:r>
              <a:rPr sz="2000" b="1" dirty="0">
                <a:latin typeface="Times New Roman"/>
                <a:cs typeface="Times New Roman"/>
              </a:rPr>
              <a:t>Mark</a:t>
            </a:r>
            <a:r>
              <a:rPr sz="2000" b="1" spc="-2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dirty="0">
                <a:latin typeface="Times New Roman"/>
                <a:cs typeface="Times New Roman"/>
              </a:rPr>
              <a:t>part</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brand</a:t>
            </a:r>
            <a:r>
              <a:rPr sz="2000" spc="-25"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be</a:t>
            </a:r>
            <a:r>
              <a:rPr sz="2000" spc="5" dirty="0">
                <a:latin typeface="Times New Roman"/>
                <a:cs typeface="Times New Roman"/>
              </a:rPr>
              <a:t> </a:t>
            </a:r>
            <a:r>
              <a:rPr sz="2000" dirty="0">
                <a:latin typeface="Times New Roman"/>
                <a:cs typeface="Times New Roman"/>
              </a:rPr>
              <a:t>recognised</a:t>
            </a:r>
            <a:r>
              <a:rPr sz="2000" spc="-35" dirty="0">
                <a:latin typeface="Times New Roman"/>
                <a:cs typeface="Times New Roman"/>
              </a:rPr>
              <a:t> </a:t>
            </a:r>
            <a:r>
              <a:rPr sz="2000" spc="5" dirty="0">
                <a:latin typeface="Times New Roman"/>
                <a:cs typeface="Times New Roman"/>
              </a:rPr>
              <a:t>but</a:t>
            </a:r>
            <a:r>
              <a:rPr sz="2000" spc="-2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5" dirty="0">
                <a:latin typeface="Times New Roman"/>
                <a:cs typeface="Times New Roman"/>
              </a:rPr>
              <a:t>not</a:t>
            </a:r>
            <a:r>
              <a:rPr sz="2000" spc="-25" dirty="0">
                <a:latin typeface="Times New Roman"/>
                <a:cs typeface="Times New Roman"/>
              </a:rPr>
              <a:t> </a:t>
            </a:r>
            <a:r>
              <a:rPr sz="2000" dirty="0">
                <a:latin typeface="Times New Roman"/>
                <a:cs typeface="Times New Roman"/>
              </a:rPr>
              <a:t>a </a:t>
            </a:r>
            <a:r>
              <a:rPr sz="2000" spc="-484" dirty="0">
                <a:latin typeface="Times New Roman"/>
                <a:cs typeface="Times New Roman"/>
              </a:rPr>
              <a:t> </a:t>
            </a:r>
            <a:r>
              <a:rPr sz="2000" dirty="0">
                <a:latin typeface="Times New Roman"/>
                <a:cs typeface="Times New Roman"/>
              </a:rPr>
              <a:t>utterable,</a:t>
            </a:r>
            <a:r>
              <a:rPr sz="2000" spc="-30" dirty="0">
                <a:latin typeface="Times New Roman"/>
                <a:cs typeface="Times New Roman"/>
              </a:rPr>
              <a:t> </a:t>
            </a:r>
            <a:r>
              <a:rPr sz="2000" dirty="0">
                <a:latin typeface="Times New Roman"/>
                <a:cs typeface="Times New Roman"/>
              </a:rPr>
              <a:t>such</a:t>
            </a:r>
            <a:r>
              <a:rPr sz="2000" spc="-30" dirty="0">
                <a:latin typeface="Times New Roman"/>
                <a:cs typeface="Times New Roman"/>
              </a:rPr>
              <a:t> </a:t>
            </a:r>
            <a:r>
              <a:rPr sz="2000" dirty="0">
                <a:latin typeface="Times New Roman"/>
                <a:cs typeface="Times New Roman"/>
              </a:rPr>
              <a:t>as</a:t>
            </a:r>
            <a:r>
              <a:rPr sz="2000" spc="5" dirty="0">
                <a:latin typeface="Times New Roman"/>
                <a:cs typeface="Times New Roman"/>
              </a:rPr>
              <a:t> </a:t>
            </a:r>
            <a:r>
              <a:rPr sz="2000" spc="-5" dirty="0">
                <a:latin typeface="Times New Roman"/>
                <a:cs typeface="Times New Roman"/>
              </a:rPr>
              <a:t>symbol,</a:t>
            </a:r>
            <a:r>
              <a:rPr sz="2000" spc="-15" dirty="0">
                <a:latin typeface="Times New Roman"/>
                <a:cs typeface="Times New Roman"/>
              </a:rPr>
              <a:t> </a:t>
            </a:r>
            <a:r>
              <a:rPr sz="2000" dirty="0">
                <a:latin typeface="Times New Roman"/>
                <a:cs typeface="Times New Roman"/>
              </a:rPr>
              <a:t>design</a:t>
            </a:r>
            <a:r>
              <a:rPr sz="2000" spc="-20"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distinctive</a:t>
            </a:r>
            <a:r>
              <a:rPr sz="2000" spc="-30" dirty="0">
                <a:latin typeface="Times New Roman"/>
                <a:cs typeface="Times New Roman"/>
              </a:rPr>
              <a:t> </a:t>
            </a:r>
            <a:r>
              <a:rPr sz="2000" dirty="0">
                <a:latin typeface="Times New Roman"/>
                <a:cs typeface="Times New Roman"/>
              </a:rPr>
              <a:t>colouring</a:t>
            </a:r>
            <a:r>
              <a:rPr sz="2000" spc="-35" dirty="0">
                <a:latin typeface="Times New Roman"/>
                <a:cs typeface="Times New Roman"/>
              </a:rPr>
              <a:t> </a:t>
            </a:r>
            <a:r>
              <a:rPr sz="2000" dirty="0">
                <a:latin typeface="Times New Roman"/>
                <a:cs typeface="Times New Roman"/>
              </a:rPr>
              <a:t>or</a:t>
            </a:r>
            <a:r>
              <a:rPr sz="2000" spc="5" dirty="0">
                <a:latin typeface="Times New Roman"/>
                <a:cs typeface="Times New Roman"/>
              </a:rPr>
              <a:t> </a:t>
            </a:r>
            <a:r>
              <a:rPr sz="2000" spc="-5" dirty="0">
                <a:latin typeface="Times New Roman"/>
                <a:cs typeface="Times New Roman"/>
              </a:rPr>
              <a:t>lettering.</a:t>
            </a:r>
            <a:endParaRPr sz="2000" dirty="0">
              <a:latin typeface="Times New Roman"/>
              <a:cs typeface="Times New Roman"/>
            </a:endParaRPr>
          </a:p>
          <a:p>
            <a:pPr marL="355600" marR="1303655" indent="-343535">
              <a:buFont typeface="Wingdings"/>
              <a:buChar char=""/>
              <a:tabLst>
                <a:tab pos="355600" algn="l"/>
                <a:tab pos="356235" algn="l"/>
              </a:tabLst>
            </a:pPr>
            <a:r>
              <a:rPr sz="2000" b="1" dirty="0">
                <a:latin typeface="Times New Roman"/>
                <a:cs typeface="Times New Roman"/>
              </a:rPr>
              <a:t>Device</a:t>
            </a:r>
            <a:r>
              <a:rPr sz="2000" b="1" spc="-5" dirty="0">
                <a:latin typeface="Times New Roman"/>
                <a:cs typeface="Times New Roman"/>
              </a:rPr>
              <a:t> </a:t>
            </a:r>
            <a:r>
              <a:rPr sz="2000" dirty="0">
                <a:latin typeface="Times New Roman"/>
                <a:cs typeface="Times New Roman"/>
              </a:rPr>
              <a:t>refers</a:t>
            </a:r>
            <a:r>
              <a:rPr sz="2000" spc="-45"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pictorial</a:t>
            </a:r>
            <a:r>
              <a:rPr sz="2000" spc="-35" dirty="0">
                <a:latin typeface="Times New Roman"/>
                <a:cs typeface="Times New Roman"/>
              </a:rPr>
              <a:t> </a:t>
            </a:r>
            <a:r>
              <a:rPr sz="2000" spc="-5" dirty="0">
                <a:latin typeface="Times New Roman"/>
                <a:cs typeface="Times New Roman"/>
              </a:rPr>
              <a:t>representations</a:t>
            </a:r>
            <a:r>
              <a:rPr sz="2000" spc="-20" dirty="0">
                <a:latin typeface="Times New Roman"/>
                <a:cs typeface="Times New Roman"/>
              </a:rPr>
              <a:t> </a:t>
            </a:r>
            <a:r>
              <a:rPr sz="2000" dirty="0">
                <a:latin typeface="Times New Roman"/>
                <a:cs typeface="Times New Roman"/>
              </a:rPr>
              <a:t>– e.g.</a:t>
            </a:r>
            <a:r>
              <a:rPr sz="2000" spc="-15" dirty="0">
                <a:latin typeface="Times New Roman"/>
                <a:cs typeface="Times New Roman"/>
              </a:rPr>
              <a:t> </a:t>
            </a:r>
            <a:r>
              <a:rPr sz="2000" spc="-5" dirty="0">
                <a:latin typeface="Times New Roman"/>
                <a:cs typeface="Times New Roman"/>
              </a:rPr>
              <a:t>animals,</a:t>
            </a:r>
            <a:r>
              <a:rPr sz="2000" spc="5" dirty="0">
                <a:latin typeface="Times New Roman"/>
                <a:cs typeface="Times New Roman"/>
              </a:rPr>
              <a:t> </a:t>
            </a:r>
            <a:r>
              <a:rPr sz="2000" dirty="0">
                <a:latin typeface="Times New Roman"/>
                <a:cs typeface="Times New Roman"/>
              </a:rPr>
              <a:t>birds, </a:t>
            </a:r>
            <a:r>
              <a:rPr sz="2000" spc="-484" dirty="0">
                <a:latin typeface="Times New Roman"/>
                <a:cs typeface="Times New Roman"/>
              </a:rPr>
              <a:t> </a:t>
            </a:r>
            <a:r>
              <a:rPr sz="2000" spc="-5" dirty="0">
                <a:latin typeface="Times New Roman"/>
                <a:cs typeface="Times New Roman"/>
              </a:rPr>
              <a:t>landscapebuildings,</a:t>
            </a:r>
            <a:r>
              <a:rPr sz="2000" spc="-45" dirty="0">
                <a:latin typeface="Times New Roman"/>
                <a:cs typeface="Times New Roman"/>
              </a:rPr>
              <a:t> </a:t>
            </a:r>
            <a:r>
              <a:rPr sz="2000" spc="-5" dirty="0">
                <a:latin typeface="Times New Roman"/>
                <a:cs typeface="Times New Roman"/>
              </a:rPr>
              <a:t>etc.</a:t>
            </a:r>
            <a:endParaRPr sz="2000" dirty="0">
              <a:latin typeface="Times New Roman"/>
              <a:cs typeface="Times New Roman"/>
            </a:endParaRPr>
          </a:p>
          <a:p>
            <a:pPr marL="355600" indent="-343535">
              <a:buFont typeface="Wingdings"/>
              <a:buChar char=""/>
              <a:tabLst>
                <a:tab pos="355600" algn="l"/>
                <a:tab pos="356235" algn="l"/>
              </a:tabLst>
            </a:pPr>
            <a:r>
              <a:rPr sz="2000" b="1" dirty="0">
                <a:latin typeface="Times New Roman"/>
                <a:cs typeface="Times New Roman"/>
              </a:rPr>
              <a:t>Letter</a:t>
            </a:r>
            <a:r>
              <a:rPr sz="2000" b="1" spc="-60" dirty="0">
                <a:latin typeface="Times New Roman"/>
                <a:cs typeface="Times New Roman"/>
              </a:rPr>
              <a:t> </a:t>
            </a:r>
            <a:r>
              <a:rPr sz="2000" dirty="0">
                <a:latin typeface="Times New Roman"/>
                <a:cs typeface="Times New Roman"/>
              </a:rPr>
              <a:t>as a</a:t>
            </a:r>
            <a:r>
              <a:rPr sz="2000" spc="-15" dirty="0">
                <a:latin typeface="Times New Roman"/>
                <a:cs typeface="Times New Roman"/>
              </a:rPr>
              <a:t> </a:t>
            </a:r>
            <a:r>
              <a:rPr sz="2000" spc="-5" dirty="0">
                <a:latin typeface="Times New Roman"/>
                <a:cs typeface="Times New Roman"/>
              </a:rPr>
              <a:t>mark</a:t>
            </a:r>
            <a:r>
              <a:rPr sz="2000" spc="1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identity</a:t>
            </a:r>
            <a:r>
              <a:rPr sz="2000" spc="-30" dirty="0">
                <a:latin typeface="Times New Roman"/>
                <a:cs typeface="Times New Roman"/>
              </a:rPr>
              <a:t> </a:t>
            </a:r>
            <a:r>
              <a:rPr sz="2000" dirty="0">
                <a:latin typeface="Times New Roman"/>
                <a:cs typeface="Times New Roman"/>
              </a:rPr>
              <a:t>created</a:t>
            </a:r>
            <a:r>
              <a:rPr sz="2000" spc="-20" dirty="0">
                <a:latin typeface="Times New Roman"/>
                <a:cs typeface="Times New Roman"/>
              </a:rPr>
              <a:t> </a:t>
            </a:r>
            <a:r>
              <a:rPr sz="2000" dirty="0">
                <a:latin typeface="Times New Roman"/>
                <a:cs typeface="Times New Roman"/>
              </a:rPr>
              <a:t>out</a:t>
            </a:r>
            <a:r>
              <a:rPr sz="2000" spc="-30" dirty="0">
                <a:latin typeface="Times New Roman"/>
                <a:cs typeface="Times New Roman"/>
              </a:rPr>
              <a:t> </a:t>
            </a:r>
            <a:r>
              <a:rPr sz="2000" dirty="0">
                <a:latin typeface="Times New Roman"/>
                <a:cs typeface="Times New Roman"/>
              </a:rPr>
              <a:t>of </a:t>
            </a:r>
            <a:r>
              <a:rPr sz="2000" spc="-5" dirty="0">
                <a:latin typeface="Times New Roman"/>
                <a:cs typeface="Times New Roman"/>
              </a:rPr>
              <a:t>letterforms</a:t>
            </a:r>
            <a:r>
              <a:rPr sz="2000" spc="-3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has</a:t>
            </a:r>
            <a:r>
              <a:rPr sz="2000" spc="-15" dirty="0">
                <a:latin typeface="Times New Roman"/>
                <a:cs typeface="Times New Roman"/>
              </a:rPr>
              <a:t> </a:t>
            </a:r>
            <a:r>
              <a:rPr sz="2000" spc="-5" dirty="0">
                <a:latin typeface="Times New Roman"/>
                <a:cs typeface="Times New Roman"/>
              </a:rPr>
              <a:t>its</a:t>
            </a:r>
            <a:endParaRPr sz="2000" dirty="0">
              <a:latin typeface="Times New Roman"/>
              <a:cs typeface="Times New Roman"/>
            </a:endParaRPr>
          </a:p>
          <a:p>
            <a:pPr marL="355600"/>
            <a:r>
              <a:rPr sz="2000" dirty="0">
                <a:latin typeface="Times New Roman"/>
                <a:cs typeface="Times New Roman"/>
              </a:rPr>
              <a:t>inbuilt</a:t>
            </a:r>
            <a:r>
              <a:rPr sz="2000" spc="-45" dirty="0">
                <a:latin typeface="Times New Roman"/>
                <a:cs typeface="Times New Roman"/>
              </a:rPr>
              <a:t> </a:t>
            </a:r>
            <a:r>
              <a:rPr sz="2000" dirty="0">
                <a:latin typeface="Times New Roman"/>
                <a:cs typeface="Times New Roman"/>
              </a:rPr>
              <a:t>strength</a:t>
            </a:r>
            <a:r>
              <a:rPr sz="2000" spc="-4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distinctiveness</a:t>
            </a:r>
            <a:r>
              <a:rPr sz="2000" spc="-4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spc="-5" dirty="0">
                <a:latin typeface="Times New Roman"/>
                <a:cs typeface="Times New Roman"/>
              </a:rPr>
              <a:t>individuality</a:t>
            </a:r>
            <a:r>
              <a:rPr sz="2000" spc="-2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e.g.</a:t>
            </a:r>
            <a:r>
              <a:rPr sz="2000" spc="-15" dirty="0">
                <a:latin typeface="Times New Roman"/>
                <a:cs typeface="Times New Roman"/>
              </a:rPr>
              <a:t> </a:t>
            </a:r>
            <a:r>
              <a:rPr sz="2000" dirty="0">
                <a:latin typeface="Times New Roman"/>
                <a:cs typeface="Times New Roman"/>
              </a:rPr>
              <a:t>IBM,</a:t>
            </a:r>
            <a:r>
              <a:rPr sz="2000" spc="-15" dirty="0">
                <a:latin typeface="Times New Roman"/>
                <a:cs typeface="Times New Roman"/>
              </a:rPr>
              <a:t> </a:t>
            </a:r>
            <a:r>
              <a:rPr sz="2000" dirty="0">
                <a:latin typeface="Times New Roman"/>
                <a:cs typeface="Times New Roman"/>
              </a:rPr>
              <a:t>GM,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09801" y="842533"/>
            <a:ext cx="7772398" cy="5172934"/>
          </a:xfrm>
          <a:prstGeom prst="rect">
            <a:avLst/>
          </a:prstGeom>
        </p:spPr>
      </p:pic>
    </p:spTree>
    <p:extLst>
      <p:ext uri="{BB962C8B-B14F-4D97-AF65-F5344CB8AC3E}">
        <p14:creationId xmlns:p14="http://schemas.microsoft.com/office/powerpoint/2010/main" val="24311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35940" y="6427762"/>
            <a:ext cx="1220470" cy="244475"/>
          </a:xfrm>
          <a:prstGeom prst="rect">
            <a:avLst/>
          </a:prstGeom>
        </p:spPr>
        <p:txBody>
          <a:bodyPr vert="horz" wrap="square" lIns="0" tIns="0" rIns="0" bIns="0" rtlCol="0">
            <a:spAutoFit/>
          </a:bodyPr>
          <a:lstStyle>
            <a:defPPr>
              <a:defRPr lang="en-US"/>
            </a:defPPr>
            <a:lvl1pPr marL="0" algn="l" defTabSz="914400" rtl="0" eaLnBrk="1" latinLnBrk="0" hangingPunct="1">
              <a:defRPr sz="1400" b="1" i="1" kern="1200">
                <a:solidFill>
                  <a:srgbClr val="00339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30"/>
              </a:lnSpc>
            </a:pPr>
            <a:r>
              <a:rPr lang="en-IN" spc="-15"/>
              <a:t>S</a:t>
            </a:r>
            <a:r>
              <a:rPr lang="en-IN" spc="-385"/>
              <a:t>e</a:t>
            </a:r>
            <a:r>
              <a:rPr lang="en-IN" spc="-290"/>
              <a:t>p</a:t>
            </a:r>
            <a:r>
              <a:rPr lang="en-IN" spc="-114"/>
              <a:t>t</a:t>
            </a:r>
            <a:r>
              <a:rPr lang="en-IN" spc="-440"/>
              <a:t>em</a:t>
            </a:r>
            <a:r>
              <a:rPr lang="en-IN" spc="-380"/>
              <a:t>b</a:t>
            </a:r>
            <a:r>
              <a:rPr lang="en-IN" spc="-365"/>
              <a:t>e</a:t>
            </a:r>
            <a:r>
              <a:rPr lang="en-IN" spc="-135"/>
              <a:t>r</a:t>
            </a:r>
            <a:r>
              <a:rPr lang="en-IN" spc="-35"/>
              <a:t> </a:t>
            </a:r>
            <a:r>
              <a:rPr lang="en-IN" spc="-160"/>
              <a:t>2</a:t>
            </a:r>
            <a:r>
              <a:rPr lang="en-IN" spc="-390"/>
              <a:t>1</a:t>
            </a:r>
            <a:r>
              <a:rPr lang="en-IN" spc="75"/>
              <a:t>,</a:t>
            </a:r>
            <a:r>
              <a:rPr lang="en-IN" spc="-20"/>
              <a:t> </a:t>
            </a:r>
            <a:r>
              <a:rPr lang="en-IN" spc="-160"/>
              <a:t>202</a:t>
            </a:r>
            <a:r>
              <a:rPr lang="en-IN" spc="-165"/>
              <a:t>0</a:t>
            </a:r>
            <a:endParaRPr spc="-165" dirty="0"/>
          </a:p>
        </p:txBody>
      </p:sp>
      <p:sp>
        <p:nvSpPr>
          <p:cNvPr id="5" name="object 5"/>
          <p:cNvSpPr txBox="1">
            <a:spLocks noGrp="1"/>
          </p:cNvSpPr>
          <p:nvPr>
            <p:ph type="sldNum" sz="quarter" idx="7"/>
          </p:nvPr>
        </p:nvSpPr>
        <p:spPr>
          <a:xfrm>
            <a:off x="8218678" y="6427762"/>
            <a:ext cx="263525" cy="244475"/>
          </a:xfrm>
          <a:prstGeom prst="rect">
            <a:avLst/>
          </a:prstGeom>
        </p:spPr>
        <p:txBody>
          <a:bodyPr vert="horz" wrap="square" lIns="0" tIns="0" rIns="0" bIns="0" rtlCol="0">
            <a:spAutoFit/>
          </a:bodyPr>
          <a:lstStyle>
            <a:defPPr>
              <a:defRPr lang="en-US"/>
            </a:defPPr>
            <a:lvl1pPr marL="0" algn="l" defTabSz="914400" rtl="0" eaLnBrk="1" latinLnBrk="0" hangingPunct="1">
              <a:defRPr sz="1400" b="1" i="1" kern="1200">
                <a:solidFill>
                  <a:srgbClr val="00339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4610">
              <a:lnSpc>
                <a:spcPts val="1630"/>
              </a:lnSpc>
            </a:pPr>
            <a:fld id="{81D60167-4931-47E6-BA6A-407CBD079E47}" type="slidenum">
              <a:rPr lang="en-IN" spc="-235" smtClean="0"/>
              <a:pPr marL="54610">
                <a:lnSpc>
                  <a:spcPts val="1630"/>
                </a:lnSpc>
              </a:pPr>
              <a:t>19</a:t>
            </a:fld>
            <a:endParaRPr spc="-130" dirty="0"/>
          </a:p>
        </p:txBody>
      </p:sp>
      <p:sp>
        <p:nvSpPr>
          <p:cNvPr id="2" name="object 2"/>
          <p:cNvSpPr txBox="1"/>
          <p:nvPr/>
        </p:nvSpPr>
        <p:spPr>
          <a:xfrm>
            <a:off x="2212341" y="1302258"/>
            <a:ext cx="7229475" cy="4095352"/>
          </a:xfrm>
          <a:prstGeom prst="rect">
            <a:avLst/>
          </a:prstGeom>
        </p:spPr>
        <p:txBody>
          <a:bodyPr vert="horz" wrap="square" lIns="0" tIns="12065" rIns="0" bIns="0" rtlCol="0">
            <a:spAutoFit/>
          </a:bodyPr>
          <a:lstStyle/>
          <a:p>
            <a:pPr marL="12700" marR="551180">
              <a:spcBef>
                <a:spcPts val="95"/>
              </a:spcBef>
            </a:pPr>
            <a:r>
              <a:rPr sz="2200" spc="-5" dirty="0">
                <a:latin typeface="Times New Roman"/>
                <a:cs typeface="Times New Roman"/>
              </a:rPr>
              <a:t>The laws governing designs are the </a:t>
            </a:r>
            <a:r>
              <a:rPr sz="2200" spc="-5" dirty="0">
                <a:highlight>
                  <a:srgbClr val="FFFF00"/>
                </a:highlight>
                <a:latin typeface="Times New Roman"/>
                <a:cs typeface="Times New Roman"/>
              </a:rPr>
              <a:t>Designs Act of </a:t>
            </a:r>
            <a:r>
              <a:rPr sz="2200" dirty="0">
                <a:highlight>
                  <a:srgbClr val="FFFF00"/>
                </a:highlight>
                <a:latin typeface="Times New Roman"/>
                <a:cs typeface="Times New Roman"/>
              </a:rPr>
              <a:t>2000 </a:t>
            </a:r>
            <a:r>
              <a:rPr sz="2200" spc="5" dirty="0">
                <a:highlight>
                  <a:srgbClr val="FFFF00"/>
                </a:highlight>
                <a:latin typeface="Times New Roman"/>
                <a:cs typeface="Times New Roman"/>
              </a:rPr>
              <a:t> </a:t>
            </a:r>
            <a:r>
              <a:rPr sz="2200" spc="-5" dirty="0">
                <a:highlight>
                  <a:srgbClr val="FFFF00"/>
                </a:highlight>
                <a:latin typeface="Times New Roman"/>
                <a:cs typeface="Times New Roman"/>
              </a:rPr>
              <a:t>and the</a:t>
            </a:r>
            <a:r>
              <a:rPr sz="2200" dirty="0">
                <a:highlight>
                  <a:srgbClr val="FFFF00"/>
                </a:highlight>
                <a:latin typeface="Times New Roman"/>
                <a:cs typeface="Times New Roman"/>
              </a:rPr>
              <a:t> </a:t>
            </a:r>
            <a:r>
              <a:rPr sz="2200" spc="-5" dirty="0">
                <a:highlight>
                  <a:srgbClr val="FFFF00"/>
                </a:highlight>
                <a:latin typeface="Times New Roman"/>
                <a:cs typeface="Times New Roman"/>
              </a:rPr>
              <a:t>Designs</a:t>
            </a:r>
            <a:r>
              <a:rPr sz="2200" spc="5" dirty="0">
                <a:highlight>
                  <a:srgbClr val="FFFF00"/>
                </a:highlight>
                <a:latin typeface="Times New Roman"/>
                <a:cs typeface="Times New Roman"/>
              </a:rPr>
              <a:t> </a:t>
            </a:r>
            <a:r>
              <a:rPr sz="2200" spc="-5" dirty="0">
                <a:highlight>
                  <a:srgbClr val="FFFF00"/>
                </a:highlight>
                <a:latin typeface="Times New Roman"/>
                <a:cs typeface="Times New Roman"/>
              </a:rPr>
              <a:t>Rules</a:t>
            </a:r>
            <a:r>
              <a:rPr sz="2200" spc="-15" dirty="0">
                <a:highlight>
                  <a:srgbClr val="FFFF00"/>
                </a:highlight>
                <a:latin typeface="Times New Roman"/>
                <a:cs typeface="Times New Roman"/>
              </a:rPr>
              <a:t> </a:t>
            </a:r>
            <a:r>
              <a:rPr sz="2200" spc="-5" dirty="0">
                <a:highlight>
                  <a:srgbClr val="FFFF00"/>
                </a:highlight>
                <a:latin typeface="Times New Roman"/>
                <a:cs typeface="Times New Roman"/>
              </a:rPr>
              <a:t>of</a:t>
            </a:r>
            <a:r>
              <a:rPr sz="2200" spc="5" dirty="0">
                <a:highlight>
                  <a:srgbClr val="FFFF00"/>
                </a:highlight>
                <a:latin typeface="Times New Roman"/>
                <a:cs typeface="Times New Roman"/>
              </a:rPr>
              <a:t> </a:t>
            </a:r>
            <a:r>
              <a:rPr sz="2200" dirty="0">
                <a:highlight>
                  <a:srgbClr val="FFFF00"/>
                </a:highlight>
                <a:latin typeface="Times New Roman"/>
                <a:cs typeface="Times New Roman"/>
              </a:rPr>
              <a:t>2001.</a:t>
            </a:r>
            <a:r>
              <a:rPr sz="2200" spc="-15" dirty="0">
                <a:highlight>
                  <a:srgbClr val="FFFF00"/>
                </a:highlight>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spc="-5" dirty="0">
                <a:latin typeface="Times New Roman"/>
                <a:cs typeface="Times New Roman"/>
              </a:rPr>
              <a:t>India designs</a:t>
            </a:r>
            <a:r>
              <a:rPr sz="2200" dirty="0">
                <a:latin typeface="Times New Roman"/>
                <a:cs typeface="Times New Roman"/>
              </a:rPr>
              <a:t> </a:t>
            </a:r>
            <a:r>
              <a:rPr sz="2200" spc="-5" dirty="0">
                <a:latin typeface="Times New Roman"/>
                <a:cs typeface="Times New Roman"/>
              </a:rPr>
              <a:t>are</a:t>
            </a:r>
            <a:r>
              <a:rPr sz="2200" spc="15" dirty="0">
                <a:latin typeface="Times New Roman"/>
                <a:cs typeface="Times New Roman"/>
              </a:rPr>
              <a:t> </a:t>
            </a:r>
            <a:r>
              <a:rPr sz="2200" spc="-5" dirty="0">
                <a:latin typeface="Times New Roman"/>
                <a:cs typeface="Times New Roman"/>
              </a:rPr>
              <a:t>defined </a:t>
            </a:r>
            <a:r>
              <a:rPr sz="2200" spc="-535" dirty="0">
                <a:latin typeface="Times New Roman"/>
                <a:cs typeface="Times New Roman"/>
              </a:rPr>
              <a:t> </a:t>
            </a:r>
            <a:r>
              <a:rPr sz="2200" spc="-5" dirty="0">
                <a:latin typeface="Times New Roman"/>
                <a:cs typeface="Times New Roman"/>
              </a:rPr>
              <a:t>as</a:t>
            </a:r>
            <a:r>
              <a:rPr sz="2200" spc="-15" dirty="0">
                <a:latin typeface="Times New Roman"/>
                <a:cs typeface="Times New Roman"/>
              </a:rPr>
              <a:t> </a:t>
            </a:r>
            <a:r>
              <a:rPr sz="2200" spc="-5" dirty="0">
                <a:latin typeface="Times New Roman"/>
                <a:cs typeface="Times New Roman"/>
              </a:rPr>
              <a:t>follows:</a:t>
            </a:r>
            <a:endParaRPr sz="2200" dirty="0">
              <a:latin typeface="Times New Roman"/>
              <a:cs typeface="Times New Roman"/>
            </a:endParaRPr>
          </a:p>
          <a:p>
            <a:pPr>
              <a:spcBef>
                <a:spcPts val="55"/>
              </a:spcBef>
            </a:pPr>
            <a:endParaRPr sz="2250" dirty="0">
              <a:latin typeface="Times New Roman"/>
              <a:cs typeface="Times New Roman"/>
            </a:endParaRPr>
          </a:p>
          <a:p>
            <a:pPr marL="12700" marR="5080">
              <a:buSzPct val="95454"/>
              <a:buFont typeface="Times New Roman"/>
              <a:buChar char="•"/>
              <a:tabLst>
                <a:tab pos="111760" algn="l"/>
                <a:tab pos="5168900" algn="l"/>
              </a:tabLst>
            </a:pPr>
            <a:r>
              <a:rPr sz="2200" i="1" spc="-5" dirty="0">
                <a:latin typeface="Times New Roman"/>
                <a:cs typeface="Times New Roman"/>
              </a:rPr>
              <a:t>‘A</a:t>
            </a:r>
            <a:r>
              <a:rPr sz="2200" i="1" spc="-20" dirty="0">
                <a:latin typeface="Times New Roman"/>
                <a:cs typeface="Times New Roman"/>
              </a:rPr>
              <a:t> </a:t>
            </a:r>
            <a:r>
              <a:rPr sz="2200" i="1" spc="-5" dirty="0">
                <a:latin typeface="Times New Roman"/>
                <a:cs typeface="Times New Roman"/>
              </a:rPr>
              <a:t>design</a:t>
            </a:r>
            <a:r>
              <a:rPr sz="2200" i="1" spc="5" dirty="0">
                <a:latin typeface="Times New Roman"/>
                <a:cs typeface="Times New Roman"/>
              </a:rPr>
              <a:t> </a:t>
            </a:r>
            <a:r>
              <a:rPr sz="2200" i="1" spc="-20" dirty="0">
                <a:latin typeface="Times New Roman"/>
                <a:cs typeface="Times New Roman"/>
              </a:rPr>
              <a:t>refers</a:t>
            </a:r>
            <a:r>
              <a:rPr sz="2200" i="1" spc="25" dirty="0">
                <a:latin typeface="Times New Roman"/>
                <a:cs typeface="Times New Roman"/>
              </a:rPr>
              <a:t> </a:t>
            </a:r>
            <a:r>
              <a:rPr sz="2200" i="1" spc="-5" dirty="0">
                <a:latin typeface="Times New Roman"/>
                <a:cs typeface="Times New Roman"/>
              </a:rPr>
              <a:t>to</a:t>
            </a:r>
            <a:r>
              <a:rPr sz="2200" i="1" dirty="0">
                <a:latin typeface="Times New Roman"/>
                <a:cs typeface="Times New Roman"/>
              </a:rPr>
              <a:t> </a:t>
            </a:r>
            <a:r>
              <a:rPr sz="2200" i="1" spc="-5" dirty="0">
                <a:latin typeface="Times New Roman"/>
                <a:cs typeface="Times New Roman"/>
              </a:rPr>
              <a:t>the</a:t>
            </a:r>
            <a:r>
              <a:rPr sz="2200" i="1" spc="5" dirty="0">
                <a:latin typeface="Times New Roman"/>
                <a:cs typeface="Times New Roman"/>
              </a:rPr>
              <a:t> </a:t>
            </a:r>
            <a:r>
              <a:rPr sz="2200" i="1" spc="-15" dirty="0">
                <a:latin typeface="Times New Roman"/>
                <a:cs typeface="Times New Roman"/>
              </a:rPr>
              <a:t>features</a:t>
            </a:r>
            <a:r>
              <a:rPr sz="2200" i="1" spc="10" dirty="0">
                <a:latin typeface="Times New Roman"/>
                <a:cs typeface="Times New Roman"/>
              </a:rPr>
              <a:t> </a:t>
            </a:r>
            <a:r>
              <a:rPr sz="2200" i="1" spc="-5" dirty="0">
                <a:highlight>
                  <a:srgbClr val="FFFF00"/>
                </a:highlight>
                <a:latin typeface="Times New Roman"/>
                <a:cs typeface="Times New Roman"/>
              </a:rPr>
              <a:t>of</a:t>
            </a:r>
            <a:r>
              <a:rPr sz="2200" i="1" spc="5" dirty="0">
                <a:highlight>
                  <a:srgbClr val="FFFF00"/>
                </a:highlight>
                <a:latin typeface="Times New Roman"/>
                <a:cs typeface="Times New Roman"/>
              </a:rPr>
              <a:t> </a:t>
            </a:r>
            <a:r>
              <a:rPr sz="2200" i="1" spc="-5" dirty="0">
                <a:highlight>
                  <a:srgbClr val="FFFF00"/>
                </a:highlight>
                <a:latin typeface="Times New Roman"/>
                <a:cs typeface="Times New Roman"/>
              </a:rPr>
              <a:t>shape,</a:t>
            </a:r>
            <a:r>
              <a:rPr sz="2200" i="1" spc="5" dirty="0">
                <a:highlight>
                  <a:srgbClr val="FFFF00"/>
                </a:highlight>
                <a:latin typeface="Times New Roman"/>
                <a:cs typeface="Times New Roman"/>
              </a:rPr>
              <a:t> </a:t>
            </a:r>
            <a:r>
              <a:rPr sz="2200" i="1" spc="-5" dirty="0">
                <a:highlight>
                  <a:srgbClr val="FFFF00"/>
                </a:highlight>
                <a:latin typeface="Times New Roman"/>
                <a:cs typeface="Times New Roman"/>
              </a:rPr>
              <a:t>configuration,</a:t>
            </a:r>
            <a:r>
              <a:rPr sz="2200" i="1" spc="-20" dirty="0">
                <a:highlight>
                  <a:srgbClr val="FFFF00"/>
                </a:highlight>
                <a:latin typeface="Times New Roman"/>
                <a:cs typeface="Times New Roman"/>
              </a:rPr>
              <a:t> </a:t>
            </a:r>
            <a:r>
              <a:rPr sz="2200" i="1" spc="-5" dirty="0">
                <a:highlight>
                  <a:srgbClr val="FFFF00"/>
                </a:highlight>
                <a:latin typeface="Times New Roman"/>
                <a:cs typeface="Times New Roman"/>
              </a:rPr>
              <a:t>pattern, </a:t>
            </a:r>
            <a:r>
              <a:rPr sz="2200" i="1" spc="-535" dirty="0">
                <a:highlight>
                  <a:srgbClr val="FFFF00"/>
                </a:highlight>
                <a:latin typeface="Times New Roman"/>
                <a:cs typeface="Times New Roman"/>
              </a:rPr>
              <a:t> </a:t>
            </a:r>
            <a:r>
              <a:rPr sz="2200" i="1" spc="-5" dirty="0">
                <a:highlight>
                  <a:srgbClr val="FFFF00"/>
                </a:highlight>
                <a:latin typeface="Times New Roman"/>
                <a:cs typeface="Times New Roman"/>
              </a:rPr>
              <a:t>ornamentation</a:t>
            </a:r>
            <a:r>
              <a:rPr sz="2200" i="1" spc="-15" dirty="0">
                <a:highlight>
                  <a:srgbClr val="FFFF00"/>
                </a:highlight>
                <a:latin typeface="Times New Roman"/>
                <a:cs typeface="Times New Roman"/>
              </a:rPr>
              <a:t> </a:t>
            </a:r>
            <a:r>
              <a:rPr sz="2200" i="1" spc="-5" dirty="0">
                <a:highlight>
                  <a:srgbClr val="FFFF00"/>
                </a:highlight>
                <a:latin typeface="Times New Roman"/>
                <a:cs typeface="Times New Roman"/>
              </a:rPr>
              <a:t>or</a:t>
            </a:r>
            <a:r>
              <a:rPr sz="2200" i="1" spc="5" dirty="0">
                <a:highlight>
                  <a:srgbClr val="FFFF00"/>
                </a:highlight>
                <a:latin typeface="Times New Roman"/>
                <a:cs typeface="Times New Roman"/>
              </a:rPr>
              <a:t> </a:t>
            </a:r>
            <a:r>
              <a:rPr sz="2200" i="1" spc="-5" dirty="0">
                <a:highlight>
                  <a:srgbClr val="FFFF00"/>
                </a:highlight>
                <a:latin typeface="Times New Roman"/>
                <a:cs typeface="Times New Roman"/>
              </a:rPr>
              <a:t>composition</a:t>
            </a:r>
            <a:r>
              <a:rPr sz="2200" i="1" dirty="0">
                <a:highlight>
                  <a:srgbClr val="FFFF00"/>
                </a:highlight>
                <a:latin typeface="Times New Roman"/>
                <a:cs typeface="Times New Roman"/>
              </a:rPr>
              <a:t> </a:t>
            </a:r>
            <a:r>
              <a:rPr sz="2200" i="1" spc="-5" dirty="0">
                <a:highlight>
                  <a:srgbClr val="FFFF00"/>
                </a:highlight>
                <a:latin typeface="Times New Roman"/>
                <a:cs typeface="Times New Roman"/>
              </a:rPr>
              <a:t>of</a:t>
            </a:r>
            <a:r>
              <a:rPr sz="2200" i="1" spc="10" dirty="0">
                <a:highlight>
                  <a:srgbClr val="FFFF00"/>
                </a:highlight>
                <a:latin typeface="Times New Roman"/>
                <a:cs typeface="Times New Roman"/>
              </a:rPr>
              <a:t> </a:t>
            </a:r>
            <a:r>
              <a:rPr sz="2200" i="1" spc="-5" dirty="0">
                <a:highlight>
                  <a:srgbClr val="FFFF00"/>
                </a:highlight>
                <a:latin typeface="Times New Roman"/>
                <a:cs typeface="Times New Roman"/>
              </a:rPr>
              <a:t>lines</a:t>
            </a:r>
            <a:r>
              <a:rPr sz="2200" i="1" spc="-10" dirty="0">
                <a:highlight>
                  <a:srgbClr val="FFFF00"/>
                </a:highlight>
                <a:latin typeface="Times New Roman"/>
                <a:cs typeface="Times New Roman"/>
              </a:rPr>
              <a:t> </a:t>
            </a:r>
            <a:r>
              <a:rPr sz="2200" i="1" spc="-5" dirty="0">
                <a:highlight>
                  <a:srgbClr val="FFFF00"/>
                </a:highlight>
                <a:latin typeface="Times New Roman"/>
                <a:cs typeface="Times New Roman"/>
              </a:rPr>
              <a:t>or</a:t>
            </a:r>
            <a:r>
              <a:rPr sz="2200" i="1" spc="10" dirty="0">
                <a:highlight>
                  <a:srgbClr val="FFFF00"/>
                </a:highlight>
                <a:latin typeface="Times New Roman"/>
                <a:cs typeface="Times New Roman"/>
              </a:rPr>
              <a:t> </a:t>
            </a:r>
            <a:r>
              <a:rPr sz="2200" i="1" spc="-5" dirty="0">
                <a:highlight>
                  <a:srgbClr val="FFFF00"/>
                </a:highlight>
                <a:latin typeface="Times New Roman"/>
                <a:cs typeface="Times New Roman"/>
              </a:rPr>
              <a:t>colors</a:t>
            </a:r>
            <a:r>
              <a:rPr sz="2200" i="1" spc="-10" dirty="0">
                <a:highlight>
                  <a:srgbClr val="FFFF00"/>
                </a:highlight>
                <a:latin typeface="Times New Roman"/>
                <a:cs typeface="Times New Roman"/>
              </a:rPr>
              <a:t> </a:t>
            </a:r>
            <a:r>
              <a:rPr sz="2200" i="1" spc="-5" dirty="0">
                <a:highlight>
                  <a:srgbClr val="FFFF00"/>
                </a:highlight>
                <a:latin typeface="Times New Roman"/>
                <a:cs typeface="Times New Roman"/>
              </a:rPr>
              <a:t>applied</a:t>
            </a:r>
            <a:r>
              <a:rPr sz="2200" i="1" spc="5" dirty="0">
                <a:highlight>
                  <a:srgbClr val="FFFF00"/>
                </a:highlight>
                <a:latin typeface="Times New Roman"/>
                <a:cs typeface="Times New Roman"/>
              </a:rPr>
              <a:t> </a:t>
            </a:r>
            <a:r>
              <a:rPr sz="2200" i="1" spc="-5" dirty="0">
                <a:highlight>
                  <a:srgbClr val="FFFF00"/>
                </a:highlight>
                <a:latin typeface="Times New Roman"/>
                <a:cs typeface="Times New Roman"/>
              </a:rPr>
              <a:t>to</a:t>
            </a:r>
            <a:r>
              <a:rPr sz="2200" i="1" dirty="0">
                <a:highlight>
                  <a:srgbClr val="FFFF00"/>
                </a:highlight>
                <a:latin typeface="Times New Roman"/>
                <a:cs typeface="Times New Roman"/>
              </a:rPr>
              <a:t> </a:t>
            </a:r>
            <a:r>
              <a:rPr sz="2200" i="1" spc="-5" dirty="0">
                <a:highlight>
                  <a:srgbClr val="FFFF00"/>
                </a:highlight>
                <a:latin typeface="Times New Roman"/>
                <a:cs typeface="Times New Roman"/>
              </a:rPr>
              <a:t>any </a:t>
            </a:r>
            <a:r>
              <a:rPr sz="2200" i="1" dirty="0">
                <a:highlight>
                  <a:srgbClr val="FFFF00"/>
                </a:highlight>
                <a:latin typeface="Times New Roman"/>
                <a:cs typeface="Times New Roman"/>
              </a:rPr>
              <a:t> </a:t>
            </a:r>
            <a:r>
              <a:rPr sz="2200" i="1" spc="-5" dirty="0">
                <a:highlight>
                  <a:srgbClr val="FFFF00"/>
                </a:highlight>
                <a:latin typeface="Times New Roman"/>
                <a:cs typeface="Times New Roman"/>
              </a:rPr>
              <a:t>article,</a:t>
            </a:r>
            <a:r>
              <a:rPr sz="2200" i="1" spc="15" dirty="0">
                <a:highlight>
                  <a:srgbClr val="FFFF00"/>
                </a:highlight>
                <a:latin typeface="Times New Roman"/>
                <a:cs typeface="Times New Roman"/>
              </a:rPr>
              <a:t> </a:t>
            </a:r>
            <a:r>
              <a:rPr sz="2200" i="1" spc="-5" dirty="0">
                <a:highlight>
                  <a:srgbClr val="FFFF00"/>
                </a:highlight>
                <a:latin typeface="Times New Roman"/>
                <a:cs typeface="Times New Roman"/>
              </a:rPr>
              <a:t>in</a:t>
            </a:r>
            <a:r>
              <a:rPr sz="2200" i="1" spc="20" dirty="0">
                <a:highlight>
                  <a:srgbClr val="FFFF00"/>
                </a:highlight>
                <a:latin typeface="Times New Roman"/>
                <a:cs typeface="Times New Roman"/>
              </a:rPr>
              <a:t> </a:t>
            </a:r>
            <a:r>
              <a:rPr sz="2200" i="1" spc="-5" dirty="0">
                <a:highlight>
                  <a:srgbClr val="FFFF00"/>
                </a:highlight>
                <a:latin typeface="Times New Roman"/>
                <a:cs typeface="Times New Roman"/>
              </a:rPr>
              <a:t>two</a:t>
            </a:r>
            <a:r>
              <a:rPr sz="2200" i="1" spc="20" dirty="0">
                <a:highlight>
                  <a:srgbClr val="FFFF00"/>
                </a:highlight>
                <a:latin typeface="Times New Roman"/>
                <a:cs typeface="Times New Roman"/>
              </a:rPr>
              <a:t> </a:t>
            </a:r>
            <a:r>
              <a:rPr sz="2200" i="1" spc="-5" dirty="0">
                <a:highlight>
                  <a:srgbClr val="FFFF00"/>
                </a:highlight>
                <a:latin typeface="Times New Roman"/>
                <a:cs typeface="Times New Roman"/>
              </a:rPr>
              <a:t>or</a:t>
            </a:r>
            <a:r>
              <a:rPr sz="2200" i="1" spc="5" dirty="0">
                <a:highlight>
                  <a:srgbClr val="FFFF00"/>
                </a:highlight>
                <a:latin typeface="Times New Roman"/>
                <a:cs typeface="Times New Roman"/>
              </a:rPr>
              <a:t> </a:t>
            </a:r>
            <a:r>
              <a:rPr sz="2200" i="1" spc="-20" dirty="0">
                <a:highlight>
                  <a:srgbClr val="FFFF00"/>
                </a:highlight>
                <a:latin typeface="Times New Roman"/>
                <a:cs typeface="Times New Roman"/>
              </a:rPr>
              <a:t>three</a:t>
            </a:r>
            <a:r>
              <a:rPr sz="2200" i="1" spc="10" dirty="0">
                <a:highlight>
                  <a:srgbClr val="FFFF00"/>
                </a:highlight>
                <a:latin typeface="Times New Roman"/>
                <a:cs typeface="Times New Roman"/>
              </a:rPr>
              <a:t> </a:t>
            </a:r>
            <a:r>
              <a:rPr sz="2200" i="1" spc="-5" dirty="0">
                <a:highlight>
                  <a:srgbClr val="FFFF00"/>
                </a:highlight>
                <a:latin typeface="Times New Roman"/>
                <a:cs typeface="Times New Roman"/>
              </a:rPr>
              <a:t>dimensional</a:t>
            </a:r>
            <a:r>
              <a:rPr sz="2200" i="1" spc="10" dirty="0">
                <a:highlight>
                  <a:srgbClr val="FFFF00"/>
                </a:highlight>
                <a:latin typeface="Times New Roman"/>
                <a:cs typeface="Times New Roman"/>
              </a:rPr>
              <a:t> </a:t>
            </a:r>
            <a:r>
              <a:rPr sz="2200" i="1" spc="-5" dirty="0">
                <a:highlight>
                  <a:srgbClr val="FFFF00"/>
                </a:highlight>
                <a:latin typeface="Times New Roman"/>
                <a:cs typeface="Times New Roman"/>
              </a:rPr>
              <a:t>(or</a:t>
            </a:r>
            <a:r>
              <a:rPr sz="2200" i="1" spc="15" dirty="0">
                <a:highlight>
                  <a:srgbClr val="FFFF00"/>
                </a:highlight>
                <a:latin typeface="Times New Roman"/>
                <a:cs typeface="Times New Roman"/>
              </a:rPr>
              <a:t> </a:t>
            </a:r>
            <a:r>
              <a:rPr sz="2200" i="1" dirty="0">
                <a:highlight>
                  <a:srgbClr val="FFFF00"/>
                </a:highlight>
                <a:latin typeface="Times New Roman"/>
                <a:cs typeface="Times New Roman"/>
              </a:rPr>
              <a:t>both)	</a:t>
            </a:r>
            <a:r>
              <a:rPr sz="2200" i="1" spc="-5" dirty="0">
                <a:highlight>
                  <a:srgbClr val="FFFF00"/>
                </a:highlight>
                <a:latin typeface="Times New Roman"/>
                <a:cs typeface="Times New Roman"/>
              </a:rPr>
              <a:t>forms</a:t>
            </a:r>
            <a:r>
              <a:rPr sz="2200" i="1" spc="-5" dirty="0">
                <a:latin typeface="Times New Roman"/>
                <a:cs typeface="Times New Roman"/>
              </a:rPr>
              <a:t>’. </a:t>
            </a:r>
            <a:r>
              <a:rPr sz="2200" spc="-5" dirty="0">
                <a:latin typeface="Times New Roman"/>
                <a:cs typeface="Times New Roman"/>
              </a:rPr>
              <a:t>(Design </a:t>
            </a:r>
            <a:r>
              <a:rPr sz="2200" dirty="0">
                <a:latin typeface="Times New Roman"/>
                <a:cs typeface="Times New Roman"/>
              </a:rPr>
              <a:t> </a:t>
            </a:r>
            <a:r>
              <a:rPr sz="2200" spc="-10" dirty="0">
                <a:latin typeface="Times New Roman"/>
                <a:cs typeface="Times New Roman"/>
              </a:rPr>
              <a:t>Office,</a:t>
            </a:r>
            <a:r>
              <a:rPr sz="2200" spc="10" dirty="0">
                <a:latin typeface="Times New Roman"/>
                <a:cs typeface="Times New Roman"/>
              </a:rPr>
              <a:t> </a:t>
            </a:r>
            <a:r>
              <a:rPr sz="2200" spc="-5" dirty="0">
                <a:latin typeface="Times New Roman"/>
                <a:cs typeface="Times New Roman"/>
              </a:rPr>
              <a:t>Kolkata: Guidelines </a:t>
            </a:r>
            <a:r>
              <a:rPr sz="2200" dirty="0">
                <a:latin typeface="Times New Roman"/>
                <a:cs typeface="Times New Roman"/>
              </a:rPr>
              <a:t>for</a:t>
            </a:r>
            <a:r>
              <a:rPr sz="2200" spc="-5" dirty="0">
                <a:latin typeface="Times New Roman"/>
                <a:cs typeface="Times New Roman"/>
              </a:rPr>
              <a:t> Registration)</a:t>
            </a:r>
            <a:endParaRPr sz="2200" dirty="0">
              <a:latin typeface="Times New Roman"/>
              <a:cs typeface="Times New Roman"/>
            </a:endParaRPr>
          </a:p>
          <a:p>
            <a:pPr marL="12700" marR="183515">
              <a:buSzPct val="95454"/>
              <a:buChar char="•"/>
              <a:tabLst>
                <a:tab pos="111760" algn="l"/>
              </a:tabLst>
            </a:pPr>
            <a:r>
              <a:rPr sz="2200" spc="-5" dirty="0">
                <a:latin typeface="Times New Roman"/>
                <a:cs typeface="Times New Roman"/>
              </a:rPr>
              <a:t>Designs</a:t>
            </a:r>
            <a:r>
              <a:rPr sz="2200" spc="-15" dirty="0">
                <a:latin typeface="Times New Roman"/>
                <a:cs typeface="Times New Roman"/>
              </a:rPr>
              <a:t> </a:t>
            </a:r>
            <a:r>
              <a:rPr sz="2200" spc="-5" dirty="0">
                <a:latin typeface="Times New Roman"/>
                <a:cs typeface="Times New Roman"/>
              </a:rPr>
              <a:t>are</a:t>
            </a:r>
            <a:r>
              <a:rPr sz="2200" spc="15" dirty="0">
                <a:latin typeface="Times New Roman"/>
                <a:cs typeface="Times New Roman"/>
              </a:rPr>
              <a:t> </a:t>
            </a:r>
            <a:r>
              <a:rPr sz="2200" spc="-5" dirty="0">
                <a:latin typeface="Times New Roman"/>
                <a:cs typeface="Times New Roman"/>
              </a:rPr>
              <a:t>valid</a:t>
            </a:r>
            <a:r>
              <a:rPr sz="2200" spc="5" dirty="0">
                <a:latin typeface="Times New Roman"/>
                <a:cs typeface="Times New Roman"/>
              </a:rPr>
              <a:t> </a:t>
            </a:r>
            <a:r>
              <a:rPr sz="2200" dirty="0">
                <a:latin typeface="Times New Roman"/>
                <a:cs typeface="Times New Roman"/>
              </a:rPr>
              <a:t>for </a:t>
            </a:r>
            <a:r>
              <a:rPr sz="2200" spc="-5" dirty="0">
                <a:latin typeface="Times New Roman"/>
                <a:cs typeface="Times New Roman"/>
              </a:rPr>
              <a:t>a maximum</a:t>
            </a:r>
            <a:r>
              <a:rPr sz="2200" spc="5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10 years,</a:t>
            </a:r>
            <a:r>
              <a:rPr sz="2200" spc="-10" dirty="0">
                <a:latin typeface="Times New Roman"/>
                <a:cs typeface="Times New Roman"/>
              </a:rPr>
              <a:t> </a:t>
            </a:r>
            <a:r>
              <a:rPr sz="2200" spc="-5" dirty="0">
                <a:latin typeface="Times New Roman"/>
                <a:cs typeface="Times New Roman"/>
              </a:rPr>
              <a:t>renewable</a:t>
            </a:r>
            <a:r>
              <a:rPr sz="2200" spc="15" dirty="0">
                <a:latin typeface="Times New Roman"/>
                <a:cs typeface="Times New Roman"/>
              </a:rPr>
              <a:t> </a:t>
            </a:r>
            <a:r>
              <a:rPr sz="2200" dirty="0">
                <a:latin typeface="Times New Roman"/>
                <a:cs typeface="Times New Roman"/>
              </a:rPr>
              <a:t>for </a:t>
            </a:r>
            <a:r>
              <a:rPr sz="2200" spc="-5" dirty="0">
                <a:latin typeface="Times New Roman"/>
                <a:cs typeface="Times New Roman"/>
              </a:rPr>
              <a:t>a </a:t>
            </a:r>
            <a:r>
              <a:rPr sz="2200" spc="-535" dirty="0">
                <a:latin typeface="Times New Roman"/>
                <a:cs typeface="Times New Roman"/>
              </a:rPr>
              <a:t> </a:t>
            </a:r>
            <a:r>
              <a:rPr sz="2200" spc="-5" dirty="0">
                <a:latin typeface="Times New Roman"/>
                <a:cs typeface="Times New Roman"/>
              </a:rPr>
              <a:t>further</a:t>
            </a:r>
            <a:r>
              <a:rPr sz="2200" spc="5" dirty="0">
                <a:latin typeface="Times New Roman"/>
                <a:cs typeface="Times New Roman"/>
              </a:rPr>
              <a:t> </a:t>
            </a:r>
            <a:r>
              <a:rPr sz="2200" spc="-5" dirty="0">
                <a:latin typeface="Times New Roman"/>
                <a:cs typeface="Times New Roman"/>
              </a:rPr>
              <a:t>five years.</a:t>
            </a:r>
            <a:endParaRPr sz="2200" dirty="0">
              <a:latin typeface="Times New Roman"/>
              <a:cs typeface="Times New Roman"/>
            </a:endParaRPr>
          </a:p>
          <a:p>
            <a:pPr marL="111760" indent="-99060">
              <a:buSzPct val="95454"/>
              <a:buChar char="•"/>
              <a:tabLst>
                <a:tab pos="111760" algn="l"/>
              </a:tabLst>
            </a:pPr>
            <a:r>
              <a:rPr sz="2200" spc="-5" dirty="0">
                <a:latin typeface="Times New Roman"/>
                <a:cs typeface="Times New Roman"/>
              </a:rPr>
              <a:t>T</a:t>
            </a:r>
            <a:r>
              <a:rPr sz="2200" dirty="0">
                <a:latin typeface="Times New Roman"/>
                <a:cs typeface="Times New Roman"/>
              </a:rPr>
              <a:t>h</a:t>
            </a:r>
            <a:r>
              <a:rPr sz="2200" spc="-5" dirty="0">
                <a:latin typeface="Times New Roman"/>
                <a:cs typeface="Times New Roman"/>
              </a:rPr>
              <a:t>e</a:t>
            </a:r>
            <a:r>
              <a:rPr sz="2200" dirty="0">
                <a:latin typeface="Times New Roman"/>
                <a:cs typeface="Times New Roman"/>
              </a:rPr>
              <a:t> </a:t>
            </a:r>
            <a:r>
              <a:rPr sz="2200" spc="-5" dirty="0">
                <a:latin typeface="Times New Roman"/>
                <a:cs typeface="Times New Roman"/>
              </a:rPr>
              <a:t>‘ri</a:t>
            </a:r>
            <a:r>
              <a:rPr sz="2200" dirty="0">
                <a:latin typeface="Times New Roman"/>
                <a:cs typeface="Times New Roman"/>
              </a:rPr>
              <a:t>g</a:t>
            </a:r>
            <a:r>
              <a:rPr sz="2200" spc="-5" dirty="0">
                <a:latin typeface="Times New Roman"/>
                <a:cs typeface="Times New Roman"/>
              </a:rPr>
              <a:t>ht</a:t>
            </a:r>
            <a:r>
              <a:rPr sz="2200" dirty="0">
                <a:latin typeface="Times New Roman"/>
                <a:cs typeface="Times New Roman"/>
              </a:rPr>
              <a:t> o</a:t>
            </a:r>
            <a:r>
              <a:rPr sz="2200" spc="-5" dirty="0">
                <a:latin typeface="Times New Roman"/>
                <a:cs typeface="Times New Roman"/>
              </a:rPr>
              <a:t>f </a:t>
            </a:r>
            <a:r>
              <a:rPr sz="2200" dirty="0">
                <a:latin typeface="Times New Roman"/>
                <a:cs typeface="Times New Roman"/>
              </a:rPr>
              <a:t>p</a:t>
            </a:r>
            <a:r>
              <a:rPr sz="2200" spc="-5" dirty="0">
                <a:latin typeface="Times New Roman"/>
                <a:cs typeface="Times New Roman"/>
              </a:rPr>
              <a:t>ri</a:t>
            </a:r>
            <a:r>
              <a:rPr sz="2200" dirty="0">
                <a:latin typeface="Times New Roman"/>
                <a:cs typeface="Times New Roman"/>
              </a:rPr>
              <a:t>o</a:t>
            </a:r>
            <a:r>
              <a:rPr sz="2200" spc="-5" dirty="0">
                <a:latin typeface="Times New Roman"/>
                <a:cs typeface="Times New Roman"/>
              </a:rPr>
              <a:t>rit</a:t>
            </a:r>
            <a:r>
              <a:rPr sz="2200" spc="10" dirty="0">
                <a:latin typeface="Times New Roman"/>
                <a:cs typeface="Times New Roman"/>
              </a:rPr>
              <a:t>y</a:t>
            </a:r>
            <a:r>
              <a:rPr sz="2200" spc="-5" dirty="0">
                <a:latin typeface="Times New Roman"/>
                <a:cs typeface="Times New Roman"/>
              </a:rPr>
              <a:t>’</a:t>
            </a:r>
            <a:r>
              <a:rPr sz="2200" spc="-170" dirty="0">
                <a:latin typeface="Times New Roman"/>
                <a:cs typeface="Times New Roman"/>
              </a:rPr>
              <a:t> </a:t>
            </a:r>
            <a:r>
              <a:rPr sz="2200" spc="-5" dirty="0">
                <a:latin typeface="Times New Roman"/>
                <a:cs typeface="Times New Roman"/>
              </a:rPr>
              <a:t>for</a:t>
            </a:r>
            <a:r>
              <a:rPr sz="2200" spc="10" dirty="0">
                <a:latin typeface="Times New Roman"/>
                <a:cs typeface="Times New Roman"/>
              </a:rPr>
              <a:t> </a:t>
            </a:r>
            <a:r>
              <a:rPr sz="2200" spc="-5" dirty="0">
                <a:latin typeface="Times New Roman"/>
                <a:cs typeface="Times New Roman"/>
              </a:rPr>
              <a:t>previ</a:t>
            </a:r>
            <a:r>
              <a:rPr sz="2200" spc="5" dirty="0">
                <a:latin typeface="Times New Roman"/>
                <a:cs typeface="Times New Roman"/>
              </a:rPr>
              <a:t>o</a:t>
            </a:r>
            <a:r>
              <a:rPr sz="2200" spc="-5" dirty="0">
                <a:latin typeface="Times New Roman"/>
                <a:cs typeface="Times New Roman"/>
              </a:rPr>
              <a:t>us</a:t>
            </a:r>
            <a:r>
              <a:rPr sz="2200" spc="-15" dirty="0">
                <a:latin typeface="Times New Roman"/>
                <a:cs typeface="Times New Roman"/>
              </a:rPr>
              <a:t> </a:t>
            </a:r>
            <a:r>
              <a:rPr sz="2200" spc="-5" dirty="0">
                <a:latin typeface="Times New Roman"/>
                <a:cs typeface="Times New Roman"/>
              </a:rPr>
              <a:t>fili</a:t>
            </a:r>
            <a:r>
              <a:rPr sz="2200" dirty="0">
                <a:latin typeface="Times New Roman"/>
                <a:cs typeface="Times New Roman"/>
              </a:rPr>
              <a:t>n</a:t>
            </a:r>
            <a:r>
              <a:rPr sz="2200" spc="-5" dirty="0">
                <a:latin typeface="Times New Roman"/>
                <a:cs typeface="Times New Roman"/>
              </a:rPr>
              <a:t>gs</a:t>
            </a:r>
            <a:r>
              <a:rPr sz="2200" spc="-15" dirty="0">
                <a:latin typeface="Times New Roman"/>
                <a:cs typeface="Times New Roman"/>
              </a:rPr>
              <a:t> </a:t>
            </a:r>
            <a:r>
              <a:rPr sz="2200" spc="-5" dirty="0">
                <a:latin typeface="Times New Roman"/>
                <a:cs typeface="Times New Roman"/>
              </a:rPr>
              <a:t>of </a:t>
            </a:r>
            <a:r>
              <a:rPr sz="2200" dirty="0">
                <a:latin typeface="Times New Roman"/>
                <a:cs typeface="Times New Roman"/>
              </a:rPr>
              <a:t>d</a:t>
            </a:r>
            <a:r>
              <a:rPr sz="2200" spc="-5" dirty="0">
                <a:latin typeface="Times New Roman"/>
                <a:cs typeface="Times New Roman"/>
              </a:rPr>
              <a:t>esig</a:t>
            </a:r>
            <a:r>
              <a:rPr sz="2200" dirty="0">
                <a:latin typeface="Times New Roman"/>
                <a:cs typeface="Times New Roman"/>
              </a:rPr>
              <a:t>n</a:t>
            </a:r>
            <a:r>
              <a:rPr sz="2200" spc="-5" dirty="0">
                <a:latin typeface="Times New Roman"/>
                <a:cs typeface="Times New Roman"/>
              </a:rPr>
              <a:t>s</a:t>
            </a:r>
            <a:r>
              <a:rPr sz="2200" spc="-15" dirty="0">
                <a:latin typeface="Times New Roman"/>
                <a:cs typeface="Times New Roman"/>
              </a:rPr>
              <a:t> </a:t>
            </a:r>
            <a:r>
              <a:rPr sz="2200" spc="-5" dirty="0">
                <a:latin typeface="Times New Roman"/>
                <a:cs typeface="Times New Roman"/>
              </a:rPr>
              <a:t>overs</a:t>
            </a:r>
            <a:r>
              <a:rPr sz="2200" spc="-15" dirty="0">
                <a:latin typeface="Times New Roman"/>
                <a:cs typeface="Times New Roman"/>
              </a:rPr>
              <a:t>e</a:t>
            </a:r>
            <a:r>
              <a:rPr sz="2200" spc="-5" dirty="0">
                <a:latin typeface="Times New Roman"/>
                <a:cs typeface="Times New Roman"/>
              </a:rPr>
              <a:t>as</a:t>
            </a:r>
            <a:endParaRPr sz="2200" dirty="0">
              <a:latin typeface="Times New Roman"/>
              <a:cs typeface="Times New Roman"/>
            </a:endParaRPr>
          </a:p>
          <a:p>
            <a:pPr marL="12700">
              <a:spcBef>
                <a:spcPts val="5"/>
              </a:spcBef>
            </a:pPr>
            <a:r>
              <a:rPr sz="2200" spc="-5" dirty="0">
                <a:latin typeface="Times New Roman"/>
                <a:cs typeface="Times New Roman"/>
              </a:rPr>
              <a:t>requires</a:t>
            </a:r>
            <a:r>
              <a:rPr sz="2200" dirty="0">
                <a:latin typeface="Times New Roman"/>
                <a:cs typeface="Times New Roman"/>
              </a:rPr>
              <a:t> </a:t>
            </a:r>
            <a:r>
              <a:rPr sz="2200" spc="-5" dirty="0">
                <a:latin typeface="Times New Roman"/>
                <a:cs typeface="Times New Roman"/>
              </a:rPr>
              <a:t>filing</a:t>
            </a:r>
            <a:r>
              <a:rPr sz="2200" spc="15" dirty="0">
                <a:latin typeface="Times New Roman"/>
                <a:cs typeface="Times New Roman"/>
              </a:rPr>
              <a:t> </a:t>
            </a:r>
            <a:r>
              <a:rPr sz="2200" spc="-5" dirty="0">
                <a:latin typeface="Times New Roman"/>
                <a:cs typeface="Times New Roman"/>
              </a:rPr>
              <a:t>in</a:t>
            </a:r>
            <a:r>
              <a:rPr sz="2200" spc="10" dirty="0">
                <a:latin typeface="Times New Roman"/>
                <a:cs typeface="Times New Roman"/>
              </a:rPr>
              <a:t> </a:t>
            </a:r>
            <a:r>
              <a:rPr sz="2200" spc="-5" dirty="0">
                <a:latin typeface="Times New Roman"/>
                <a:cs typeface="Times New Roman"/>
              </a:rPr>
              <a:t>India</a:t>
            </a:r>
            <a:r>
              <a:rPr sz="2200" dirty="0">
                <a:latin typeface="Times New Roman"/>
                <a:cs typeface="Times New Roman"/>
              </a:rPr>
              <a:t> </a:t>
            </a:r>
            <a:r>
              <a:rPr sz="2200" spc="-5" dirty="0">
                <a:latin typeface="Times New Roman"/>
                <a:cs typeface="Times New Roman"/>
              </a:rPr>
              <a:t>within</a:t>
            </a:r>
            <a:r>
              <a:rPr sz="2200" dirty="0">
                <a:latin typeface="Times New Roman"/>
                <a:cs typeface="Times New Roman"/>
              </a:rPr>
              <a:t> </a:t>
            </a:r>
            <a:r>
              <a:rPr sz="2200" spc="-5" dirty="0">
                <a:latin typeface="Times New Roman"/>
                <a:cs typeface="Times New Roman"/>
              </a:rPr>
              <a:t>six</a:t>
            </a:r>
            <a:r>
              <a:rPr sz="2200" spc="10" dirty="0">
                <a:latin typeface="Times New Roman"/>
                <a:cs typeface="Times New Roman"/>
              </a:rPr>
              <a:t> </a:t>
            </a:r>
            <a:r>
              <a:rPr sz="2200" spc="-5" dirty="0">
                <a:latin typeface="Times New Roman"/>
                <a:cs typeface="Times New Roman"/>
              </a:rPr>
              <a:t>months</a:t>
            </a:r>
            <a:r>
              <a:rPr sz="2200" spc="5" dirty="0">
                <a:latin typeface="Times New Roman"/>
                <a:cs typeface="Times New Roman"/>
              </a:rPr>
              <a:t> </a:t>
            </a:r>
            <a:r>
              <a:rPr sz="2200" spc="-5" dirty="0">
                <a:latin typeface="Times New Roman"/>
                <a:cs typeface="Times New Roman"/>
              </a:rPr>
              <a:t>of</a:t>
            </a:r>
            <a:r>
              <a:rPr sz="2200" spc="5" dirty="0">
                <a:latin typeface="Times New Roman"/>
                <a:cs typeface="Times New Roman"/>
              </a:rPr>
              <a:t> </a:t>
            </a:r>
            <a:r>
              <a:rPr sz="2200" spc="-5" dirty="0">
                <a:latin typeface="Times New Roman"/>
                <a:cs typeface="Times New Roman"/>
              </a:rPr>
              <a:t>an</a:t>
            </a:r>
            <a:r>
              <a:rPr sz="2200" spc="60" dirty="0">
                <a:latin typeface="Times New Roman"/>
                <a:cs typeface="Times New Roman"/>
              </a:rPr>
              <a:t> </a:t>
            </a:r>
            <a:r>
              <a:rPr sz="2200" spc="-5" dirty="0">
                <a:latin typeface="Times New Roman"/>
                <a:cs typeface="Times New Roman"/>
              </a:rPr>
              <a:t>overseas</a:t>
            </a:r>
            <a:r>
              <a:rPr sz="2200" dirty="0">
                <a:latin typeface="Times New Roman"/>
                <a:cs typeface="Times New Roman"/>
              </a:rPr>
              <a:t> </a:t>
            </a:r>
            <a:r>
              <a:rPr sz="2200" spc="-5" dirty="0">
                <a:latin typeface="Times New Roman"/>
                <a:cs typeface="Times New Roman"/>
              </a:rPr>
              <a:t>filing.</a:t>
            </a:r>
            <a:endParaRPr sz="2200" dirty="0">
              <a:latin typeface="Times New Roman"/>
              <a:cs typeface="Times New Roman"/>
            </a:endParaRPr>
          </a:p>
        </p:txBody>
      </p:sp>
      <p:sp>
        <p:nvSpPr>
          <p:cNvPr id="3" name="object 3"/>
          <p:cNvSpPr txBox="1">
            <a:spLocks noGrp="1"/>
          </p:cNvSpPr>
          <p:nvPr>
            <p:ph type="title"/>
          </p:nvPr>
        </p:nvSpPr>
        <p:spPr>
          <a:xfrm>
            <a:off x="4084702" y="603249"/>
            <a:ext cx="4592159" cy="702115"/>
          </a:xfrm>
          <a:prstGeom prst="rect">
            <a:avLst/>
          </a:prstGeom>
        </p:spPr>
        <p:txBody>
          <a:bodyPr spcFirstLastPara="1" vert="horz" wrap="square" lIns="0" tIns="12065" rIns="0" bIns="0" rtlCol="0" anchor="t" anchorCtr="0">
            <a:spAutoFit/>
          </a:bodyPr>
          <a:lstStyle/>
          <a:p>
            <a:pPr marL="12700">
              <a:spcBef>
                <a:spcPts val="95"/>
              </a:spcBef>
            </a:pPr>
            <a:r>
              <a:rPr spc="-5" dirty="0"/>
              <a:t>Industrial</a:t>
            </a:r>
            <a:r>
              <a:rPr spc="-10" dirty="0"/>
              <a:t> </a:t>
            </a:r>
            <a:r>
              <a:rPr spc="-5" dirty="0"/>
              <a:t>Designs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SzPts val="1800"/>
              <a:buNone/>
            </a:pPr>
            <a:r>
              <a:rPr lang="en-US" sz="1800" b="1" dirty="0">
                <a:solidFill>
                  <a:srgbClr val="31859B"/>
                </a:solidFill>
                <a:latin typeface="Arial"/>
                <a:ea typeface="Arial"/>
                <a:cs typeface="Arial"/>
                <a:sym typeface="Arial"/>
              </a:rPr>
              <a:t>Unit IV</a:t>
            </a:r>
            <a:endParaRPr sz="1800" b="1" dirty="0">
              <a:solidFill>
                <a:srgbClr val="31859B"/>
              </a:solidFill>
              <a:latin typeface="Arial"/>
              <a:ea typeface="Arial"/>
              <a:cs typeface="Arial"/>
              <a:sym typeface="Arial"/>
            </a:endParaRPr>
          </a:p>
          <a:p>
            <a:pPr marL="0" lvl="0" indent="0" algn="ctr" rtl="0">
              <a:lnSpc>
                <a:spcPct val="115000"/>
              </a:lnSpc>
              <a:spcBef>
                <a:spcPts val="360"/>
              </a:spcBef>
              <a:spcAft>
                <a:spcPts val="0"/>
              </a:spcAft>
              <a:buSzPts val="1800"/>
              <a:buNone/>
            </a:pPr>
            <a:r>
              <a:rPr lang="en-US" sz="1800" b="1" dirty="0">
                <a:solidFill>
                  <a:srgbClr val="FF0000"/>
                </a:solidFill>
                <a:latin typeface="Times New Roman"/>
                <a:ea typeface="Times New Roman"/>
                <a:cs typeface="Times New Roman"/>
                <a:sym typeface="Times New Roman"/>
              </a:rPr>
              <a:t>Intellectual Property Rights</a:t>
            </a:r>
            <a:endParaRPr sz="1800" b="1" dirty="0">
              <a:solidFill>
                <a:srgbClr val="FF0000"/>
              </a:solidFill>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Libre Baskerville"/>
                <a:ea typeface="Libre Baskerville"/>
                <a:cs typeface="Libre Baskerville"/>
                <a:sym typeface="Libre Baskerville"/>
              </a:rPr>
              <a:t>Introduction to IPR: </a:t>
            </a:r>
            <a:r>
              <a:rPr lang="en-US" sz="1800" dirty="0">
                <a:latin typeface="Times New Roman"/>
                <a:ea typeface="Times New Roman"/>
                <a:cs typeface="Times New Roman"/>
                <a:sym typeface="Times New Roman"/>
              </a:rPr>
              <a:t>Different forms of IPR, Role of IPR in Research and Development. TRIPS Agreement, Patent Cooperation Treaty (PCT).</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Libre Baskerville"/>
                <a:ea typeface="Libre Baskerville"/>
                <a:cs typeface="Libre Baskerville"/>
                <a:sym typeface="Libre Baskerville"/>
              </a:rPr>
              <a:t>Patents:</a:t>
            </a:r>
            <a:r>
              <a:rPr lang="en-US" sz="1800" dirty="0">
                <a:latin typeface="Times New Roman"/>
                <a:ea typeface="Times New Roman"/>
                <a:cs typeface="Times New Roman"/>
                <a:sym typeface="Times New Roman"/>
              </a:rPr>
              <a:t> Brief history of Patents-Indian and Global Scenario, Principles Underlying Patent Law, Types of Patent Applications in India, Procedure for Obtaining a Patent. Non Patentable Inventions. Rights Conferred to a Patentee, Basmati Rice Patent Case.</a:t>
            </a:r>
            <a:endParaRPr sz="1800" dirty="0">
              <a:latin typeface="Times New Roman"/>
              <a:ea typeface="Times New Roman"/>
              <a:cs typeface="Times New Roman"/>
              <a:sym typeface="Times New Roman"/>
            </a:endParaRP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762B-9BB1-D901-69D7-9EBA703E0488}"/>
              </a:ext>
            </a:extLst>
          </p:cNvPr>
          <p:cNvSpPr>
            <a:spLocks noGrp="1"/>
          </p:cNvSpPr>
          <p:nvPr>
            <p:ph type="title"/>
          </p:nvPr>
        </p:nvSpPr>
        <p:spPr/>
        <p:txBody>
          <a:bodyPr/>
          <a:lstStyle/>
          <a:p>
            <a:endParaRPr lang="en-IN"/>
          </a:p>
        </p:txBody>
      </p:sp>
      <p:pic>
        <p:nvPicPr>
          <p:cNvPr id="6" name="object 2">
            <a:extLst>
              <a:ext uri="{FF2B5EF4-FFF2-40B4-BE49-F238E27FC236}">
                <a16:creationId xmlns:a16="http://schemas.microsoft.com/office/drawing/2014/main" id="{B6A61583-7107-9C4E-0B42-ABEF4D22106E}"/>
              </a:ext>
            </a:extLst>
          </p:cNvPr>
          <p:cNvPicPr/>
          <p:nvPr/>
        </p:nvPicPr>
        <p:blipFill>
          <a:blip r:embed="rId2" cstate="print"/>
          <a:stretch>
            <a:fillRect/>
          </a:stretch>
        </p:blipFill>
        <p:spPr>
          <a:xfrm>
            <a:off x="1652120" y="913096"/>
            <a:ext cx="8291945" cy="5031807"/>
          </a:xfrm>
          <a:prstGeom prst="rect">
            <a:avLst/>
          </a:prstGeom>
        </p:spPr>
      </p:pic>
    </p:spTree>
    <p:extLst>
      <p:ext uri="{BB962C8B-B14F-4D97-AF65-F5344CB8AC3E}">
        <p14:creationId xmlns:p14="http://schemas.microsoft.com/office/powerpoint/2010/main" val="13303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FB7A-F669-0B5F-CE03-30C589E27CD0}"/>
              </a:ext>
            </a:extLst>
          </p:cNvPr>
          <p:cNvSpPr>
            <a:spLocks noGrp="1"/>
          </p:cNvSpPr>
          <p:nvPr>
            <p:ph type="title"/>
          </p:nvPr>
        </p:nvSpPr>
        <p:spPr/>
        <p:txBody>
          <a:bodyPr/>
          <a:lstStyle/>
          <a:p>
            <a:endParaRPr lang="en-IN"/>
          </a:p>
        </p:txBody>
      </p:sp>
      <p:pic>
        <p:nvPicPr>
          <p:cNvPr id="6" name="object 2">
            <a:extLst>
              <a:ext uri="{FF2B5EF4-FFF2-40B4-BE49-F238E27FC236}">
                <a16:creationId xmlns:a16="http://schemas.microsoft.com/office/drawing/2014/main" id="{EB8F100D-D51C-F11F-FF22-218D0C42DC91}"/>
              </a:ext>
            </a:extLst>
          </p:cNvPr>
          <p:cNvPicPr/>
          <p:nvPr/>
        </p:nvPicPr>
        <p:blipFill>
          <a:blip r:embed="rId2" cstate="print"/>
          <a:stretch>
            <a:fillRect/>
          </a:stretch>
        </p:blipFill>
        <p:spPr>
          <a:xfrm>
            <a:off x="1626704" y="274638"/>
            <a:ext cx="8610600" cy="6374892"/>
          </a:xfrm>
          <a:prstGeom prst="rect">
            <a:avLst/>
          </a:prstGeom>
        </p:spPr>
      </p:pic>
    </p:spTree>
    <p:extLst>
      <p:ext uri="{BB962C8B-B14F-4D97-AF65-F5344CB8AC3E}">
        <p14:creationId xmlns:p14="http://schemas.microsoft.com/office/powerpoint/2010/main" val="146224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1441" y="336549"/>
            <a:ext cx="3040762" cy="702115"/>
          </a:xfrm>
          <a:prstGeom prst="rect">
            <a:avLst/>
          </a:prstGeom>
        </p:spPr>
        <p:txBody>
          <a:bodyPr spcFirstLastPara="1" vert="horz" wrap="square" lIns="0" tIns="12065" rIns="0" bIns="0" rtlCol="0" anchor="t" anchorCtr="0">
            <a:spAutoFit/>
          </a:bodyPr>
          <a:lstStyle/>
          <a:p>
            <a:pPr marL="12700">
              <a:spcBef>
                <a:spcPts val="95"/>
              </a:spcBef>
            </a:pPr>
            <a:r>
              <a:rPr spc="-5" dirty="0"/>
              <a:t>Pat</a:t>
            </a:r>
            <a:r>
              <a:rPr dirty="0"/>
              <a:t>e</a:t>
            </a:r>
            <a:r>
              <a:rPr spc="-5" dirty="0"/>
              <a:t>nts</a:t>
            </a:r>
          </a:p>
        </p:txBody>
      </p:sp>
      <p:sp>
        <p:nvSpPr>
          <p:cNvPr id="3" name="object 3"/>
          <p:cNvSpPr txBox="1"/>
          <p:nvPr/>
        </p:nvSpPr>
        <p:spPr>
          <a:xfrm>
            <a:off x="1602740" y="979446"/>
            <a:ext cx="5634355" cy="2909570"/>
          </a:xfrm>
          <a:prstGeom prst="rect">
            <a:avLst/>
          </a:prstGeom>
        </p:spPr>
        <p:txBody>
          <a:bodyPr vert="horz" wrap="square" lIns="0" tIns="12065" rIns="0" bIns="0" rtlCol="0">
            <a:spAutoFit/>
          </a:bodyPr>
          <a:lstStyle/>
          <a:p>
            <a:pPr marL="355600" marR="5080" indent="-342900" algn="just">
              <a:lnSpc>
                <a:spcPct val="120100"/>
              </a:lnSpc>
              <a:spcBef>
                <a:spcPts val="95"/>
              </a:spcBef>
              <a:buChar char="•"/>
              <a:tabLst>
                <a:tab pos="355600" algn="l"/>
              </a:tabLst>
            </a:pPr>
            <a:r>
              <a:rPr sz="2200" spc="-5" dirty="0">
                <a:latin typeface="Arial MT"/>
                <a:cs typeface="Arial MT"/>
              </a:rPr>
              <a:t>The </a:t>
            </a:r>
            <a:r>
              <a:rPr sz="2200" dirty="0">
                <a:latin typeface="Arial MT"/>
                <a:cs typeface="Arial MT"/>
              </a:rPr>
              <a:t>term </a:t>
            </a:r>
            <a:r>
              <a:rPr sz="2200" spc="-5" dirty="0">
                <a:latin typeface="Arial MT"/>
                <a:cs typeface="Arial MT"/>
              </a:rPr>
              <a:t>"patent" originates </a:t>
            </a:r>
            <a:r>
              <a:rPr sz="2200" dirty="0">
                <a:latin typeface="Arial MT"/>
                <a:cs typeface="Arial MT"/>
              </a:rPr>
              <a:t>from the </a:t>
            </a:r>
            <a:r>
              <a:rPr sz="2200" spc="-5" dirty="0">
                <a:latin typeface="Arial MT"/>
                <a:cs typeface="Arial MT"/>
              </a:rPr>
              <a:t>Latin </a:t>
            </a:r>
            <a:r>
              <a:rPr sz="2200" spc="-600" dirty="0">
                <a:latin typeface="Arial MT"/>
                <a:cs typeface="Arial MT"/>
              </a:rPr>
              <a:t> </a:t>
            </a:r>
            <a:r>
              <a:rPr sz="2200" spc="-5" dirty="0">
                <a:latin typeface="Arial MT"/>
                <a:cs typeface="Arial MT"/>
              </a:rPr>
              <a:t>word </a:t>
            </a:r>
            <a:r>
              <a:rPr sz="2200" b="1" i="1" dirty="0"/>
              <a:t>patere </a:t>
            </a:r>
            <a:r>
              <a:rPr sz="2200" spc="-5" dirty="0">
                <a:latin typeface="Arial MT"/>
                <a:cs typeface="Arial MT"/>
              </a:rPr>
              <a:t>which means "to lay open" </a:t>
            </a:r>
            <a:r>
              <a:rPr sz="2200" dirty="0">
                <a:latin typeface="Arial MT"/>
                <a:cs typeface="Arial MT"/>
              </a:rPr>
              <a:t> </a:t>
            </a:r>
            <a:r>
              <a:rPr sz="2200" spc="-5" dirty="0">
                <a:latin typeface="Arial MT"/>
                <a:cs typeface="Arial MT"/>
              </a:rPr>
              <a:t>(i.e.,</a:t>
            </a:r>
            <a:r>
              <a:rPr sz="2200" spc="5" dirty="0">
                <a:latin typeface="Arial MT"/>
                <a:cs typeface="Arial MT"/>
              </a:rPr>
              <a:t> </a:t>
            </a:r>
            <a:r>
              <a:rPr sz="2200" spc="-5" dirty="0">
                <a:latin typeface="Arial MT"/>
                <a:cs typeface="Arial MT"/>
              </a:rPr>
              <a:t>make</a:t>
            </a:r>
            <a:r>
              <a:rPr sz="2200" spc="25" dirty="0">
                <a:latin typeface="Arial MT"/>
                <a:cs typeface="Arial MT"/>
              </a:rPr>
              <a:t> </a:t>
            </a:r>
            <a:r>
              <a:rPr sz="2200" spc="-5" dirty="0">
                <a:latin typeface="Arial MT"/>
                <a:cs typeface="Arial MT"/>
              </a:rPr>
              <a:t>available</a:t>
            </a:r>
            <a:r>
              <a:rPr sz="2200" spc="15" dirty="0">
                <a:latin typeface="Arial MT"/>
                <a:cs typeface="Arial MT"/>
              </a:rPr>
              <a:t> </a:t>
            </a:r>
            <a:r>
              <a:rPr sz="2200" spc="-5" dirty="0">
                <a:latin typeface="Arial MT"/>
                <a:cs typeface="Arial MT"/>
              </a:rPr>
              <a:t>for</a:t>
            </a:r>
            <a:r>
              <a:rPr sz="2200" spc="25" dirty="0">
                <a:latin typeface="Arial MT"/>
                <a:cs typeface="Arial MT"/>
              </a:rPr>
              <a:t> </a:t>
            </a:r>
            <a:r>
              <a:rPr sz="2200" spc="-5" dirty="0">
                <a:latin typeface="Arial MT"/>
                <a:cs typeface="Arial MT"/>
              </a:rPr>
              <a:t>public</a:t>
            </a:r>
            <a:r>
              <a:rPr sz="2200" spc="5" dirty="0">
                <a:latin typeface="Arial MT"/>
                <a:cs typeface="Arial MT"/>
              </a:rPr>
              <a:t> </a:t>
            </a:r>
            <a:r>
              <a:rPr sz="2200" spc="-5" dirty="0">
                <a:latin typeface="Arial MT"/>
                <a:cs typeface="Arial MT"/>
              </a:rPr>
              <a:t>inspection)</a:t>
            </a:r>
            <a:endParaRPr sz="2200" dirty="0">
              <a:latin typeface="Arial MT"/>
              <a:cs typeface="Arial MT"/>
            </a:endParaRPr>
          </a:p>
          <a:p>
            <a:pPr marL="355600" marR="5080" indent="-342900" algn="just">
              <a:lnSpc>
                <a:spcPct val="120000"/>
              </a:lnSpc>
              <a:spcBef>
                <a:spcPts val="525"/>
              </a:spcBef>
              <a:buChar char="•"/>
              <a:tabLst>
                <a:tab pos="355600" algn="l"/>
              </a:tabLst>
            </a:pPr>
            <a:r>
              <a:rPr sz="2200" spc="-5" dirty="0">
                <a:latin typeface="Arial MT"/>
                <a:cs typeface="Arial MT"/>
              </a:rPr>
              <a:t>Patent </a:t>
            </a:r>
            <a:r>
              <a:rPr sz="2200" dirty="0">
                <a:latin typeface="Arial MT"/>
                <a:cs typeface="Arial MT"/>
              </a:rPr>
              <a:t>provides </a:t>
            </a:r>
            <a:r>
              <a:rPr sz="2200" spc="-5" dirty="0">
                <a:latin typeface="Arial MT"/>
                <a:cs typeface="Arial MT"/>
              </a:rPr>
              <a:t>a set of </a:t>
            </a:r>
            <a:r>
              <a:rPr sz="2200" b="1" dirty="0">
                <a:highlight>
                  <a:srgbClr val="FFFF00"/>
                </a:highlight>
              </a:rPr>
              <a:t>exclusive </a:t>
            </a:r>
            <a:r>
              <a:rPr sz="2200" b="1" spc="-5" dirty="0">
                <a:highlight>
                  <a:srgbClr val="FFFF00"/>
                </a:highlight>
              </a:rPr>
              <a:t>rights </a:t>
            </a:r>
            <a:r>
              <a:rPr sz="2200" b="1" dirty="0">
                <a:highlight>
                  <a:srgbClr val="FFFF00"/>
                </a:highlight>
              </a:rPr>
              <a:t> </a:t>
            </a:r>
            <a:r>
              <a:rPr sz="2200" spc="-5" dirty="0">
                <a:highlight>
                  <a:srgbClr val="FFFF00"/>
                </a:highlight>
                <a:latin typeface="Arial MT"/>
                <a:cs typeface="Arial MT"/>
              </a:rPr>
              <a:t>granted</a:t>
            </a:r>
            <a:r>
              <a:rPr sz="2200" dirty="0">
                <a:highlight>
                  <a:srgbClr val="FFFF00"/>
                </a:highlight>
                <a:latin typeface="Arial MT"/>
                <a:cs typeface="Arial MT"/>
              </a:rPr>
              <a:t> </a:t>
            </a:r>
            <a:r>
              <a:rPr sz="2200" spc="-5" dirty="0">
                <a:highlight>
                  <a:srgbClr val="FFFF00"/>
                </a:highlight>
                <a:latin typeface="Arial MT"/>
                <a:cs typeface="Arial MT"/>
              </a:rPr>
              <a:t>by</a:t>
            </a:r>
            <a:r>
              <a:rPr sz="2200" dirty="0">
                <a:highlight>
                  <a:srgbClr val="FFFF00"/>
                </a:highlight>
                <a:latin typeface="Arial MT"/>
                <a:cs typeface="Arial MT"/>
              </a:rPr>
              <a:t> </a:t>
            </a:r>
            <a:r>
              <a:rPr sz="2200" spc="-5" dirty="0">
                <a:highlight>
                  <a:srgbClr val="FFFF00"/>
                </a:highlight>
                <a:latin typeface="Arial MT"/>
                <a:cs typeface="Arial MT"/>
              </a:rPr>
              <a:t>a</a:t>
            </a:r>
            <a:r>
              <a:rPr sz="2200" dirty="0">
                <a:highlight>
                  <a:srgbClr val="FFFF00"/>
                </a:highlight>
                <a:latin typeface="Arial MT"/>
                <a:cs typeface="Arial MT"/>
              </a:rPr>
              <a:t> </a:t>
            </a:r>
            <a:r>
              <a:rPr sz="2200" spc="-5" dirty="0">
                <a:highlight>
                  <a:srgbClr val="FFFF00"/>
                </a:highlight>
                <a:latin typeface="Arial MT"/>
                <a:cs typeface="Arial MT"/>
              </a:rPr>
              <a:t>state</a:t>
            </a:r>
            <a:r>
              <a:rPr sz="2200" dirty="0">
                <a:highlight>
                  <a:srgbClr val="FFFF00"/>
                </a:highlight>
                <a:latin typeface="Arial MT"/>
                <a:cs typeface="Arial MT"/>
              </a:rPr>
              <a:t> </a:t>
            </a:r>
            <a:r>
              <a:rPr sz="2200" spc="-5" dirty="0">
                <a:highlight>
                  <a:srgbClr val="FFFF00"/>
                </a:highlight>
                <a:latin typeface="Arial MT"/>
                <a:cs typeface="Arial MT"/>
              </a:rPr>
              <a:t>to</a:t>
            </a:r>
            <a:r>
              <a:rPr sz="2200" dirty="0">
                <a:highlight>
                  <a:srgbClr val="FFFF00"/>
                </a:highlight>
                <a:latin typeface="Arial MT"/>
                <a:cs typeface="Arial MT"/>
              </a:rPr>
              <a:t> </a:t>
            </a:r>
            <a:r>
              <a:rPr sz="2200" spc="-5" dirty="0">
                <a:highlight>
                  <a:srgbClr val="FFFF00"/>
                </a:highlight>
                <a:latin typeface="Arial MT"/>
                <a:cs typeface="Arial MT"/>
              </a:rPr>
              <a:t>a</a:t>
            </a:r>
            <a:r>
              <a:rPr sz="2200" dirty="0">
                <a:highlight>
                  <a:srgbClr val="FFFF00"/>
                </a:highlight>
                <a:latin typeface="Arial MT"/>
                <a:cs typeface="Arial MT"/>
              </a:rPr>
              <a:t> </a:t>
            </a:r>
            <a:r>
              <a:rPr sz="2200" spc="-5" dirty="0">
                <a:highlight>
                  <a:srgbClr val="FFFF00"/>
                </a:highlight>
                <a:latin typeface="Arial MT"/>
                <a:cs typeface="Arial MT"/>
              </a:rPr>
              <a:t>patentee</a:t>
            </a:r>
            <a:r>
              <a:rPr sz="2200" dirty="0">
                <a:highlight>
                  <a:srgbClr val="FFFF00"/>
                </a:highlight>
                <a:latin typeface="Arial MT"/>
                <a:cs typeface="Arial MT"/>
              </a:rPr>
              <a:t> </a:t>
            </a:r>
            <a:r>
              <a:rPr sz="2200" b="1" spc="-5" dirty="0">
                <a:highlight>
                  <a:srgbClr val="FFFF00"/>
                </a:highlight>
              </a:rPr>
              <a:t>for</a:t>
            </a:r>
            <a:r>
              <a:rPr sz="2200" b="1" spc="600" dirty="0">
                <a:highlight>
                  <a:srgbClr val="FFFF00"/>
                </a:highlight>
              </a:rPr>
              <a:t> </a:t>
            </a:r>
            <a:r>
              <a:rPr sz="2200" b="1" spc="-5" dirty="0">
                <a:highlight>
                  <a:srgbClr val="FFFF00"/>
                </a:highlight>
              </a:rPr>
              <a:t>a </a:t>
            </a:r>
            <a:r>
              <a:rPr sz="2200" b="1" spc="-600" dirty="0">
                <a:highlight>
                  <a:srgbClr val="FFFF00"/>
                </a:highlight>
              </a:rPr>
              <a:t> </a:t>
            </a:r>
            <a:r>
              <a:rPr sz="2200" b="1" spc="-5" dirty="0">
                <a:highlight>
                  <a:srgbClr val="FFFF00"/>
                </a:highlight>
              </a:rPr>
              <a:t>fixed </a:t>
            </a:r>
            <a:r>
              <a:rPr sz="2200" b="1" dirty="0">
                <a:highlight>
                  <a:srgbClr val="FFFF00"/>
                </a:highlight>
              </a:rPr>
              <a:t>period </a:t>
            </a:r>
            <a:r>
              <a:rPr sz="2200" b="1" spc="-5" dirty="0">
                <a:highlight>
                  <a:srgbClr val="FFFF00"/>
                </a:highlight>
              </a:rPr>
              <a:t>of time</a:t>
            </a:r>
            <a:r>
              <a:rPr sz="2200" b="1" spc="-5" dirty="0"/>
              <a:t> </a:t>
            </a:r>
            <a:r>
              <a:rPr sz="2200" spc="-5" dirty="0">
                <a:latin typeface="Arial MT"/>
                <a:cs typeface="Arial MT"/>
              </a:rPr>
              <a:t>in exchange </a:t>
            </a:r>
            <a:r>
              <a:rPr sz="2200" dirty="0">
                <a:latin typeface="Arial MT"/>
                <a:cs typeface="Arial MT"/>
              </a:rPr>
              <a:t>for </a:t>
            </a:r>
            <a:r>
              <a:rPr sz="2200" spc="-5" dirty="0">
                <a:latin typeface="Arial MT"/>
                <a:cs typeface="Arial MT"/>
              </a:rPr>
              <a:t>a full </a:t>
            </a:r>
            <a:r>
              <a:rPr sz="2200" spc="-600" dirty="0">
                <a:latin typeface="Arial MT"/>
                <a:cs typeface="Arial MT"/>
              </a:rPr>
              <a:t> </a:t>
            </a:r>
            <a:r>
              <a:rPr sz="2200" spc="-5" dirty="0">
                <a:latin typeface="Arial MT"/>
                <a:cs typeface="Arial MT"/>
              </a:rPr>
              <a:t>disclosure</a:t>
            </a:r>
            <a:r>
              <a:rPr sz="2200" dirty="0">
                <a:latin typeface="Arial MT"/>
                <a:cs typeface="Arial MT"/>
              </a:rPr>
              <a:t> </a:t>
            </a:r>
            <a:r>
              <a:rPr sz="2200" spc="-5" dirty="0">
                <a:latin typeface="Arial MT"/>
                <a:cs typeface="Arial MT"/>
              </a:rPr>
              <a:t>of</a:t>
            </a:r>
            <a:r>
              <a:rPr sz="2200" dirty="0">
                <a:latin typeface="Arial MT"/>
                <a:cs typeface="Arial MT"/>
              </a:rPr>
              <a:t> </a:t>
            </a:r>
            <a:r>
              <a:rPr sz="2200" spc="-5" dirty="0">
                <a:latin typeface="Arial MT"/>
                <a:cs typeface="Arial MT"/>
              </a:rPr>
              <a:t>an</a:t>
            </a:r>
            <a:r>
              <a:rPr sz="2200" dirty="0">
                <a:latin typeface="Arial MT"/>
                <a:cs typeface="Arial MT"/>
              </a:rPr>
              <a:t> </a:t>
            </a:r>
            <a:r>
              <a:rPr sz="2200" spc="-5" dirty="0">
                <a:latin typeface="Arial MT"/>
                <a:cs typeface="Arial MT"/>
              </a:rPr>
              <a:t>invention</a:t>
            </a:r>
            <a:endParaRPr sz="2200" dirty="0">
              <a:latin typeface="Arial MT"/>
              <a:cs typeface="Arial MT"/>
            </a:endParaRPr>
          </a:p>
        </p:txBody>
      </p:sp>
      <p:sp>
        <p:nvSpPr>
          <p:cNvPr id="4" name="object 4"/>
          <p:cNvSpPr txBox="1"/>
          <p:nvPr/>
        </p:nvSpPr>
        <p:spPr>
          <a:xfrm>
            <a:off x="1945641" y="4400550"/>
            <a:ext cx="4418965" cy="360680"/>
          </a:xfrm>
          <a:prstGeom prst="rect">
            <a:avLst/>
          </a:prstGeom>
        </p:spPr>
        <p:txBody>
          <a:bodyPr vert="horz" wrap="square" lIns="0" tIns="12065" rIns="0" bIns="0" rtlCol="0">
            <a:spAutoFit/>
          </a:bodyPr>
          <a:lstStyle/>
          <a:p>
            <a:pPr marL="12700">
              <a:spcBef>
                <a:spcPts val="95"/>
              </a:spcBef>
              <a:tabLst>
                <a:tab pos="1766570" algn="l"/>
                <a:tab pos="3582035" algn="l"/>
              </a:tabLst>
            </a:pPr>
            <a:r>
              <a:rPr sz="2200" b="1" spc="-5" dirty="0"/>
              <a:t>process,	machine,	article</a:t>
            </a:r>
            <a:endParaRPr sz="2200"/>
          </a:p>
        </p:txBody>
      </p:sp>
      <p:sp>
        <p:nvSpPr>
          <p:cNvPr id="5" name="object 5"/>
          <p:cNvSpPr txBox="1"/>
          <p:nvPr/>
        </p:nvSpPr>
        <p:spPr>
          <a:xfrm>
            <a:off x="1602739" y="3929787"/>
            <a:ext cx="5633720" cy="831215"/>
          </a:xfrm>
          <a:prstGeom prst="rect">
            <a:avLst/>
          </a:prstGeom>
        </p:spPr>
        <p:txBody>
          <a:bodyPr vert="horz" wrap="square" lIns="0" tIns="80010" rIns="0" bIns="0" rtlCol="0">
            <a:spAutoFit/>
          </a:bodyPr>
          <a:lstStyle/>
          <a:p>
            <a:pPr marL="342265" marR="7620" indent="-342265" algn="r">
              <a:spcBef>
                <a:spcPts val="630"/>
              </a:spcBef>
              <a:buFont typeface="Arial MT"/>
              <a:buChar char="•"/>
              <a:tabLst>
                <a:tab pos="342265" algn="l"/>
                <a:tab pos="342900" algn="l"/>
                <a:tab pos="2480945" algn="l"/>
                <a:tab pos="3221990" algn="l"/>
                <a:tab pos="4025265" algn="l"/>
                <a:tab pos="4781550" algn="l"/>
              </a:tabLst>
            </a:pPr>
            <a:r>
              <a:rPr sz="2200" b="1" spc="-5" dirty="0"/>
              <a:t>Encomp</a:t>
            </a:r>
            <a:r>
              <a:rPr sz="2200" b="1" dirty="0"/>
              <a:t>a</a:t>
            </a:r>
            <a:r>
              <a:rPr sz="2200" b="1" spc="5" dirty="0"/>
              <a:t>s</a:t>
            </a:r>
            <a:r>
              <a:rPr sz="2200" b="1" spc="-5" dirty="0"/>
              <a:t>ses</a:t>
            </a:r>
            <a:r>
              <a:rPr sz="2200" b="1" dirty="0"/>
              <a:t>	</a:t>
            </a:r>
            <a:r>
              <a:rPr sz="2200" b="1" spc="-5" dirty="0"/>
              <a:t>a</a:t>
            </a:r>
            <a:r>
              <a:rPr sz="2200" b="1" spc="10" dirty="0"/>
              <a:t>n</a:t>
            </a:r>
            <a:r>
              <a:rPr sz="2200" b="1" spc="-5" dirty="0"/>
              <a:t>y</a:t>
            </a:r>
            <a:r>
              <a:rPr sz="2200" b="1" dirty="0"/>
              <a:t>	</a:t>
            </a:r>
            <a:r>
              <a:rPr sz="2200" b="1" spc="-5" dirty="0"/>
              <a:t>new</a:t>
            </a:r>
            <a:r>
              <a:rPr sz="2200" b="1" dirty="0"/>
              <a:t>	</a:t>
            </a:r>
            <a:r>
              <a:rPr sz="2200" b="1" spc="-5" dirty="0"/>
              <a:t>and</a:t>
            </a:r>
            <a:r>
              <a:rPr sz="2200" b="1" dirty="0"/>
              <a:t>	</a:t>
            </a:r>
            <a:r>
              <a:rPr sz="2200" b="1" spc="-5" dirty="0"/>
              <a:t>us</a:t>
            </a:r>
            <a:r>
              <a:rPr sz="2200" b="1" dirty="0"/>
              <a:t>e</a:t>
            </a:r>
            <a:r>
              <a:rPr sz="2200" b="1" spc="5" dirty="0"/>
              <a:t>f</a:t>
            </a:r>
            <a:r>
              <a:rPr sz="2200" b="1" spc="-5" dirty="0"/>
              <a:t>ul</a:t>
            </a:r>
            <a:endParaRPr sz="2200"/>
          </a:p>
          <a:p>
            <a:pPr marR="5080" algn="r">
              <a:spcBef>
                <a:spcPts val="530"/>
              </a:spcBef>
            </a:pPr>
            <a:r>
              <a:rPr sz="2200" b="1" spc="5" dirty="0"/>
              <a:t>of</a:t>
            </a:r>
            <a:endParaRPr sz="2200"/>
          </a:p>
        </p:txBody>
      </p:sp>
      <p:sp>
        <p:nvSpPr>
          <p:cNvPr id="6" name="object 6"/>
          <p:cNvSpPr txBox="1"/>
          <p:nvPr/>
        </p:nvSpPr>
        <p:spPr>
          <a:xfrm>
            <a:off x="1602739" y="4668165"/>
            <a:ext cx="5632450" cy="1367155"/>
          </a:xfrm>
          <a:prstGeom prst="rect">
            <a:avLst/>
          </a:prstGeom>
        </p:spPr>
        <p:txBody>
          <a:bodyPr vert="horz" wrap="square" lIns="0" tIns="146685" rIns="0" bIns="0" rtlCol="0">
            <a:spAutoFit/>
          </a:bodyPr>
          <a:lstStyle/>
          <a:p>
            <a:pPr marL="355600">
              <a:spcBef>
                <a:spcPts val="1155"/>
              </a:spcBef>
            </a:pPr>
            <a:r>
              <a:rPr sz="2200" b="1" spc="-5" dirty="0"/>
              <a:t>manufacture,</a:t>
            </a:r>
            <a:r>
              <a:rPr sz="2200" b="1" spc="30" dirty="0"/>
              <a:t> </a:t>
            </a:r>
            <a:r>
              <a:rPr sz="2200" b="1" spc="-5" dirty="0"/>
              <a:t>or</a:t>
            </a:r>
            <a:r>
              <a:rPr sz="2200" b="1" spc="10" dirty="0"/>
              <a:t> </a:t>
            </a:r>
            <a:r>
              <a:rPr sz="2200" b="1" spc="-5" dirty="0"/>
              <a:t>composition</a:t>
            </a:r>
            <a:r>
              <a:rPr sz="2200" b="1" spc="35" dirty="0"/>
              <a:t> </a:t>
            </a:r>
            <a:r>
              <a:rPr sz="2200" b="1" spc="-5" dirty="0"/>
              <a:t>of</a:t>
            </a:r>
            <a:r>
              <a:rPr sz="2200" b="1" spc="15" dirty="0"/>
              <a:t> </a:t>
            </a:r>
            <a:r>
              <a:rPr sz="2200" b="1" spc="-5" dirty="0"/>
              <a:t>matter</a:t>
            </a:r>
            <a:endParaRPr sz="2200"/>
          </a:p>
          <a:p>
            <a:pPr marL="355600" indent="-342900">
              <a:spcBef>
                <a:spcPts val="1055"/>
              </a:spcBef>
              <a:buChar char="•"/>
              <a:tabLst>
                <a:tab pos="354965" algn="l"/>
                <a:tab pos="355600" algn="l"/>
                <a:tab pos="1057910" algn="l"/>
                <a:tab pos="2257425" algn="l"/>
                <a:tab pos="2821940" algn="l"/>
                <a:tab pos="3432810" algn="l"/>
                <a:tab pos="4137025" algn="l"/>
                <a:tab pos="4795520" algn="l"/>
              </a:tabLst>
            </a:pPr>
            <a:r>
              <a:rPr sz="2200" spc="-5" dirty="0">
                <a:latin typeface="Arial MT"/>
                <a:cs typeface="Arial MT"/>
              </a:rPr>
              <a:t>Al</a:t>
            </a:r>
            <a:r>
              <a:rPr sz="2200" dirty="0">
                <a:latin typeface="Arial MT"/>
                <a:cs typeface="Arial MT"/>
              </a:rPr>
              <a:t>s</a:t>
            </a:r>
            <a:r>
              <a:rPr sz="2200" spc="-5" dirty="0">
                <a:latin typeface="Arial MT"/>
                <a:cs typeface="Arial MT"/>
              </a:rPr>
              <a:t>o</a:t>
            </a:r>
            <a:r>
              <a:rPr sz="2200" dirty="0">
                <a:latin typeface="Arial MT"/>
                <a:cs typeface="Arial MT"/>
              </a:rPr>
              <a:t>	</a:t>
            </a:r>
            <a:r>
              <a:rPr sz="2200" spc="-5" dirty="0">
                <a:latin typeface="Arial MT"/>
                <a:cs typeface="Arial MT"/>
              </a:rPr>
              <a:t>inc</a:t>
            </a:r>
            <a:r>
              <a:rPr sz="2200" dirty="0">
                <a:latin typeface="Arial MT"/>
                <a:cs typeface="Arial MT"/>
              </a:rPr>
              <a:t>l</a:t>
            </a:r>
            <a:r>
              <a:rPr sz="2200" spc="-5" dirty="0">
                <a:latin typeface="Arial MT"/>
                <a:cs typeface="Arial MT"/>
              </a:rPr>
              <a:t>uded</a:t>
            </a:r>
            <a:r>
              <a:rPr sz="2200" dirty="0">
                <a:latin typeface="Arial MT"/>
                <a:cs typeface="Arial MT"/>
              </a:rPr>
              <a:t>	</a:t>
            </a:r>
            <a:r>
              <a:rPr sz="2200" spc="-5" dirty="0">
                <a:latin typeface="Arial MT"/>
                <a:cs typeface="Arial MT"/>
              </a:rPr>
              <a:t>are</a:t>
            </a:r>
            <a:r>
              <a:rPr sz="2200" dirty="0">
                <a:latin typeface="Arial MT"/>
                <a:cs typeface="Arial MT"/>
              </a:rPr>
              <a:t>	</a:t>
            </a:r>
            <a:r>
              <a:rPr sz="2200" spc="-5" dirty="0">
                <a:latin typeface="Arial MT"/>
                <a:cs typeface="Arial MT"/>
              </a:rPr>
              <a:t>a</a:t>
            </a:r>
            <a:r>
              <a:rPr sz="2200" spc="10" dirty="0">
                <a:latin typeface="Arial MT"/>
                <a:cs typeface="Arial MT"/>
              </a:rPr>
              <a:t>n</a:t>
            </a:r>
            <a:r>
              <a:rPr sz="2200" spc="-5" dirty="0">
                <a:latin typeface="Arial MT"/>
                <a:cs typeface="Arial MT"/>
              </a:rPr>
              <a:t>y</a:t>
            </a:r>
            <a:r>
              <a:rPr sz="2200" dirty="0">
                <a:latin typeface="Arial MT"/>
                <a:cs typeface="Arial MT"/>
              </a:rPr>
              <a:t>	</a:t>
            </a:r>
            <a:r>
              <a:rPr sz="2200" b="1" spc="-5" dirty="0"/>
              <a:t>new</a:t>
            </a:r>
            <a:r>
              <a:rPr sz="2200" b="1" dirty="0"/>
              <a:t>	</a:t>
            </a:r>
            <a:r>
              <a:rPr sz="2200" b="1" spc="-5" dirty="0"/>
              <a:t>and</a:t>
            </a:r>
            <a:r>
              <a:rPr sz="2200" b="1" dirty="0"/>
              <a:t>	</a:t>
            </a:r>
            <a:r>
              <a:rPr sz="2200" b="1" spc="-5" dirty="0"/>
              <a:t>us</a:t>
            </a:r>
            <a:r>
              <a:rPr sz="2200" b="1" dirty="0"/>
              <a:t>e</a:t>
            </a:r>
            <a:r>
              <a:rPr sz="2200" b="1" spc="5" dirty="0"/>
              <a:t>f</a:t>
            </a:r>
            <a:r>
              <a:rPr sz="2200" b="1" spc="-5" dirty="0"/>
              <a:t>ul</a:t>
            </a:r>
            <a:endParaRPr sz="2200"/>
          </a:p>
          <a:p>
            <a:pPr marL="355600">
              <a:spcBef>
                <a:spcPts val="530"/>
              </a:spcBef>
            </a:pPr>
            <a:r>
              <a:rPr sz="2200" b="1" spc="-5" dirty="0"/>
              <a:t>improvements</a:t>
            </a:r>
            <a:r>
              <a:rPr sz="2200" b="1" spc="5" dirty="0"/>
              <a:t> </a:t>
            </a:r>
            <a:r>
              <a:rPr sz="2200" spc="-5" dirty="0">
                <a:latin typeface="Arial MT"/>
                <a:cs typeface="Arial MT"/>
              </a:rPr>
              <a:t>thereof</a:t>
            </a:r>
            <a:endParaRPr sz="2200">
              <a:latin typeface="Arial MT"/>
              <a:cs typeface="Arial MT"/>
            </a:endParaRPr>
          </a:p>
        </p:txBody>
      </p:sp>
      <p:pic>
        <p:nvPicPr>
          <p:cNvPr id="7" name="object 7"/>
          <p:cNvPicPr/>
          <p:nvPr/>
        </p:nvPicPr>
        <p:blipFill>
          <a:blip r:embed="rId3" cstate="print"/>
          <a:stretch>
            <a:fillRect/>
          </a:stretch>
        </p:blipFill>
        <p:spPr>
          <a:xfrm>
            <a:off x="7467600" y="1219200"/>
            <a:ext cx="3096768" cy="4876800"/>
          </a:xfrm>
          <a:prstGeom prst="rect">
            <a:avLst/>
          </a:prstGeom>
        </p:spPr>
      </p:pic>
      <p:sp>
        <p:nvSpPr>
          <p:cNvPr id="8" name="object 8"/>
          <p:cNvSpPr txBox="1">
            <a:spLocks noGrp="1"/>
          </p:cNvSpPr>
          <p:nvPr>
            <p:ph type="ftr" sz="quarter" idx="5"/>
          </p:nvPr>
        </p:nvSpPr>
        <p:spPr>
          <a:xfrm>
            <a:off x="535940" y="6427762"/>
            <a:ext cx="1220470" cy="244475"/>
          </a:xfrm>
          <a:prstGeom prst="rect">
            <a:avLst/>
          </a:prstGeom>
        </p:spPr>
        <p:txBody>
          <a:bodyPr vert="horz" wrap="square" lIns="0" tIns="0" rIns="0" bIns="0" rtlCol="0">
            <a:spAutoFit/>
          </a:bodyPr>
          <a:lstStyle>
            <a:defPPr>
              <a:defRPr lang="en-US"/>
            </a:defPPr>
            <a:lvl1pPr marL="0" algn="l" defTabSz="914400" rtl="0" eaLnBrk="1" latinLnBrk="0" hangingPunct="1">
              <a:defRPr sz="1400" b="1" i="1" kern="1200">
                <a:solidFill>
                  <a:srgbClr val="00339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30"/>
              </a:lnSpc>
            </a:pPr>
            <a:r>
              <a:rPr lang="en-IN" spc="-15"/>
              <a:t>S</a:t>
            </a:r>
            <a:r>
              <a:rPr lang="en-IN" spc="-385"/>
              <a:t>e</a:t>
            </a:r>
            <a:r>
              <a:rPr lang="en-IN" spc="-290"/>
              <a:t>p</a:t>
            </a:r>
            <a:r>
              <a:rPr lang="en-IN" spc="-114"/>
              <a:t>t</a:t>
            </a:r>
            <a:r>
              <a:rPr lang="en-IN" spc="-440"/>
              <a:t>em</a:t>
            </a:r>
            <a:r>
              <a:rPr lang="en-IN" spc="-380"/>
              <a:t>b</a:t>
            </a:r>
            <a:r>
              <a:rPr lang="en-IN" spc="-365"/>
              <a:t>e</a:t>
            </a:r>
            <a:r>
              <a:rPr lang="en-IN" spc="-135"/>
              <a:t>r</a:t>
            </a:r>
            <a:r>
              <a:rPr lang="en-IN" spc="-35"/>
              <a:t> </a:t>
            </a:r>
            <a:r>
              <a:rPr lang="en-IN" spc="-160"/>
              <a:t>2</a:t>
            </a:r>
            <a:r>
              <a:rPr lang="en-IN" spc="-390"/>
              <a:t>1</a:t>
            </a:r>
            <a:r>
              <a:rPr lang="en-IN" spc="75"/>
              <a:t>,</a:t>
            </a:r>
            <a:r>
              <a:rPr lang="en-IN" spc="-20"/>
              <a:t> </a:t>
            </a:r>
            <a:r>
              <a:rPr lang="en-IN" spc="-160"/>
              <a:t>202</a:t>
            </a:r>
            <a:r>
              <a:rPr lang="en-IN" spc="-165"/>
              <a:t>0</a:t>
            </a:r>
            <a:endParaRPr spc="-165" dirty="0"/>
          </a:p>
        </p:txBody>
      </p:sp>
      <p:sp>
        <p:nvSpPr>
          <p:cNvPr id="9" name="object 9"/>
          <p:cNvSpPr txBox="1">
            <a:spLocks noGrp="1"/>
          </p:cNvSpPr>
          <p:nvPr>
            <p:ph type="sldNum" sz="quarter" idx="7"/>
          </p:nvPr>
        </p:nvSpPr>
        <p:spPr>
          <a:xfrm>
            <a:off x="8218678" y="6427762"/>
            <a:ext cx="263525" cy="244475"/>
          </a:xfrm>
          <a:prstGeom prst="rect">
            <a:avLst/>
          </a:prstGeom>
        </p:spPr>
        <p:txBody>
          <a:bodyPr vert="horz" wrap="square" lIns="0" tIns="0" rIns="0" bIns="0" rtlCol="0">
            <a:spAutoFit/>
          </a:bodyPr>
          <a:lstStyle>
            <a:defPPr>
              <a:defRPr lang="en-US"/>
            </a:defPPr>
            <a:lvl1pPr marL="0" algn="l" defTabSz="914400" rtl="0" eaLnBrk="1" latinLnBrk="0" hangingPunct="1">
              <a:defRPr sz="1400" b="1" i="1" kern="1200">
                <a:solidFill>
                  <a:srgbClr val="00339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4610">
              <a:lnSpc>
                <a:spcPts val="1630"/>
              </a:lnSpc>
            </a:pPr>
            <a:fld id="{81D60167-4931-47E6-BA6A-407CBD079E47}" type="slidenum">
              <a:rPr lang="en-IN" spc="-235" smtClean="0"/>
              <a:pPr marL="54610">
                <a:lnSpc>
                  <a:spcPts val="1630"/>
                </a:lnSpc>
              </a:pPr>
              <a:t>22</a:t>
            </a:fld>
            <a:endParaRPr spc="-13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35940" y="6427762"/>
            <a:ext cx="1220470" cy="244475"/>
          </a:xfrm>
          <a:prstGeom prst="rect">
            <a:avLst/>
          </a:prstGeom>
        </p:spPr>
        <p:txBody>
          <a:bodyPr vert="horz" wrap="square" lIns="0" tIns="0" rIns="0" bIns="0" rtlCol="0">
            <a:spAutoFit/>
          </a:bodyPr>
          <a:lstStyle>
            <a:defPPr>
              <a:defRPr lang="en-US"/>
            </a:defPPr>
            <a:lvl1pPr marL="0" algn="l" defTabSz="914400" rtl="0" eaLnBrk="1" latinLnBrk="0" hangingPunct="1">
              <a:defRPr sz="1400" b="1" i="1" kern="1200">
                <a:solidFill>
                  <a:srgbClr val="00339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30"/>
              </a:lnSpc>
            </a:pPr>
            <a:r>
              <a:rPr lang="en-IN" spc="-15"/>
              <a:t>S</a:t>
            </a:r>
            <a:r>
              <a:rPr lang="en-IN" spc="-385"/>
              <a:t>e</a:t>
            </a:r>
            <a:r>
              <a:rPr lang="en-IN" spc="-290"/>
              <a:t>p</a:t>
            </a:r>
            <a:r>
              <a:rPr lang="en-IN" spc="-114"/>
              <a:t>t</a:t>
            </a:r>
            <a:r>
              <a:rPr lang="en-IN" spc="-440"/>
              <a:t>em</a:t>
            </a:r>
            <a:r>
              <a:rPr lang="en-IN" spc="-380"/>
              <a:t>b</a:t>
            </a:r>
            <a:r>
              <a:rPr lang="en-IN" spc="-365"/>
              <a:t>e</a:t>
            </a:r>
            <a:r>
              <a:rPr lang="en-IN" spc="-135"/>
              <a:t>r</a:t>
            </a:r>
            <a:r>
              <a:rPr lang="en-IN" spc="-35"/>
              <a:t> </a:t>
            </a:r>
            <a:r>
              <a:rPr lang="en-IN" spc="-160"/>
              <a:t>2</a:t>
            </a:r>
            <a:r>
              <a:rPr lang="en-IN" spc="-390"/>
              <a:t>1</a:t>
            </a:r>
            <a:r>
              <a:rPr lang="en-IN" spc="75"/>
              <a:t>,</a:t>
            </a:r>
            <a:r>
              <a:rPr lang="en-IN" spc="-20"/>
              <a:t> </a:t>
            </a:r>
            <a:r>
              <a:rPr lang="en-IN" spc="-160"/>
              <a:t>202</a:t>
            </a:r>
            <a:r>
              <a:rPr lang="en-IN" spc="-165"/>
              <a:t>0</a:t>
            </a:r>
            <a:endParaRPr spc="-165" dirty="0"/>
          </a:p>
        </p:txBody>
      </p:sp>
      <p:sp>
        <p:nvSpPr>
          <p:cNvPr id="2" name="object 2"/>
          <p:cNvSpPr txBox="1">
            <a:spLocks noGrp="1"/>
          </p:cNvSpPr>
          <p:nvPr>
            <p:ph type="title"/>
          </p:nvPr>
        </p:nvSpPr>
        <p:spPr>
          <a:xfrm>
            <a:off x="3110865" y="488949"/>
            <a:ext cx="7802300" cy="702115"/>
          </a:xfrm>
          <a:prstGeom prst="rect">
            <a:avLst/>
          </a:prstGeom>
        </p:spPr>
        <p:txBody>
          <a:bodyPr spcFirstLastPara="1" vert="horz" wrap="square" lIns="0" tIns="12065" rIns="0" bIns="0" rtlCol="0" anchor="t" anchorCtr="0">
            <a:spAutoFit/>
          </a:bodyPr>
          <a:lstStyle/>
          <a:p>
            <a:pPr marL="12700">
              <a:spcBef>
                <a:spcPts val="95"/>
              </a:spcBef>
            </a:pPr>
            <a:r>
              <a:rPr spc="-5" dirty="0"/>
              <a:t>CONSTITUTIONAL</a:t>
            </a:r>
            <a:r>
              <a:rPr spc="30" dirty="0"/>
              <a:t> </a:t>
            </a:r>
            <a:r>
              <a:rPr spc="-10" dirty="0"/>
              <a:t>ASPECTS</a:t>
            </a:r>
            <a:r>
              <a:rPr spc="10" dirty="0"/>
              <a:t> </a:t>
            </a:r>
            <a:r>
              <a:rPr spc="-5" dirty="0"/>
              <a:t>OF</a:t>
            </a:r>
            <a:r>
              <a:rPr spc="-20" dirty="0"/>
              <a:t> </a:t>
            </a:r>
            <a:r>
              <a:rPr spc="-5" dirty="0"/>
              <a:t>IP</a:t>
            </a:r>
          </a:p>
        </p:txBody>
      </p:sp>
      <p:sp>
        <p:nvSpPr>
          <p:cNvPr id="3" name="object 3"/>
          <p:cNvSpPr txBox="1">
            <a:spLocks noGrp="1"/>
          </p:cNvSpPr>
          <p:nvPr>
            <p:ph type="body" idx="1"/>
          </p:nvPr>
        </p:nvSpPr>
        <p:spPr>
          <a:xfrm>
            <a:off x="1787206" y="941069"/>
            <a:ext cx="8616950" cy="12319398"/>
          </a:xfrm>
          <a:prstGeom prst="rect">
            <a:avLst/>
          </a:prstGeom>
        </p:spPr>
        <p:txBody>
          <a:bodyPr spcFirstLastPara="1" vert="horz" wrap="square" lIns="0" tIns="13335" rIns="0" bIns="0" rtlCol="0" anchor="t" anchorCtr="0">
            <a:spAutoFit/>
          </a:bodyPr>
          <a:lstStyle/>
          <a:p>
            <a:pPr marL="399415" indent="-342900">
              <a:spcBef>
                <a:spcPts val="105"/>
              </a:spcBef>
              <a:tabLst>
                <a:tab pos="398780" algn="l"/>
                <a:tab pos="399415" algn="l"/>
              </a:tabLst>
            </a:pPr>
            <a:r>
              <a:rPr dirty="0"/>
              <a:t>The</a:t>
            </a:r>
            <a:r>
              <a:rPr spc="-15" dirty="0"/>
              <a:t> </a:t>
            </a:r>
            <a:r>
              <a:rPr dirty="0"/>
              <a:t>Constitution</a:t>
            </a:r>
            <a:r>
              <a:rPr spc="-30" dirty="0"/>
              <a:t> </a:t>
            </a:r>
            <a:r>
              <a:rPr dirty="0"/>
              <a:t>plays an</a:t>
            </a:r>
            <a:r>
              <a:rPr spc="-15" dirty="0"/>
              <a:t> </a:t>
            </a:r>
            <a:r>
              <a:rPr dirty="0"/>
              <a:t>important</a:t>
            </a:r>
            <a:r>
              <a:rPr spc="-25" dirty="0"/>
              <a:t> </a:t>
            </a:r>
            <a:r>
              <a:rPr dirty="0"/>
              <a:t>part</a:t>
            </a:r>
            <a:r>
              <a:rPr spc="-35" dirty="0"/>
              <a:t> </a:t>
            </a:r>
            <a:r>
              <a:rPr dirty="0"/>
              <a:t>in helping</a:t>
            </a:r>
            <a:r>
              <a:rPr spc="-15" dirty="0"/>
              <a:t> </a:t>
            </a:r>
            <a:r>
              <a:rPr dirty="0"/>
              <a:t>courts</a:t>
            </a:r>
            <a:r>
              <a:rPr spc="-40" dirty="0"/>
              <a:t> </a:t>
            </a:r>
            <a:r>
              <a:rPr dirty="0"/>
              <a:t>and</a:t>
            </a:r>
            <a:r>
              <a:rPr spc="-10" dirty="0"/>
              <a:t> </a:t>
            </a:r>
            <a:r>
              <a:rPr dirty="0"/>
              <a:t>legislature</a:t>
            </a:r>
          </a:p>
          <a:p>
            <a:pPr marL="399415"/>
            <a:r>
              <a:rPr dirty="0"/>
              <a:t>arrive</a:t>
            </a:r>
            <a:r>
              <a:rPr spc="-30" dirty="0"/>
              <a:t> </a:t>
            </a:r>
            <a:r>
              <a:rPr dirty="0"/>
              <a:t>at</a:t>
            </a:r>
            <a:r>
              <a:rPr spc="-10" dirty="0"/>
              <a:t> </a:t>
            </a:r>
            <a:r>
              <a:rPr dirty="0"/>
              <a:t>and</a:t>
            </a:r>
            <a:r>
              <a:rPr spc="-10" dirty="0"/>
              <a:t> </a:t>
            </a:r>
            <a:r>
              <a:rPr dirty="0"/>
              <a:t>justify</a:t>
            </a:r>
            <a:r>
              <a:rPr spc="-10" dirty="0"/>
              <a:t> </a:t>
            </a:r>
            <a:r>
              <a:rPr dirty="0"/>
              <a:t>a</a:t>
            </a:r>
            <a:r>
              <a:rPr spc="-20" dirty="0"/>
              <a:t> </a:t>
            </a:r>
            <a:r>
              <a:rPr dirty="0"/>
              <a:t>balance</a:t>
            </a:r>
            <a:r>
              <a:rPr spc="-25" dirty="0"/>
              <a:t> </a:t>
            </a:r>
            <a:r>
              <a:rPr dirty="0"/>
              <a:t>between</a:t>
            </a:r>
            <a:r>
              <a:rPr spc="-15" dirty="0"/>
              <a:t> </a:t>
            </a:r>
            <a:r>
              <a:rPr dirty="0"/>
              <a:t>conflicting</a:t>
            </a:r>
            <a:r>
              <a:rPr spc="-35" dirty="0"/>
              <a:t> </a:t>
            </a:r>
            <a:r>
              <a:rPr dirty="0"/>
              <a:t>rights.</a:t>
            </a:r>
            <a:endParaRPr lang="en-US" dirty="0"/>
          </a:p>
          <a:p>
            <a:pPr marL="399415"/>
            <a:endParaRPr dirty="0"/>
          </a:p>
          <a:p>
            <a:pPr marL="399415" marR="175895" indent="-342900">
              <a:spcBef>
                <a:spcPts val="480"/>
              </a:spcBef>
              <a:tabLst>
                <a:tab pos="398780" algn="l"/>
                <a:tab pos="399415" algn="l"/>
              </a:tabLst>
            </a:pPr>
            <a:r>
              <a:rPr dirty="0"/>
              <a:t>The US Constitution specifically protects the intellectual </a:t>
            </a:r>
            <a:r>
              <a:rPr spc="-5" dirty="0"/>
              <a:t>property[Article </a:t>
            </a:r>
            <a:r>
              <a:rPr spc="-545" dirty="0"/>
              <a:t> </a:t>
            </a:r>
            <a:r>
              <a:rPr spc="-5" dirty="0"/>
              <a:t>1(8)] by specifically providing </a:t>
            </a:r>
            <a:r>
              <a:rPr b="1" i="1" dirty="0"/>
              <a:t>“To </a:t>
            </a:r>
            <a:r>
              <a:rPr b="1" i="1" spc="-5" dirty="0"/>
              <a:t>promote </a:t>
            </a:r>
            <a:r>
              <a:rPr b="1" i="1" dirty="0"/>
              <a:t>the </a:t>
            </a:r>
            <a:r>
              <a:rPr b="1" i="1" spc="-5" dirty="0"/>
              <a:t>progress of </a:t>
            </a:r>
            <a:r>
              <a:rPr b="1" i="1" dirty="0"/>
              <a:t>science </a:t>
            </a:r>
            <a:r>
              <a:rPr b="1" i="1" spc="-5" dirty="0"/>
              <a:t>and </a:t>
            </a:r>
            <a:r>
              <a:rPr b="1" i="1" dirty="0"/>
              <a:t> arts,</a:t>
            </a:r>
            <a:r>
              <a:rPr b="1" i="1" spc="-35" dirty="0"/>
              <a:t> </a:t>
            </a:r>
            <a:r>
              <a:rPr b="1" i="1" dirty="0"/>
              <a:t>by</a:t>
            </a:r>
            <a:r>
              <a:rPr b="1" i="1" spc="-10" dirty="0"/>
              <a:t> </a:t>
            </a:r>
            <a:r>
              <a:rPr b="1" i="1" dirty="0"/>
              <a:t>securing</a:t>
            </a:r>
            <a:r>
              <a:rPr b="1" i="1" spc="-35" dirty="0"/>
              <a:t> </a:t>
            </a:r>
            <a:r>
              <a:rPr b="1" i="1" dirty="0"/>
              <a:t>for</a:t>
            </a:r>
            <a:r>
              <a:rPr b="1" i="1" spc="-30" dirty="0"/>
              <a:t> </a:t>
            </a:r>
            <a:r>
              <a:rPr b="1" i="1" dirty="0"/>
              <a:t>limited </a:t>
            </a:r>
            <a:r>
              <a:rPr b="1" i="1" spc="-5" dirty="0"/>
              <a:t>times</a:t>
            </a:r>
            <a:r>
              <a:rPr b="1" i="1" spc="-15" dirty="0"/>
              <a:t> </a:t>
            </a:r>
            <a:r>
              <a:rPr b="1" i="1" dirty="0"/>
              <a:t>to</a:t>
            </a:r>
            <a:r>
              <a:rPr b="1" i="1" spc="-10" dirty="0"/>
              <a:t> </a:t>
            </a:r>
            <a:r>
              <a:rPr b="1" i="1" dirty="0"/>
              <a:t>authors</a:t>
            </a:r>
            <a:r>
              <a:rPr b="1" i="1" spc="-35" dirty="0"/>
              <a:t> </a:t>
            </a:r>
            <a:r>
              <a:rPr b="1" i="1" dirty="0"/>
              <a:t>and</a:t>
            </a:r>
            <a:r>
              <a:rPr b="1" i="1" spc="-10" dirty="0"/>
              <a:t> </a:t>
            </a:r>
            <a:r>
              <a:rPr b="1" i="1" dirty="0"/>
              <a:t>inventors</a:t>
            </a:r>
            <a:r>
              <a:rPr b="1" i="1" spc="-35" dirty="0"/>
              <a:t> </a:t>
            </a:r>
            <a:r>
              <a:rPr b="1" i="1" dirty="0"/>
              <a:t>the</a:t>
            </a:r>
            <a:r>
              <a:rPr b="1" i="1" spc="-20" dirty="0"/>
              <a:t> </a:t>
            </a:r>
            <a:r>
              <a:rPr b="1" i="1" dirty="0"/>
              <a:t>exclusive </a:t>
            </a:r>
            <a:r>
              <a:rPr b="1" i="1" spc="-540" dirty="0"/>
              <a:t> </a:t>
            </a:r>
            <a:r>
              <a:rPr b="1" i="1" dirty="0"/>
              <a:t>right</a:t>
            </a:r>
            <a:r>
              <a:rPr b="1" i="1" spc="-20" dirty="0"/>
              <a:t> </a:t>
            </a:r>
            <a:r>
              <a:rPr b="1" i="1" dirty="0"/>
              <a:t>to</a:t>
            </a:r>
            <a:r>
              <a:rPr b="1" i="1" spc="-25" dirty="0"/>
              <a:t> </a:t>
            </a:r>
            <a:r>
              <a:rPr b="1" i="1" dirty="0"/>
              <a:t>their</a:t>
            </a:r>
            <a:r>
              <a:rPr b="1" i="1" spc="-15" dirty="0"/>
              <a:t> </a:t>
            </a:r>
            <a:r>
              <a:rPr b="1" i="1" dirty="0"/>
              <a:t>respective</a:t>
            </a:r>
            <a:r>
              <a:rPr b="1" i="1" spc="-40" dirty="0"/>
              <a:t> </a:t>
            </a:r>
            <a:r>
              <a:rPr b="1" i="1" dirty="0"/>
              <a:t>writings</a:t>
            </a:r>
            <a:r>
              <a:rPr b="1" i="1" spc="-15" dirty="0"/>
              <a:t> </a:t>
            </a:r>
            <a:r>
              <a:rPr b="1" i="1" dirty="0"/>
              <a:t>and</a:t>
            </a:r>
            <a:r>
              <a:rPr b="1" i="1" spc="-5" dirty="0"/>
              <a:t> discoveries</a:t>
            </a:r>
            <a:r>
              <a:rPr spc="-5" dirty="0"/>
              <a:t>”.</a:t>
            </a:r>
            <a:endParaRPr lang="en-US" spc="-5" dirty="0"/>
          </a:p>
          <a:p>
            <a:pPr marL="399415" marR="175895" indent="-342900">
              <a:spcBef>
                <a:spcPts val="480"/>
              </a:spcBef>
              <a:tabLst>
                <a:tab pos="398780" algn="l"/>
                <a:tab pos="399415" algn="l"/>
              </a:tabLst>
            </a:pPr>
            <a:endParaRPr spc="-5" dirty="0"/>
          </a:p>
          <a:p>
            <a:pPr marL="399415" marR="5080" indent="-342900">
              <a:spcBef>
                <a:spcPts val="484"/>
              </a:spcBef>
              <a:tabLst>
                <a:tab pos="398780" algn="l"/>
                <a:tab pos="399415" algn="l"/>
              </a:tabLst>
            </a:pPr>
            <a:r>
              <a:rPr dirty="0"/>
              <a:t>Though there is no such intellectual property clause in </a:t>
            </a:r>
            <a:r>
              <a:rPr spc="-5" dirty="0"/>
              <a:t>the </a:t>
            </a:r>
            <a:r>
              <a:rPr dirty="0"/>
              <a:t>Indian </a:t>
            </a:r>
            <a:r>
              <a:rPr spc="5" dirty="0"/>
              <a:t> </a:t>
            </a:r>
            <a:r>
              <a:rPr dirty="0"/>
              <a:t>Constitution,</a:t>
            </a:r>
            <a:r>
              <a:rPr spc="-35" dirty="0"/>
              <a:t> </a:t>
            </a:r>
            <a:r>
              <a:rPr dirty="0"/>
              <a:t>there</a:t>
            </a:r>
            <a:r>
              <a:rPr spc="-25" dirty="0"/>
              <a:t> </a:t>
            </a:r>
            <a:r>
              <a:rPr dirty="0"/>
              <a:t>are</a:t>
            </a:r>
            <a:r>
              <a:rPr spc="-30" dirty="0"/>
              <a:t> </a:t>
            </a:r>
            <a:r>
              <a:rPr dirty="0"/>
              <a:t>no constitutional</a:t>
            </a:r>
            <a:r>
              <a:rPr spc="-40" dirty="0"/>
              <a:t> </a:t>
            </a:r>
            <a:r>
              <a:rPr dirty="0"/>
              <a:t>restrictions</a:t>
            </a:r>
            <a:r>
              <a:rPr spc="-50" dirty="0"/>
              <a:t> </a:t>
            </a:r>
            <a:r>
              <a:rPr dirty="0"/>
              <a:t>on </a:t>
            </a:r>
            <a:r>
              <a:rPr spc="-5" dirty="0"/>
              <a:t>the</a:t>
            </a:r>
            <a:r>
              <a:rPr spc="-15" dirty="0"/>
              <a:t> </a:t>
            </a:r>
            <a:r>
              <a:rPr dirty="0"/>
              <a:t>power</a:t>
            </a:r>
            <a:r>
              <a:rPr spc="-25" dirty="0"/>
              <a:t> </a:t>
            </a:r>
            <a:r>
              <a:rPr dirty="0"/>
              <a:t>to</a:t>
            </a:r>
            <a:r>
              <a:rPr spc="-20" dirty="0"/>
              <a:t> </a:t>
            </a:r>
            <a:r>
              <a:rPr dirty="0"/>
              <a:t>make </a:t>
            </a:r>
            <a:r>
              <a:rPr spc="-540" dirty="0"/>
              <a:t> </a:t>
            </a:r>
            <a:r>
              <a:rPr dirty="0"/>
              <a:t>laws</a:t>
            </a:r>
            <a:r>
              <a:rPr spc="-15" dirty="0"/>
              <a:t> </a:t>
            </a:r>
            <a:r>
              <a:rPr dirty="0"/>
              <a:t>on</a:t>
            </a:r>
            <a:r>
              <a:rPr spc="-15" dirty="0"/>
              <a:t> </a:t>
            </a:r>
            <a:r>
              <a:rPr dirty="0"/>
              <a:t>intellectual property.</a:t>
            </a:r>
            <a:endParaRPr lang="en-US" dirty="0"/>
          </a:p>
          <a:p>
            <a:pPr marL="399415" marR="5080" indent="-342900">
              <a:spcBef>
                <a:spcPts val="484"/>
              </a:spcBef>
              <a:tabLst>
                <a:tab pos="398780" algn="l"/>
                <a:tab pos="399415" algn="l"/>
              </a:tabLst>
            </a:pPr>
            <a:endParaRPr dirty="0"/>
          </a:p>
          <a:p>
            <a:pPr marL="399415" marR="31115" indent="-342900">
              <a:spcBef>
                <a:spcPts val="480"/>
              </a:spcBef>
              <a:tabLst>
                <a:tab pos="398780" algn="l"/>
                <a:tab pos="399415" algn="l"/>
              </a:tabLst>
            </a:pPr>
            <a:r>
              <a:rPr dirty="0"/>
              <a:t>The Constitution (44th Amendment) Act, 1978, struck off the right to </a:t>
            </a:r>
            <a:r>
              <a:rPr spc="5" dirty="0"/>
              <a:t> </a:t>
            </a:r>
            <a:r>
              <a:rPr dirty="0"/>
              <a:t>property from the fundamental rights. However, property was made a </a:t>
            </a:r>
            <a:r>
              <a:rPr spc="5" dirty="0"/>
              <a:t> </a:t>
            </a:r>
            <a:r>
              <a:rPr spc="-5" dirty="0"/>
              <a:t>legal</a:t>
            </a:r>
            <a:r>
              <a:rPr spc="10" dirty="0"/>
              <a:t> </a:t>
            </a:r>
            <a:r>
              <a:rPr dirty="0"/>
              <a:t>right </a:t>
            </a:r>
            <a:r>
              <a:rPr spc="-5" dirty="0"/>
              <a:t>and</a:t>
            </a:r>
            <a:r>
              <a:rPr dirty="0"/>
              <a:t> was</a:t>
            </a:r>
            <a:r>
              <a:rPr spc="-10" dirty="0"/>
              <a:t> </a:t>
            </a:r>
            <a:r>
              <a:rPr spc="-5" dirty="0"/>
              <a:t>put</a:t>
            </a:r>
            <a:r>
              <a:rPr spc="5" dirty="0"/>
              <a:t> </a:t>
            </a:r>
            <a:r>
              <a:rPr dirty="0"/>
              <a:t>under</a:t>
            </a:r>
            <a:r>
              <a:rPr spc="-25" dirty="0"/>
              <a:t> </a:t>
            </a:r>
            <a:r>
              <a:rPr dirty="0"/>
              <a:t>Article</a:t>
            </a:r>
            <a:r>
              <a:rPr spc="15" dirty="0"/>
              <a:t> </a:t>
            </a:r>
            <a:r>
              <a:rPr spc="-5" dirty="0"/>
              <a:t>300A in</a:t>
            </a:r>
            <a:r>
              <a:rPr spc="15" dirty="0"/>
              <a:t> </a:t>
            </a:r>
            <a:r>
              <a:rPr spc="-5" dirty="0"/>
              <a:t>the</a:t>
            </a:r>
            <a:r>
              <a:rPr dirty="0"/>
              <a:t> </a:t>
            </a:r>
            <a:r>
              <a:rPr spc="-5" dirty="0"/>
              <a:t>‘Right</a:t>
            </a:r>
            <a:r>
              <a:rPr dirty="0"/>
              <a:t> to</a:t>
            </a:r>
            <a:r>
              <a:rPr spc="5" dirty="0"/>
              <a:t> </a:t>
            </a:r>
            <a:r>
              <a:rPr spc="-5" dirty="0"/>
              <a:t>Property’, </a:t>
            </a:r>
            <a:r>
              <a:rPr dirty="0"/>
              <a:t> </a:t>
            </a:r>
            <a:r>
              <a:rPr spc="-5" dirty="0"/>
              <a:t>which </a:t>
            </a:r>
            <a:r>
              <a:rPr dirty="0"/>
              <a:t>says “</a:t>
            </a:r>
            <a:r>
              <a:rPr b="1" i="1" dirty="0"/>
              <a:t>no person shall </a:t>
            </a:r>
            <a:r>
              <a:rPr b="1" i="1" spc="-5" dirty="0"/>
              <a:t>be deprived of his </a:t>
            </a:r>
            <a:r>
              <a:rPr b="1" i="1" dirty="0"/>
              <a:t>property save </a:t>
            </a:r>
            <a:r>
              <a:rPr b="1" i="1" spc="-5" dirty="0"/>
              <a:t>by authority </a:t>
            </a:r>
            <a:r>
              <a:rPr b="1" i="1" spc="-545" dirty="0"/>
              <a:t> </a:t>
            </a:r>
            <a:r>
              <a:rPr b="1" i="1" spc="-5" dirty="0"/>
              <a:t>of</a:t>
            </a:r>
            <a:r>
              <a:rPr b="1" i="1" spc="-25" dirty="0"/>
              <a:t> </a:t>
            </a:r>
            <a:r>
              <a:rPr b="1" i="1" spc="-5" dirty="0"/>
              <a:t>law”.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35940" y="6427762"/>
            <a:ext cx="1220470" cy="244475"/>
          </a:xfrm>
          <a:prstGeom prst="rect">
            <a:avLst/>
          </a:prstGeom>
        </p:spPr>
        <p:txBody>
          <a:bodyPr vert="horz" wrap="square" lIns="0" tIns="0" rIns="0" bIns="0" rtlCol="0">
            <a:spAutoFit/>
          </a:bodyPr>
          <a:lstStyle>
            <a:defPPr>
              <a:defRPr lang="en-US"/>
            </a:defPPr>
            <a:lvl1pPr marL="0" algn="l" defTabSz="914400" rtl="0" eaLnBrk="1" latinLnBrk="0" hangingPunct="1">
              <a:defRPr sz="1400" b="1" i="1" kern="1200">
                <a:solidFill>
                  <a:srgbClr val="00339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30"/>
              </a:lnSpc>
            </a:pPr>
            <a:r>
              <a:rPr lang="en-IN" spc="-15"/>
              <a:t>S</a:t>
            </a:r>
            <a:r>
              <a:rPr lang="en-IN" spc="-385"/>
              <a:t>e</a:t>
            </a:r>
            <a:r>
              <a:rPr lang="en-IN" spc="-290"/>
              <a:t>p</a:t>
            </a:r>
            <a:r>
              <a:rPr lang="en-IN" spc="-114"/>
              <a:t>t</a:t>
            </a:r>
            <a:r>
              <a:rPr lang="en-IN" spc="-440"/>
              <a:t>em</a:t>
            </a:r>
            <a:r>
              <a:rPr lang="en-IN" spc="-380"/>
              <a:t>b</a:t>
            </a:r>
            <a:r>
              <a:rPr lang="en-IN" spc="-365"/>
              <a:t>e</a:t>
            </a:r>
            <a:r>
              <a:rPr lang="en-IN" spc="-135"/>
              <a:t>r</a:t>
            </a:r>
            <a:r>
              <a:rPr lang="en-IN" spc="-35"/>
              <a:t> </a:t>
            </a:r>
            <a:r>
              <a:rPr lang="en-IN" spc="-160"/>
              <a:t>2</a:t>
            </a:r>
            <a:r>
              <a:rPr lang="en-IN" spc="-390"/>
              <a:t>1</a:t>
            </a:r>
            <a:r>
              <a:rPr lang="en-IN" spc="75"/>
              <a:t>,</a:t>
            </a:r>
            <a:r>
              <a:rPr lang="en-IN" spc="-20"/>
              <a:t> </a:t>
            </a:r>
            <a:r>
              <a:rPr lang="en-IN" spc="-160"/>
              <a:t>202</a:t>
            </a:r>
            <a:r>
              <a:rPr lang="en-IN" spc="-165"/>
              <a:t>0</a:t>
            </a:r>
            <a:endParaRPr spc="-165" dirty="0"/>
          </a:p>
        </p:txBody>
      </p:sp>
      <p:sp>
        <p:nvSpPr>
          <p:cNvPr id="2" name="object 2"/>
          <p:cNvSpPr txBox="1">
            <a:spLocks noGrp="1"/>
          </p:cNvSpPr>
          <p:nvPr>
            <p:ph type="title"/>
          </p:nvPr>
        </p:nvSpPr>
        <p:spPr>
          <a:xfrm>
            <a:off x="3136773" y="412749"/>
            <a:ext cx="8223653" cy="702115"/>
          </a:xfrm>
          <a:prstGeom prst="rect">
            <a:avLst/>
          </a:prstGeom>
        </p:spPr>
        <p:txBody>
          <a:bodyPr spcFirstLastPara="1" vert="horz" wrap="square" lIns="0" tIns="12065" rIns="0" bIns="0" rtlCol="0" anchor="t" anchorCtr="0">
            <a:spAutoFit/>
          </a:bodyPr>
          <a:lstStyle/>
          <a:p>
            <a:pPr marL="12700">
              <a:spcBef>
                <a:spcPts val="95"/>
              </a:spcBef>
            </a:pPr>
            <a:r>
              <a:rPr spc="-5" dirty="0"/>
              <a:t>Legislations</a:t>
            </a:r>
            <a:r>
              <a:rPr spc="25" dirty="0"/>
              <a:t> </a:t>
            </a:r>
            <a:r>
              <a:rPr spc="-5" dirty="0"/>
              <a:t>covering</a:t>
            </a:r>
            <a:r>
              <a:rPr spc="25" dirty="0"/>
              <a:t> </a:t>
            </a:r>
            <a:r>
              <a:rPr spc="-5" dirty="0"/>
              <a:t>IPRs in</a:t>
            </a:r>
            <a:r>
              <a:rPr dirty="0"/>
              <a:t> </a:t>
            </a:r>
            <a:r>
              <a:rPr spc="-5" dirty="0"/>
              <a:t>India</a:t>
            </a:r>
          </a:p>
        </p:txBody>
      </p:sp>
      <p:sp>
        <p:nvSpPr>
          <p:cNvPr id="3" name="object 3"/>
          <p:cNvSpPr txBox="1"/>
          <p:nvPr/>
        </p:nvSpPr>
        <p:spPr>
          <a:xfrm>
            <a:off x="2059940" y="1023643"/>
            <a:ext cx="8014970" cy="5257165"/>
          </a:xfrm>
          <a:prstGeom prst="rect">
            <a:avLst/>
          </a:prstGeom>
        </p:spPr>
        <p:txBody>
          <a:bodyPr vert="horz" wrap="square" lIns="0" tIns="79375" rIns="0" bIns="0" rtlCol="0">
            <a:spAutoFit/>
          </a:bodyPr>
          <a:lstStyle/>
          <a:p>
            <a:pPr marL="355600" indent="-343535">
              <a:spcBef>
                <a:spcPts val="625"/>
              </a:spcBef>
              <a:buFont typeface="Times New Roman"/>
              <a:buChar char="•"/>
              <a:tabLst>
                <a:tab pos="355600" algn="l"/>
                <a:tab pos="356235" algn="l"/>
              </a:tabLst>
            </a:pPr>
            <a:r>
              <a:rPr sz="2200" b="1" spc="-5" dirty="0">
                <a:latin typeface="Times New Roman"/>
                <a:cs typeface="Times New Roman"/>
              </a:rPr>
              <a:t>Patents</a:t>
            </a:r>
            <a:r>
              <a:rPr sz="2200" spc="-5" dirty="0">
                <a:latin typeface="Times New Roman"/>
                <a:cs typeface="Times New Roman"/>
              </a:rPr>
              <a:t>:</a:t>
            </a:r>
            <a:r>
              <a:rPr sz="2200" spc="10"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Patents</a:t>
            </a:r>
            <a:r>
              <a:rPr sz="2200" spc="5" dirty="0">
                <a:latin typeface="Times New Roman"/>
                <a:cs typeface="Times New Roman"/>
              </a:rPr>
              <a:t> </a:t>
            </a:r>
            <a:r>
              <a:rPr sz="2200" spc="-5" dirty="0">
                <a:latin typeface="Times New Roman"/>
                <a:cs typeface="Times New Roman"/>
              </a:rPr>
              <a:t>Act,</a:t>
            </a:r>
            <a:r>
              <a:rPr sz="2200" spc="15" dirty="0">
                <a:latin typeface="Times New Roman"/>
                <a:cs typeface="Times New Roman"/>
              </a:rPr>
              <a:t> </a:t>
            </a:r>
            <a:r>
              <a:rPr sz="2200" spc="-5" dirty="0">
                <a:latin typeface="Times New Roman"/>
                <a:cs typeface="Times New Roman"/>
              </a:rPr>
              <a:t>1970</a:t>
            </a:r>
            <a:r>
              <a:rPr sz="2200" spc="-10" dirty="0">
                <a:latin typeface="Times New Roman"/>
                <a:cs typeface="Times New Roman"/>
              </a:rPr>
              <a:t> </a:t>
            </a:r>
            <a:r>
              <a:rPr sz="2200" spc="-5" dirty="0">
                <a:latin typeface="Times New Roman"/>
                <a:cs typeface="Times New Roman"/>
              </a:rPr>
              <a:t>as</a:t>
            </a:r>
            <a:r>
              <a:rPr sz="2200" dirty="0">
                <a:latin typeface="Times New Roman"/>
                <a:cs typeface="Times New Roman"/>
              </a:rPr>
              <a:t> </a:t>
            </a:r>
            <a:r>
              <a:rPr sz="2200" spc="-5" dirty="0">
                <a:latin typeface="Times New Roman"/>
                <a:cs typeface="Times New Roman"/>
              </a:rPr>
              <a:t>amended</a:t>
            </a:r>
            <a:r>
              <a:rPr sz="2200" spc="15" dirty="0">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dirty="0">
                <a:latin typeface="Times New Roman"/>
                <a:cs typeface="Times New Roman"/>
              </a:rPr>
              <a:t>1999,</a:t>
            </a:r>
            <a:r>
              <a:rPr sz="2200" spc="-15" dirty="0">
                <a:latin typeface="Times New Roman"/>
                <a:cs typeface="Times New Roman"/>
              </a:rPr>
              <a:t> </a:t>
            </a:r>
            <a:r>
              <a:rPr sz="2200" spc="-5" dirty="0">
                <a:latin typeface="Times New Roman"/>
                <a:cs typeface="Times New Roman"/>
              </a:rPr>
              <a:t>2002</a:t>
            </a:r>
            <a:r>
              <a:rPr sz="2200" dirty="0">
                <a:latin typeface="Times New Roman"/>
                <a:cs typeface="Times New Roman"/>
              </a:rPr>
              <a:t> </a:t>
            </a:r>
            <a:r>
              <a:rPr sz="2200" spc="-5" dirty="0">
                <a:latin typeface="Times New Roman"/>
                <a:cs typeface="Times New Roman"/>
              </a:rPr>
              <a:t>and</a:t>
            </a:r>
            <a:r>
              <a:rPr sz="2200" dirty="0">
                <a:latin typeface="Times New Roman"/>
                <a:cs typeface="Times New Roman"/>
              </a:rPr>
              <a:t> </a:t>
            </a:r>
            <a:r>
              <a:rPr sz="2200" spc="-5" dirty="0">
                <a:latin typeface="Times New Roman"/>
                <a:cs typeface="Times New Roman"/>
              </a:rPr>
              <a:t>2005</a:t>
            </a:r>
            <a:endParaRPr sz="2200" dirty="0">
              <a:latin typeface="Times New Roman"/>
              <a:cs typeface="Times New Roman"/>
            </a:endParaRPr>
          </a:p>
          <a:p>
            <a:pPr marL="355600" indent="-343535">
              <a:spcBef>
                <a:spcPts val="525"/>
              </a:spcBef>
              <a:buFont typeface="Times New Roman"/>
              <a:buChar char="•"/>
              <a:tabLst>
                <a:tab pos="355600" algn="l"/>
                <a:tab pos="356235" algn="l"/>
              </a:tabLst>
            </a:pPr>
            <a:r>
              <a:rPr sz="2200" b="1" spc="-5" dirty="0">
                <a:latin typeface="Times New Roman"/>
                <a:cs typeface="Times New Roman"/>
              </a:rPr>
              <a:t>Design: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Designs</a:t>
            </a:r>
            <a:r>
              <a:rPr sz="2200" spc="-25" dirty="0">
                <a:latin typeface="Times New Roman"/>
                <a:cs typeface="Times New Roman"/>
              </a:rPr>
              <a:t> </a:t>
            </a:r>
            <a:r>
              <a:rPr sz="2200" spc="-5" dirty="0">
                <a:latin typeface="Times New Roman"/>
                <a:cs typeface="Times New Roman"/>
              </a:rPr>
              <a:t>Act, </a:t>
            </a:r>
            <a:r>
              <a:rPr sz="2200" dirty="0">
                <a:latin typeface="Times New Roman"/>
                <a:cs typeface="Times New Roman"/>
              </a:rPr>
              <a:t>2000</a:t>
            </a:r>
          </a:p>
          <a:p>
            <a:pPr marL="355600" indent="-343535">
              <a:spcBef>
                <a:spcPts val="535"/>
              </a:spcBef>
              <a:buFont typeface="Times New Roman"/>
              <a:buChar char="•"/>
              <a:tabLst>
                <a:tab pos="355600" algn="l"/>
                <a:tab pos="356235" algn="l"/>
              </a:tabLst>
            </a:pPr>
            <a:r>
              <a:rPr sz="2200" b="1" spc="-5" dirty="0">
                <a:latin typeface="Times New Roman"/>
                <a:cs typeface="Times New Roman"/>
              </a:rPr>
              <a:t>Trade</a:t>
            </a:r>
            <a:r>
              <a:rPr sz="2200" b="1" spc="-10" dirty="0">
                <a:latin typeface="Times New Roman"/>
                <a:cs typeface="Times New Roman"/>
              </a:rPr>
              <a:t> </a:t>
            </a:r>
            <a:r>
              <a:rPr sz="2200" b="1" spc="-5" dirty="0">
                <a:latin typeface="Times New Roman"/>
                <a:cs typeface="Times New Roman"/>
              </a:rPr>
              <a:t>Mark</a:t>
            </a:r>
            <a:r>
              <a:rPr sz="2200" spc="-5" dirty="0">
                <a:latin typeface="Times New Roman"/>
                <a:cs typeface="Times New Roman"/>
              </a:rPr>
              <a:t>: The Trade</a:t>
            </a:r>
            <a:r>
              <a:rPr sz="2200" spc="10" dirty="0">
                <a:latin typeface="Times New Roman"/>
                <a:cs typeface="Times New Roman"/>
              </a:rPr>
              <a:t> </a:t>
            </a:r>
            <a:r>
              <a:rPr sz="2200" spc="-5" dirty="0">
                <a:latin typeface="Times New Roman"/>
                <a:cs typeface="Times New Roman"/>
              </a:rPr>
              <a:t>Marks Act, </a:t>
            </a:r>
            <a:r>
              <a:rPr sz="2200" dirty="0">
                <a:latin typeface="Times New Roman"/>
                <a:cs typeface="Times New Roman"/>
              </a:rPr>
              <a:t>1999</a:t>
            </a:r>
          </a:p>
          <a:p>
            <a:pPr marL="355600" marR="5080" indent="-343535">
              <a:spcBef>
                <a:spcPts val="525"/>
              </a:spcBef>
              <a:buFont typeface="Times New Roman"/>
              <a:buChar char="•"/>
              <a:tabLst>
                <a:tab pos="355600" algn="l"/>
                <a:tab pos="356235" algn="l"/>
              </a:tabLst>
            </a:pPr>
            <a:r>
              <a:rPr sz="2200" b="1" spc="-5" dirty="0">
                <a:latin typeface="Times New Roman"/>
                <a:cs typeface="Times New Roman"/>
              </a:rPr>
              <a:t>Copyright</a:t>
            </a:r>
            <a:r>
              <a:rPr sz="2200" spc="-5" dirty="0">
                <a:latin typeface="Times New Roman"/>
                <a:cs typeface="Times New Roman"/>
              </a:rPr>
              <a:t>: The </a:t>
            </a:r>
            <a:r>
              <a:rPr sz="2200" dirty="0">
                <a:latin typeface="Times New Roman"/>
                <a:cs typeface="Times New Roman"/>
              </a:rPr>
              <a:t>Copyright </a:t>
            </a:r>
            <a:r>
              <a:rPr sz="2200" spc="-5" dirty="0">
                <a:latin typeface="Times New Roman"/>
                <a:cs typeface="Times New Roman"/>
              </a:rPr>
              <a:t>Act, </a:t>
            </a:r>
            <a:r>
              <a:rPr sz="2200" dirty="0">
                <a:latin typeface="Times New Roman"/>
                <a:cs typeface="Times New Roman"/>
              </a:rPr>
              <a:t>1957 </a:t>
            </a:r>
            <a:r>
              <a:rPr sz="2200" spc="-5" dirty="0">
                <a:latin typeface="Times New Roman"/>
                <a:cs typeface="Times New Roman"/>
              </a:rPr>
              <a:t>as amended in </a:t>
            </a:r>
            <a:r>
              <a:rPr sz="2200" dirty="0">
                <a:latin typeface="Times New Roman"/>
                <a:cs typeface="Times New Roman"/>
              </a:rPr>
              <a:t>1983, </a:t>
            </a:r>
            <a:r>
              <a:rPr sz="2200" spc="-5" dirty="0">
                <a:latin typeface="Times New Roman"/>
                <a:cs typeface="Times New Roman"/>
              </a:rPr>
              <a:t>1984 and </a:t>
            </a:r>
            <a:r>
              <a:rPr sz="2200" spc="-535" dirty="0">
                <a:latin typeface="Times New Roman"/>
                <a:cs typeface="Times New Roman"/>
              </a:rPr>
              <a:t> </a:t>
            </a:r>
            <a:r>
              <a:rPr sz="2200" dirty="0">
                <a:latin typeface="Times New Roman"/>
                <a:cs typeface="Times New Roman"/>
              </a:rPr>
              <a:t>1992,</a:t>
            </a:r>
            <a:r>
              <a:rPr sz="2200" spc="-25" dirty="0">
                <a:latin typeface="Times New Roman"/>
                <a:cs typeface="Times New Roman"/>
              </a:rPr>
              <a:t> </a:t>
            </a:r>
            <a:r>
              <a:rPr sz="2200" dirty="0">
                <a:latin typeface="Times New Roman"/>
                <a:cs typeface="Times New Roman"/>
              </a:rPr>
              <a:t>1994,</a:t>
            </a:r>
            <a:r>
              <a:rPr sz="2200" spc="-5" dirty="0">
                <a:latin typeface="Times New Roman"/>
                <a:cs typeface="Times New Roman"/>
              </a:rPr>
              <a:t> 1999</a:t>
            </a:r>
            <a:endParaRPr sz="2200" dirty="0">
              <a:latin typeface="Times New Roman"/>
              <a:cs typeface="Times New Roman"/>
            </a:endParaRPr>
          </a:p>
          <a:p>
            <a:pPr marL="355600" marR="916940" indent="-343535">
              <a:spcBef>
                <a:spcPts val="530"/>
              </a:spcBef>
              <a:buFont typeface="Times New Roman"/>
              <a:buChar char="•"/>
              <a:tabLst>
                <a:tab pos="355600" algn="l"/>
                <a:tab pos="356235" algn="l"/>
              </a:tabLst>
            </a:pPr>
            <a:r>
              <a:rPr sz="2200" b="1" spc="-5" dirty="0">
                <a:latin typeface="Times New Roman"/>
                <a:cs typeface="Times New Roman"/>
              </a:rPr>
              <a:t>Layout Design</a:t>
            </a:r>
            <a:r>
              <a:rPr sz="2200" b="1" spc="5" dirty="0">
                <a:latin typeface="Times New Roman"/>
                <a:cs typeface="Times New Roman"/>
              </a:rPr>
              <a:t> </a:t>
            </a:r>
            <a:r>
              <a:rPr sz="2200" b="1" dirty="0">
                <a:latin typeface="Times New Roman"/>
                <a:cs typeface="Times New Roman"/>
              </a:rPr>
              <a:t>of</a:t>
            </a:r>
            <a:r>
              <a:rPr sz="2200" b="1" spc="5" dirty="0">
                <a:latin typeface="Times New Roman"/>
                <a:cs typeface="Times New Roman"/>
              </a:rPr>
              <a:t> </a:t>
            </a:r>
            <a:r>
              <a:rPr sz="2200" b="1" spc="-5" dirty="0">
                <a:latin typeface="Times New Roman"/>
                <a:cs typeface="Times New Roman"/>
              </a:rPr>
              <a:t>Integrated</a:t>
            </a:r>
            <a:r>
              <a:rPr sz="2200" b="1" spc="25" dirty="0">
                <a:latin typeface="Times New Roman"/>
                <a:cs typeface="Times New Roman"/>
              </a:rPr>
              <a:t> </a:t>
            </a:r>
            <a:r>
              <a:rPr sz="2200" b="1" spc="-5" dirty="0">
                <a:latin typeface="Times New Roman"/>
                <a:cs typeface="Times New Roman"/>
              </a:rPr>
              <a:t>Circuits</a:t>
            </a:r>
            <a:r>
              <a:rPr sz="2200" spc="-5" dirty="0">
                <a:latin typeface="Times New Roman"/>
                <a:cs typeface="Times New Roman"/>
              </a:rPr>
              <a:t>:</a:t>
            </a:r>
            <a:r>
              <a:rPr sz="2200" spc="20"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Semiconductor </a:t>
            </a:r>
            <a:r>
              <a:rPr sz="2200" spc="-535" dirty="0">
                <a:latin typeface="Times New Roman"/>
                <a:cs typeface="Times New Roman"/>
              </a:rPr>
              <a:t> </a:t>
            </a:r>
            <a:r>
              <a:rPr sz="2200" spc="-5" dirty="0">
                <a:latin typeface="Times New Roman"/>
                <a:cs typeface="Times New Roman"/>
              </a:rPr>
              <a:t>Integrated</a:t>
            </a:r>
            <a:r>
              <a:rPr sz="2200" spc="10" dirty="0">
                <a:latin typeface="Times New Roman"/>
                <a:cs typeface="Times New Roman"/>
              </a:rPr>
              <a:t> </a:t>
            </a:r>
            <a:r>
              <a:rPr sz="2200" spc="-5" dirty="0">
                <a:latin typeface="Times New Roman"/>
                <a:cs typeface="Times New Roman"/>
              </a:rPr>
              <a:t>Circuits </a:t>
            </a:r>
            <a:r>
              <a:rPr sz="2200" dirty="0">
                <a:latin typeface="Times New Roman"/>
                <a:cs typeface="Times New Roman"/>
              </a:rPr>
              <a:t>Layout</a:t>
            </a:r>
            <a:r>
              <a:rPr sz="2200" spc="-25" dirty="0">
                <a:latin typeface="Times New Roman"/>
                <a:cs typeface="Times New Roman"/>
              </a:rPr>
              <a:t> </a:t>
            </a:r>
            <a:r>
              <a:rPr sz="2200" spc="-5" dirty="0">
                <a:latin typeface="Times New Roman"/>
                <a:cs typeface="Times New Roman"/>
              </a:rPr>
              <a:t>Design</a:t>
            </a:r>
            <a:r>
              <a:rPr sz="2200" spc="5" dirty="0">
                <a:latin typeface="Times New Roman"/>
                <a:cs typeface="Times New Roman"/>
              </a:rPr>
              <a:t> </a:t>
            </a:r>
            <a:r>
              <a:rPr sz="2200" spc="-5" dirty="0">
                <a:latin typeface="Times New Roman"/>
                <a:cs typeface="Times New Roman"/>
              </a:rPr>
              <a:t>Act, </a:t>
            </a:r>
            <a:r>
              <a:rPr sz="2200" dirty="0">
                <a:latin typeface="Times New Roman"/>
                <a:cs typeface="Times New Roman"/>
              </a:rPr>
              <a:t>2000</a:t>
            </a:r>
          </a:p>
          <a:p>
            <a:pPr marL="355600" marR="80645" indent="-343535">
              <a:spcBef>
                <a:spcPts val="530"/>
              </a:spcBef>
              <a:buFont typeface="Times New Roman"/>
              <a:buChar char="•"/>
              <a:tabLst>
                <a:tab pos="355600" algn="l"/>
                <a:tab pos="356235" algn="l"/>
              </a:tabLst>
            </a:pPr>
            <a:r>
              <a:rPr sz="2200" b="1" spc="-5" dirty="0">
                <a:latin typeface="Times New Roman"/>
                <a:cs typeface="Times New Roman"/>
              </a:rPr>
              <a:t>Protection</a:t>
            </a:r>
            <a:r>
              <a:rPr sz="2200" b="1" spc="20" dirty="0">
                <a:latin typeface="Times New Roman"/>
                <a:cs typeface="Times New Roman"/>
              </a:rPr>
              <a:t> </a:t>
            </a:r>
            <a:r>
              <a:rPr sz="2200" b="1" spc="-5" dirty="0">
                <a:latin typeface="Times New Roman"/>
                <a:cs typeface="Times New Roman"/>
              </a:rPr>
              <a:t>of</a:t>
            </a:r>
            <a:r>
              <a:rPr sz="2200" b="1" spc="15" dirty="0">
                <a:latin typeface="Times New Roman"/>
                <a:cs typeface="Times New Roman"/>
              </a:rPr>
              <a:t> </a:t>
            </a:r>
            <a:r>
              <a:rPr sz="2200" b="1" spc="-5" dirty="0">
                <a:latin typeface="Times New Roman"/>
                <a:cs typeface="Times New Roman"/>
              </a:rPr>
              <a:t>Undisclosed</a:t>
            </a:r>
            <a:r>
              <a:rPr sz="2200" b="1" spc="20" dirty="0">
                <a:latin typeface="Times New Roman"/>
                <a:cs typeface="Times New Roman"/>
              </a:rPr>
              <a:t> </a:t>
            </a:r>
            <a:r>
              <a:rPr sz="2200" b="1" spc="-5" dirty="0">
                <a:latin typeface="Times New Roman"/>
                <a:cs typeface="Times New Roman"/>
              </a:rPr>
              <a:t>Information</a:t>
            </a:r>
            <a:r>
              <a:rPr sz="2200" spc="-5" dirty="0">
                <a:latin typeface="Times New Roman"/>
                <a:cs typeface="Times New Roman"/>
              </a:rPr>
              <a:t>:</a:t>
            </a:r>
            <a:r>
              <a:rPr sz="2200" spc="25" dirty="0">
                <a:latin typeface="Times New Roman"/>
                <a:cs typeface="Times New Roman"/>
              </a:rPr>
              <a:t> </a:t>
            </a:r>
            <a:r>
              <a:rPr sz="2200" spc="-5" dirty="0">
                <a:latin typeface="Times New Roman"/>
                <a:cs typeface="Times New Roman"/>
              </a:rPr>
              <a:t>No</a:t>
            </a:r>
            <a:r>
              <a:rPr sz="2200" spc="10" dirty="0">
                <a:latin typeface="Times New Roman"/>
                <a:cs typeface="Times New Roman"/>
              </a:rPr>
              <a:t> </a:t>
            </a:r>
            <a:r>
              <a:rPr sz="2200" spc="-5" dirty="0">
                <a:latin typeface="Times New Roman"/>
                <a:cs typeface="Times New Roman"/>
              </a:rPr>
              <a:t>exclusive</a:t>
            </a:r>
            <a:r>
              <a:rPr sz="2200" spc="5" dirty="0">
                <a:latin typeface="Times New Roman"/>
                <a:cs typeface="Times New Roman"/>
              </a:rPr>
              <a:t> </a:t>
            </a:r>
            <a:r>
              <a:rPr sz="2200" spc="-5" dirty="0">
                <a:latin typeface="Times New Roman"/>
                <a:cs typeface="Times New Roman"/>
              </a:rPr>
              <a:t>legislation </a:t>
            </a:r>
            <a:r>
              <a:rPr sz="2200" dirty="0">
                <a:latin typeface="Times New Roman"/>
                <a:cs typeface="Times New Roman"/>
              </a:rPr>
              <a:t> </a:t>
            </a:r>
            <a:r>
              <a:rPr sz="2200" spc="-5" dirty="0">
                <a:latin typeface="Times New Roman"/>
                <a:cs typeface="Times New Roman"/>
              </a:rPr>
              <a:t>exists</a:t>
            </a:r>
            <a:r>
              <a:rPr sz="2200" spc="-10" dirty="0">
                <a:latin typeface="Times New Roman"/>
                <a:cs typeface="Times New Roman"/>
              </a:rPr>
              <a:t> </a:t>
            </a:r>
            <a:r>
              <a:rPr sz="2200" dirty="0">
                <a:latin typeface="Times New Roman"/>
                <a:cs typeface="Times New Roman"/>
              </a:rPr>
              <a:t>but the</a:t>
            </a:r>
            <a:r>
              <a:rPr sz="2200" spc="-10" dirty="0">
                <a:latin typeface="Times New Roman"/>
                <a:cs typeface="Times New Roman"/>
              </a:rPr>
              <a:t> </a:t>
            </a:r>
            <a:r>
              <a:rPr sz="2200" spc="-5" dirty="0">
                <a:latin typeface="Times New Roman"/>
                <a:cs typeface="Times New Roman"/>
              </a:rPr>
              <a:t>matter</a:t>
            </a:r>
            <a:r>
              <a:rPr sz="2200" spc="35" dirty="0">
                <a:latin typeface="Times New Roman"/>
                <a:cs typeface="Times New Roman"/>
              </a:rPr>
              <a:t> </a:t>
            </a:r>
            <a:r>
              <a:rPr sz="2200" spc="-5" dirty="0">
                <a:latin typeface="Times New Roman"/>
                <a:cs typeface="Times New Roman"/>
              </a:rPr>
              <a:t>would be generally</a:t>
            </a:r>
            <a:r>
              <a:rPr sz="2200" spc="10" dirty="0">
                <a:latin typeface="Times New Roman"/>
                <a:cs typeface="Times New Roman"/>
              </a:rPr>
              <a:t> </a:t>
            </a:r>
            <a:r>
              <a:rPr sz="2200" spc="-5" dirty="0">
                <a:latin typeface="Times New Roman"/>
                <a:cs typeface="Times New Roman"/>
              </a:rPr>
              <a:t>covered</a:t>
            </a:r>
            <a:r>
              <a:rPr sz="2200" dirty="0">
                <a:latin typeface="Times New Roman"/>
                <a:cs typeface="Times New Roman"/>
              </a:rPr>
              <a:t> under the </a:t>
            </a:r>
            <a:r>
              <a:rPr sz="2200" spc="-5" dirty="0">
                <a:latin typeface="Times New Roman"/>
                <a:cs typeface="Times New Roman"/>
              </a:rPr>
              <a:t>Contract </a:t>
            </a:r>
            <a:r>
              <a:rPr sz="2200" spc="-535" dirty="0">
                <a:latin typeface="Times New Roman"/>
                <a:cs typeface="Times New Roman"/>
              </a:rPr>
              <a:t> </a:t>
            </a:r>
            <a:r>
              <a:rPr sz="2200" spc="-5" dirty="0">
                <a:latin typeface="Times New Roman"/>
                <a:cs typeface="Times New Roman"/>
              </a:rPr>
              <a:t>Act,</a:t>
            </a:r>
            <a:r>
              <a:rPr sz="2200" spc="-10" dirty="0">
                <a:latin typeface="Times New Roman"/>
                <a:cs typeface="Times New Roman"/>
              </a:rPr>
              <a:t> </a:t>
            </a:r>
            <a:r>
              <a:rPr sz="2200" dirty="0">
                <a:latin typeface="Times New Roman"/>
                <a:cs typeface="Times New Roman"/>
              </a:rPr>
              <a:t>1872</a:t>
            </a:r>
          </a:p>
          <a:p>
            <a:pPr marL="355600" marR="62865" indent="-343535">
              <a:spcBef>
                <a:spcPts val="530"/>
              </a:spcBef>
              <a:buFont typeface="Times New Roman"/>
              <a:buChar char="•"/>
              <a:tabLst>
                <a:tab pos="355600" algn="l"/>
                <a:tab pos="356235" algn="l"/>
              </a:tabLst>
            </a:pPr>
            <a:r>
              <a:rPr sz="2200" b="1" spc="-5" dirty="0">
                <a:latin typeface="Times New Roman"/>
                <a:cs typeface="Times New Roman"/>
              </a:rPr>
              <a:t>Geographical</a:t>
            </a:r>
            <a:r>
              <a:rPr sz="2200" b="1" spc="20" dirty="0">
                <a:latin typeface="Times New Roman"/>
                <a:cs typeface="Times New Roman"/>
              </a:rPr>
              <a:t> </a:t>
            </a:r>
            <a:r>
              <a:rPr sz="2200" b="1" spc="-5" dirty="0">
                <a:latin typeface="Times New Roman"/>
                <a:cs typeface="Times New Roman"/>
              </a:rPr>
              <a:t>Indications</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The</a:t>
            </a:r>
            <a:r>
              <a:rPr sz="2200" spc="15" dirty="0">
                <a:latin typeface="Times New Roman"/>
                <a:cs typeface="Times New Roman"/>
              </a:rPr>
              <a:t> </a:t>
            </a:r>
            <a:r>
              <a:rPr sz="2200" spc="-5" dirty="0">
                <a:latin typeface="Times New Roman"/>
                <a:cs typeface="Times New Roman"/>
              </a:rPr>
              <a:t>Geographical</a:t>
            </a:r>
            <a:r>
              <a:rPr sz="2200" spc="20" dirty="0">
                <a:latin typeface="Times New Roman"/>
                <a:cs typeface="Times New Roman"/>
              </a:rPr>
              <a:t> </a:t>
            </a:r>
            <a:r>
              <a:rPr sz="2200" spc="-5" dirty="0">
                <a:latin typeface="Times New Roman"/>
                <a:cs typeface="Times New Roman"/>
              </a:rPr>
              <a:t>Indications</a:t>
            </a:r>
            <a:r>
              <a:rPr sz="2200" spc="5" dirty="0">
                <a:latin typeface="Times New Roman"/>
                <a:cs typeface="Times New Roman"/>
              </a:rPr>
              <a:t> </a:t>
            </a:r>
            <a:r>
              <a:rPr sz="2200" spc="-5" dirty="0">
                <a:latin typeface="Times New Roman"/>
                <a:cs typeface="Times New Roman"/>
              </a:rPr>
              <a:t>of</a:t>
            </a:r>
            <a:r>
              <a:rPr sz="2200" spc="20" dirty="0">
                <a:latin typeface="Times New Roman"/>
                <a:cs typeface="Times New Roman"/>
              </a:rPr>
              <a:t> </a:t>
            </a:r>
            <a:r>
              <a:rPr sz="2200" spc="-5" dirty="0">
                <a:latin typeface="Times New Roman"/>
                <a:cs typeface="Times New Roman"/>
              </a:rPr>
              <a:t>Goods </a:t>
            </a:r>
            <a:r>
              <a:rPr sz="2200" spc="-535" dirty="0">
                <a:latin typeface="Times New Roman"/>
                <a:cs typeface="Times New Roman"/>
              </a:rPr>
              <a:t> </a:t>
            </a:r>
            <a:r>
              <a:rPr sz="2200" spc="-5" dirty="0">
                <a:latin typeface="Times New Roman"/>
                <a:cs typeface="Times New Roman"/>
              </a:rPr>
              <a:t>(Registration</a:t>
            </a:r>
            <a:r>
              <a:rPr sz="2200" spc="5" dirty="0">
                <a:latin typeface="Times New Roman"/>
                <a:cs typeface="Times New Roman"/>
              </a:rPr>
              <a:t> </a:t>
            </a:r>
            <a:r>
              <a:rPr sz="2200" spc="-5" dirty="0">
                <a:latin typeface="Times New Roman"/>
                <a:cs typeface="Times New Roman"/>
              </a:rPr>
              <a:t>and</a:t>
            </a:r>
            <a:r>
              <a:rPr sz="2200" spc="5" dirty="0">
                <a:latin typeface="Times New Roman"/>
                <a:cs typeface="Times New Roman"/>
              </a:rPr>
              <a:t> </a:t>
            </a:r>
            <a:r>
              <a:rPr sz="2200" spc="-5" dirty="0">
                <a:latin typeface="Times New Roman"/>
                <a:cs typeface="Times New Roman"/>
              </a:rPr>
              <a:t>Protection) Act,</a:t>
            </a:r>
            <a:r>
              <a:rPr sz="2200" dirty="0">
                <a:latin typeface="Times New Roman"/>
                <a:cs typeface="Times New Roman"/>
              </a:rPr>
              <a:t> </a:t>
            </a:r>
            <a:r>
              <a:rPr sz="2200" spc="-5" dirty="0">
                <a:latin typeface="Times New Roman"/>
                <a:cs typeface="Times New Roman"/>
              </a:rPr>
              <a:t>1999</a:t>
            </a:r>
            <a:endParaRPr sz="2200" dirty="0">
              <a:latin typeface="Times New Roman"/>
              <a:cs typeface="Times New Roman"/>
            </a:endParaRPr>
          </a:p>
          <a:p>
            <a:pPr marL="355600" indent="-343535">
              <a:spcBef>
                <a:spcPts val="530"/>
              </a:spcBef>
              <a:buFont typeface="Times New Roman"/>
              <a:buChar char="•"/>
              <a:tabLst>
                <a:tab pos="355600" algn="l"/>
                <a:tab pos="356235" algn="l"/>
              </a:tabLst>
            </a:pPr>
            <a:r>
              <a:rPr sz="2200" b="1" dirty="0">
                <a:latin typeface="Times New Roman"/>
                <a:cs typeface="Times New Roman"/>
              </a:rPr>
              <a:t>Plant</a:t>
            </a:r>
            <a:r>
              <a:rPr sz="2200" b="1" spc="10" dirty="0">
                <a:latin typeface="Times New Roman"/>
                <a:cs typeface="Times New Roman"/>
              </a:rPr>
              <a:t> </a:t>
            </a:r>
            <a:r>
              <a:rPr sz="2200" b="1" spc="-5" dirty="0">
                <a:latin typeface="Times New Roman"/>
                <a:cs typeface="Times New Roman"/>
              </a:rPr>
              <a:t>Varieties:</a:t>
            </a:r>
            <a:r>
              <a:rPr sz="2200" b="1" spc="20"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Protection</a:t>
            </a:r>
            <a:r>
              <a:rPr sz="2200" spc="10" dirty="0">
                <a:latin typeface="Times New Roman"/>
                <a:cs typeface="Times New Roman"/>
              </a:rPr>
              <a:t> </a:t>
            </a:r>
            <a:r>
              <a:rPr sz="2200" spc="-5" dirty="0">
                <a:latin typeface="Times New Roman"/>
                <a:cs typeface="Times New Roman"/>
              </a:rPr>
              <a:t>of Plant</a:t>
            </a:r>
            <a:r>
              <a:rPr sz="2200" spc="10" dirty="0">
                <a:latin typeface="Times New Roman"/>
                <a:cs typeface="Times New Roman"/>
              </a:rPr>
              <a:t> </a:t>
            </a:r>
            <a:r>
              <a:rPr sz="2200" spc="-5" dirty="0">
                <a:latin typeface="Times New Roman"/>
                <a:cs typeface="Times New Roman"/>
              </a:rPr>
              <a:t>Variety</a:t>
            </a:r>
            <a:r>
              <a:rPr sz="2200" spc="15" dirty="0">
                <a:latin typeface="Times New Roman"/>
                <a:cs typeface="Times New Roman"/>
              </a:rPr>
              <a:t> </a:t>
            </a:r>
            <a:r>
              <a:rPr sz="2200" spc="-5" dirty="0">
                <a:latin typeface="Times New Roman"/>
                <a:cs typeface="Times New Roman"/>
              </a:rPr>
              <a:t>and</a:t>
            </a:r>
            <a:r>
              <a:rPr sz="2200" dirty="0">
                <a:latin typeface="Times New Roman"/>
                <a:cs typeface="Times New Roman"/>
              </a:rPr>
              <a:t> </a:t>
            </a:r>
            <a:r>
              <a:rPr sz="2200" spc="-10" dirty="0">
                <a:latin typeface="Times New Roman"/>
                <a:cs typeface="Times New Roman"/>
              </a:rPr>
              <a:t>Farmers’</a:t>
            </a:r>
            <a:endParaRPr sz="2200" dirty="0">
              <a:latin typeface="Times New Roman"/>
              <a:cs typeface="Times New Roman"/>
            </a:endParaRPr>
          </a:p>
          <a:p>
            <a:pPr marL="355600"/>
            <a:r>
              <a:rPr sz="2200" spc="-5" dirty="0">
                <a:latin typeface="Times New Roman"/>
                <a:cs typeface="Times New Roman"/>
              </a:rPr>
              <a:t>Rights</a:t>
            </a:r>
            <a:r>
              <a:rPr sz="2200" spc="-35" dirty="0">
                <a:latin typeface="Times New Roman"/>
                <a:cs typeface="Times New Roman"/>
              </a:rPr>
              <a:t> </a:t>
            </a:r>
            <a:r>
              <a:rPr sz="2200" spc="-5" dirty="0">
                <a:latin typeface="Times New Roman"/>
                <a:cs typeface="Times New Roman"/>
              </a:rPr>
              <a:t>Act,</a:t>
            </a:r>
            <a:r>
              <a:rPr sz="2200" spc="-25" dirty="0">
                <a:latin typeface="Times New Roman"/>
                <a:cs typeface="Times New Roman"/>
              </a:rPr>
              <a:t> </a:t>
            </a:r>
            <a:r>
              <a:rPr sz="2200" dirty="0">
                <a:latin typeface="Times New Roman"/>
                <a:cs typeface="Times New Roman"/>
              </a:rPr>
              <a:t>2001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IN" dirty="0"/>
              <a:t>TRIPS agreement; 1994</a:t>
            </a:r>
            <a:endParaRPr dirty="0"/>
          </a:p>
        </p:txBody>
      </p:sp>
      <p:sp>
        <p:nvSpPr>
          <p:cNvPr id="97" name="Google Shape;97;p5"/>
          <p:cNvSpPr txBox="1">
            <a:spLocks noGrp="1"/>
          </p:cNvSpPr>
          <p:nvPr>
            <p:ph type="body" idx="1"/>
          </p:nvPr>
        </p:nvSpPr>
        <p:spPr>
          <a:xfrm>
            <a:off x="748748" y="846138"/>
            <a:ext cx="10972800" cy="6099486"/>
          </a:xfrm>
          <a:prstGeom prst="rect">
            <a:avLst/>
          </a:prstGeom>
          <a:noFill/>
          <a:ln>
            <a:noFill/>
          </a:ln>
        </p:spPr>
        <p:txBody>
          <a:bodyPr spcFirstLastPara="1" wrap="square" lIns="91425" tIns="45700" rIns="91425" bIns="45700" anchor="t" anchorCtr="0">
            <a:noAutofit/>
          </a:bodyPr>
          <a:lstStyle/>
          <a:p>
            <a:pPr marL="342900" indent="-342900">
              <a:spcBef>
                <a:spcPts val="95"/>
              </a:spcBef>
              <a:tabLst>
                <a:tab pos="356235" algn="l"/>
              </a:tabLst>
            </a:pPr>
            <a:endParaRPr lang="en-US" sz="2200" spc="-5" dirty="0">
              <a:latin typeface="Arial MT"/>
              <a:cs typeface="Arial MT"/>
            </a:endParaRPr>
          </a:p>
          <a:p>
            <a:pPr marL="342900" indent="-342900">
              <a:spcBef>
                <a:spcPts val="95"/>
              </a:spcBef>
              <a:tabLst>
                <a:tab pos="356235" algn="l"/>
              </a:tabLst>
            </a:pPr>
            <a:r>
              <a:rPr lang="en-US" sz="2200" spc="-5" dirty="0">
                <a:latin typeface="Arial MT"/>
                <a:cs typeface="Arial MT"/>
              </a:rPr>
              <a:t>TRIPS</a:t>
            </a:r>
            <a:r>
              <a:rPr lang="en-US" sz="2200" spc="330" dirty="0">
                <a:latin typeface="Arial MT"/>
                <a:cs typeface="Arial MT"/>
              </a:rPr>
              <a:t> </a:t>
            </a:r>
            <a:r>
              <a:rPr lang="en-US" sz="2200" dirty="0">
                <a:latin typeface="Arial MT"/>
                <a:cs typeface="Arial MT"/>
              </a:rPr>
              <a:t>Agreement,</a:t>
            </a:r>
            <a:r>
              <a:rPr lang="en-US" sz="2200" spc="345" dirty="0">
                <a:latin typeface="Arial MT"/>
                <a:cs typeface="Arial MT"/>
              </a:rPr>
              <a:t> </a:t>
            </a:r>
            <a:r>
              <a:rPr lang="en-US" sz="2200" spc="-5" dirty="0">
                <a:latin typeface="Arial MT"/>
                <a:cs typeface="Arial MT"/>
              </a:rPr>
              <a:t>the</a:t>
            </a:r>
            <a:r>
              <a:rPr lang="en-US" sz="2200" spc="355" dirty="0">
                <a:latin typeface="Arial MT"/>
                <a:cs typeface="Arial MT"/>
              </a:rPr>
              <a:t> </a:t>
            </a:r>
            <a:r>
              <a:rPr lang="en-US" sz="2200" spc="-5" dirty="0">
                <a:latin typeface="Arial MT"/>
                <a:cs typeface="Arial MT"/>
              </a:rPr>
              <a:t>agreement</a:t>
            </a:r>
            <a:r>
              <a:rPr lang="en-US" sz="2200" spc="355" dirty="0">
                <a:latin typeface="Arial MT"/>
                <a:cs typeface="Arial MT"/>
              </a:rPr>
              <a:t> </a:t>
            </a:r>
            <a:r>
              <a:rPr lang="en-US" sz="2200" spc="-5" dirty="0">
                <a:latin typeface="Arial MT"/>
                <a:cs typeface="Arial MT"/>
              </a:rPr>
              <a:t>on</a:t>
            </a:r>
            <a:r>
              <a:rPr lang="en-US" sz="2200" spc="340" dirty="0">
                <a:latin typeface="Arial MT"/>
                <a:cs typeface="Arial MT"/>
              </a:rPr>
              <a:t> </a:t>
            </a:r>
            <a:r>
              <a:rPr lang="en-US" sz="2200" dirty="0">
                <a:latin typeface="Arial MT"/>
                <a:cs typeface="Arial MT"/>
              </a:rPr>
              <a:t>Trade-related</a:t>
            </a:r>
            <a:r>
              <a:rPr lang="en-US" sz="2200" spc="345" dirty="0">
                <a:latin typeface="Arial MT"/>
                <a:cs typeface="Arial MT"/>
              </a:rPr>
              <a:t> </a:t>
            </a:r>
            <a:r>
              <a:rPr lang="en-US" sz="2200" spc="-5" dirty="0">
                <a:latin typeface="Arial MT"/>
                <a:cs typeface="Arial MT"/>
              </a:rPr>
              <a:t>Aspects</a:t>
            </a:r>
            <a:r>
              <a:rPr lang="en-US" sz="2200" dirty="0">
                <a:latin typeface="Arial MT"/>
                <a:cs typeface="Arial MT"/>
              </a:rPr>
              <a:t> </a:t>
            </a:r>
            <a:r>
              <a:rPr lang="en-US" sz="2200" spc="-5" dirty="0">
                <a:latin typeface="Arial MT"/>
                <a:cs typeface="Arial MT"/>
              </a:rPr>
              <a:t>of</a:t>
            </a:r>
            <a:r>
              <a:rPr lang="en-US" sz="2200" dirty="0">
                <a:latin typeface="Arial MT"/>
                <a:cs typeface="Arial MT"/>
              </a:rPr>
              <a:t> </a:t>
            </a:r>
            <a:r>
              <a:rPr lang="en-US" sz="2200" spc="-5" dirty="0">
                <a:latin typeface="Arial MT"/>
                <a:cs typeface="Arial MT"/>
              </a:rPr>
              <a:t>IP</a:t>
            </a:r>
            <a:r>
              <a:rPr lang="en-US" sz="2200" dirty="0">
                <a:latin typeface="Arial MT"/>
                <a:cs typeface="Arial MT"/>
              </a:rPr>
              <a:t> </a:t>
            </a:r>
            <a:r>
              <a:rPr lang="en-US" sz="2200" spc="-5" dirty="0">
                <a:latin typeface="Arial MT"/>
                <a:cs typeface="Arial MT"/>
              </a:rPr>
              <a:t>was</a:t>
            </a:r>
            <a:r>
              <a:rPr lang="en-US" sz="2200" spc="10" dirty="0">
                <a:latin typeface="Arial MT"/>
                <a:cs typeface="Arial MT"/>
              </a:rPr>
              <a:t> </a:t>
            </a:r>
            <a:r>
              <a:rPr lang="en-US" sz="2200" spc="-5" dirty="0">
                <a:latin typeface="Arial MT"/>
                <a:cs typeface="Arial MT"/>
              </a:rPr>
              <a:t>signed</a:t>
            </a:r>
            <a:r>
              <a:rPr lang="en-US" sz="2200" spc="15" dirty="0">
                <a:latin typeface="Arial MT"/>
                <a:cs typeface="Arial MT"/>
              </a:rPr>
              <a:t> </a:t>
            </a:r>
            <a:r>
              <a:rPr lang="en-US" sz="2200" spc="-5" dirty="0">
                <a:latin typeface="Arial MT"/>
                <a:cs typeface="Arial MT"/>
              </a:rPr>
              <a:t>in</a:t>
            </a:r>
            <a:r>
              <a:rPr lang="en-US" sz="2200" spc="5" dirty="0">
                <a:latin typeface="Arial MT"/>
                <a:cs typeface="Arial MT"/>
              </a:rPr>
              <a:t> </a:t>
            </a:r>
            <a:r>
              <a:rPr lang="en-US" sz="2200" spc="-5" dirty="0">
                <a:latin typeface="Arial MT"/>
                <a:cs typeface="Arial MT"/>
              </a:rPr>
              <a:t>Marrakesh,</a:t>
            </a:r>
            <a:r>
              <a:rPr lang="en-US" sz="2200" spc="25" dirty="0">
                <a:latin typeface="Arial MT"/>
                <a:cs typeface="Arial MT"/>
              </a:rPr>
              <a:t> </a:t>
            </a:r>
            <a:r>
              <a:rPr lang="en-US" sz="2200" b="1" spc="-5" dirty="0">
                <a:latin typeface="Arial"/>
                <a:cs typeface="Arial"/>
              </a:rPr>
              <a:t>Morocco</a:t>
            </a:r>
            <a:r>
              <a:rPr lang="en-US" sz="2200" b="1" spc="45" dirty="0">
                <a:latin typeface="Arial"/>
                <a:cs typeface="Arial"/>
              </a:rPr>
              <a:t> </a:t>
            </a:r>
            <a:r>
              <a:rPr lang="en-US" sz="2200" b="1" spc="-5" dirty="0">
                <a:latin typeface="Arial"/>
                <a:cs typeface="Arial"/>
              </a:rPr>
              <a:t>on</a:t>
            </a:r>
            <a:r>
              <a:rPr lang="en-US" sz="2200" b="1" spc="20" dirty="0">
                <a:latin typeface="Arial"/>
                <a:cs typeface="Arial"/>
              </a:rPr>
              <a:t> </a:t>
            </a:r>
            <a:r>
              <a:rPr lang="en-US" sz="2200" b="1" spc="-5" dirty="0">
                <a:latin typeface="Arial"/>
                <a:cs typeface="Arial"/>
              </a:rPr>
              <a:t>15</a:t>
            </a:r>
            <a:r>
              <a:rPr lang="en-US" sz="2200" b="1" spc="5" dirty="0">
                <a:latin typeface="Arial"/>
                <a:cs typeface="Arial"/>
              </a:rPr>
              <a:t> </a:t>
            </a:r>
            <a:r>
              <a:rPr lang="en-US" sz="2200" b="1" spc="-5" dirty="0">
                <a:latin typeface="Arial"/>
                <a:cs typeface="Arial"/>
              </a:rPr>
              <a:t>April</a:t>
            </a:r>
            <a:r>
              <a:rPr lang="en-US" sz="2200" b="1" spc="15" dirty="0">
                <a:latin typeface="Arial"/>
                <a:cs typeface="Arial"/>
              </a:rPr>
              <a:t> </a:t>
            </a:r>
            <a:r>
              <a:rPr lang="en-US" sz="2200" b="1" spc="-5" dirty="0">
                <a:latin typeface="Arial"/>
                <a:cs typeface="Arial"/>
              </a:rPr>
              <a:t>1994</a:t>
            </a:r>
            <a:endParaRPr lang="en-US" sz="2200" dirty="0">
              <a:latin typeface="Arial"/>
              <a:cs typeface="Arial"/>
            </a:endParaRPr>
          </a:p>
          <a:p>
            <a:pPr marL="354965" marR="5080" indent="-342900" algn="just">
              <a:tabLst>
                <a:tab pos="356235" algn="l"/>
              </a:tabLst>
            </a:pPr>
            <a:r>
              <a:rPr lang="en-US" sz="2200" spc="-5" dirty="0">
                <a:latin typeface="Arial MT"/>
                <a:cs typeface="Arial MT"/>
              </a:rPr>
              <a:t>In accordance with the TRIPs Agreement, </a:t>
            </a:r>
            <a:r>
              <a:rPr lang="en-US" sz="2200" b="1" dirty="0">
                <a:latin typeface="Arial"/>
                <a:cs typeface="Arial"/>
              </a:rPr>
              <a:t>countries </a:t>
            </a:r>
            <a:r>
              <a:rPr lang="en-US" sz="2200" b="1" spc="-5" dirty="0">
                <a:latin typeface="Arial"/>
                <a:cs typeface="Arial"/>
              </a:rPr>
              <a:t>are </a:t>
            </a:r>
            <a:r>
              <a:rPr lang="en-US" sz="2200" b="1" dirty="0">
                <a:latin typeface="Arial"/>
                <a:cs typeface="Arial"/>
              </a:rPr>
              <a:t>free </a:t>
            </a:r>
            <a:r>
              <a:rPr lang="en-US" sz="2200" b="1" spc="5" dirty="0">
                <a:latin typeface="Arial"/>
                <a:cs typeface="Arial"/>
              </a:rPr>
              <a:t> </a:t>
            </a:r>
            <a:r>
              <a:rPr lang="en-US" sz="2200" b="1" spc="-5" dirty="0">
                <a:latin typeface="Arial"/>
                <a:cs typeface="Arial"/>
              </a:rPr>
              <a:t>to </a:t>
            </a:r>
            <a:r>
              <a:rPr lang="en-US" sz="2200" b="1" dirty="0">
                <a:latin typeface="Arial"/>
                <a:cs typeface="Arial"/>
              </a:rPr>
              <a:t>determine </a:t>
            </a:r>
            <a:r>
              <a:rPr lang="en-US" sz="2200" b="1" spc="-5" dirty="0">
                <a:latin typeface="Arial"/>
                <a:cs typeface="Arial"/>
              </a:rPr>
              <a:t>the </a:t>
            </a:r>
            <a:r>
              <a:rPr lang="en-US" sz="2200" b="1" dirty="0">
                <a:latin typeface="Arial"/>
                <a:cs typeface="Arial"/>
              </a:rPr>
              <a:t>‘appropriate method’ </a:t>
            </a:r>
            <a:r>
              <a:rPr lang="en-US" sz="2200" spc="-5" dirty="0">
                <a:latin typeface="Arial MT"/>
                <a:cs typeface="Arial MT"/>
              </a:rPr>
              <a:t>for </a:t>
            </a:r>
            <a:r>
              <a:rPr lang="en-US" sz="2200" dirty="0">
                <a:latin typeface="Arial MT"/>
                <a:cs typeface="Arial MT"/>
              </a:rPr>
              <a:t>implementing the </a:t>
            </a:r>
            <a:r>
              <a:rPr lang="en-US" sz="2200" spc="-600" dirty="0">
                <a:latin typeface="Arial MT"/>
                <a:cs typeface="Arial MT"/>
              </a:rPr>
              <a:t> </a:t>
            </a:r>
            <a:r>
              <a:rPr lang="en-US" sz="2200" spc="-5" dirty="0">
                <a:latin typeface="Arial MT"/>
                <a:cs typeface="Arial MT"/>
              </a:rPr>
              <a:t>Agreement</a:t>
            </a:r>
            <a:r>
              <a:rPr lang="en-US" sz="2200" spc="25" dirty="0">
                <a:latin typeface="Arial MT"/>
                <a:cs typeface="Arial MT"/>
              </a:rPr>
              <a:t> </a:t>
            </a:r>
            <a:r>
              <a:rPr lang="en-US" sz="2200" spc="-5" dirty="0">
                <a:latin typeface="Arial MT"/>
                <a:cs typeface="Arial MT"/>
              </a:rPr>
              <a:t>within</a:t>
            </a:r>
            <a:r>
              <a:rPr lang="en-US" sz="2200" spc="15" dirty="0">
                <a:latin typeface="Arial MT"/>
                <a:cs typeface="Arial MT"/>
              </a:rPr>
              <a:t> </a:t>
            </a:r>
            <a:r>
              <a:rPr lang="en-US" sz="2200" b="1" spc="-5" dirty="0">
                <a:latin typeface="Arial"/>
                <a:cs typeface="Arial"/>
              </a:rPr>
              <a:t>‘their</a:t>
            </a:r>
            <a:r>
              <a:rPr lang="en-US" sz="2200" b="1" spc="15" dirty="0">
                <a:latin typeface="Arial"/>
                <a:cs typeface="Arial"/>
              </a:rPr>
              <a:t> </a:t>
            </a:r>
            <a:r>
              <a:rPr lang="en-US" sz="2200" b="1" dirty="0">
                <a:latin typeface="Arial"/>
                <a:cs typeface="Arial"/>
              </a:rPr>
              <a:t>own</a:t>
            </a:r>
            <a:r>
              <a:rPr lang="en-US" sz="2200" b="1" spc="5" dirty="0">
                <a:latin typeface="Arial"/>
                <a:cs typeface="Arial"/>
              </a:rPr>
              <a:t> </a:t>
            </a:r>
            <a:r>
              <a:rPr lang="en-US" sz="2200" b="1" spc="-5" dirty="0">
                <a:latin typeface="Arial"/>
                <a:cs typeface="Arial"/>
              </a:rPr>
              <a:t>legal</a:t>
            </a:r>
            <a:r>
              <a:rPr lang="en-US" sz="2200" b="1" spc="10" dirty="0">
                <a:latin typeface="Arial"/>
                <a:cs typeface="Arial"/>
              </a:rPr>
              <a:t> </a:t>
            </a:r>
            <a:r>
              <a:rPr lang="en-US" sz="2200" b="1" spc="-10" dirty="0">
                <a:latin typeface="Arial"/>
                <a:cs typeface="Arial"/>
              </a:rPr>
              <a:t>system</a:t>
            </a:r>
            <a:r>
              <a:rPr lang="en-US" sz="2200" b="1" spc="45" dirty="0">
                <a:latin typeface="Arial"/>
                <a:cs typeface="Arial"/>
              </a:rPr>
              <a:t> </a:t>
            </a:r>
            <a:r>
              <a:rPr lang="en-US" sz="2200" b="1" spc="-5" dirty="0">
                <a:latin typeface="Arial"/>
                <a:cs typeface="Arial"/>
              </a:rPr>
              <a:t>and</a:t>
            </a:r>
            <a:r>
              <a:rPr lang="en-US" sz="2200" b="1" spc="20" dirty="0">
                <a:latin typeface="Arial"/>
                <a:cs typeface="Arial"/>
              </a:rPr>
              <a:t> </a:t>
            </a:r>
            <a:r>
              <a:rPr lang="en-US" sz="2200" b="1" spc="-5" dirty="0">
                <a:latin typeface="Arial"/>
                <a:cs typeface="Arial"/>
              </a:rPr>
              <a:t>practice’</a:t>
            </a:r>
            <a:endParaRPr lang="en-US" sz="2200" dirty="0">
              <a:latin typeface="Arial"/>
              <a:cs typeface="Arial"/>
            </a:endParaRPr>
          </a:p>
          <a:p>
            <a:pPr marL="354965" marR="5080" indent="-342900" algn="just">
              <a:tabLst>
                <a:tab pos="356235" algn="l"/>
              </a:tabLst>
            </a:pPr>
            <a:r>
              <a:rPr lang="en-US" sz="2200" spc="-5" dirty="0">
                <a:latin typeface="Arial MT"/>
                <a:cs typeface="Arial MT"/>
              </a:rPr>
              <a:t>The</a:t>
            </a:r>
            <a:r>
              <a:rPr lang="en-US" sz="2200" dirty="0">
                <a:latin typeface="Arial MT"/>
                <a:cs typeface="Arial MT"/>
              </a:rPr>
              <a:t> Agreement</a:t>
            </a:r>
            <a:r>
              <a:rPr lang="en-US" sz="2200" spc="5" dirty="0">
                <a:latin typeface="Arial MT"/>
                <a:cs typeface="Arial MT"/>
              </a:rPr>
              <a:t> </a:t>
            </a:r>
            <a:r>
              <a:rPr lang="en-US" sz="2200" spc="-5" dirty="0">
                <a:latin typeface="Arial MT"/>
                <a:cs typeface="Arial MT"/>
              </a:rPr>
              <a:t>reaffirms</a:t>
            </a:r>
            <a:r>
              <a:rPr lang="en-US" sz="2200" dirty="0">
                <a:latin typeface="Arial MT"/>
                <a:cs typeface="Arial MT"/>
              </a:rPr>
              <a:t> </a:t>
            </a:r>
            <a:r>
              <a:rPr lang="en-US" sz="2200" spc="-5" dirty="0">
                <a:latin typeface="Arial MT"/>
                <a:cs typeface="Arial MT"/>
              </a:rPr>
              <a:t>the</a:t>
            </a:r>
            <a:r>
              <a:rPr lang="en-US" sz="2200" dirty="0">
                <a:latin typeface="Arial MT"/>
                <a:cs typeface="Arial MT"/>
              </a:rPr>
              <a:t> </a:t>
            </a:r>
            <a:r>
              <a:rPr lang="en-US" sz="2200" spc="-5" dirty="0">
                <a:latin typeface="Arial MT"/>
                <a:cs typeface="Arial MT"/>
              </a:rPr>
              <a:t>well-established</a:t>
            </a:r>
            <a:r>
              <a:rPr lang="en-US" sz="2200" dirty="0">
                <a:latin typeface="Arial MT"/>
                <a:cs typeface="Arial MT"/>
              </a:rPr>
              <a:t> </a:t>
            </a:r>
            <a:r>
              <a:rPr lang="en-US" sz="2200" spc="-5" dirty="0">
                <a:latin typeface="Arial MT"/>
                <a:cs typeface="Arial MT"/>
              </a:rPr>
              <a:t>principle</a:t>
            </a:r>
            <a:r>
              <a:rPr lang="en-US" sz="2200" dirty="0">
                <a:latin typeface="Arial MT"/>
                <a:cs typeface="Arial MT"/>
              </a:rPr>
              <a:t> of </a:t>
            </a:r>
            <a:r>
              <a:rPr lang="en-US" sz="2200" spc="5" dirty="0">
                <a:latin typeface="Arial MT"/>
                <a:cs typeface="Arial MT"/>
              </a:rPr>
              <a:t> </a:t>
            </a:r>
            <a:r>
              <a:rPr lang="en-US" sz="2200" b="1" spc="-5" dirty="0">
                <a:latin typeface="Arial"/>
                <a:cs typeface="Arial"/>
              </a:rPr>
              <a:t>‘national treatment’, </a:t>
            </a:r>
            <a:r>
              <a:rPr lang="en-US" sz="2200" spc="-5" dirty="0">
                <a:latin typeface="Arial MT"/>
                <a:cs typeface="Arial MT"/>
              </a:rPr>
              <a:t>which </a:t>
            </a:r>
            <a:r>
              <a:rPr lang="en-US" sz="2200" dirty="0">
                <a:latin typeface="Arial MT"/>
                <a:cs typeface="Arial MT"/>
              </a:rPr>
              <a:t>means </a:t>
            </a:r>
            <a:r>
              <a:rPr lang="en-US" sz="2200" spc="-5" dirty="0">
                <a:latin typeface="Arial MT"/>
                <a:cs typeface="Arial MT"/>
              </a:rPr>
              <a:t>that the national of </a:t>
            </a:r>
            <a:r>
              <a:rPr lang="en-US" sz="2200" spc="-10" dirty="0">
                <a:latin typeface="Arial MT"/>
                <a:cs typeface="Arial MT"/>
              </a:rPr>
              <a:t>any </a:t>
            </a:r>
            <a:r>
              <a:rPr lang="en-US" sz="2200" spc="-5" dirty="0">
                <a:latin typeface="Arial MT"/>
                <a:cs typeface="Arial MT"/>
              </a:rPr>
              <a:t> country member of the Agreement are to be treated in the </a:t>
            </a:r>
            <a:r>
              <a:rPr lang="en-US" sz="2200" dirty="0">
                <a:latin typeface="Arial MT"/>
                <a:cs typeface="Arial MT"/>
              </a:rPr>
              <a:t> </a:t>
            </a:r>
            <a:r>
              <a:rPr lang="en-US" sz="2200" spc="-5" dirty="0">
                <a:latin typeface="Arial MT"/>
                <a:cs typeface="Arial MT"/>
              </a:rPr>
              <a:t>same</a:t>
            </a:r>
            <a:r>
              <a:rPr lang="en-US" sz="2200" spc="5" dirty="0">
                <a:latin typeface="Arial MT"/>
                <a:cs typeface="Arial MT"/>
              </a:rPr>
              <a:t> </a:t>
            </a:r>
            <a:r>
              <a:rPr lang="en-US" sz="2200" spc="-5" dirty="0">
                <a:latin typeface="Arial MT"/>
                <a:cs typeface="Arial MT"/>
              </a:rPr>
              <a:t>way</a:t>
            </a:r>
            <a:r>
              <a:rPr lang="en-US" sz="2200" spc="5" dirty="0">
                <a:latin typeface="Arial MT"/>
                <a:cs typeface="Arial MT"/>
              </a:rPr>
              <a:t> </a:t>
            </a:r>
            <a:r>
              <a:rPr lang="en-US" sz="2200" spc="-5" dirty="0">
                <a:latin typeface="Arial MT"/>
                <a:cs typeface="Arial MT"/>
              </a:rPr>
              <a:t>as</a:t>
            </a:r>
            <a:r>
              <a:rPr lang="en-US" sz="2200" spc="5" dirty="0">
                <a:latin typeface="Arial MT"/>
                <a:cs typeface="Arial MT"/>
              </a:rPr>
              <a:t> </a:t>
            </a:r>
            <a:r>
              <a:rPr lang="en-US" sz="2200" spc="-5" dirty="0">
                <a:latin typeface="Arial MT"/>
                <a:cs typeface="Arial MT"/>
              </a:rPr>
              <a:t>national</a:t>
            </a:r>
            <a:r>
              <a:rPr lang="en-US" sz="2200" spc="20" dirty="0">
                <a:latin typeface="Arial MT"/>
                <a:cs typeface="Arial MT"/>
              </a:rPr>
              <a:t> </a:t>
            </a:r>
            <a:r>
              <a:rPr lang="en-US" sz="2200" spc="-5" dirty="0">
                <a:latin typeface="Arial MT"/>
                <a:cs typeface="Arial MT"/>
              </a:rPr>
              <a:t>of</a:t>
            </a:r>
            <a:r>
              <a:rPr lang="en-US" sz="2200" dirty="0">
                <a:latin typeface="Arial MT"/>
                <a:cs typeface="Arial MT"/>
              </a:rPr>
              <a:t> </a:t>
            </a:r>
            <a:r>
              <a:rPr lang="en-US" sz="2200" spc="-5" dirty="0">
                <a:latin typeface="Arial MT"/>
                <a:cs typeface="Arial MT"/>
              </a:rPr>
              <a:t>the</a:t>
            </a:r>
            <a:r>
              <a:rPr lang="en-US" sz="2200" spc="5" dirty="0">
                <a:latin typeface="Arial MT"/>
                <a:cs typeface="Arial MT"/>
              </a:rPr>
              <a:t> </a:t>
            </a:r>
            <a:r>
              <a:rPr lang="en-US" sz="2200" spc="-5" dirty="0">
                <a:latin typeface="Arial MT"/>
                <a:cs typeface="Arial MT"/>
              </a:rPr>
              <a:t>country</a:t>
            </a:r>
            <a:endParaRPr lang="en-US" sz="2200" dirty="0">
              <a:latin typeface="Arial MT"/>
              <a:cs typeface="Arial MT"/>
            </a:endParaRPr>
          </a:p>
          <a:p>
            <a:pPr marL="355600" marR="5080" indent="-342900" algn="just">
              <a:spcBef>
                <a:spcPts val="95"/>
              </a:spcBef>
              <a:tabLst>
                <a:tab pos="355600" algn="l"/>
              </a:tabLst>
            </a:pPr>
            <a:r>
              <a:rPr lang="en-US" sz="2200" spc="-5" dirty="0">
                <a:latin typeface="Arial MT"/>
                <a:cs typeface="Arial MT"/>
              </a:rPr>
              <a:t>It also extends to IPRs the </a:t>
            </a:r>
            <a:r>
              <a:rPr lang="en-US" sz="2200" dirty="0">
                <a:latin typeface="Arial MT"/>
                <a:cs typeface="Arial MT"/>
              </a:rPr>
              <a:t>‘</a:t>
            </a:r>
            <a:r>
              <a:rPr lang="en-US" sz="2200" b="1" dirty="0">
                <a:latin typeface="Arial"/>
                <a:cs typeface="Arial"/>
              </a:rPr>
              <a:t>most-</a:t>
            </a:r>
            <a:r>
              <a:rPr lang="en-US" sz="2200" b="1" dirty="0" err="1">
                <a:latin typeface="Arial"/>
                <a:cs typeface="Arial"/>
              </a:rPr>
              <a:t>favoured</a:t>
            </a:r>
            <a:r>
              <a:rPr lang="en-US" sz="2200" b="1" dirty="0">
                <a:latin typeface="Arial"/>
                <a:cs typeface="Arial"/>
              </a:rPr>
              <a:t>-nation clause</a:t>
            </a:r>
            <a:r>
              <a:rPr lang="en-US" sz="2200" dirty="0">
                <a:latin typeface="Arial MT"/>
                <a:cs typeface="Arial MT"/>
              </a:rPr>
              <a:t>’, </a:t>
            </a:r>
            <a:r>
              <a:rPr lang="en-US" sz="2200" spc="5" dirty="0">
                <a:latin typeface="Arial MT"/>
                <a:cs typeface="Arial MT"/>
              </a:rPr>
              <a:t> </a:t>
            </a:r>
            <a:r>
              <a:rPr lang="en-US" sz="2200" spc="-5" dirty="0">
                <a:latin typeface="Arial MT"/>
                <a:cs typeface="Arial MT"/>
              </a:rPr>
              <a:t>that </a:t>
            </a:r>
            <a:r>
              <a:rPr lang="en-US" sz="2200" dirty="0">
                <a:latin typeface="Arial MT"/>
                <a:cs typeface="Arial MT"/>
              </a:rPr>
              <a:t>is, </a:t>
            </a:r>
            <a:r>
              <a:rPr lang="en-US" sz="2200" spc="-5" dirty="0">
                <a:latin typeface="Arial MT"/>
                <a:cs typeface="Arial MT"/>
              </a:rPr>
              <a:t>the obligation to </a:t>
            </a:r>
            <a:r>
              <a:rPr lang="en-US" sz="2200" dirty="0">
                <a:latin typeface="Arial MT"/>
                <a:cs typeface="Arial MT"/>
              </a:rPr>
              <a:t>extend, with </a:t>
            </a:r>
            <a:r>
              <a:rPr lang="en-US" sz="2200" spc="-5" dirty="0">
                <a:latin typeface="Arial MT"/>
                <a:cs typeface="Arial MT"/>
              </a:rPr>
              <a:t>some </a:t>
            </a:r>
            <a:r>
              <a:rPr lang="en-US" sz="2200" dirty="0">
                <a:latin typeface="Arial MT"/>
                <a:cs typeface="Arial MT"/>
              </a:rPr>
              <a:t>limited exceptions, </a:t>
            </a:r>
            <a:r>
              <a:rPr lang="en-US" sz="2200" spc="5" dirty="0">
                <a:latin typeface="Arial MT"/>
                <a:cs typeface="Arial MT"/>
              </a:rPr>
              <a:t> </a:t>
            </a:r>
            <a:r>
              <a:rPr lang="en-US" sz="2200" spc="-5" dirty="0">
                <a:latin typeface="Arial MT"/>
                <a:cs typeface="Arial MT"/>
              </a:rPr>
              <a:t>to any member the </a:t>
            </a:r>
            <a:r>
              <a:rPr lang="en-US" sz="2200" dirty="0">
                <a:latin typeface="Arial MT"/>
                <a:cs typeface="Arial MT"/>
              </a:rPr>
              <a:t>advantages granted </a:t>
            </a:r>
            <a:r>
              <a:rPr lang="en-US" sz="2200" spc="-5" dirty="0">
                <a:latin typeface="Arial MT"/>
                <a:cs typeface="Arial MT"/>
              </a:rPr>
              <a:t>to </a:t>
            </a:r>
            <a:r>
              <a:rPr lang="en-US" sz="2200" dirty="0">
                <a:latin typeface="Arial MT"/>
                <a:cs typeface="Arial MT"/>
              </a:rPr>
              <a:t>any </a:t>
            </a:r>
            <a:r>
              <a:rPr lang="en-US" sz="2200" spc="-5" dirty="0">
                <a:latin typeface="Arial MT"/>
                <a:cs typeface="Arial MT"/>
              </a:rPr>
              <a:t>other </a:t>
            </a:r>
            <a:r>
              <a:rPr lang="en-US" sz="2200" dirty="0">
                <a:latin typeface="Arial MT"/>
                <a:cs typeface="Arial MT"/>
              </a:rPr>
              <a:t>member </a:t>
            </a:r>
            <a:r>
              <a:rPr lang="en-US" sz="2200" spc="5" dirty="0">
                <a:latin typeface="Arial MT"/>
                <a:cs typeface="Arial MT"/>
              </a:rPr>
              <a:t> </a:t>
            </a:r>
            <a:r>
              <a:rPr lang="en-US" sz="2200" spc="-5" dirty="0">
                <a:latin typeface="Arial MT"/>
                <a:cs typeface="Arial MT"/>
              </a:rPr>
              <a:t>or</a:t>
            </a:r>
            <a:r>
              <a:rPr lang="en-US" sz="2200" spc="10" dirty="0">
                <a:latin typeface="Arial MT"/>
                <a:cs typeface="Arial MT"/>
              </a:rPr>
              <a:t> </a:t>
            </a:r>
            <a:r>
              <a:rPr lang="en-US" sz="2200" spc="-5" dirty="0">
                <a:latin typeface="Arial MT"/>
                <a:cs typeface="Arial MT"/>
              </a:rPr>
              <a:t>members.</a:t>
            </a:r>
            <a:endParaRPr lang="en-US" sz="2200" dirty="0">
              <a:latin typeface="Arial MT"/>
              <a:cs typeface="Arial MT"/>
            </a:endParaRPr>
          </a:p>
          <a:p>
            <a:pPr marL="355600" marR="7620" indent="-342900" algn="just">
              <a:spcBef>
                <a:spcPts val="5"/>
              </a:spcBef>
              <a:tabLst>
                <a:tab pos="355600" algn="l"/>
              </a:tabLst>
            </a:pPr>
            <a:r>
              <a:rPr lang="en-US" sz="2200" spc="-5" dirty="0">
                <a:latin typeface="Arial MT"/>
                <a:cs typeface="Arial MT"/>
              </a:rPr>
              <a:t>These</a:t>
            </a:r>
            <a:r>
              <a:rPr lang="en-US" sz="2200" dirty="0">
                <a:latin typeface="Arial MT"/>
                <a:cs typeface="Arial MT"/>
              </a:rPr>
              <a:t> </a:t>
            </a:r>
            <a:r>
              <a:rPr lang="en-US" sz="2200" spc="-5" dirty="0">
                <a:latin typeface="Arial MT"/>
                <a:cs typeface="Arial MT"/>
              </a:rPr>
              <a:t>principles</a:t>
            </a:r>
            <a:r>
              <a:rPr lang="en-US" sz="2200" dirty="0">
                <a:latin typeface="Arial MT"/>
                <a:cs typeface="Arial MT"/>
              </a:rPr>
              <a:t> </a:t>
            </a:r>
            <a:r>
              <a:rPr lang="en-US" sz="2200" spc="-5" dirty="0">
                <a:latin typeface="Arial MT"/>
                <a:cs typeface="Arial MT"/>
              </a:rPr>
              <a:t>are</a:t>
            </a:r>
            <a:r>
              <a:rPr lang="en-US" sz="2200" dirty="0">
                <a:latin typeface="Arial MT"/>
                <a:cs typeface="Arial MT"/>
              </a:rPr>
              <a:t> </a:t>
            </a:r>
            <a:r>
              <a:rPr lang="en-US" sz="2200" spc="-5" dirty="0">
                <a:latin typeface="Arial MT"/>
                <a:cs typeface="Arial MT"/>
              </a:rPr>
              <a:t>meant</a:t>
            </a:r>
            <a:r>
              <a:rPr lang="en-US" sz="2200" dirty="0">
                <a:latin typeface="Arial MT"/>
                <a:cs typeface="Arial MT"/>
              </a:rPr>
              <a:t> </a:t>
            </a:r>
            <a:r>
              <a:rPr lang="en-US" sz="2200" spc="-5" dirty="0">
                <a:latin typeface="Arial MT"/>
                <a:cs typeface="Arial MT"/>
              </a:rPr>
              <a:t>to</a:t>
            </a:r>
            <a:r>
              <a:rPr lang="en-US" sz="2200" dirty="0">
                <a:latin typeface="Arial MT"/>
                <a:cs typeface="Arial MT"/>
              </a:rPr>
              <a:t> </a:t>
            </a:r>
            <a:r>
              <a:rPr lang="en-US" sz="2200" b="1" dirty="0">
                <a:latin typeface="Arial"/>
                <a:cs typeface="Arial"/>
              </a:rPr>
              <a:t>end</a:t>
            </a:r>
            <a:r>
              <a:rPr lang="en-US" sz="2200" b="1" spc="5" dirty="0">
                <a:latin typeface="Arial"/>
                <a:cs typeface="Arial"/>
              </a:rPr>
              <a:t> </a:t>
            </a:r>
            <a:r>
              <a:rPr lang="en-US" sz="2200" b="1" dirty="0">
                <a:latin typeface="Arial"/>
                <a:cs typeface="Arial"/>
              </a:rPr>
              <a:t>discrimination</a:t>
            </a:r>
            <a:r>
              <a:rPr lang="en-US" sz="2200" b="1" spc="5" dirty="0">
                <a:latin typeface="Arial"/>
                <a:cs typeface="Arial"/>
              </a:rPr>
              <a:t> </a:t>
            </a:r>
            <a:r>
              <a:rPr lang="en-US" sz="2200" spc="-5" dirty="0">
                <a:latin typeface="Arial MT"/>
                <a:cs typeface="Arial MT"/>
              </a:rPr>
              <a:t>,</a:t>
            </a:r>
            <a:r>
              <a:rPr lang="en-US" sz="2200" dirty="0">
                <a:latin typeface="Arial MT"/>
                <a:cs typeface="Arial MT"/>
              </a:rPr>
              <a:t> both </a:t>
            </a:r>
            <a:r>
              <a:rPr lang="en-US" sz="2200" spc="-600" dirty="0">
                <a:latin typeface="Arial MT"/>
                <a:cs typeface="Arial MT"/>
              </a:rPr>
              <a:t> </a:t>
            </a:r>
            <a:r>
              <a:rPr lang="en-US" sz="2200" spc="-5" dirty="0">
                <a:latin typeface="Arial MT"/>
                <a:cs typeface="Arial MT"/>
              </a:rPr>
              <a:t>between </a:t>
            </a:r>
            <a:r>
              <a:rPr lang="en-US" sz="2200" dirty="0">
                <a:latin typeface="Arial MT"/>
                <a:cs typeface="Arial MT"/>
              </a:rPr>
              <a:t>foreigners </a:t>
            </a:r>
            <a:r>
              <a:rPr lang="en-US" sz="2200" spc="-5" dirty="0">
                <a:latin typeface="Arial MT"/>
                <a:cs typeface="Arial MT"/>
              </a:rPr>
              <a:t>and nationals </a:t>
            </a:r>
            <a:r>
              <a:rPr lang="en-US" sz="2200" spc="-10" dirty="0">
                <a:latin typeface="Arial MT"/>
                <a:cs typeface="Arial MT"/>
              </a:rPr>
              <a:t>and </a:t>
            </a:r>
            <a:r>
              <a:rPr lang="en-US" sz="2200" spc="-5" dirty="0">
                <a:latin typeface="Arial MT"/>
                <a:cs typeface="Arial MT"/>
              </a:rPr>
              <a:t>between nationals </a:t>
            </a:r>
            <a:r>
              <a:rPr lang="en-US" sz="2200" spc="-15" dirty="0">
                <a:latin typeface="Arial MT"/>
                <a:cs typeface="Arial MT"/>
              </a:rPr>
              <a:t>of </a:t>
            </a:r>
            <a:r>
              <a:rPr lang="en-US" sz="2200" spc="-10" dirty="0">
                <a:latin typeface="Arial MT"/>
                <a:cs typeface="Arial MT"/>
              </a:rPr>
              <a:t> </a:t>
            </a:r>
            <a:r>
              <a:rPr lang="en-US" sz="2200" spc="-5" dirty="0">
                <a:latin typeface="Arial MT"/>
                <a:cs typeface="Arial MT"/>
              </a:rPr>
              <a:t>different</a:t>
            </a:r>
            <a:r>
              <a:rPr lang="en-US" sz="2200" spc="20" dirty="0">
                <a:latin typeface="Arial MT"/>
                <a:cs typeface="Arial MT"/>
              </a:rPr>
              <a:t> </a:t>
            </a:r>
            <a:r>
              <a:rPr lang="en-US" sz="2200" dirty="0">
                <a:latin typeface="Arial MT"/>
                <a:cs typeface="Arial MT"/>
              </a:rPr>
              <a:t>countries.</a:t>
            </a:r>
          </a:p>
          <a:p>
            <a:pPr marL="0" lvl="0" indent="0" algn="l" rtl="0">
              <a:lnSpc>
                <a:spcPct val="100000"/>
              </a:lnSpc>
              <a:spcBef>
                <a:spcPts val="640"/>
              </a:spcBef>
              <a:spcAft>
                <a:spcPts val="0"/>
              </a:spcAft>
              <a:buClr>
                <a:schemeClr val="dk1"/>
              </a:buClr>
              <a:buSzPts val="3200"/>
              <a:buNone/>
            </a:pPr>
            <a:endParaRPr sz="2200" dirty="0"/>
          </a:p>
        </p:txBody>
      </p:sp>
    </p:spTree>
    <p:extLst>
      <p:ext uri="{BB962C8B-B14F-4D97-AF65-F5344CB8AC3E}">
        <p14:creationId xmlns:p14="http://schemas.microsoft.com/office/powerpoint/2010/main" val="2591381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5"/>
          <p:cNvSpPr txBox="1">
            <a:spLocks noGrp="1"/>
          </p:cNvSpPr>
          <p:nvPr>
            <p:ph type="body" idx="1"/>
          </p:nvPr>
        </p:nvSpPr>
        <p:spPr>
          <a:xfrm>
            <a:off x="788504" y="815010"/>
            <a:ext cx="10972800" cy="5675242"/>
          </a:xfrm>
          <a:prstGeom prst="rect">
            <a:avLst/>
          </a:prstGeom>
          <a:noFill/>
          <a:ln>
            <a:noFill/>
          </a:ln>
        </p:spPr>
        <p:txBody>
          <a:bodyPr spcFirstLastPara="1" wrap="square" lIns="91425" tIns="45700" rIns="91425" bIns="45700" anchor="t" anchorCtr="0">
            <a:noAutofit/>
          </a:bodyPr>
          <a:lstStyle/>
          <a:p>
            <a:pPr marL="12065" marR="6350" indent="0" algn="just">
              <a:lnSpc>
                <a:spcPct val="100000"/>
              </a:lnSpc>
              <a:spcBef>
                <a:spcPts val="95"/>
              </a:spcBef>
              <a:buNone/>
              <a:tabLst>
                <a:tab pos="356235" algn="l"/>
              </a:tabLst>
            </a:pPr>
            <a:endParaRPr lang="en-US" sz="1800" spc="-5" dirty="0">
              <a:latin typeface="Arial MT"/>
              <a:cs typeface="Arial MT"/>
            </a:endParaRPr>
          </a:p>
          <a:p>
            <a:pPr marL="12065" marR="6350" indent="0" algn="just">
              <a:lnSpc>
                <a:spcPct val="100000"/>
              </a:lnSpc>
              <a:spcBef>
                <a:spcPts val="95"/>
              </a:spcBef>
              <a:buNone/>
              <a:tabLst>
                <a:tab pos="356235" algn="l"/>
              </a:tabLst>
            </a:pPr>
            <a:endParaRPr lang="en-US" sz="1800" spc="-5" dirty="0">
              <a:latin typeface="Arial MT"/>
              <a:cs typeface="Arial MT"/>
            </a:endParaRPr>
          </a:p>
          <a:p>
            <a:pPr marL="297815" marR="6350" indent="-285750" algn="just">
              <a:spcBef>
                <a:spcPts val="95"/>
              </a:spcBef>
              <a:tabLst>
                <a:tab pos="356235" algn="l"/>
              </a:tabLst>
            </a:pPr>
            <a:r>
              <a:rPr lang="en-US" sz="1800" spc="-5" dirty="0">
                <a:latin typeface="Arial MT"/>
                <a:cs typeface="Arial MT"/>
              </a:rPr>
              <a:t>TRIPs </a:t>
            </a:r>
            <a:r>
              <a:rPr lang="en-US" sz="1800" dirty="0">
                <a:latin typeface="Arial MT"/>
                <a:cs typeface="Arial MT"/>
              </a:rPr>
              <a:t>Agreement allows </a:t>
            </a:r>
            <a:r>
              <a:rPr lang="en-US" sz="1800" spc="-5" dirty="0">
                <a:latin typeface="Arial MT"/>
                <a:cs typeface="Arial MT"/>
              </a:rPr>
              <a:t>member </a:t>
            </a:r>
            <a:r>
              <a:rPr lang="en-US" sz="1800" dirty="0">
                <a:latin typeface="Arial MT"/>
                <a:cs typeface="Arial MT"/>
              </a:rPr>
              <a:t>countries </a:t>
            </a:r>
            <a:r>
              <a:rPr lang="en-US" sz="1800" spc="-5" dirty="0">
                <a:latin typeface="Arial MT"/>
                <a:cs typeface="Arial MT"/>
              </a:rPr>
              <a:t>to </a:t>
            </a:r>
            <a:r>
              <a:rPr lang="en-US" sz="1800" b="1" spc="-5" dirty="0">
                <a:latin typeface="Arial"/>
                <a:cs typeface="Arial"/>
              </a:rPr>
              <a:t>admit </a:t>
            </a:r>
            <a:r>
              <a:rPr lang="en-US" sz="1800" b="1" dirty="0">
                <a:latin typeface="Arial"/>
                <a:cs typeface="Arial"/>
              </a:rPr>
              <a:t>parallel </a:t>
            </a:r>
            <a:r>
              <a:rPr lang="en-US" sz="1800" b="1" spc="5" dirty="0">
                <a:latin typeface="Arial"/>
                <a:cs typeface="Arial"/>
              </a:rPr>
              <a:t> </a:t>
            </a:r>
            <a:r>
              <a:rPr lang="en-US" sz="1800" b="1" spc="-5" dirty="0">
                <a:latin typeface="Arial"/>
                <a:cs typeface="Arial"/>
              </a:rPr>
              <a:t>imports </a:t>
            </a:r>
            <a:r>
              <a:rPr lang="en-US" sz="1800" spc="-5" dirty="0">
                <a:latin typeface="Arial MT"/>
                <a:cs typeface="Arial MT"/>
              </a:rPr>
              <a:t>if they </a:t>
            </a:r>
            <a:r>
              <a:rPr lang="en-US" sz="1800" dirty="0">
                <a:latin typeface="Arial MT"/>
                <a:cs typeface="Arial MT"/>
              </a:rPr>
              <a:t>so wish.</a:t>
            </a:r>
            <a:r>
              <a:rPr lang="en-US" sz="1800" spc="5" dirty="0">
                <a:latin typeface="Arial MT"/>
                <a:cs typeface="Arial MT"/>
              </a:rPr>
              <a:t> </a:t>
            </a:r>
            <a:r>
              <a:rPr lang="en-US" sz="1800" spc="-5" dirty="0">
                <a:latin typeface="Arial MT"/>
                <a:cs typeface="Arial MT"/>
              </a:rPr>
              <a:t>This principle can be crucial for </a:t>
            </a:r>
            <a:r>
              <a:rPr lang="en-US" sz="1800" spc="-10" dirty="0">
                <a:latin typeface="Arial MT"/>
                <a:cs typeface="Arial MT"/>
              </a:rPr>
              <a:t>the </a:t>
            </a:r>
            <a:r>
              <a:rPr lang="en-US" sz="1800" spc="-5" dirty="0">
                <a:latin typeface="Arial MT"/>
                <a:cs typeface="Arial MT"/>
              </a:rPr>
              <a:t> protection of consumer’s interests and for </a:t>
            </a:r>
            <a:r>
              <a:rPr lang="en-US" sz="1800" dirty="0">
                <a:latin typeface="Arial MT"/>
                <a:cs typeface="Arial MT"/>
              </a:rPr>
              <a:t>ensuring </a:t>
            </a:r>
            <a:r>
              <a:rPr lang="en-US" sz="1800" spc="-5" dirty="0">
                <a:latin typeface="Arial MT"/>
                <a:cs typeface="Arial MT"/>
              </a:rPr>
              <a:t>access </a:t>
            </a:r>
            <a:r>
              <a:rPr lang="en-US" sz="1800" spc="-20" dirty="0">
                <a:latin typeface="Arial MT"/>
                <a:cs typeface="Arial MT"/>
              </a:rPr>
              <a:t>to </a:t>
            </a:r>
            <a:r>
              <a:rPr lang="en-US" sz="1800" spc="-15" dirty="0">
                <a:latin typeface="Arial MT"/>
                <a:cs typeface="Arial MT"/>
              </a:rPr>
              <a:t> </a:t>
            </a:r>
            <a:r>
              <a:rPr lang="en-US" sz="1800" spc="-5" dirty="0">
                <a:latin typeface="Arial MT"/>
                <a:cs typeface="Arial MT"/>
              </a:rPr>
              <a:t>industrial</a:t>
            </a:r>
            <a:r>
              <a:rPr lang="en-US" sz="1800" spc="5" dirty="0">
                <a:latin typeface="Arial MT"/>
                <a:cs typeface="Arial MT"/>
              </a:rPr>
              <a:t> </a:t>
            </a:r>
            <a:r>
              <a:rPr lang="en-US" sz="1800" spc="-5" dirty="0">
                <a:latin typeface="Arial MT"/>
                <a:cs typeface="Arial MT"/>
              </a:rPr>
              <a:t>or</a:t>
            </a:r>
            <a:r>
              <a:rPr lang="en-US" sz="1800" spc="15" dirty="0">
                <a:latin typeface="Arial MT"/>
                <a:cs typeface="Arial MT"/>
              </a:rPr>
              <a:t> </a:t>
            </a:r>
            <a:r>
              <a:rPr lang="en-US" sz="1800" spc="-5" dirty="0">
                <a:latin typeface="Arial MT"/>
                <a:cs typeface="Arial MT"/>
              </a:rPr>
              <a:t>agricultural</a:t>
            </a:r>
            <a:r>
              <a:rPr lang="en-US" sz="1800" spc="15" dirty="0">
                <a:latin typeface="Arial MT"/>
                <a:cs typeface="Arial MT"/>
              </a:rPr>
              <a:t> </a:t>
            </a:r>
            <a:r>
              <a:rPr lang="en-US" sz="1800" spc="-5" dirty="0">
                <a:latin typeface="Arial MT"/>
                <a:cs typeface="Arial MT"/>
              </a:rPr>
              <a:t>inputs</a:t>
            </a:r>
            <a:r>
              <a:rPr lang="en-US" sz="1800" spc="15" dirty="0">
                <a:latin typeface="Arial MT"/>
                <a:cs typeface="Arial MT"/>
              </a:rPr>
              <a:t> </a:t>
            </a:r>
            <a:r>
              <a:rPr lang="en-US" sz="1800" spc="-5" dirty="0">
                <a:latin typeface="Arial MT"/>
                <a:cs typeface="Arial MT"/>
              </a:rPr>
              <a:t>at</a:t>
            </a:r>
            <a:r>
              <a:rPr lang="en-US" sz="1800" dirty="0">
                <a:latin typeface="Arial MT"/>
                <a:cs typeface="Arial MT"/>
              </a:rPr>
              <a:t> </a:t>
            </a:r>
            <a:r>
              <a:rPr lang="en-US" sz="1800" spc="-5" dirty="0">
                <a:latin typeface="Arial MT"/>
                <a:cs typeface="Arial MT"/>
              </a:rPr>
              <a:t>competitive</a:t>
            </a:r>
            <a:r>
              <a:rPr lang="en-US" sz="1800" spc="25" dirty="0">
                <a:latin typeface="Arial MT"/>
                <a:cs typeface="Arial MT"/>
              </a:rPr>
              <a:t> </a:t>
            </a:r>
            <a:r>
              <a:rPr lang="en-US" sz="1800" dirty="0">
                <a:latin typeface="Arial MT"/>
                <a:cs typeface="Arial MT"/>
              </a:rPr>
              <a:t>prices.</a:t>
            </a:r>
          </a:p>
          <a:p>
            <a:pPr marL="297815" marR="6350" indent="-285750" algn="just">
              <a:spcBef>
                <a:spcPts val="95"/>
              </a:spcBef>
              <a:tabLst>
                <a:tab pos="356235" algn="l"/>
              </a:tabLst>
            </a:pPr>
            <a:endParaRPr lang="en-US" sz="1800" spc="-5" dirty="0">
              <a:latin typeface="Arial MT"/>
              <a:cs typeface="Arial MT"/>
            </a:endParaRPr>
          </a:p>
          <a:p>
            <a:pPr marL="297815" marR="6350" indent="-285750" algn="just">
              <a:spcBef>
                <a:spcPts val="95"/>
              </a:spcBef>
              <a:tabLst>
                <a:tab pos="356235" algn="l"/>
              </a:tabLst>
            </a:pPr>
            <a:r>
              <a:rPr lang="en-US" sz="1800" spc="-5" dirty="0">
                <a:latin typeface="Arial MT"/>
                <a:cs typeface="Arial MT"/>
              </a:rPr>
              <a:t>TRIPs Agreement </a:t>
            </a:r>
            <a:r>
              <a:rPr lang="en-US" sz="1800" dirty="0">
                <a:latin typeface="Arial MT"/>
                <a:cs typeface="Arial MT"/>
              </a:rPr>
              <a:t>embodies </a:t>
            </a:r>
            <a:r>
              <a:rPr lang="en-US" sz="1800" spc="-5" dirty="0">
                <a:latin typeface="Arial MT"/>
                <a:cs typeface="Arial MT"/>
              </a:rPr>
              <a:t>an important </a:t>
            </a:r>
            <a:r>
              <a:rPr lang="en-US" sz="1800" dirty="0">
                <a:latin typeface="Arial MT"/>
                <a:cs typeface="Arial MT"/>
              </a:rPr>
              <a:t>principle </a:t>
            </a:r>
            <a:r>
              <a:rPr lang="en-US" sz="1800" spc="-5" dirty="0">
                <a:latin typeface="Arial MT"/>
                <a:cs typeface="Arial MT"/>
              </a:rPr>
              <a:t>by which the </a:t>
            </a:r>
            <a:r>
              <a:rPr lang="en-US" sz="1800" spc="-600" dirty="0">
                <a:latin typeface="Arial MT"/>
                <a:cs typeface="Arial MT"/>
              </a:rPr>
              <a:t> </a:t>
            </a:r>
            <a:r>
              <a:rPr lang="en-US" sz="1800" spc="-5" dirty="0">
                <a:latin typeface="Arial MT"/>
                <a:cs typeface="Arial MT"/>
              </a:rPr>
              <a:t>member</a:t>
            </a:r>
            <a:r>
              <a:rPr lang="en-US" sz="1800" dirty="0">
                <a:latin typeface="Arial MT"/>
                <a:cs typeface="Arial MT"/>
              </a:rPr>
              <a:t> countries</a:t>
            </a:r>
            <a:r>
              <a:rPr lang="en-US" sz="1800" spc="5" dirty="0">
                <a:latin typeface="Arial MT"/>
                <a:cs typeface="Arial MT"/>
              </a:rPr>
              <a:t> </a:t>
            </a:r>
            <a:r>
              <a:rPr lang="en-US" sz="1800" spc="-5" dirty="0">
                <a:latin typeface="Arial MT"/>
                <a:cs typeface="Arial MT"/>
              </a:rPr>
              <a:t>are</a:t>
            </a:r>
            <a:r>
              <a:rPr lang="en-US" sz="1800" dirty="0">
                <a:latin typeface="Arial MT"/>
                <a:cs typeface="Arial MT"/>
              </a:rPr>
              <a:t> </a:t>
            </a:r>
            <a:r>
              <a:rPr lang="en-US" sz="1800" b="1" spc="-5" dirty="0">
                <a:latin typeface="Arial"/>
                <a:cs typeface="Arial"/>
              </a:rPr>
              <a:t>empowered</a:t>
            </a:r>
            <a:r>
              <a:rPr lang="en-US" sz="1800" b="1" dirty="0">
                <a:latin typeface="Arial"/>
                <a:cs typeface="Arial"/>
              </a:rPr>
              <a:t> </a:t>
            </a:r>
            <a:r>
              <a:rPr lang="en-US" sz="1800" b="1" spc="-5" dirty="0">
                <a:latin typeface="Arial"/>
                <a:cs typeface="Arial"/>
              </a:rPr>
              <a:t>to</a:t>
            </a:r>
            <a:r>
              <a:rPr lang="en-US" sz="1800" b="1" dirty="0">
                <a:latin typeface="Arial"/>
                <a:cs typeface="Arial"/>
              </a:rPr>
              <a:t> </a:t>
            </a:r>
            <a:r>
              <a:rPr lang="en-US" sz="1800" b="1" spc="-5" dirty="0">
                <a:latin typeface="Arial"/>
                <a:cs typeface="Arial"/>
              </a:rPr>
              <a:t>formulate</a:t>
            </a:r>
            <a:r>
              <a:rPr lang="en-US" sz="1800" b="1" dirty="0">
                <a:latin typeface="Arial"/>
                <a:cs typeface="Arial"/>
              </a:rPr>
              <a:t> </a:t>
            </a:r>
            <a:r>
              <a:rPr lang="en-US" sz="1800" b="1" spc="-5" dirty="0">
                <a:latin typeface="Arial"/>
                <a:cs typeface="Arial"/>
              </a:rPr>
              <a:t>or</a:t>
            </a:r>
            <a:r>
              <a:rPr lang="en-US" sz="1800" b="1" dirty="0">
                <a:latin typeface="Arial"/>
                <a:cs typeface="Arial"/>
              </a:rPr>
              <a:t> </a:t>
            </a:r>
            <a:r>
              <a:rPr lang="en-US" sz="1800" b="1" spc="-5" dirty="0">
                <a:latin typeface="Arial"/>
                <a:cs typeface="Arial"/>
              </a:rPr>
              <a:t>amend </a:t>
            </a:r>
            <a:r>
              <a:rPr lang="en-US" sz="1800" b="1" spc="-600" dirty="0">
                <a:latin typeface="Arial"/>
                <a:cs typeface="Arial"/>
              </a:rPr>
              <a:t> </a:t>
            </a:r>
            <a:r>
              <a:rPr lang="en-US" sz="1800" b="1" spc="-5" dirty="0">
                <a:latin typeface="Arial"/>
                <a:cs typeface="Arial"/>
              </a:rPr>
              <a:t>their</a:t>
            </a:r>
            <a:r>
              <a:rPr lang="en-US" sz="1800" b="1" dirty="0">
                <a:latin typeface="Arial"/>
                <a:cs typeface="Arial"/>
              </a:rPr>
              <a:t> laws</a:t>
            </a:r>
            <a:r>
              <a:rPr lang="en-US" sz="1800" b="1" spc="5" dirty="0">
                <a:latin typeface="Arial"/>
                <a:cs typeface="Arial"/>
              </a:rPr>
              <a:t> </a:t>
            </a:r>
            <a:r>
              <a:rPr lang="en-US" sz="1800" b="1" spc="-5" dirty="0">
                <a:latin typeface="Arial"/>
                <a:cs typeface="Arial"/>
              </a:rPr>
              <a:t>and</a:t>
            </a:r>
            <a:r>
              <a:rPr lang="en-US" sz="1800" b="1" dirty="0">
                <a:latin typeface="Arial"/>
                <a:cs typeface="Arial"/>
              </a:rPr>
              <a:t> regulation</a:t>
            </a:r>
            <a:r>
              <a:rPr lang="en-US" sz="1800" b="1" spc="5" dirty="0">
                <a:latin typeface="Arial"/>
                <a:cs typeface="Arial"/>
              </a:rPr>
              <a:t> </a:t>
            </a:r>
            <a:r>
              <a:rPr lang="en-US" sz="1800" dirty="0">
                <a:latin typeface="Arial MT"/>
                <a:cs typeface="Arial MT"/>
              </a:rPr>
              <a:t>and</a:t>
            </a:r>
            <a:r>
              <a:rPr lang="en-US" sz="1800" spc="5" dirty="0">
                <a:latin typeface="Arial MT"/>
                <a:cs typeface="Arial MT"/>
              </a:rPr>
              <a:t> </a:t>
            </a:r>
            <a:r>
              <a:rPr lang="en-US" sz="1800" dirty="0">
                <a:latin typeface="Arial MT"/>
                <a:cs typeface="Arial MT"/>
              </a:rPr>
              <a:t>thus</a:t>
            </a:r>
            <a:r>
              <a:rPr lang="en-US" sz="1800" spc="5" dirty="0">
                <a:latin typeface="Arial MT"/>
                <a:cs typeface="Arial MT"/>
              </a:rPr>
              <a:t> </a:t>
            </a:r>
            <a:r>
              <a:rPr lang="en-US" sz="1800" spc="-5" dirty="0">
                <a:latin typeface="Arial MT"/>
                <a:cs typeface="Arial MT"/>
              </a:rPr>
              <a:t>to</a:t>
            </a:r>
            <a:r>
              <a:rPr lang="en-US" sz="1800" dirty="0">
                <a:latin typeface="Arial MT"/>
                <a:cs typeface="Arial MT"/>
              </a:rPr>
              <a:t> </a:t>
            </a:r>
            <a:r>
              <a:rPr lang="en-US" sz="1800" spc="-5" dirty="0">
                <a:latin typeface="Arial MT"/>
                <a:cs typeface="Arial MT"/>
              </a:rPr>
              <a:t>adopt</a:t>
            </a:r>
            <a:r>
              <a:rPr lang="en-US" sz="1800" dirty="0">
                <a:latin typeface="Arial MT"/>
                <a:cs typeface="Arial MT"/>
              </a:rPr>
              <a:t> </a:t>
            </a:r>
            <a:r>
              <a:rPr lang="en-US" sz="1800" spc="-5" dirty="0">
                <a:latin typeface="Arial MT"/>
                <a:cs typeface="Arial MT"/>
              </a:rPr>
              <a:t>measures</a:t>
            </a:r>
            <a:r>
              <a:rPr lang="en-US" sz="1800" dirty="0">
                <a:latin typeface="Arial MT"/>
                <a:cs typeface="Arial MT"/>
              </a:rPr>
              <a:t> </a:t>
            </a:r>
            <a:r>
              <a:rPr lang="en-US" sz="1800" b="1" spc="-5" dirty="0">
                <a:latin typeface="Arial"/>
                <a:cs typeface="Arial"/>
              </a:rPr>
              <a:t>to </a:t>
            </a:r>
            <a:r>
              <a:rPr lang="en-US" sz="1800" b="1" spc="-600" dirty="0">
                <a:latin typeface="Arial"/>
                <a:cs typeface="Arial"/>
              </a:rPr>
              <a:t> </a:t>
            </a:r>
            <a:r>
              <a:rPr lang="en-US" sz="1800" b="1" dirty="0">
                <a:latin typeface="Arial"/>
                <a:cs typeface="Arial"/>
              </a:rPr>
              <a:t>protect public health and nutrition</a:t>
            </a:r>
            <a:r>
              <a:rPr lang="en-US" sz="1800" dirty="0">
                <a:latin typeface="Arial MT"/>
                <a:cs typeface="Arial MT"/>
              </a:rPr>
              <a:t>, </a:t>
            </a:r>
            <a:r>
              <a:rPr lang="en-US" sz="1800" spc="-5" dirty="0">
                <a:latin typeface="Arial MT"/>
                <a:cs typeface="Arial MT"/>
              </a:rPr>
              <a:t>and to </a:t>
            </a:r>
            <a:r>
              <a:rPr lang="en-US" sz="1800" dirty="0">
                <a:latin typeface="Arial MT"/>
                <a:cs typeface="Arial MT"/>
              </a:rPr>
              <a:t>promote </a:t>
            </a:r>
            <a:r>
              <a:rPr lang="en-US" sz="1800" spc="-5" dirty="0">
                <a:latin typeface="Arial MT"/>
                <a:cs typeface="Arial MT"/>
              </a:rPr>
              <a:t>the </a:t>
            </a:r>
            <a:r>
              <a:rPr lang="en-US" sz="1800" dirty="0">
                <a:latin typeface="Arial MT"/>
                <a:cs typeface="Arial MT"/>
              </a:rPr>
              <a:t>public </a:t>
            </a:r>
            <a:r>
              <a:rPr lang="en-US" sz="1800" spc="5" dirty="0">
                <a:latin typeface="Arial MT"/>
                <a:cs typeface="Arial MT"/>
              </a:rPr>
              <a:t> </a:t>
            </a:r>
            <a:r>
              <a:rPr lang="en-US" sz="1800" spc="-5" dirty="0">
                <a:latin typeface="Arial MT"/>
                <a:cs typeface="Arial MT"/>
              </a:rPr>
              <a:t>interest in sectors of vital importance to their </a:t>
            </a:r>
            <a:r>
              <a:rPr lang="en-US" sz="1800" b="1" dirty="0">
                <a:latin typeface="Arial"/>
                <a:cs typeface="Arial"/>
              </a:rPr>
              <a:t>socio-economic </a:t>
            </a:r>
            <a:r>
              <a:rPr lang="en-US" sz="1800" b="1" spc="5" dirty="0">
                <a:latin typeface="Arial"/>
                <a:cs typeface="Arial"/>
              </a:rPr>
              <a:t> </a:t>
            </a:r>
            <a:r>
              <a:rPr lang="en-US" sz="1800" b="1" spc="-5" dirty="0">
                <a:latin typeface="Arial"/>
                <a:cs typeface="Arial"/>
              </a:rPr>
              <a:t>and</a:t>
            </a:r>
            <a:r>
              <a:rPr lang="en-US" sz="1800" b="1" spc="5" dirty="0">
                <a:latin typeface="Arial"/>
                <a:cs typeface="Arial"/>
              </a:rPr>
              <a:t> </a:t>
            </a:r>
            <a:r>
              <a:rPr lang="en-US" sz="1800" b="1" spc="-5" dirty="0">
                <a:latin typeface="Arial"/>
                <a:cs typeface="Arial"/>
              </a:rPr>
              <a:t>technological</a:t>
            </a:r>
            <a:r>
              <a:rPr lang="en-US" sz="1800" b="1" spc="65" dirty="0">
                <a:latin typeface="Arial"/>
                <a:cs typeface="Arial"/>
              </a:rPr>
              <a:t> </a:t>
            </a:r>
            <a:r>
              <a:rPr lang="en-US" sz="1800" spc="-5" dirty="0">
                <a:latin typeface="Arial MT"/>
                <a:cs typeface="Arial MT"/>
              </a:rPr>
              <a:t>development.</a:t>
            </a:r>
            <a:endParaRPr lang="en-US" sz="1800" dirty="0">
              <a:latin typeface="Arial MT"/>
              <a:cs typeface="Arial MT"/>
            </a:endParaRPr>
          </a:p>
          <a:p>
            <a:pPr marL="297815" marR="5080" indent="-285750" algn="just">
              <a:tabLst>
                <a:tab pos="356235" algn="l"/>
              </a:tabLst>
            </a:pPr>
            <a:r>
              <a:rPr lang="en-US" sz="1800" spc="-5" dirty="0">
                <a:latin typeface="Arial MT"/>
                <a:cs typeface="Arial MT"/>
              </a:rPr>
              <a:t>It</a:t>
            </a:r>
            <a:r>
              <a:rPr lang="en-US" sz="1800" dirty="0">
                <a:latin typeface="Arial MT"/>
                <a:cs typeface="Arial MT"/>
              </a:rPr>
              <a:t> </a:t>
            </a:r>
            <a:r>
              <a:rPr lang="en-US" sz="1800" spc="-5" dirty="0">
                <a:latin typeface="Arial MT"/>
                <a:cs typeface="Arial MT"/>
              </a:rPr>
              <a:t>also</a:t>
            </a:r>
            <a:r>
              <a:rPr lang="en-US" sz="1800" dirty="0">
                <a:latin typeface="Arial MT"/>
                <a:cs typeface="Arial MT"/>
              </a:rPr>
              <a:t> </a:t>
            </a:r>
            <a:r>
              <a:rPr lang="en-US" sz="1800" spc="-5" dirty="0">
                <a:latin typeface="Arial MT"/>
                <a:cs typeface="Arial MT"/>
              </a:rPr>
              <a:t>empowers</a:t>
            </a:r>
            <a:r>
              <a:rPr lang="en-US" sz="1800" dirty="0">
                <a:latin typeface="Arial MT"/>
                <a:cs typeface="Arial MT"/>
              </a:rPr>
              <a:t> </a:t>
            </a:r>
            <a:r>
              <a:rPr lang="en-US" sz="1800" spc="-5" dirty="0">
                <a:latin typeface="Arial MT"/>
                <a:cs typeface="Arial MT"/>
              </a:rPr>
              <a:t>the</a:t>
            </a:r>
            <a:r>
              <a:rPr lang="en-US" sz="1800" dirty="0">
                <a:latin typeface="Arial MT"/>
                <a:cs typeface="Arial MT"/>
              </a:rPr>
              <a:t> </a:t>
            </a:r>
            <a:r>
              <a:rPr lang="en-US" sz="1800" spc="-5" dirty="0">
                <a:latin typeface="Arial MT"/>
                <a:cs typeface="Arial MT"/>
              </a:rPr>
              <a:t>member</a:t>
            </a:r>
            <a:r>
              <a:rPr lang="en-US" sz="1800" dirty="0">
                <a:latin typeface="Arial MT"/>
                <a:cs typeface="Arial MT"/>
              </a:rPr>
              <a:t> countries</a:t>
            </a:r>
            <a:r>
              <a:rPr lang="en-US" sz="1800" spc="5" dirty="0">
                <a:latin typeface="Arial MT"/>
                <a:cs typeface="Arial MT"/>
              </a:rPr>
              <a:t> </a:t>
            </a:r>
            <a:r>
              <a:rPr lang="en-US" sz="1800" spc="-5" dirty="0">
                <a:latin typeface="Arial MT"/>
                <a:cs typeface="Arial MT"/>
              </a:rPr>
              <a:t>to</a:t>
            </a:r>
            <a:r>
              <a:rPr lang="en-US" sz="1800" dirty="0">
                <a:latin typeface="Arial MT"/>
                <a:cs typeface="Arial MT"/>
              </a:rPr>
              <a:t> </a:t>
            </a:r>
            <a:r>
              <a:rPr lang="en-US" sz="1800" spc="-5" dirty="0">
                <a:latin typeface="Arial MT"/>
                <a:cs typeface="Arial MT"/>
              </a:rPr>
              <a:t>take</a:t>
            </a:r>
            <a:r>
              <a:rPr lang="en-US" sz="1800" dirty="0">
                <a:latin typeface="Arial MT"/>
                <a:cs typeface="Arial MT"/>
              </a:rPr>
              <a:t> appropriate </a:t>
            </a:r>
            <a:r>
              <a:rPr lang="en-US" sz="1800" spc="-600" dirty="0">
                <a:latin typeface="Arial MT"/>
                <a:cs typeface="Arial MT"/>
              </a:rPr>
              <a:t> </a:t>
            </a:r>
            <a:r>
              <a:rPr lang="en-US" sz="1800" spc="-5" dirty="0">
                <a:latin typeface="Arial MT"/>
                <a:cs typeface="Arial MT"/>
              </a:rPr>
              <a:t>measures that </a:t>
            </a:r>
            <a:r>
              <a:rPr lang="en-US" sz="1800" dirty="0">
                <a:latin typeface="Arial MT"/>
                <a:cs typeface="Arial MT"/>
              </a:rPr>
              <a:t>may </a:t>
            </a:r>
            <a:r>
              <a:rPr lang="en-US" sz="1800" spc="-5" dirty="0">
                <a:latin typeface="Arial MT"/>
                <a:cs typeface="Arial MT"/>
              </a:rPr>
              <a:t>be needed to prevent the </a:t>
            </a:r>
            <a:r>
              <a:rPr lang="en-US" sz="1800" b="1" spc="-5" dirty="0">
                <a:latin typeface="Arial"/>
                <a:cs typeface="Arial"/>
              </a:rPr>
              <a:t>abuse </a:t>
            </a:r>
            <a:r>
              <a:rPr lang="en-US" sz="1800" b="1" dirty="0">
                <a:latin typeface="Arial"/>
                <a:cs typeface="Arial"/>
              </a:rPr>
              <a:t>of </a:t>
            </a:r>
            <a:r>
              <a:rPr lang="en-US" sz="1800" b="1" spc="-5" dirty="0">
                <a:latin typeface="Arial"/>
                <a:cs typeface="Arial"/>
              </a:rPr>
              <a:t>IPRs </a:t>
            </a:r>
            <a:r>
              <a:rPr lang="en-US" sz="1800" spc="-5" dirty="0">
                <a:latin typeface="Arial MT"/>
                <a:cs typeface="Arial MT"/>
              </a:rPr>
              <a:t>by </a:t>
            </a:r>
            <a:r>
              <a:rPr lang="en-US" sz="1800" dirty="0">
                <a:latin typeface="Arial MT"/>
                <a:cs typeface="Arial MT"/>
              </a:rPr>
              <a:t> </a:t>
            </a:r>
            <a:r>
              <a:rPr lang="en-US" sz="1800" spc="-5" dirty="0">
                <a:latin typeface="Arial MT"/>
                <a:cs typeface="Arial MT"/>
              </a:rPr>
              <a:t>right</a:t>
            </a:r>
            <a:r>
              <a:rPr lang="en-US" sz="1800" dirty="0">
                <a:latin typeface="Arial MT"/>
                <a:cs typeface="Arial MT"/>
              </a:rPr>
              <a:t> </a:t>
            </a:r>
            <a:r>
              <a:rPr lang="en-US" sz="1800" spc="-5" dirty="0">
                <a:latin typeface="Arial MT"/>
                <a:cs typeface="Arial MT"/>
              </a:rPr>
              <a:t>holders</a:t>
            </a:r>
            <a:r>
              <a:rPr lang="en-US" sz="1800" dirty="0">
                <a:latin typeface="Arial MT"/>
                <a:cs typeface="Arial MT"/>
              </a:rPr>
              <a:t> or</a:t>
            </a:r>
            <a:r>
              <a:rPr lang="en-US" sz="1800" spc="5" dirty="0">
                <a:latin typeface="Arial MT"/>
                <a:cs typeface="Arial MT"/>
              </a:rPr>
              <a:t> </a:t>
            </a:r>
            <a:r>
              <a:rPr lang="en-US" sz="1800" spc="-5" dirty="0">
                <a:latin typeface="Arial MT"/>
                <a:cs typeface="Arial MT"/>
              </a:rPr>
              <a:t>the</a:t>
            </a:r>
            <a:r>
              <a:rPr lang="en-US" sz="1800" dirty="0">
                <a:latin typeface="Arial MT"/>
                <a:cs typeface="Arial MT"/>
              </a:rPr>
              <a:t> </a:t>
            </a:r>
            <a:r>
              <a:rPr lang="en-US" sz="1800" spc="-5" dirty="0">
                <a:latin typeface="Arial MT"/>
                <a:cs typeface="Arial MT"/>
              </a:rPr>
              <a:t>resort</a:t>
            </a:r>
            <a:r>
              <a:rPr lang="en-US" sz="1800" dirty="0">
                <a:latin typeface="Arial MT"/>
                <a:cs typeface="Arial MT"/>
              </a:rPr>
              <a:t> </a:t>
            </a:r>
            <a:r>
              <a:rPr lang="en-US" sz="1800" spc="-5" dirty="0">
                <a:latin typeface="Arial MT"/>
                <a:cs typeface="Arial MT"/>
              </a:rPr>
              <a:t>to</a:t>
            </a:r>
            <a:r>
              <a:rPr lang="en-US" sz="1800" dirty="0">
                <a:latin typeface="Arial MT"/>
                <a:cs typeface="Arial MT"/>
              </a:rPr>
              <a:t> </a:t>
            </a:r>
            <a:r>
              <a:rPr lang="en-US" sz="1800" spc="-5" dirty="0">
                <a:latin typeface="Arial MT"/>
                <a:cs typeface="Arial MT"/>
              </a:rPr>
              <a:t>practices</a:t>
            </a:r>
            <a:r>
              <a:rPr lang="en-US" sz="1800" dirty="0">
                <a:latin typeface="Arial MT"/>
                <a:cs typeface="Arial MT"/>
              </a:rPr>
              <a:t> </a:t>
            </a:r>
            <a:r>
              <a:rPr lang="en-US" sz="1800" spc="-5" dirty="0">
                <a:latin typeface="Arial MT"/>
                <a:cs typeface="Arial MT"/>
              </a:rPr>
              <a:t>which</a:t>
            </a:r>
            <a:r>
              <a:rPr lang="en-US" sz="1800" dirty="0">
                <a:latin typeface="Arial MT"/>
                <a:cs typeface="Arial MT"/>
              </a:rPr>
              <a:t> </a:t>
            </a:r>
            <a:r>
              <a:rPr lang="en-US" sz="1800" b="1" dirty="0">
                <a:latin typeface="Arial"/>
                <a:cs typeface="Arial"/>
              </a:rPr>
              <a:t>unreasonably </a:t>
            </a:r>
            <a:r>
              <a:rPr lang="en-US" sz="1800" b="1" spc="-600" dirty="0">
                <a:latin typeface="Arial"/>
                <a:cs typeface="Arial"/>
              </a:rPr>
              <a:t> </a:t>
            </a:r>
            <a:r>
              <a:rPr lang="en-US" sz="1800" b="1" spc="-5" dirty="0">
                <a:latin typeface="Arial"/>
                <a:cs typeface="Arial"/>
              </a:rPr>
              <a:t>restrain </a:t>
            </a:r>
            <a:r>
              <a:rPr lang="en-US" sz="1800" b="1" dirty="0">
                <a:latin typeface="Arial"/>
                <a:cs typeface="Arial"/>
              </a:rPr>
              <a:t>trade </a:t>
            </a:r>
            <a:r>
              <a:rPr lang="en-US" sz="1800" b="1" spc="-5" dirty="0">
                <a:latin typeface="Arial"/>
                <a:cs typeface="Arial"/>
              </a:rPr>
              <a:t>or </a:t>
            </a:r>
            <a:r>
              <a:rPr lang="en-US" sz="1800" b="1" dirty="0">
                <a:latin typeface="Arial"/>
                <a:cs typeface="Arial"/>
              </a:rPr>
              <a:t>adversely affect </a:t>
            </a:r>
            <a:r>
              <a:rPr lang="en-US" sz="1800" b="1" spc="-5" dirty="0">
                <a:latin typeface="Arial"/>
                <a:cs typeface="Arial"/>
              </a:rPr>
              <a:t>the </a:t>
            </a:r>
            <a:r>
              <a:rPr lang="en-US" sz="1800" b="1" dirty="0">
                <a:latin typeface="Arial"/>
                <a:cs typeface="Arial"/>
              </a:rPr>
              <a:t>international transfer </a:t>
            </a:r>
            <a:r>
              <a:rPr lang="en-US" sz="1800" b="1" spc="5" dirty="0">
                <a:latin typeface="Arial"/>
                <a:cs typeface="Arial"/>
              </a:rPr>
              <a:t> </a:t>
            </a:r>
            <a:r>
              <a:rPr lang="en-US" sz="1800" b="1" spc="-5" dirty="0">
                <a:latin typeface="Arial"/>
                <a:cs typeface="Arial"/>
              </a:rPr>
              <a:t>of </a:t>
            </a:r>
            <a:r>
              <a:rPr lang="en-US" sz="1800" b="1" dirty="0">
                <a:latin typeface="Arial"/>
                <a:cs typeface="Arial"/>
              </a:rPr>
              <a:t>technology </a:t>
            </a:r>
            <a:r>
              <a:rPr lang="en-US" sz="1800" dirty="0">
                <a:latin typeface="Arial MT"/>
                <a:cs typeface="Arial MT"/>
              </a:rPr>
              <a:t>(compulsory </a:t>
            </a:r>
            <a:r>
              <a:rPr lang="en-US" sz="1800" spc="-5" dirty="0">
                <a:latin typeface="Arial MT"/>
                <a:cs typeface="Arial MT"/>
              </a:rPr>
              <a:t>licenses in the pharmaceutical field </a:t>
            </a:r>
            <a:r>
              <a:rPr lang="en-US" sz="1800" dirty="0">
                <a:latin typeface="Arial MT"/>
                <a:cs typeface="Arial MT"/>
              </a:rPr>
              <a:t> </a:t>
            </a:r>
            <a:r>
              <a:rPr lang="en-US" sz="1800" spc="-5" dirty="0">
                <a:latin typeface="Arial MT"/>
                <a:cs typeface="Arial MT"/>
              </a:rPr>
              <a:t>in order to </a:t>
            </a:r>
            <a:r>
              <a:rPr lang="en-US" sz="1800" dirty="0">
                <a:latin typeface="Arial MT"/>
                <a:cs typeface="Arial MT"/>
              </a:rPr>
              <a:t>keep </a:t>
            </a:r>
            <a:r>
              <a:rPr lang="en-US" sz="1800" spc="-5" dirty="0">
                <a:latin typeface="Arial MT"/>
                <a:cs typeface="Arial MT"/>
              </a:rPr>
              <a:t>prices at a reasonable level to ensure access to </a:t>
            </a:r>
            <a:r>
              <a:rPr lang="en-US" sz="1800" spc="-600" dirty="0">
                <a:latin typeface="Arial MT"/>
                <a:cs typeface="Arial MT"/>
              </a:rPr>
              <a:t> </a:t>
            </a:r>
            <a:r>
              <a:rPr lang="en-US" sz="1800" spc="-5" dirty="0">
                <a:latin typeface="Arial MT"/>
                <a:cs typeface="Arial MT"/>
              </a:rPr>
              <a:t>particular</a:t>
            </a:r>
            <a:r>
              <a:rPr lang="en-US" sz="1800" spc="10" dirty="0">
                <a:latin typeface="Arial MT"/>
                <a:cs typeface="Arial MT"/>
              </a:rPr>
              <a:t> </a:t>
            </a:r>
            <a:r>
              <a:rPr lang="en-US" sz="1800" spc="-5" dirty="0">
                <a:latin typeface="Arial MT"/>
                <a:cs typeface="Arial MT"/>
              </a:rPr>
              <a:t>medicines</a:t>
            </a:r>
            <a:r>
              <a:rPr lang="en-US" sz="1800" spc="15" dirty="0">
                <a:latin typeface="Arial MT"/>
                <a:cs typeface="Arial MT"/>
              </a:rPr>
              <a:t> </a:t>
            </a:r>
            <a:r>
              <a:rPr lang="en-US" sz="1800" spc="-5" dirty="0">
                <a:latin typeface="Arial MT"/>
                <a:cs typeface="Arial MT"/>
              </a:rPr>
              <a:t>by</a:t>
            </a:r>
            <a:r>
              <a:rPr lang="en-US" sz="1800" spc="5" dirty="0">
                <a:latin typeface="Arial MT"/>
                <a:cs typeface="Arial MT"/>
              </a:rPr>
              <a:t> </a:t>
            </a:r>
            <a:r>
              <a:rPr lang="en-US" sz="1800" spc="-5" dirty="0">
                <a:latin typeface="Arial MT"/>
                <a:cs typeface="Arial MT"/>
              </a:rPr>
              <a:t>the</a:t>
            </a:r>
            <a:r>
              <a:rPr lang="en-US" sz="1800" spc="5" dirty="0">
                <a:latin typeface="Arial MT"/>
                <a:cs typeface="Arial MT"/>
              </a:rPr>
              <a:t> </a:t>
            </a:r>
            <a:r>
              <a:rPr lang="en-US" sz="1800" spc="-5" dirty="0">
                <a:latin typeface="Arial MT"/>
                <a:cs typeface="Arial MT"/>
              </a:rPr>
              <a:t>general</a:t>
            </a:r>
            <a:r>
              <a:rPr lang="en-US" sz="1800" spc="20" dirty="0">
                <a:latin typeface="Arial MT"/>
                <a:cs typeface="Arial MT"/>
              </a:rPr>
              <a:t> </a:t>
            </a:r>
            <a:r>
              <a:rPr lang="en-US" sz="1800" spc="-5" dirty="0">
                <a:latin typeface="Arial MT"/>
                <a:cs typeface="Arial MT"/>
              </a:rPr>
              <a:t>public)</a:t>
            </a:r>
            <a:endParaRPr lang="en-US" sz="1800" dirty="0">
              <a:latin typeface="Arial MT"/>
              <a:cs typeface="Arial MT"/>
            </a:endParaRPr>
          </a:p>
          <a:p>
            <a:pPr marL="285750" marR="7620" indent="-285750" algn="just">
              <a:spcBef>
                <a:spcPts val="95"/>
              </a:spcBef>
            </a:pPr>
            <a:r>
              <a:rPr lang="en-IN" sz="1800" spc="-5" dirty="0">
                <a:latin typeface="Arial MT"/>
                <a:cs typeface="Arial MT"/>
              </a:rPr>
              <a:t>TRIPs	agreement </a:t>
            </a:r>
            <a:r>
              <a:rPr lang="en-US" sz="1800" spc="-5" dirty="0">
                <a:latin typeface="Arial MT"/>
                <a:cs typeface="Arial MT"/>
              </a:rPr>
              <a:t>fo</a:t>
            </a:r>
            <a:r>
              <a:rPr lang="en-US" sz="1800" dirty="0">
                <a:latin typeface="Arial MT"/>
                <a:cs typeface="Arial MT"/>
              </a:rPr>
              <a:t>c</a:t>
            </a:r>
            <a:r>
              <a:rPr lang="en-US" sz="1800" spc="5" dirty="0">
                <a:latin typeface="Arial MT"/>
                <a:cs typeface="Arial MT"/>
              </a:rPr>
              <a:t>u</a:t>
            </a:r>
            <a:r>
              <a:rPr lang="en-US" sz="1800" spc="-5" dirty="0">
                <a:latin typeface="Arial MT"/>
                <a:cs typeface="Arial MT"/>
              </a:rPr>
              <a:t>s</a:t>
            </a:r>
            <a:r>
              <a:rPr lang="en-US" sz="1800" dirty="0">
                <a:latin typeface="Arial MT"/>
                <a:cs typeface="Arial MT"/>
              </a:rPr>
              <a:t>e</a:t>
            </a:r>
            <a:r>
              <a:rPr lang="en-US" sz="1800" spc="-5" dirty="0">
                <a:latin typeface="Arial MT"/>
                <a:cs typeface="Arial MT"/>
              </a:rPr>
              <a:t>s</a:t>
            </a:r>
            <a:r>
              <a:rPr lang="en-US" sz="1800" dirty="0">
                <a:latin typeface="Arial MT"/>
                <a:cs typeface="Arial MT"/>
              </a:rPr>
              <a:t>	</a:t>
            </a:r>
            <a:r>
              <a:rPr lang="en-US" sz="1800" spc="-5" dirty="0">
                <a:latin typeface="Arial MT"/>
                <a:cs typeface="Arial MT"/>
              </a:rPr>
              <a:t>on</a:t>
            </a:r>
            <a:r>
              <a:rPr lang="en-US" sz="1800" dirty="0">
                <a:latin typeface="Arial MT"/>
                <a:cs typeface="Arial MT"/>
              </a:rPr>
              <a:t>	</a:t>
            </a:r>
            <a:r>
              <a:rPr lang="en-US" sz="1800" b="1" spc="-5" dirty="0">
                <a:latin typeface="Arial"/>
                <a:cs typeface="Arial"/>
              </a:rPr>
              <a:t>s</a:t>
            </a:r>
            <a:r>
              <a:rPr lang="en-US" sz="1800" b="1" spc="10" dirty="0">
                <a:latin typeface="Arial"/>
                <a:cs typeface="Arial"/>
              </a:rPr>
              <a:t>p</a:t>
            </a:r>
            <a:r>
              <a:rPr lang="en-US" sz="1800" b="1" spc="-5" dirty="0">
                <a:latin typeface="Arial"/>
                <a:cs typeface="Arial"/>
              </a:rPr>
              <a:t>ecific</a:t>
            </a:r>
            <a:r>
              <a:rPr lang="en-US" sz="1800" b="1" dirty="0">
                <a:latin typeface="Arial"/>
                <a:cs typeface="Arial"/>
              </a:rPr>
              <a:t>	</a:t>
            </a:r>
            <a:r>
              <a:rPr lang="en-US" sz="1800" b="1" spc="-5" dirty="0">
                <a:latin typeface="Arial"/>
                <a:cs typeface="Arial"/>
              </a:rPr>
              <a:t>are</a:t>
            </a:r>
            <a:r>
              <a:rPr lang="en-US" sz="1800" b="1" spc="10" dirty="0">
                <a:latin typeface="Arial"/>
                <a:cs typeface="Arial"/>
              </a:rPr>
              <a:t>a</a:t>
            </a:r>
            <a:r>
              <a:rPr lang="en-US" sz="1800" b="1" spc="-5" dirty="0">
                <a:latin typeface="Arial"/>
                <a:cs typeface="Arial"/>
              </a:rPr>
              <a:t>s</a:t>
            </a:r>
            <a:r>
              <a:rPr lang="en-US" sz="1800" b="1" dirty="0">
                <a:latin typeface="Arial"/>
                <a:cs typeface="Arial"/>
              </a:rPr>
              <a:t>	</a:t>
            </a:r>
            <a:r>
              <a:rPr lang="en-US" sz="1800" b="1" spc="5" dirty="0">
                <a:latin typeface="Arial"/>
                <a:cs typeface="Arial"/>
              </a:rPr>
              <a:t>o</a:t>
            </a:r>
            <a:r>
              <a:rPr lang="en-US" sz="1800" b="1" spc="-5" dirty="0">
                <a:latin typeface="Arial"/>
                <a:cs typeface="Arial"/>
              </a:rPr>
              <a:t>f</a:t>
            </a:r>
            <a:r>
              <a:rPr lang="en-US" sz="1800" b="1" dirty="0">
                <a:latin typeface="Arial"/>
                <a:cs typeface="Arial"/>
              </a:rPr>
              <a:t>	</a:t>
            </a:r>
            <a:r>
              <a:rPr lang="en-US" sz="1800" b="1" spc="-5" dirty="0">
                <a:latin typeface="Arial"/>
                <a:cs typeface="Arial"/>
              </a:rPr>
              <a:t>IPRs</a:t>
            </a:r>
            <a:r>
              <a:rPr lang="en-US" sz="1800" b="1" dirty="0">
                <a:latin typeface="Arial"/>
                <a:cs typeface="Arial"/>
              </a:rPr>
              <a:t>	</a:t>
            </a:r>
            <a:r>
              <a:rPr lang="en-US" sz="1800" spc="-5" dirty="0">
                <a:latin typeface="Arial MT"/>
                <a:cs typeface="Arial MT"/>
              </a:rPr>
              <a:t>l</a:t>
            </a:r>
            <a:r>
              <a:rPr lang="en-US" sz="1800" dirty="0">
                <a:latin typeface="Arial MT"/>
                <a:cs typeface="Arial MT"/>
              </a:rPr>
              <a:t>ik</a:t>
            </a:r>
            <a:r>
              <a:rPr lang="en-US" sz="1800" spc="-5" dirty="0">
                <a:latin typeface="Arial MT"/>
                <a:cs typeface="Arial MT"/>
              </a:rPr>
              <a:t>e copyrights,</a:t>
            </a:r>
            <a:r>
              <a:rPr lang="en-US" sz="1800" dirty="0">
                <a:latin typeface="Arial MT"/>
                <a:cs typeface="Arial MT"/>
              </a:rPr>
              <a:t> trademarks,</a:t>
            </a:r>
            <a:r>
              <a:rPr lang="en-US" sz="1800" spc="5" dirty="0">
                <a:latin typeface="Arial MT"/>
                <a:cs typeface="Arial MT"/>
              </a:rPr>
              <a:t> </a:t>
            </a:r>
            <a:r>
              <a:rPr lang="en-US" sz="1800" spc="-5" dirty="0">
                <a:latin typeface="Arial MT"/>
                <a:cs typeface="Arial MT"/>
              </a:rPr>
              <a:t>geographical</a:t>
            </a:r>
            <a:r>
              <a:rPr lang="en-US" sz="1800" dirty="0">
                <a:latin typeface="Arial MT"/>
                <a:cs typeface="Arial MT"/>
              </a:rPr>
              <a:t> </a:t>
            </a:r>
            <a:r>
              <a:rPr lang="en-US" sz="1800" spc="-5" dirty="0">
                <a:latin typeface="Arial MT"/>
                <a:cs typeface="Arial MT"/>
              </a:rPr>
              <a:t>indications,</a:t>
            </a:r>
            <a:r>
              <a:rPr lang="en-US" sz="1800" dirty="0">
                <a:latin typeface="Arial MT"/>
                <a:cs typeface="Arial MT"/>
              </a:rPr>
              <a:t> </a:t>
            </a:r>
            <a:r>
              <a:rPr lang="en-US" sz="1800" spc="-5" dirty="0">
                <a:latin typeface="Arial MT"/>
                <a:cs typeface="Arial MT"/>
              </a:rPr>
              <a:t>industrial </a:t>
            </a:r>
            <a:r>
              <a:rPr lang="en-US" sz="1800" dirty="0">
                <a:latin typeface="Arial MT"/>
                <a:cs typeface="Arial MT"/>
              </a:rPr>
              <a:t> </a:t>
            </a:r>
            <a:r>
              <a:rPr lang="en-US" sz="1800" spc="-5" dirty="0">
                <a:latin typeface="Arial MT"/>
                <a:cs typeface="Arial MT"/>
              </a:rPr>
              <a:t>designs, patents, layout designs </a:t>
            </a:r>
            <a:r>
              <a:rPr lang="en-US" sz="1800" spc="-10" dirty="0">
                <a:latin typeface="Arial MT"/>
                <a:cs typeface="Arial MT"/>
              </a:rPr>
              <a:t>or </a:t>
            </a:r>
            <a:r>
              <a:rPr lang="en-US" sz="1800" spc="-5" dirty="0">
                <a:latin typeface="Arial MT"/>
                <a:cs typeface="Arial MT"/>
              </a:rPr>
              <a:t>topographies of integrated </a:t>
            </a:r>
            <a:r>
              <a:rPr lang="en-US" sz="1800" dirty="0">
                <a:latin typeface="Arial MT"/>
                <a:cs typeface="Arial MT"/>
              </a:rPr>
              <a:t> </a:t>
            </a:r>
            <a:r>
              <a:rPr lang="en-US" sz="1800" spc="-5" dirty="0">
                <a:latin typeface="Arial MT"/>
                <a:cs typeface="Arial MT"/>
              </a:rPr>
              <a:t>circuits, trade</a:t>
            </a:r>
            <a:r>
              <a:rPr lang="en-US" sz="1800" spc="15" dirty="0">
                <a:latin typeface="Arial MT"/>
                <a:cs typeface="Arial MT"/>
              </a:rPr>
              <a:t> </a:t>
            </a:r>
            <a:r>
              <a:rPr lang="en-US" sz="1800" spc="-5" dirty="0">
                <a:latin typeface="Arial MT"/>
                <a:cs typeface="Arial MT"/>
              </a:rPr>
              <a:t>secrets</a:t>
            </a:r>
            <a:endParaRPr lang="en-US" sz="1800" dirty="0">
              <a:latin typeface="Arial MT"/>
              <a:cs typeface="Arial MT"/>
            </a:endParaRPr>
          </a:p>
          <a:p>
            <a:pPr marL="0" indent="0">
              <a:buNone/>
            </a:pPr>
            <a:endParaRPr lang="en-US" sz="1800" dirty="0">
              <a:latin typeface="Arial MT"/>
              <a:cs typeface="Arial MT"/>
            </a:endParaRPr>
          </a:p>
          <a:p>
            <a:pPr marL="0" indent="0">
              <a:buNone/>
            </a:pPr>
            <a:r>
              <a:rPr lang="en-IN" sz="1800" dirty="0">
                <a:latin typeface="Arial MT"/>
                <a:cs typeface="Arial MT"/>
              </a:rPr>
              <a:t> </a:t>
            </a:r>
          </a:p>
          <a:p>
            <a:pPr marL="0" lvl="0" indent="0" algn="l" rtl="0">
              <a:lnSpc>
                <a:spcPct val="100000"/>
              </a:lnSpc>
              <a:spcBef>
                <a:spcPts val="640"/>
              </a:spcBef>
              <a:spcAft>
                <a:spcPts val="0"/>
              </a:spcAft>
              <a:buClr>
                <a:schemeClr val="dk1"/>
              </a:buClr>
              <a:buSzPts val="3200"/>
              <a:buNone/>
            </a:pPr>
            <a:endParaRPr sz="1800" dirty="0"/>
          </a:p>
        </p:txBody>
      </p:sp>
    </p:spTree>
    <p:extLst>
      <p:ext uri="{BB962C8B-B14F-4D97-AF65-F5344CB8AC3E}">
        <p14:creationId xmlns:p14="http://schemas.microsoft.com/office/powerpoint/2010/main" val="2670315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5"/>
          <p:cNvSpPr txBox="1">
            <a:spLocks noGrp="1"/>
          </p:cNvSpPr>
          <p:nvPr>
            <p:ph type="body" idx="1"/>
          </p:nvPr>
        </p:nvSpPr>
        <p:spPr>
          <a:xfrm>
            <a:off x="788504" y="815010"/>
            <a:ext cx="10972800" cy="5675242"/>
          </a:xfrm>
          <a:prstGeom prst="rect">
            <a:avLst/>
          </a:prstGeom>
          <a:noFill/>
          <a:ln>
            <a:noFill/>
          </a:ln>
        </p:spPr>
        <p:txBody>
          <a:bodyPr spcFirstLastPara="1" wrap="square" lIns="91425" tIns="45700" rIns="91425" bIns="45700" anchor="t" anchorCtr="0">
            <a:noAutofit/>
          </a:bodyPr>
          <a:lstStyle/>
          <a:p>
            <a:pPr marL="12700" marR="5080" indent="0" algn="just">
              <a:lnSpc>
                <a:spcPct val="100000"/>
              </a:lnSpc>
              <a:buNone/>
              <a:tabLst>
                <a:tab pos="355600" algn="l"/>
              </a:tabLst>
            </a:pPr>
            <a:endParaRPr lang="en-US" sz="1800" spc="-5" dirty="0">
              <a:latin typeface="Arial MT"/>
              <a:cs typeface="Arial MT"/>
            </a:endParaRPr>
          </a:p>
          <a:p>
            <a:pPr marL="298450" marR="5080" indent="-285750" algn="just">
              <a:tabLst>
                <a:tab pos="355600" algn="l"/>
              </a:tabLst>
            </a:pPr>
            <a:r>
              <a:rPr lang="en-US" sz="1800" spc="-5" dirty="0">
                <a:latin typeface="Arial MT"/>
                <a:cs typeface="Arial MT"/>
              </a:rPr>
              <a:t>TRIPs agreement </a:t>
            </a:r>
            <a:r>
              <a:rPr lang="en-US" sz="1800" dirty="0">
                <a:latin typeface="Arial MT"/>
                <a:cs typeface="Arial MT"/>
              </a:rPr>
              <a:t>makes </a:t>
            </a:r>
            <a:r>
              <a:rPr lang="en-US" sz="1800" spc="-5" dirty="0">
                <a:latin typeface="Arial MT"/>
                <a:cs typeface="Arial MT"/>
              </a:rPr>
              <a:t>provision for the </a:t>
            </a:r>
            <a:r>
              <a:rPr lang="en-US" sz="1800" dirty="0">
                <a:latin typeface="Arial MT"/>
                <a:cs typeface="Arial MT"/>
              </a:rPr>
              <a:t>protection </a:t>
            </a:r>
            <a:r>
              <a:rPr lang="en-US" sz="1800" spc="-5" dirty="0">
                <a:latin typeface="Arial MT"/>
                <a:cs typeface="Arial MT"/>
              </a:rPr>
              <a:t>of </a:t>
            </a:r>
            <a:r>
              <a:rPr lang="en-US" sz="1800" b="1" dirty="0">
                <a:latin typeface="Arial"/>
                <a:cs typeface="Arial"/>
              </a:rPr>
              <a:t>software </a:t>
            </a:r>
            <a:r>
              <a:rPr lang="en-US" sz="1800" b="1" spc="5" dirty="0">
                <a:latin typeface="Arial"/>
                <a:cs typeface="Arial"/>
              </a:rPr>
              <a:t> </a:t>
            </a:r>
            <a:r>
              <a:rPr lang="en-US" sz="1800" b="1" spc="-5" dirty="0">
                <a:latin typeface="Arial"/>
                <a:cs typeface="Arial"/>
              </a:rPr>
              <a:t>and </a:t>
            </a:r>
            <a:r>
              <a:rPr lang="en-US" sz="1800" b="1" dirty="0">
                <a:latin typeface="Arial"/>
                <a:cs typeface="Arial"/>
              </a:rPr>
              <a:t>compilation of data </a:t>
            </a:r>
            <a:r>
              <a:rPr lang="en-US" sz="1800" b="1" spc="-5" dirty="0">
                <a:latin typeface="Arial"/>
                <a:cs typeface="Arial"/>
              </a:rPr>
              <a:t>as a </a:t>
            </a:r>
            <a:r>
              <a:rPr lang="en-US" sz="1800" b="1" dirty="0">
                <a:latin typeface="Arial"/>
                <a:cs typeface="Arial"/>
              </a:rPr>
              <a:t>literacy creation</a:t>
            </a:r>
            <a:r>
              <a:rPr lang="en-US" sz="1800" dirty="0">
                <a:latin typeface="Arial MT"/>
                <a:cs typeface="Arial MT"/>
              </a:rPr>
              <a:t>.</a:t>
            </a:r>
            <a:r>
              <a:rPr lang="en-US" sz="1800" spc="5" dirty="0">
                <a:latin typeface="Arial MT"/>
                <a:cs typeface="Arial MT"/>
              </a:rPr>
              <a:t> </a:t>
            </a:r>
            <a:r>
              <a:rPr lang="en-US" sz="1800" spc="-5" dirty="0">
                <a:latin typeface="Arial MT"/>
                <a:cs typeface="Arial MT"/>
              </a:rPr>
              <a:t>It </a:t>
            </a:r>
            <a:r>
              <a:rPr lang="en-US" sz="1800" dirty="0">
                <a:latin typeface="Arial MT"/>
                <a:cs typeface="Arial MT"/>
              </a:rPr>
              <a:t>provides </a:t>
            </a:r>
            <a:r>
              <a:rPr lang="en-US" sz="1800" spc="5" dirty="0">
                <a:latin typeface="Arial MT"/>
                <a:cs typeface="Arial MT"/>
              </a:rPr>
              <a:t> </a:t>
            </a:r>
            <a:r>
              <a:rPr lang="en-US" sz="1800" spc="-5" dirty="0">
                <a:latin typeface="Arial MT"/>
                <a:cs typeface="Arial MT"/>
              </a:rPr>
              <a:t>rental</a:t>
            </a:r>
            <a:r>
              <a:rPr lang="en-US" sz="1800" spc="415" dirty="0">
                <a:latin typeface="Arial MT"/>
                <a:cs typeface="Arial MT"/>
              </a:rPr>
              <a:t> </a:t>
            </a:r>
            <a:r>
              <a:rPr lang="en-US" sz="1800" spc="-5" dirty="0">
                <a:latin typeface="Arial MT"/>
                <a:cs typeface="Arial MT"/>
              </a:rPr>
              <a:t>rights</a:t>
            </a:r>
            <a:r>
              <a:rPr lang="en-US" sz="1800" spc="415" dirty="0">
                <a:latin typeface="Arial MT"/>
                <a:cs typeface="Arial MT"/>
              </a:rPr>
              <a:t> </a:t>
            </a:r>
            <a:r>
              <a:rPr lang="en-US" sz="1800" spc="-5" dirty="0">
                <a:latin typeface="Arial MT"/>
                <a:cs typeface="Arial MT"/>
              </a:rPr>
              <a:t>for</a:t>
            </a:r>
            <a:r>
              <a:rPr lang="en-US" sz="1800" spc="409" dirty="0">
                <a:latin typeface="Arial MT"/>
                <a:cs typeface="Arial MT"/>
              </a:rPr>
              <a:t> </a:t>
            </a:r>
            <a:r>
              <a:rPr lang="en-US" sz="1800" spc="-5" dirty="0">
                <a:latin typeface="Arial MT"/>
                <a:cs typeface="Arial MT"/>
              </a:rPr>
              <a:t>phonograms,</a:t>
            </a:r>
            <a:r>
              <a:rPr lang="en-US" sz="1800" spc="420" dirty="0">
                <a:latin typeface="Arial MT"/>
                <a:cs typeface="Arial MT"/>
              </a:rPr>
              <a:t> </a:t>
            </a:r>
            <a:r>
              <a:rPr lang="en-US" sz="1800" spc="-5" dirty="0">
                <a:latin typeface="Arial MT"/>
                <a:cs typeface="Arial MT"/>
              </a:rPr>
              <a:t>films</a:t>
            </a:r>
            <a:r>
              <a:rPr lang="en-US" sz="1800" spc="409" dirty="0">
                <a:latin typeface="Arial MT"/>
                <a:cs typeface="Arial MT"/>
              </a:rPr>
              <a:t> </a:t>
            </a:r>
            <a:r>
              <a:rPr lang="en-US" sz="1800" spc="-5" dirty="0">
                <a:latin typeface="Arial MT"/>
                <a:cs typeface="Arial MT"/>
              </a:rPr>
              <a:t>and</a:t>
            </a:r>
            <a:r>
              <a:rPr lang="en-US" sz="1800" spc="405" dirty="0">
                <a:latin typeface="Arial MT"/>
                <a:cs typeface="Arial MT"/>
              </a:rPr>
              <a:t> </a:t>
            </a:r>
            <a:r>
              <a:rPr lang="en-US" sz="1800" spc="-5" dirty="0">
                <a:latin typeface="Arial MT"/>
                <a:cs typeface="Arial MT"/>
              </a:rPr>
              <a:t>computer</a:t>
            </a:r>
            <a:r>
              <a:rPr lang="en-US" sz="1800" spc="415" dirty="0">
                <a:latin typeface="Arial MT"/>
                <a:cs typeface="Arial MT"/>
              </a:rPr>
              <a:t> </a:t>
            </a:r>
            <a:r>
              <a:rPr lang="en-US" sz="1800" dirty="0">
                <a:latin typeface="Arial MT"/>
                <a:cs typeface="Arial MT"/>
              </a:rPr>
              <a:t>programs</a:t>
            </a:r>
            <a:r>
              <a:rPr lang="en-US" sz="1800" spc="420" dirty="0">
                <a:latin typeface="Arial MT"/>
                <a:cs typeface="Arial MT"/>
              </a:rPr>
              <a:t> </a:t>
            </a:r>
            <a:r>
              <a:rPr lang="en-US" sz="1800" spc="-5" dirty="0">
                <a:latin typeface="Arial MT"/>
                <a:cs typeface="Arial MT"/>
              </a:rPr>
              <a:t>for </a:t>
            </a:r>
            <a:r>
              <a:rPr lang="en-US" sz="1800" spc="-600" dirty="0">
                <a:latin typeface="Arial MT"/>
                <a:cs typeface="Arial MT"/>
              </a:rPr>
              <a:t> </a:t>
            </a:r>
            <a:r>
              <a:rPr lang="en-US" sz="1800" spc="-5" dirty="0">
                <a:latin typeface="Arial MT"/>
                <a:cs typeface="Arial MT"/>
              </a:rPr>
              <a:t>the</a:t>
            </a:r>
            <a:r>
              <a:rPr lang="en-US" sz="1800" dirty="0">
                <a:latin typeface="Arial MT"/>
                <a:cs typeface="Arial MT"/>
              </a:rPr>
              <a:t> </a:t>
            </a:r>
            <a:r>
              <a:rPr lang="en-US" sz="1800" spc="-5" dirty="0">
                <a:latin typeface="Arial MT"/>
                <a:cs typeface="Arial MT"/>
              </a:rPr>
              <a:t>first</a:t>
            </a:r>
            <a:r>
              <a:rPr lang="en-US" sz="1800" dirty="0">
                <a:latin typeface="Arial MT"/>
                <a:cs typeface="Arial MT"/>
              </a:rPr>
              <a:t> </a:t>
            </a:r>
            <a:r>
              <a:rPr lang="en-US" sz="1800" spc="-10" dirty="0">
                <a:latin typeface="Arial MT"/>
                <a:cs typeface="Arial MT"/>
              </a:rPr>
              <a:t>time</a:t>
            </a:r>
            <a:r>
              <a:rPr lang="en-US" sz="1800" spc="-5" dirty="0">
                <a:latin typeface="Arial MT"/>
                <a:cs typeface="Arial MT"/>
              </a:rPr>
              <a:t> in</a:t>
            </a:r>
            <a:r>
              <a:rPr lang="en-US" sz="1800" dirty="0">
                <a:latin typeface="Arial MT"/>
                <a:cs typeface="Arial MT"/>
              </a:rPr>
              <a:t> </a:t>
            </a:r>
            <a:r>
              <a:rPr lang="en-US" sz="1800" spc="-5" dirty="0">
                <a:latin typeface="Arial MT"/>
                <a:cs typeface="Arial MT"/>
              </a:rPr>
              <a:t>an</a:t>
            </a:r>
            <a:r>
              <a:rPr lang="en-US" sz="1800" spc="605" dirty="0">
                <a:latin typeface="Arial MT"/>
                <a:cs typeface="Arial MT"/>
              </a:rPr>
              <a:t> </a:t>
            </a:r>
            <a:r>
              <a:rPr lang="en-US" sz="1800" spc="-5" dirty="0">
                <a:latin typeface="Arial MT"/>
                <a:cs typeface="Arial MT"/>
              </a:rPr>
              <a:t>international</a:t>
            </a:r>
            <a:r>
              <a:rPr lang="en-US" sz="1800" spc="605" dirty="0">
                <a:latin typeface="Arial MT"/>
                <a:cs typeface="Arial MT"/>
              </a:rPr>
              <a:t> </a:t>
            </a:r>
            <a:r>
              <a:rPr lang="en-US" sz="1800" dirty="0">
                <a:latin typeface="Arial MT"/>
                <a:cs typeface="Arial MT"/>
              </a:rPr>
              <a:t>agreement.</a:t>
            </a:r>
            <a:r>
              <a:rPr lang="en-US" sz="1800" spc="615" dirty="0">
                <a:latin typeface="Arial MT"/>
                <a:cs typeface="Arial MT"/>
              </a:rPr>
              <a:t> </a:t>
            </a:r>
            <a:r>
              <a:rPr lang="en-US" sz="1800" spc="-5" dirty="0">
                <a:latin typeface="Arial MT"/>
                <a:cs typeface="Arial MT"/>
              </a:rPr>
              <a:t>(criminal </a:t>
            </a:r>
            <a:r>
              <a:rPr lang="en-US" sz="1800" dirty="0">
                <a:latin typeface="Arial MT"/>
                <a:cs typeface="Arial MT"/>
              </a:rPr>
              <a:t> </a:t>
            </a:r>
            <a:r>
              <a:rPr lang="en-US" sz="1800" spc="-5" dirty="0">
                <a:latin typeface="Arial MT"/>
                <a:cs typeface="Arial MT"/>
              </a:rPr>
              <a:t>proceedings</a:t>
            </a:r>
            <a:r>
              <a:rPr lang="en-US" sz="1800" spc="30" dirty="0">
                <a:latin typeface="Arial MT"/>
                <a:cs typeface="Arial MT"/>
              </a:rPr>
              <a:t> </a:t>
            </a:r>
            <a:r>
              <a:rPr lang="en-US" sz="1800" spc="-5" dirty="0">
                <a:latin typeface="Arial MT"/>
                <a:cs typeface="Arial MT"/>
              </a:rPr>
              <a:t>and</a:t>
            </a:r>
            <a:r>
              <a:rPr lang="en-US" sz="1800" spc="20" dirty="0">
                <a:latin typeface="Arial MT"/>
                <a:cs typeface="Arial MT"/>
              </a:rPr>
              <a:t> </a:t>
            </a:r>
            <a:r>
              <a:rPr lang="en-US" sz="1800" spc="-5" dirty="0">
                <a:latin typeface="Arial MT"/>
                <a:cs typeface="Arial MT"/>
              </a:rPr>
              <a:t>to</a:t>
            </a:r>
            <a:r>
              <a:rPr lang="en-US" sz="1800" spc="25" dirty="0">
                <a:latin typeface="Arial MT"/>
                <a:cs typeface="Arial MT"/>
              </a:rPr>
              <a:t> </a:t>
            </a:r>
            <a:r>
              <a:rPr lang="en-US" sz="1800" spc="-5" dirty="0">
                <a:latin typeface="Arial MT"/>
                <a:cs typeface="Arial MT"/>
              </a:rPr>
              <a:t>prescribe</a:t>
            </a:r>
            <a:r>
              <a:rPr lang="en-US" sz="1800" spc="25" dirty="0">
                <a:latin typeface="Arial MT"/>
                <a:cs typeface="Arial MT"/>
              </a:rPr>
              <a:t> </a:t>
            </a:r>
            <a:r>
              <a:rPr lang="en-US" sz="1800" spc="-5" dirty="0">
                <a:latin typeface="Arial MT"/>
                <a:cs typeface="Arial MT"/>
              </a:rPr>
              <a:t>penalties</a:t>
            </a:r>
            <a:r>
              <a:rPr lang="en-US" sz="1800" spc="10" dirty="0">
                <a:latin typeface="Arial MT"/>
                <a:cs typeface="Arial MT"/>
              </a:rPr>
              <a:t> </a:t>
            </a:r>
            <a:r>
              <a:rPr lang="en-US" sz="1800" spc="-5" dirty="0">
                <a:latin typeface="Arial MT"/>
                <a:cs typeface="Arial MT"/>
              </a:rPr>
              <a:t>against</a:t>
            </a:r>
            <a:r>
              <a:rPr lang="en-US" sz="1800" spc="30" dirty="0">
                <a:latin typeface="Arial MT"/>
                <a:cs typeface="Arial MT"/>
              </a:rPr>
              <a:t> </a:t>
            </a:r>
            <a:r>
              <a:rPr lang="en-US" sz="1800" spc="-5" dirty="0">
                <a:latin typeface="Arial MT"/>
                <a:cs typeface="Arial MT"/>
              </a:rPr>
              <a:t>copyright</a:t>
            </a:r>
            <a:r>
              <a:rPr lang="en-US" sz="1800" spc="25" dirty="0">
                <a:latin typeface="Arial MT"/>
                <a:cs typeface="Arial MT"/>
              </a:rPr>
              <a:t> </a:t>
            </a:r>
            <a:r>
              <a:rPr lang="en-US" sz="1800" spc="-5" dirty="0">
                <a:latin typeface="Arial MT"/>
                <a:cs typeface="Arial MT"/>
              </a:rPr>
              <a:t>piracy)</a:t>
            </a:r>
          </a:p>
          <a:p>
            <a:pPr marL="298450" indent="-285750">
              <a:tabLst>
                <a:tab pos="355600" algn="l"/>
                <a:tab pos="1250315" algn="l"/>
                <a:tab pos="1776095" algn="l"/>
                <a:tab pos="2686050" algn="l"/>
                <a:tab pos="4236085" algn="l"/>
                <a:tab pos="4792345" algn="l"/>
                <a:tab pos="6297295" algn="l"/>
                <a:tab pos="6696075" algn="l"/>
              </a:tabLst>
            </a:pPr>
            <a:r>
              <a:rPr lang="en-US" sz="1800" spc="-5" dirty="0">
                <a:latin typeface="Arial MT"/>
                <a:cs typeface="Arial MT"/>
              </a:rPr>
              <a:t>Under	the	TRIPs	agreement,	</a:t>
            </a:r>
            <a:r>
              <a:rPr lang="en-US" sz="1800" b="1" dirty="0">
                <a:latin typeface="Arial"/>
                <a:cs typeface="Arial"/>
              </a:rPr>
              <a:t>the	protection	</a:t>
            </a:r>
            <a:r>
              <a:rPr lang="en-US" sz="1800" b="1" spc="-5" dirty="0">
                <a:latin typeface="Arial"/>
                <a:cs typeface="Arial"/>
              </a:rPr>
              <a:t>of	</a:t>
            </a:r>
            <a:r>
              <a:rPr lang="en-US" sz="1800" b="1" dirty="0">
                <a:latin typeface="Arial"/>
                <a:cs typeface="Arial"/>
              </a:rPr>
              <a:t>geographical 	indications</a:t>
            </a:r>
            <a:r>
              <a:rPr lang="en-US" sz="1800" dirty="0">
                <a:latin typeface="Arial MT"/>
                <a:cs typeface="Arial MT"/>
              </a:rPr>
              <a:t>,	</a:t>
            </a:r>
            <a:r>
              <a:rPr lang="en-US" sz="1800" b="1" dirty="0">
                <a:latin typeface="Arial"/>
                <a:cs typeface="Arial"/>
              </a:rPr>
              <a:t>which	</a:t>
            </a:r>
            <a:r>
              <a:rPr lang="en-US" sz="1800" b="1" spc="-5" dirty="0">
                <a:latin typeface="Arial"/>
                <a:cs typeface="Arial"/>
              </a:rPr>
              <a:t>was	</a:t>
            </a:r>
            <a:r>
              <a:rPr lang="en-US" sz="1800" b="1" dirty="0">
                <a:latin typeface="Arial"/>
                <a:cs typeface="Arial"/>
              </a:rPr>
              <a:t>granted	</a:t>
            </a:r>
            <a:r>
              <a:rPr lang="en-US" sz="1800" b="1" spc="-5" dirty="0">
                <a:latin typeface="Arial"/>
                <a:cs typeface="Arial"/>
              </a:rPr>
              <a:t>in	a	small </a:t>
            </a:r>
            <a:r>
              <a:rPr lang="en-US" sz="1800" b="1" dirty="0">
                <a:latin typeface="Arial"/>
                <a:cs typeface="Arial"/>
              </a:rPr>
              <a:t> </a:t>
            </a:r>
            <a:r>
              <a:rPr lang="en-IN" sz="1800" b="1" spc="-5" dirty="0">
                <a:latin typeface="Arial"/>
                <a:cs typeface="Arial"/>
              </a:rPr>
              <a:t>nu</a:t>
            </a:r>
            <a:r>
              <a:rPr lang="en-IN" sz="1800" b="1" dirty="0">
                <a:latin typeface="Arial"/>
                <a:cs typeface="Arial"/>
              </a:rPr>
              <a:t>m</a:t>
            </a:r>
            <a:r>
              <a:rPr lang="en-IN" sz="1800" b="1" spc="-5" dirty="0">
                <a:latin typeface="Arial"/>
                <a:cs typeface="Arial"/>
              </a:rPr>
              <a:t>ber</a:t>
            </a:r>
            <a:r>
              <a:rPr lang="en-IN" sz="1800" b="1" dirty="0">
                <a:latin typeface="Arial"/>
                <a:cs typeface="Arial"/>
              </a:rPr>
              <a:t>	</a:t>
            </a:r>
            <a:r>
              <a:rPr lang="en-IN" sz="1800" b="1" spc="-5" dirty="0">
                <a:latin typeface="Arial"/>
                <a:cs typeface="Arial"/>
              </a:rPr>
              <a:t>of </a:t>
            </a:r>
            <a:r>
              <a:rPr lang="en-US" sz="1800" b="1" dirty="0">
                <a:latin typeface="Arial"/>
                <a:cs typeface="Arial"/>
              </a:rPr>
              <a:t>countries</a:t>
            </a:r>
            <a:r>
              <a:rPr lang="en-US" sz="1800" dirty="0">
                <a:latin typeface="Arial MT"/>
                <a:cs typeface="Arial MT"/>
              </a:rPr>
              <a:t>,</a:t>
            </a:r>
            <a:r>
              <a:rPr lang="en-US" sz="1800" spc="180" dirty="0">
                <a:latin typeface="Arial MT"/>
                <a:cs typeface="Arial MT"/>
              </a:rPr>
              <a:t> </a:t>
            </a:r>
            <a:r>
              <a:rPr lang="en-US" sz="1800" spc="5" dirty="0">
                <a:latin typeface="Arial MT"/>
                <a:cs typeface="Arial MT"/>
              </a:rPr>
              <a:t>is</a:t>
            </a:r>
            <a:r>
              <a:rPr lang="en-US" sz="1800" spc="185" dirty="0">
                <a:latin typeface="Arial MT"/>
                <a:cs typeface="Arial MT"/>
              </a:rPr>
              <a:t> </a:t>
            </a:r>
            <a:r>
              <a:rPr lang="en-US" sz="1800" spc="-5" dirty="0">
                <a:latin typeface="Arial MT"/>
                <a:cs typeface="Arial MT"/>
              </a:rPr>
              <a:t>now</a:t>
            </a:r>
            <a:r>
              <a:rPr lang="en-US" sz="1800" spc="175" dirty="0">
                <a:latin typeface="Arial MT"/>
                <a:cs typeface="Arial MT"/>
              </a:rPr>
              <a:t> </a:t>
            </a:r>
            <a:r>
              <a:rPr lang="en-US" sz="1800" spc="-5" dirty="0">
                <a:latin typeface="Arial MT"/>
                <a:cs typeface="Arial MT"/>
              </a:rPr>
              <a:t>required</a:t>
            </a:r>
            <a:r>
              <a:rPr lang="en-US" sz="1800" spc="190" dirty="0">
                <a:latin typeface="Arial MT"/>
                <a:cs typeface="Arial MT"/>
              </a:rPr>
              <a:t> </a:t>
            </a:r>
            <a:r>
              <a:rPr lang="en-US" sz="1800" spc="-5" dirty="0">
                <a:latin typeface="Arial MT"/>
                <a:cs typeface="Arial MT"/>
              </a:rPr>
              <a:t>of</a:t>
            </a:r>
            <a:r>
              <a:rPr lang="en-US" sz="1800" spc="180" dirty="0">
                <a:latin typeface="Arial MT"/>
                <a:cs typeface="Arial MT"/>
              </a:rPr>
              <a:t> </a:t>
            </a:r>
            <a:r>
              <a:rPr lang="en-US" sz="1800" dirty="0">
                <a:latin typeface="Arial MT"/>
                <a:cs typeface="Arial MT"/>
              </a:rPr>
              <a:t>all</a:t>
            </a:r>
            <a:r>
              <a:rPr lang="en-US" sz="1800" spc="195" dirty="0">
                <a:latin typeface="Arial MT"/>
                <a:cs typeface="Arial MT"/>
              </a:rPr>
              <a:t> </a:t>
            </a:r>
            <a:r>
              <a:rPr lang="en-US" sz="1800" spc="-5" dirty="0">
                <a:latin typeface="Arial MT"/>
                <a:cs typeface="Arial MT"/>
              </a:rPr>
              <a:t>members</a:t>
            </a:r>
            <a:r>
              <a:rPr lang="en-US" sz="1800" spc="190" dirty="0">
                <a:latin typeface="Arial MT"/>
                <a:cs typeface="Arial MT"/>
              </a:rPr>
              <a:t> </a:t>
            </a:r>
            <a:r>
              <a:rPr lang="en-US" sz="1800" spc="-5" dirty="0">
                <a:latin typeface="Arial MT"/>
                <a:cs typeface="Arial MT"/>
              </a:rPr>
              <a:t>of</a:t>
            </a:r>
            <a:r>
              <a:rPr lang="en-US" sz="1800" spc="195" dirty="0">
                <a:latin typeface="Arial MT"/>
                <a:cs typeface="Arial MT"/>
              </a:rPr>
              <a:t> </a:t>
            </a:r>
            <a:r>
              <a:rPr lang="en-US" sz="1800" spc="-5" dirty="0">
                <a:latin typeface="Arial MT"/>
                <a:cs typeface="Arial MT"/>
              </a:rPr>
              <a:t>WTO. </a:t>
            </a:r>
            <a:r>
              <a:rPr lang="en-IN" sz="1800" spc="-5" dirty="0">
                <a:latin typeface="Arial MT"/>
                <a:cs typeface="Arial MT"/>
              </a:rPr>
              <a:t>Reinforced </a:t>
            </a:r>
            <a:r>
              <a:rPr lang="en-US" sz="1800" spc="-5" dirty="0">
                <a:latin typeface="Arial MT"/>
                <a:cs typeface="Arial MT"/>
              </a:rPr>
              <a:t>protection</a:t>
            </a:r>
            <a:r>
              <a:rPr lang="en-US" sz="1800" spc="15" dirty="0">
                <a:latin typeface="Arial MT"/>
                <a:cs typeface="Arial MT"/>
              </a:rPr>
              <a:t> </a:t>
            </a:r>
            <a:r>
              <a:rPr lang="en-US" sz="1800" spc="-5" dirty="0">
                <a:latin typeface="Arial MT"/>
                <a:cs typeface="Arial MT"/>
              </a:rPr>
              <a:t>is</a:t>
            </a:r>
            <a:r>
              <a:rPr lang="en-US" sz="1800" spc="10" dirty="0">
                <a:latin typeface="Arial MT"/>
                <a:cs typeface="Arial MT"/>
              </a:rPr>
              <a:t> </a:t>
            </a:r>
            <a:r>
              <a:rPr lang="en-US" sz="1800" spc="-5" dirty="0">
                <a:latin typeface="Arial MT"/>
                <a:cs typeface="Arial MT"/>
              </a:rPr>
              <a:t>accorded</a:t>
            </a:r>
            <a:r>
              <a:rPr lang="en-US" sz="1800" spc="20" dirty="0">
                <a:latin typeface="Arial MT"/>
                <a:cs typeface="Arial MT"/>
              </a:rPr>
              <a:t> </a:t>
            </a:r>
            <a:r>
              <a:rPr lang="en-US" sz="1800" spc="-5" dirty="0">
                <a:latin typeface="Arial MT"/>
                <a:cs typeface="Arial MT"/>
              </a:rPr>
              <a:t>in</a:t>
            </a:r>
            <a:r>
              <a:rPr lang="en-US" sz="1800" spc="5" dirty="0">
                <a:latin typeface="Arial MT"/>
                <a:cs typeface="Arial MT"/>
              </a:rPr>
              <a:t> </a:t>
            </a:r>
            <a:r>
              <a:rPr lang="en-US" sz="1800" spc="-5" dirty="0">
                <a:latin typeface="Arial MT"/>
                <a:cs typeface="Arial MT"/>
              </a:rPr>
              <a:t>respect</a:t>
            </a:r>
            <a:r>
              <a:rPr lang="en-US" sz="1800" spc="15" dirty="0">
                <a:latin typeface="Arial MT"/>
                <a:cs typeface="Arial MT"/>
              </a:rPr>
              <a:t> </a:t>
            </a:r>
            <a:r>
              <a:rPr lang="en-US" sz="1800" spc="-5" dirty="0">
                <a:latin typeface="Arial MT"/>
                <a:cs typeface="Arial MT"/>
              </a:rPr>
              <a:t>of</a:t>
            </a:r>
            <a:r>
              <a:rPr lang="en-US" sz="1800" spc="10" dirty="0">
                <a:latin typeface="Arial MT"/>
                <a:cs typeface="Arial MT"/>
              </a:rPr>
              <a:t> </a:t>
            </a:r>
            <a:r>
              <a:rPr lang="en-US" sz="1800" spc="-5" dirty="0">
                <a:latin typeface="Arial MT"/>
                <a:cs typeface="Arial MT"/>
              </a:rPr>
              <a:t>wines</a:t>
            </a:r>
            <a:r>
              <a:rPr lang="en-US" sz="1800" spc="10" dirty="0">
                <a:latin typeface="Arial MT"/>
                <a:cs typeface="Arial MT"/>
              </a:rPr>
              <a:t> </a:t>
            </a:r>
            <a:r>
              <a:rPr lang="en-US" sz="1800" spc="-5" dirty="0">
                <a:latin typeface="Arial MT"/>
                <a:cs typeface="Arial MT"/>
              </a:rPr>
              <a:t>&amp;</a:t>
            </a:r>
            <a:r>
              <a:rPr lang="en-US" sz="1800" dirty="0">
                <a:latin typeface="Arial MT"/>
                <a:cs typeface="Arial MT"/>
              </a:rPr>
              <a:t> spirits.</a:t>
            </a:r>
          </a:p>
          <a:p>
            <a:pPr marL="297815" marR="6350" indent="-285750" algn="just">
              <a:spcBef>
                <a:spcPts val="95"/>
              </a:spcBef>
              <a:tabLst>
                <a:tab pos="356235" algn="l"/>
              </a:tabLst>
            </a:pPr>
            <a:r>
              <a:rPr lang="en-US" sz="1800" spc="-5" dirty="0">
                <a:latin typeface="Arial MT"/>
                <a:cs typeface="Arial MT"/>
              </a:rPr>
              <a:t>The</a:t>
            </a:r>
            <a:r>
              <a:rPr lang="en-US" sz="1800" dirty="0">
                <a:latin typeface="Arial MT"/>
                <a:cs typeface="Arial MT"/>
              </a:rPr>
              <a:t> separate</a:t>
            </a:r>
            <a:r>
              <a:rPr lang="en-US" sz="1800" spc="5" dirty="0">
                <a:latin typeface="Arial MT"/>
                <a:cs typeface="Arial MT"/>
              </a:rPr>
              <a:t> </a:t>
            </a:r>
            <a:r>
              <a:rPr lang="en-US" sz="1800" spc="-5" dirty="0">
                <a:latin typeface="Arial MT"/>
                <a:cs typeface="Arial MT"/>
              </a:rPr>
              <a:t>section</a:t>
            </a:r>
            <a:r>
              <a:rPr lang="en-US" sz="1800" dirty="0">
                <a:latin typeface="Arial MT"/>
                <a:cs typeface="Arial MT"/>
              </a:rPr>
              <a:t> </a:t>
            </a:r>
            <a:r>
              <a:rPr lang="en-US" sz="1800" spc="-5" dirty="0">
                <a:latin typeface="Arial MT"/>
                <a:cs typeface="Arial MT"/>
              </a:rPr>
              <a:t>on</a:t>
            </a:r>
            <a:r>
              <a:rPr lang="en-US" sz="1800" dirty="0">
                <a:latin typeface="Arial MT"/>
                <a:cs typeface="Arial MT"/>
              </a:rPr>
              <a:t> </a:t>
            </a:r>
            <a:r>
              <a:rPr lang="en-US" sz="1800" b="1" dirty="0">
                <a:latin typeface="Arial"/>
                <a:cs typeface="Arial"/>
              </a:rPr>
              <a:t>industrial</a:t>
            </a:r>
            <a:r>
              <a:rPr lang="en-US" sz="1800" b="1" spc="5" dirty="0">
                <a:latin typeface="Arial"/>
                <a:cs typeface="Arial"/>
              </a:rPr>
              <a:t> </a:t>
            </a:r>
            <a:r>
              <a:rPr lang="en-US" sz="1800" b="1" dirty="0">
                <a:latin typeface="Arial"/>
                <a:cs typeface="Arial"/>
              </a:rPr>
              <a:t>designs</a:t>
            </a:r>
            <a:r>
              <a:rPr lang="en-US" sz="1800" b="1" spc="5" dirty="0">
                <a:latin typeface="Arial"/>
                <a:cs typeface="Arial"/>
              </a:rPr>
              <a:t> </a:t>
            </a:r>
            <a:r>
              <a:rPr lang="en-US" sz="1800" spc="-5" dirty="0">
                <a:latin typeface="Arial MT"/>
                <a:cs typeface="Arial MT"/>
              </a:rPr>
              <a:t>makes</a:t>
            </a:r>
            <a:r>
              <a:rPr lang="en-US" sz="1800" dirty="0">
                <a:latin typeface="Arial MT"/>
                <a:cs typeface="Arial MT"/>
              </a:rPr>
              <a:t> </a:t>
            </a:r>
            <a:r>
              <a:rPr lang="en-US" sz="1800" spc="-5" dirty="0">
                <a:latin typeface="Arial MT"/>
                <a:cs typeface="Arial MT"/>
              </a:rPr>
              <a:t>it </a:t>
            </a:r>
            <a:r>
              <a:rPr lang="en-US" sz="1800" spc="-600" dirty="0">
                <a:latin typeface="Arial MT"/>
                <a:cs typeface="Arial MT"/>
              </a:rPr>
              <a:t> </a:t>
            </a:r>
            <a:r>
              <a:rPr lang="en-US" sz="1800" dirty="0">
                <a:latin typeface="Arial MT"/>
                <a:cs typeface="Arial MT"/>
              </a:rPr>
              <a:t>mandatory that </a:t>
            </a:r>
            <a:r>
              <a:rPr lang="en-US" sz="1800" spc="-5" dirty="0">
                <a:latin typeface="Arial MT"/>
                <a:cs typeface="Arial MT"/>
              </a:rPr>
              <a:t>new or original industrial designs need to be </a:t>
            </a:r>
            <a:r>
              <a:rPr lang="en-US" sz="1800" dirty="0">
                <a:latin typeface="Arial MT"/>
                <a:cs typeface="Arial MT"/>
              </a:rPr>
              <a:t> </a:t>
            </a:r>
            <a:r>
              <a:rPr lang="en-US" sz="1800" spc="-5" dirty="0">
                <a:latin typeface="Arial MT"/>
                <a:cs typeface="Arial MT"/>
              </a:rPr>
              <a:t>protected</a:t>
            </a:r>
            <a:r>
              <a:rPr lang="en-US" sz="1800" spc="15" dirty="0">
                <a:latin typeface="Arial MT"/>
                <a:cs typeface="Arial MT"/>
              </a:rPr>
              <a:t> </a:t>
            </a:r>
            <a:r>
              <a:rPr lang="en-US" sz="1800" spc="-5" dirty="0">
                <a:latin typeface="Arial MT"/>
                <a:cs typeface="Arial MT"/>
              </a:rPr>
              <a:t>for</a:t>
            </a:r>
            <a:r>
              <a:rPr lang="en-US" sz="1800" spc="5" dirty="0">
                <a:latin typeface="Arial MT"/>
                <a:cs typeface="Arial MT"/>
              </a:rPr>
              <a:t> </a:t>
            </a:r>
            <a:r>
              <a:rPr lang="en-US" sz="1800" spc="-5" dirty="0">
                <a:latin typeface="Arial MT"/>
                <a:cs typeface="Arial MT"/>
              </a:rPr>
              <a:t>at</a:t>
            </a:r>
            <a:r>
              <a:rPr lang="en-US" sz="1800" spc="5" dirty="0">
                <a:latin typeface="Arial MT"/>
                <a:cs typeface="Arial MT"/>
              </a:rPr>
              <a:t> </a:t>
            </a:r>
            <a:r>
              <a:rPr lang="en-US" sz="1800" spc="-5" dirty="0">
                <a:latin typeface="Arial MT"/>
                <a:cs typeface="Arial MT"/>
              </a:rPr>
              <a:t>least</a:t>
            </a:r>
            <a:r>
              <a:rPr lang="en-US" sz="1800" spc="5" dirty="0">
                <a:latin typeface="Arial MT"/>
                <a:cs typeface="Arial MT"/>
              </a:rPr>
              <a:t> </a:t>
            </a:r>
            <a:r>
              <a:rPr lang="en-US" sz="1800" b="1" spc="-5" dirty="0">
                <a:latin typeface="Arial"/>
                <a:cs typeface="Arial"/>
              </a:rPr>
              <a:t>10</a:t>
            </a:r>
            <a:r>
              <a:rPr lang="en-US" sz="1800" b="1" dirty="0">
                <a:latin typeface="Arial"/>
                <a:cs typeface="Arial"/>
              </a:rPr>
              <a:t> </a:t>
            </a:r>
            <a:r>
              <a:rPr lang="en-US" sz="1800" b="1" spc="-10" dirty="0">
                <a:latin typeface="Arial"/>
                <a:cs typeface="Arial"/>
              </a:rPr>
              <a:t>years</a:t>
            </a:r>
            <a:endParaRPr lang="en-US" sz="1800" dirty="0">
              <a:latin typeface="Arial"/>
              <a:cs typeface="Arial"/>
            </a:endParaRPr>
          </a:p>
          <a:p>
            <a:pPr marL="297815" marR="5080" indent="-285750" algn="just">
              <a:tabLst>
                <a:tab pos="356235" algn="l"/>
              </a:tabLst>
            </a:pPr>
            <a:r>
              <a:rPr lang="en-US" sz="1800" spc="-5" dirty="0">
                <a:latin typeface="Arial MT"/>
                <a:cs typeface="Arial MT"/>
              </a:rPr>
              <a:t>Patents are to be </a:t>
            </a:r>
            <a:r>
              <a:rPr lang="en-US" sz="1800" dirty="0">
                <a:latin typeface="Arial MT"/>
                <a:cs typeface="Arial MT"/>
              </a:rPr>
              <a:t>granted </a:t>
            </a:r>
            <a:r>
              <a:rPr lang="en-US" sz="1800" b="1" dirty="0">
                <a:latin typeface="Arial"/>
                <a:cs typeface="Arial"/>
              </a:rPr>
              <a:t>without </a:t>
            </a:r>
            <a:r>
              <a:rPr lang="en-US" sz="1800" b="1" spc="-5" dirty="0">
                <a:latin typeface="Arial"/>
                <a:cs typeface="Arial"/>
              </a:rPr>
              <a:t>discrimination </a:t>
            </a:r>
            <a:r>
              <a:rPr lang="en-US" sz="1800" spc="-5" dirty="0">
                <a:latin typeface="Arial MT"/>
                <a:cs typeface="Arial MT"/>
              </a:rPr>
              <a:t>as to </a:t>
            </a:r>
            <a:r>
              <a:rPr lang="en-US" sz="1800" dirty="0">
                <a:latin typeface="Arial MT"/>
                <a:cs typeface="Arial MT"/>
              </a:rPr>
              <a:t>the </a:t>
            </a:r>
            <a:r>
              <a:rPr lang="en-US" sz="1800" spc="5" dirty="0">
                <a:latin typeface="Arial MT"/>
                <a:cs typeface="Arial MT"/>
              </a:rPr>
              <a:t> </a:t>
            </a:r>
            <a:r>
              <a:rPr lang="en-US" sz="1800" b="1" spc="-5" dirty="0">
                <a:latin typeface="Arial"/>
                <a:cs typeface="Arial"/>
              </a:rPr>
              <a:t>place</a:t>
            </a:r>
            <a:r>
              <a:rPr lang="en-US" sz="1800" b="1" dirty="0">
                <a:latin typeface="Arial"/>
                <a:cs typeface="Arial"/>
              </a:rPr>
              <a:t> of</a:t>
            </a:r>
            <a:r>
              <a:rPr lang="en-US" sz="1800" b="1" spc="5" dirty="0">
                <a:latin typeface="Arial"/>
                <a:cs typeface="Arial"/>
              </a:rPr>
              <a:t> </a:t>
            </a:r>
            <a:r>
              <a:rPr lang="en-US" sz="1800" b="1" dirty="0">
                <a:latin typeface="Arial"/>
                <a:cs typeface="Arial"/>
              </a:rPr>
              <a:t>invention</a:t>
            </a:r>
            <a:r>
              <a:rPr lang="en-US" sz="1800" dirty="0">
                <a:latin typeface="Arial MT"/>
                <a:cs typeface="Arial MT"/>
              </a:rPr>
              <a:t>,</a:t>
            </a:r>
            <a:r>
              <a:rPr lang="en-US" sz="1800" spc="5" dirty="0">
                <a:latin typeface="Arial MT"/>
                <a:cs typeface="Arial MT"/>
              </a:rPr>
              <a:t> </a:t>
            </a:r>
            <a:r>
              <a:rPr lang="en-US" sz="1800" b="1" dirty="0">
                <a:latin typeface="Arial"/>
                <a:cs typeface="Arial"/>
              </a:rPr>
              <a:t>the</a:t>
            </a:r>
            <a:r>
              <a:rPr lang="en-US" sz="1800" b="1" spc="5" dirty="0">
                <a:latin typeface="Arial"/>
                <a:cs typeface="Arial"/>
              </a:rPr>
              <a:t> </a:t>
            </a:r>
            <a:r>
              <a:rPr lang="en-US" sz="1800" b="1" spc="-5" dirty="0">
                <a:latin typeface="Arial"/>
                <a:cs typeface="Arial"/>
              </a:rPr>
              <a:t>field</a:t>
            </a:r>
            <a:r>
              <a:rPr lang="en-US" sz="1800" b="1" dirty="0">
                <a:latin typeface="Arial"/>
                <a:cs typeface="Arial"/>
              </a:rPr>
              <a:t> </a:t>
            </a:r>
            <a:r>
              <a:rPr lang="en-US" sz="1800" b="1" spc="-5" dirty="0">
                <a:latin typeface="Arial"/>
                <a:cs typeface="Arial"/>
              </a:rPr>
              <a:t>of</a:t>
            </a:r>
            <a:r>
              <a:rPr lang="en-US" sz="1800" b="1" dirty="0">
                <a:latin typeface="Arial"/>
                <a:cs typeface="Arial"/>
              </a:rPr>
              <a:t> technology</a:t>
            </a:r>
            <a:r>
              <a:rPr lang="en-US" sz="1800" b="1" spc="5" dirty="0">
                <a:latin typeface="Arial"/>
                <a:cs typeface="Arial"/>
              </a:rPr>
              <a:t> </a:t>
            </a:r>
            <a:r>
              <a:rPr lang="en-US" sz="1800" spc="-5" dirty="0">
                <a:latin typeface="Arial MT"/>
                <a:cs typeface="Arial MT"/>
              </a:rPr>
              <a:t>or</a:t>
            </a:r>
            <a:r>
              <a:rPr lang="en-US" sz="1800" dirty="0">
                <a:latin typeface="Arial MT"/>
                <a:cs typeface="Arial MT"/>
              </a:rPr>
              <a:t> </a:t>
            </a:r>
            <a:r>
              <a:rPr lang="en-US" sz="1800" b="1" dirty="0">
                <a:latin typeface="Arial"/>
                <a:cs typeface="Arial"/>
              </a:rPr>
              <a:t>whether </a:t>
            </a:r>
            <a:r>
              <a:rPr lang="en-US" sz="1800" b="1" spc="5" dirty="0">
                <a:latin typeface="Arial"/>
                <a:cs typeface="Arial"/>
              </a:rPr>
              <a:t> </a:t>
            </a:r>
            <a:r>
              <a:rPr lang="en-US" sz="1800" b="1" spc="-5" dirty="0">
                <a:latin typeface="Arial"/>
                <a:cs typeface="Arial"/>
              </a:rPr>
              <a:t>products </a:t>
            </a:r>
            <a:r>
              <a:rPr lang="en-US" sz="1800" b="1" dirty="0">
                <a:latin typeface="Arial"/>
                <a:cs typeface="Arial"/>
              </a:rPr>
              <a:t>are locally produced </a:t>
            </a:r>
            <a:r>
              <a:rPr lang="en-US" sz="1800" b="1" spc="-5" dirty="0">
                <a:latin typeface="Arial"/>
                <a:cs typeface="Arial"/>
              </a:rPr>
              <a:t>or </a:t>
            </a:r>
            <a:r>
              <a:rPr lang="en-US" sz="1800" b="1" dirty="0">
                <a:latin typeface="Arial"/>
                <a:cs typeface="Arial"/>
              </a:rPr>
              <a:t>imported </a:t>
            </a:r>
            <a:r>
              <a:rPr lang="en-US" sz="1800" spc="-5" dirty="0">
                <a:latin typeface="Arial MT"/>
                <a:cs typeface="Arial MT"/>
              </a:rPr>
              <a:t>provided </a:t>
            </a:r>
            <a:r>
              <a:rPr lang="en-US" sz="1800" dirty="0">
                <a:latin typeface="Arial MT"/>
                <a:cs typeface="Arial MT"/>
              </a:rPr>
              <a:t>they </a:t>
            </a:r>
            <a:r>
              <a:rPr lang="en-US" sz="1800" spc="5" dirty="0">
                <a:latin typeface="Arial MT"/>
                <a:cs typeface="Arial MT"/>
              </a:rPr>
              <a:t> </a:t>
            </a:r>
            <a:r>
              <a:rPr lang="en-US" sz="1800" spc="-5" dirty="0">
                <a:latin typeface="Arial MT"/>
                <a:cs typeface="Arial MT"/>
              </a:rPr>
              <a:t>are</a:t>
            </a:r>
            <a:r>
              <a:rPr lang="en-US" sz="1800" dirty="0">
                <a:latin typeface="Arial MT"/>
                <a:cs typeface="Arial MT"/>
              </a:rPr>
              <a:t> </a:t>
            </a:r>
            <a:r>
              <a:rPr lang="en-US" sz="1800" spc="-5" dirty="0">
                <a:latin typeface="Arial MT"/>
                <a:cs typeface="Arial MT"/>
              </a:rPr>
              <a:t>new,</a:t>
            </a:r>
            <a:r>
              <a:rPr lang="en-US" sz="1800" dirty="0">
                <a:latin typeface="Arial MT"/>
                <a:cs typeface="Arial MT"/>
              </a:rPr>
              <a:t> involve</a:t>
            </a:r>
            <a:r>
              <a:rPr lang="en-US" sz="1800" spc="5" dirty="0">
                <a:latin typeface="Arial MT"/>
                <a:cs typeface="Arial MT"/>
              </a:rPr>
              <a:t> </a:t>
            </a:r>
            <a:r>
              <a:rPr lang="en-US" sz="1800" spc="-5" dirty="0">
                <a:latin typeface="Arial MT"/>
                <a:cs typeface="Arial MT"/>
              </a:rPr>
              <a:t>an</a:t>
            </a:r>
            <a:r>
              <a:rPr lang="en-US" sz="1800" dirty="0">
                <a:latin typeface="Arial MT"/>
                <a:cs typeface="Arial MT"/>
              </a:rPr>
              <a:t> </a:t>
            </a:r>
            <a:r>
              <a:rPr lang="en-US" sz="1800" spc="-5" dirty="0">
                <a:latin typeface="Arial MT"/>
                <a:cs typeface="Arial MT"/>
              </a:rPr>
              <a:t>inventive</a:t>
            </a:r>
            <a:r>
              <a:rPr lang="en-US" sz="1800" dirty="0">
                <a:latin typeface="Arial MT"/>
                <a:cs typeface="Arial MT"/>
              </a:rPr>
              <a:t> step</a:t>
            </a:r>
            <a:r>
              <a:rPr lang="en-US" sz="1800" spc="5" dirty="0">
                <a:latin typeface="Arial MT"/>
                <a:cs typeface="Arial MT"/>
              </a:rPr>
              <a:t> </a:t>
            </a:r>
            <a:r>
              <a:rPr lang="en-US" sz="1800" spc="-5" dirty="0">
                <a:latin typeface="Arial MT"/>
                <a:cs typeface="Arial MT"/>
              </a:rPr>
              <a:t>and</a:t>
            </a:r>
            <a:r>
              <a:rPr lang="en-US" sz="1800" dirty="0">
                <a:latin typeface="Arial MT"/>
                <a:cs typeface="Arial MT"/>
              </a:rPr>
              <a:t> are</a:t>
            </a:r>
            <a:r>
              <a:rPr lang="en-US" sz="1800" spc="5" dirty="0">
                <a:latin typeface="Arial MT"/>
                <a:cs typeface="Arial MT"/>
              </a:rPr>
              <a:t> </a:t>
            </a:r>
            <a:r>
              <a:rPr lang="en-US" sz="1800" spc="-5" dirty="0">
                <a:latin typeface="Arial MT"/>
                <a:cs typeface="Arial MT"/>
              </a:rPr>
              <a:t>capable</a:t>
            </a:r>
            <a:r>
              <a:rPr lang="en-US" sz="1800" spc="600" dirty="0">
                <a:latin typeface="Arial MT"/>
                <a:cs typeface="Arial MT"/>
              </a:rPr>
              <a:t> </a:t>
            </a:r>
            <a:r>
              <a:rPr lang="en-US" sz="1800" dirty="0">
                <a:latin typeface="Arial MT"/>
                <a:cs typeface="Arial MT"/>
              </a:rPr>
              <a:t>of </a:t>
            </a:r>
            <a:r>
              <a:rPr lang="en-US" sz="1800" spc="5" dirty="0">
                <a:latin typeface="Arial MT"/>
                <a:cs typeface="Arial MT"/>
              </a:rPr>
              <a:t> </a:t>
            </a:r>
            <a:r>
              <a:rPr lang="en-US" sz="1800" spc="-5" dirty="0">
                <a:latin typeface="Arial MT"/>
                <a:cs typeface="Arial MT"/>
              </a:rPr>
              <a:t>industrial</a:t>
            </a:r>
            <a:r>
              <a:rPr lang="en-US" sz="1800" dirty="0">
                <a:latin typeface="Arial MT"/>
                <a:cs typeface="Arial MT"/>
              </a:rPr>
              <a:t> applications.</a:t>
            </a:r>
            <a:r>
              <a:rPr lang="en-US" sz="1800" spc="5" dirty="0">
                <a:latin typeface="Arial MT"/>
                <a:cs typeface="Arial MT"/>
              </a:rPr>
              <a:t> </a:t>
            </a:r>
            <a:r>
              <a:rPr lang="en-US" sz="1800" spc="-5" dirty="0">
                <a:latin typeface="Arial MT"/>
                <a:cs typeface="Arial MT"/>
              </a:rPr>
              <a:t>(</a:t>
            </a:r>
            <a:r>
              <a:rPr lang="en-US" sz="1800" dirty="0">
                <a:latin typeface="Arial MT"/>
                <a:cs typeface="Arial MT"/>
              </a:rPr>
              <a:t> </a:t>
            </a:r>
            <a:r>
              <a:rPr lang="en-US" sz="1800" spc="-5" dirty="0">
                <a:latin typeface="Arial MT"/>
                <a:cs typeface="Arial MT"/>
              </a:rPr>
              <a:t>Earlier</a:t>
            </a:r>
            <a:r>
              <a:rPr lang="en-US" sz="1800" dirty="0">
                <a:latin typeface="Arial MT"/>
                <a:cs typeface="Arial MT"/>
              </a:rPr>
              <a:t> freedom</a:t>
            </a:r>
            <a:r>
              <a:rPr lang="en-US" sz="1800" spc="5" dirty="0">
                <a:latin typeface="Arial MT"/>
                <a:cs typeface="Arial MT"/>
              </a:rPr>
              <a:t> </a:t>
            </a:r>
            <a:r>
              <a:rPr lang="en-US" sz="1800" spc="-5" dirty="0">
                <a:latin typeface="Arial MT"/>
                <a:cs typeface="Arial MT"/>
              </a:rPr>
              <a:t>was</a:t>
            </a:r>
            <a:r>
              <a:rPr lang="en-US" sz="1800" dirty="0">
                <a:latin typeface="Arial MT"/>
                <a:cs typeface="Arial MT"/>
              </a:rPr>
              <a:t> </a:t>
            </a:r>
            <a:r>
              <a:rPr lang="en-US" sz="1800" spc="-5" dirty="0">
                <a:latin typeface="Arial MT"/>
                <a:cs typeface="Arial MT"/>
              </a:rPr>
              <a:t>there</a:t>
            </a:r>
            <a:r>
              <a:rPr lang="en-US" sz="1800" dirty="0">
                <a:latin typeface="Arial MT"/>
                <a:cs typeface="Arial MT"/>
              </a:rPr>
              <a:t> for</a:t>
            </a:r>
            <a:r>
              <a:rPr lang="en-US" sz="1800" spc="5" dirty="0">
                <a:latin typeface="Arial MT"/>
                <a:cs typeface="Arial MT"/>
              </a:rPr>
              <a:t> </a:t>
            </a:r>
            <a:r>
              <a:rPr lang="en-US" sz="1800" dirty="0">
                <a:latin typeface="Arial MT"/>
                <a:cs typeface="Arial MT"/>
              </a:rPr>
              <a:t>the </a:t>
            </a:r>
            <a:r>
              <a:rPr lang="en-US" sz="1800" spc="-600" dirty="0">
                <a:latin typeface="Arial MT"/>
                <a:cs typeface="Arial MT"/>
              </a:rPr>
              <a:t> </a:t>
            </a:r>
            <a:r>
              <a:rPr lang="en-US" sz="1800" spc="-5" dirty="0">
                <a:latin typeface="Arial MT"/>
                <a:cs typeface="Arial MT"/>
              </a:rPr>
              <a:t>countries</a:t>
            </a:r>
            <a:r>
              <a:rPr lang="en-US" sz="1800" spc="10" dirty="0">
                <a:latin typeface="Arial MT"/>
                <a:cs typeface="Arial MT"/>
              </a:rPr>
              <a:t> </a:t>
            </a:r>
            <a:r>
              <a:rPr lang="en-US" sz="1800" spc="-5" dirty="0">
                <a:latin typeface="Arial MT"/>
                <a:cs typeface="Arial MT"/>
              </a:rPr>
              <a:t>to</a:t>
            </a:r>
            <a:r>
              <a:rPr lang="en-US" sz="1800" dirty="0">
                <a:latin typeface="Arial MT"/>
                <a:cs typeface="Arial MT"/>
              </a:rPr>
              <a:t> </a:t>
            </a:r>
            <a:r>
              <a:rPr lang="en-US" sz="1800" spc="-5" dirty="0">
                <a:latin typeface="Arial MT"/>
                <a:cs typeface="Arial MT"/>
              </a:rPr>
              <a:t>frame</a:t>
            </a:r>
            <a:r>
              <a:rPr lang="en-US" sz="1800" spc="30" dirty="0">
                <a:latin typeface="Arial MT"/>
                <a:cs typeface="Arial MT"/>
              </a:rPr>
              <a:t> </a:t>
            </a:r>
            <a:r>
              <a:rPr lang="en-US" sz="1800" spc="-5" dirty="0">
                <a:latin typeface="Arial MT"/>
                <a:cs typeface="Arial MT"/>
              </a:rPr>
              <a:t>their</a:t>
            </a:r>
            <a:r>
              <a:rPr lang="en-US" sz="1800" spc="5" dirty="0">
                <a:latin typeface="Arial MT"/>
                <a:cs typeface="Arial MT"/>
              </a:rPr>
              <a:t> </a:t>
            </a:r>
            <a:r>
              <a:rPr lang="en-US" sz="1800" spc="-5" dirty="0">
                <a:latin typeface="Arial MT"/>
                <a:cs typeface="Arial MT"/>
              </a:rPr>
              <a:t>patent</a:t>
            </a:r>
            <a:r>
              <a:rPr lang="en-US" sz="1800" spc="25" dirty="0">
                <a:latin typeface="Arial MT"/>
                <a:cs typeface="Arial MT"/>
              </a:rPr>
              <a:t> </a:t>
            </a:r>
            <a:r>
              <a:rPr lang="en-US" sz="1800" spc="-5" dirty="0">
                <a:latin typeface="Arial MT"/>
                <a:cs typeface="Arial MT"/>
              </a:rPr>
              <a:t>laws)</a:t>
            </a:r>
            <a:endParaRPr lang="en-US" sz="1800" dirty="0">
              <a:latin typeface="Arial MT"/>
              <a:cs typeface="Arial MT"/>
            </a:endParaRPr>
          </a:p>
          <a:p>
            <a:pPr marL="297815" marR="8255" indent="-285750" algn="just">
              <a:tabLst>
                <a:tab pos="356235" algn="l"/>
              </a:tabLst>
            </a:pPr>
            <a:r>
              <a:rPr lang="en-US" sz="1800" spc="-5" dirty="0">
                <a:latin typeface="Arial MT"/>
                <a:cs typeface="Arial MT"/>
              </a:rPr>
              <a:t>The Agreement</a:t>
            </a:r>
            <a:r>
              <a:rPr lang="en-US" sz="1800" dirty="0">
                <a:latin typeface="Arial MT"/>
                <a:cs typeface="Arial MT"/>
              </a:rPr>
              <a:t> </a:t>
            </a:r>
            <a:r>
              <a:rPr lang="en-US" sz="1800" spc="-5" dirty="0">
                <a:latin typeface="Arial MT"/>
                <a:cs typeface="Arial MT"/>
              </a:rPr>
              <a:t>sets out the </a:t>
            </a:r>
            <a:r>
              <a:rPr lang="en-US" sz="1800" dirty="0">
                <a:latin typeface="Arial MT"/>
                <a:cs typeface="Arial MT"/>
              </a:rPr>
              <a:t>rights </a:t>
            </a:r>
            <a:r>
              <a:rPr lang="en-US" sz="1800" spc="-5" dirty="0">
                <a:latin typeface="Arial MT"/>
                <a:cs typeface="Arial MT"/>
              </a:rPr>
              <a:t>to be </a:t>
            </a:r>
            <a:r>
              <a:rPr lang="en-US" sz="1800" dirty="0">
                <a:latin typeface="Arial MT"/>
                <a:cs typeface="Arial MT"/>
              </a:rPr>
              <a:t>conferred under </a:t>
            </a:r>
            <a:r>
              <a:rPr lang="en-US" sz="1800" spc="-5" dirty="0">
                <a:latin typeface="Arial MT"/>
                <a:cs typeface="Arial MT"/>
              </a:rPr>
              <a:t>a </a:t>
            </a:r>
            <a:r>
              <a:rPr lang="en-US" sz="1800" dirty="0">
                <a:latin typeface="Arial MT"/>
                <a:cs typeface="Arial MT"/>
              </a:rPr>
              <a:t> </a:t>
            </a:r>
            <a:r>
              <a:rPr lang="en-US" sz="1800" spc="-5" dirty="0">
                <a:latin typeface="Arial MT"/>
                <a:cs typeface="Arial MT"/>
              </a:rPr>
              <a:t>patent, including the protection of a </a:t>
            </a:r>
            <a:r>
              <a:rPr lang="en-US" sz="1800" b="1" dirty="0">
                <a:latin typeface="Arial"/>
                <a:cs typeface="Arial"/>
              </a:rPr>
              <a:t>product </a:t>
            </a:r>
            <a:r>
              <a:rPr lang="en-US" sz="1800" b="1" spc="-5" dirty="0">
                <a:latin typeface="Arial"/>
                <a:cs typeface="Arial"/>
              </a:rPr>
              <a:t>directly </a:t>
            </a:r>
            <a:r>
              <a:rPr lang="en-US" sz="1800" b="1" dirty="0">
                <a:latin typeface="Arial"/>
                <a:cs typeface="Arial"/>
              </a:rPr>
              <a:t>made </a:t>
            </a:r>
            <a:r>
              <a:rPr lang="en-US" sz="1800" b="1" spc="5" dirty="0">
                <a:latin typeface="Arial"/>
                <a:cs typeface="Arial"/>
              </a:rPr>
              <a:t> </a:t>
            </a:r>
            <a:r>
              <a:rPr lang="en-US" sz="1800" b="1" dirty="0">
                <a:latin typeface="Arial"/>
                <a:cs typeface="Arial"/>
              </a:rPr>
              <a:t>with</a:t>
            </a:r>
            <a:r>
              <a:rPr lang="en-US" sz="1800" b="1" spc="15" dirty="0">
                <a:latin typeface="Arial"/>
                <a:cs typeface="Arial"/>
              </a:rPr>
              <a:t> </a:t>
            </a:r>
            <a:r>
              <a:rPr lang="en-US" sz="1800" b="1" spc="-5" dirty="0">
                <a:latin typeface="Arial"/>
                <a:cs typeface="Arial"/>
              </a:rPr>
              <a:t>a</a:t>
            </a:r>
            <a:r>
              <a:rPr lang="en-US" sz="1800" b="1" spc="15" dirty="0">
                <a:latin typeface="Arial"/>
                <a:cs typeface="Arial"/>
              </a:rPr>
              <a:t> </a:t>
            </a:r>
            <a:r>
              <a:rPr lang="en-US" sz="1800" b="1" dirty="0">
                <a:latin typeface="Arial"/>
                <a:cs typeface="Arial"/>
              </a:rPr>
              <a:t>patented</a:t>
            </a:r>
            <a:r>
              <a:rPr lang="en-US" sz="1800" b="1" spc="20" dirty="0">
                <a:latin typeface="Arial"/>
                <a:cs typeface="Arial"/>
              </a:rPr>
              <a:t> </a:t>
            </a:r>
            <a:r>
              <a:rPr lang="en-US" sz="1800" b="1" dirty="0">
                <a:latin typeface="Arial"/>
                <a:cs typeface="Arial"/>
              </a:rPr>
              <a:t>process</a:t>
            </a:r>
            <a:r>
              <a:rPr lang="en-US" sz="1800" dirty="0">
                <a:latin typeface="Arial MT"/>
                <a:cs typeface="Arial MT"/>
              </a:rPr>
              <a:t>,</a:t>
            </a:r>
            <a:r>
              <a:rPr lang="en-US" sz="1800" spc="10" dirty="0">
                <a:latin typeface="Arial MT"/>
                <a:cs typeface="Arial MT"/>
              </a:rPr>
              <a:t> </a:t>
            </a:r>
            <a:r>
              <a:rPr lang="en-US" sz="1800" spc="-5" dirty="0">
                <a:latin typeface="Arial MT"/>
                <a:cs typeface="Arial MT"/>
              </a:rPr>
              <a:t>and</a:t>
            </a:r>
            <a:r>
              <a:rPr lang="en-US" sz="1800" spc="15" dirty="0">
                <a:latin typeface="Arial MT"/>
                <a:cs typeface="Arial MT"/>
              </a:rPr>
              <a:t> </a:t>
            </a:r>
            <a:r>
              <a:rPr lang="en-US" sz="1800" spc="-5" dirty="0">
                <a:latin typeface="Arial MT"/>
                <a:cs typeface="Arial MT"/>
              </a:rPr>
              <a:t>an</a:t>
            </a:r>
            <a:r>
              <a:rPr lang="en-US" sz="1800" spc="35" dirty="0">
                <a:latin typeface="Arial MT"/>
                <a:cs typeface="Arial MT"/>
              </a:rPr>
              <a:t> </a:t>
            </a:r>
            <a:r>
              <a:rPr lang="en-US" sz="1800" spc="-5" dirty="0">
                <a:latin typeface="Arial MT"/>
                <a:cs typeface="Arial MT"/>
              </a:rPr>
              <a:t>exclusive</a:t>
            </a:r>
            <a:r>
              <a:rPr lang="en-US" sz="1800" spc="15" dirty="0">
                <a:latin typeface="Arial MT"/>
                <a:cs typeface="Arial MT"/>
              </a:rPr>
              <a:t> </a:t>
            </a:r>
            <a:r>
              <a:rPr lang="en-US" sz="1800" dirty="0">
                <a:latin typeface="Arial MT"/>
                <a:cs typeface="Arial MT"/>
              </a:rPr>
              <a:t>rights</a:t>
            </a:r>
            <a:r>
              <a:rPr lang="en-US" sz="1800" spc="25" dirty="0">
                <a:latin typeface="Arial MT"/>
                <a:cs typeface="Arial MT"/>
              </a:rPr>
              <a:t> </a:t>
            </a:r>
            <a:r>
              <a:rPr lang="en-US" sz="1800" spc="-5" dirty="0">
                <a:latin typeface="Arial MT"/>
                <a:cs typeface="Arial MT"/>
              </a:rPr>
              <a:t>to</a:t>
            </a:r>
            <a:r>
              <a:rPr lang="en-US" sz="1800" spc="15" dirty="0">
                <a:latin typeface="Arial MT"/>
                <a:cs typeface="Arial MT"/>
              </a:rPr>
              <a:t> </a:t>
            </a:r>
            <a:r>
              <a:rPr lang="en-US" sz="1800" b="1" dirty="0">
                <a:latin typeface="Arial"/>
                <a:cs typeface="Arial"/>
              </a:rPr>
              <a:t>produce</a:t>
            </a:r>
            <a:r>
              <a:rPr lang="en-US" sz="1800" b="1" spc="-5" dirty="0">
                <a:latin typeface="Arial"/>
                <a:cs typeface="Arial"/>
              </a:rPr>
              <a:t>,</a:t>
            </a:r>
            <a:r>
              <a:rPr lang="en-US" sz="1800" b="1" dirty="0">
                <a:latin typeface="Arial"/>
                <a:cs typeface="Arial"/>
              </a:rPr>
              <a:t> </a:t>
            </a:r>
            <a:r>
              <a:rPr lang="en-US" sz="1800" b="1" spc="-5" dirty="0">
                <a:latin typeface="Arial"/>
                <a:cs typeface="Arial"/>
              </a:rPr>
              <a:t>sell</a:t>
            </a:r>
            <a:r>
              <a:rPr lang="en-US" sz="1800" b="1" spc="5" dirty="0">
                <a:latin typeface="Arial"/>
                <a:cs typeface="Arial"/>
              </a:rPr>
              <a:t> </a:t>
            </a:r>
            <a:r>
              <a:rPr lang="en-US" sz="1800" b="1" spc="-5" dirty="0">
                <a:latin typeface="Arial"/>
                <a:cs typeface="Arial"/>
              </a:rPr>
              <a:t>and</a:t>
            </a:r>
            <a:r>
              <a:rPr lang="en-US" sz="1800" b="1" spc="15" dirty="0">
                <a:latin typeface="Arial"/>
                <a:cs typeface="Arial"/>
              </a:rPr>
              <a:t> </a:t>
            </a:r>
            <a:r>
              <a:rPr lang="en-US" sz="1800" b="1" spc="-5" dirty="0">
                <a:latin typeface="Arial"/>
                <a:cs typeface="Arial"/>
              </a:rPr>
              <a:t>import</a:t>
            </a:r>
            <a:r>
              <a:rPr lang="en-US" sz="1800" b="1" spc="20" dirty="0">
                <a:latin typeface="Arial"/>
                <a:cs typeface="Arial"/>
              </a:rPr>
              <a:t> </a:t>
            </a:r>
            <a:r>
              <a:rPr lang="en-US" sz="1800" b="1" spc="-5" dirty="0">
                <a:latin typeface="Arial"/>
                <a:cs typeface="Arial"/>
              </a:rPr>
              <a:t>the</a:t>
            </a:r>
            <a:r>
              <a:rPr lang="en-US" sz="1800" b="1" spc="20" dirty="0">
                <a:latin typeface="Arial"/>
                <a:cs typeface="Arial"/>
              </a:rPr>
              <a:t> </a:t>
            </a:r>
            <a:r>
              <a:rPr lang="en-US" sz="1800" b="1" spc="-5" dirty="0">
                <a:latin typeface="Arial"/>
                <a:cs typeface="Arial"/>
              </a:rPr>
              <a:t>protected</a:t>
            </a:r>
            <a:r>
              <a:rPr lang="en-US" sz="1800" b="1" spc="45" dirty="0">
                <a:latin typeface="Arial"/>
                <a:cs typeface="Arial"/>
              </a:rPr>
              <a:t> </a:t>
            </a:r>
            <a:r>
              <a:rPr lang="en-US" sz="1800" b="1" spc="-5" dirty="0">
                <a:latin typeface="Arial"/>
                <a:cs typeface="Arial"/>
              </a:rPr>
              <a:t>produc</a:t>
            </a:r>
            <a:r>
              <a:rPr lang="en-US" sz="1800" spc="-5" dirty="0">
                <a:latin typeface="Arial MT"/>
                <a:cs typeface="Arial MT"/>
              </a:rPr>
              <a:t>t.</a:t>
            </a:r>
            <a:endParaRPr lang="en-US" sz="1800" dirty="0">
              <a:latin typeface="Arial MT"/>
              <a:cs typeface="Arial MT"/>
            </a:endParaRPr>
          </a:p>
          <a:p>
            <a:pPr marL="0" indent="0">
              <a:buNone/>
            </a:pPr>
            <a:endParaRPr lang="en-US" sz="1800" dirty="0">
              <a:latin typeface="Arial MT"/>
              <a:cs typeface="Arial MT"/>
            </a:endParaRPr>
          </a:p>
          <a:p>
            <a:pPr marL="0" indent="0">
              <a:buNone/>
            </a:pPr>
            <a:r>
              <a:rPr lang="en-IN" sz="1800" dirty="0">
                <a:latin typeface="Arial MT"/>
                <a:cs typeface="Arial MT"/>
              </a:rPr>
              <a:t> </a:t>
            </a:r>
          </a:p>
          <a:p>
            <a:pPr marL="0" lvl="0" indent="0" algn="l" rtl="0">
              <a:lnSpc>
                <a:spcPct val="100000"/>
              </a:lnSpc>
              <a:spcBef>
                <a:spcPts val="640"/>
              </a:spcBef>
              <a:spcAft>
                <a:spcPts val="0"/>
              </a:spcAft>
              <a:buClr>
                <a:schemeClr val="dk1"/>
              </a:buClr>
              <a:buSzPts val="3200"/>
              <a:buNone/>
            </a:pPr>
            <a:endParaRPr sz="1800" dirty="0"/>
          </a:p>
        </p:txBody>
      </p:sp>
    </p:spTree>
    <p:extLst>
      <p:ext uri="{BB962C8B-B14F-4D97-AF65-F5344CB8AC3E}">
        <p14:creationId xmlns:p14="http://schemas.microsoft.com/office/powerpoint/2010/main" val="160229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5"/>
          <p:cNvSpPr txBox="1">
            <a:spLocks noGrp="1"/>
          </p:cNvSpPr>
          <p:nvPr>
            <p:ph type="body" idx="1"/>
          </p:nvPr>
        </p:nvSpPr>
        <p:spPr>
          <a:xfrm>
            <a:off x="788504" y="815010"/>
            <a:ext cx="10972800" cy="5675242"/>
          </a:xfrm>
          <a:prstGeom prst="rect">
            <a:avLst/>
          </a:prstGeom>
          <a:noFill/>
          <a:ln>
            <a:noFill/>
          </a:ln>
        </p:spPr>
        <p:txBody>
          <a:bodyPr spcFirstLastPara="1" wrap="square" lIns="91425" tIns="45700" rIns="91425" bIns="45700" anchor="t" anchorCtr="0">
            <a:noAutofit/>
          </a:bodyPr>
          <a:lstStyle/>
          <a:p>
            <a:pPr marL="12700" marR="5080" indent="0" algn="just">
              <a:lnSpc>
                <a:spcPct val="100000"/>
              </a:lnSpc>
              <a:buNone/>
              <a:tabLst>
                <a:tab pos="355600" algn="l"/>
              </a:tabLst>
            </a:pPr>
            <a:endParaRPr lang="en-US" sz="1800" spc="-5" dirty="0">
              <a:latin typeface="Arial MT"/>
              <a:cs typeface="Arial MT"/>
            </a:endParaRPr>
          </a:p>
          <a:p>
            <a:pPr marL="12700" marR="5080" indent="0" algn="just">
              <a:lnSpc>
                <a:spcPct val="100000"/>
              </a:lnSpc>
              <a:buNone/>
              <a:tabLst>
                <a:tab pos="355600" algn="l"/>
              </a:tabLst>
            </a:pPr>
            <a:endParaRPr lang="en-US" sz="1800" spc="-5" dirty="0">
              <a:latin typeface="Arial MT"/>
              <a:cs typeface="Arial MT"/>
            </a:endParaRPr>
          </a:p>
          <a:p>
            <a:pPr marL="297815" marR="5080" indent="-285750" algn="just">
              <a:spcBef>
                <a:spcPts val="95"/>
              </a:spcBef>
              <a:tabLst>
                <a:tab pos="356235" algn="l"/>
              </a:tabLst>
            </a:pPr>
            <a:r>
              <a:rPr lang="en-US" sz="1800" spc="-5" dirty="0">
                <a:latin typeface="Arial MT"/>
                <a:cs typeface="Arial MT"/>
              </a:rPr>
              <a:t>Under TRIPs Agreement, </a:t>
            </a:r>
            <a:r>
              <a:rPr lang="en-US" sz="1800" b="1" spc="-5" dirty="0">
                <a:latin typeface="Arial"/>
                <a:cs typeface="Arial"/>
              </a:rPr>
              <a:t>trade secrets </a:t>
            </a:r>
            <a:r>
              <a:rPr lang="en-US" sz="1800" spc="-5" dirty="0">
                <a:latin typeface="Arial MT"/>
                <a:cs typeface="Arial MT"/>
              </a:rPr>
              <a:t>such </a:t>
            </a:r>
            <a:r>
              <a:rPr lang="en-US" sz="1800" spc="-10" dirty="0">
                <a:latin typeface="Arial MT"/>
                <a:cs typeface="Arial MT"/>
              </a:rPr>
              <a:t>as </a:t>
            </a:r>
            <a:r>
              <a:rPr lang="en-US" sz="1800" spc="-5" dirty="0">
                <a:latin typeface="Arial MT"/>
                <a:cs typeface="Arial MT"/>
              </a:rPr>
              <a:t>confidential </a:t>
            </a:r>
            <a:r>
              <a:rPr lang="en-US" sz="1800" dirty="0">
                <a:latin typeface="Arial MT"/>
                <a:cs typeface="Arial MT"/>
              </a:rPr>
              <a:t> </a:t>
            </a:r>
            <a:r>
              <a:rPr lang="en-US" sz="1800" spc="-5" dirty="0">
                <a:latin typeface="Arial MT"/>
                <a:cs typeface="Arial MT"/>
              </a:rPr>
              <a:t>know-how </a:t>
            </a:r>
            <a:r>
              <a:rPr lang="en-US" sz="1800" spc="5" dirty="0">
                <a:latin typeface="Arial MT"/>
                <a:cs typeface="Arial MT"/>
              </a:rPr>
              <a:t>or </a:t>
            </a:r>
            <a:r>
              <a:rPr lang="en-US" sz="1800" spc="-5" dirty="0">
                <a:latin typeface="Arial MT"/>
                <a:cs typeface="Arial MT"/>
              </a:rPr>
              <a:t>commercial information are </a:t>
            </a:r>
            <a:r>
              <a:rPr lang="en-US" sz="1800" dirty="0">
                <a:latin typeface="Arial MT"/>
                <a:cs typeface="Arial MT"/>
              </a:rPr>
              <a:t>deemed </a:t>
            </a:r>
            <a:r>
              <a:rPr lang="en-US" sz="1800" spc="-5" dirty="0">
                <a:latin typeface="Arial MT"/>
                <a:cs typeface="Arial MT"/>
              </a:rPr>
              <a:t>protectable. </a:t>
            </a:r>
            <a:r>
              <a:rPr lang="en-US" sz="1800" spc="-600" dirty="0">
                <a:latin typeface="Arial MT"/>
                <a:cs typeface="Arial MT"/>
              </a:rPr>
              <a:t> </a:t>
            </a:r>
            <a:r>
              <a:rPr lang="en-US" sz="1800" spc="-5" dirty="0">
                <a:latin typeface="Arial MT"/>
                <a:cs typeface="Arial MT"/>
              </a:rPr>
              <a:t>In</a:t>
            </a:r>
            <a:r>
              <a:rPr lang="en-US" sz="1800" dirty="0">
                <a:latin typeface="Arial MT"/>
                <a:cs typeface="Arial MT"/>
              </a:rPr>
              <a:t> </a:t>
            </a:r>
            <a:r>
              <a:rPr lang="en-US" sz="1800" spc="-5" dirty="0">
                <a:latin typeface="Arial MT"/>
                <a:cs typeface="Arial MT"/>
              </a:rPr>
              <a:t>addition,</a:t>
            </a:r>
            <a:r>
              <a:rPr lang="en-US" sz="1800" dirty="0">
                <a:latin typeface="Arial MT"/>
                <a:cs typeface="Arial MT"/>
              </a:rPr>
              <a:t> </a:t>
            </a:r>
            <a:r>
              <a:rPr lang="en-US" sz="1800" spc="-5" dirty="0">
                <a:latin typeface="Arial MT"/>
                <a:cs typeface="Arial MT"/>
              </a:rPr>
              <a:t>obligation</a:t>
            </a:r>
            <a:r>
              <a:rPr lang="en-US" sz="1800" dirty="0">
                <a:latin typeface="Arial MT"/>
                <a:cs typeface="Arial MT"/>
              </a:rPr>
              <a:t> </a:t>
            </a:r>
            <a:r>
              <a:rPr lang="en-US" sz="1800" spc="-5" dirty="0">
                <a:latin typeface="Arial MT"/>
                <a:cs typeface="Arial MT"/>
              </a:rPr>
              <a:t>are</a:t>
            </a:r>
            <a:r>
              <a:rPr lang="en-US" sz="1800" dirty="0">
                <a:latin typeface="Arial MT"/>
                <a:cs typeface="Arial MT"/>
              </a:rPr>
              <a:t> recognized</a:t>
            </a:r>
            <a:r>
              <a:rPr lang="en-US" sz="1800" spc="5" dirty="0">
                <a:latin typeface="Arial MT"/>
                <a:cs typeface="Arial MT"/>
              </a:rPr>
              <a:t> </a:t>
            </a:r>
            <a:r>
              <a:rPr lang="en-US" sz="1800" spc="-5" dirty="0">
                <a:latin typeface="Arial MT"/>
                <a:cs typeface="Arial MT"/>
              </a:rPr>
              <a:t>in</a:t>
            </a:r>
            <a:r>
              <a:rPr lang="en-US" sz="1800" dirty="0">
                <a:latin typeface="Arial MT"/>
                <a:cs typeface="Arial MT"/>
              </a:rPr>
              <a:t> </a:t>
            </a:r>
            <a:r>
              <a:rPr lang="en-US" sz="1800" spc="-5" dirty="0">
                <a:latin typeface="Arial MT"/>
                <a:cs typeface="Arial MT"/>
              </a:rPr>
              <a:t>relation</a:t>
            </a:r>
            <a:r>
              <a:rPr lang="en-US" sz="1800" dirty="0">
                <a:latin typeface="Arial MT"/>
                <a:cs typeface="Arial MT"/>
              </a:rPr>
              <a:t> </a:t>
            </a:r>
            <a:r>
              <a:rPr lang="en-US" sz="1800" spc="-5" dirty="0">
                <a:latin typeface="Arial MT"/>
                <a:cs typeface="Arial MT"/>
              </a:rPr>
              <a:t>to</a:t>
            </a:r>
            <a:r>
              <a:rPr lang="en-US" sz="1800" spc="600" dirty="0">
                <a:latin typeface="Arial MT"/>
                <a:cs typeface="Arial MT"/>
              </a:rPr>
              <a:t> </a:t>
            </a:r>
            <a:r>
              <a:rPr lang="en-US" sz="1800" b="1" dirty="0">
                <a:latin typeface="Arial"/>
                <a:cs typeface="Arial"/>
              </a:rPr>
              <a:t>test </a:t>
            </a:r>
            <a:r>
              <a:rPr lang="en-US" sz="1800" b="1" spc="5" dirty="0">
                <a:latin typeface="Arial"/>
                <a:cs typeface="Arial"/>
              </a:rPr>
              <a:t> </a:t>
            </a:r>
            <a:r>
              <a:rPr lang="en-US" sz="1800" b="1" spc="-5" dirty="0">
                <a:latin typeface="Arial"/>
                <a:cs typeface="Arial"/>
              </a:rPr>
              <a:t>results </a:t>
            </a:r>
            <a:r>
              <a:rPr lang="en-US" sz="1800" b="1" dirty="0">
                <a:latin typeface="Arial"/>
                <a:cs typeface="Arial"/>
              </a:rPr>
              <a:t>and other data </a:t>
            </a:r>
            <a:r>
              <a:rPr lang="en-US" sz="1800" b="1" spc="-5" dirty="0">
                <a:latin typeface="Arial"/>
                <a:cs typeface="Arial"/>
              </a:rPr>
              <a:t>submitted </a:t>
            </a:r>
            <a:r>
              <a:rPr lang="en-US" sz="1800" b="1" dirty="0">
                <a:latin typeface="Arial"/>
                <a:cs typeface="Arial"/>
              </a:rPr>
              <a:t>to </a:t>
            </a:r>
            <a:r>
              <a:rPr lang="en-US" sz="1800" b="1" spc="-5" dirty="0">
                <a:latin typeface="Arial"/>
                <a:cs typeface="Arial"/>
              </a:rPr>
              <a:t>governments </a:t>
            </a:r>
            <a:r>
              <a:rPr lang="en-US" sz="1800" b="1" dirty="0">
                <a:latin typeface="Arial"/>
                <a:cs typeface="Arial"/>
              </a:rPr>
              <a:t>in </a:t>
            </a:r>
            <a:r>
              <a:rPr lang="en-US" sz="1800" b="1" spc="-5" dirty="0">
                <a:latin typeface="Arial"/>
                <a:cs typeface="Arial"/>
              </a:rPr>
              <a:t>order </a:t>
            </a:r>
            <a:r>
              <a:rPr lang="en-US" sz="1800" b="1" dirty="0">
                <a:latin typeface="Arial"/>
                <a:cs typeface="Arial"/>
              </a:rPr>
              <a:t> </a:t>
            </a:r>
            <a:r>
              <a:rPr lang="en-US" sz="1800" b="1" spc="-5" dirty="0">
                <a:latin typeface="Arial"/>
                <a:cs typeface="Arial"/>
              </a:rPr>
              <a:t>to</a:t>
            </a:r>
            <a:r>
              <a:rPr lang="en-US" sz="1800" b="1" dirty="0">
                <a:latin typeface="Arial"/>
                <a:cs typeface="Arial"/>
              </a:rPr>
              <a:t> obtain</a:t>
            </a:r>
            <a:r>
              <a:rPr lang="en-US" sz="1800" b="1" spc="5" dirty="0">
                <a:latin typeface="Arial"/>
                <a:cs typeface="Arial"/>
              </a:rPr>
              <a:t> </a:t>
            </a:r>
            <a:r>
              <a:rPr lang="en-US" sz="1800" b="1" spc="-5" dirty="0">
                <a:latin typeface="Arial"/>
                <a:cs typeface="Arial"/>
              </a:rPr>
              <a:t>approval</a:t>
            </a:r>
            <a:r>
              <a:rPr lang="en-US" sz="1800" b="1" dirty="0">
                <a:latin typeface="Arial"/>
                <a:cs typeface="Arial"/>
              </a:rPr>
              <a:t> </a:t>
            </a:r>
            <a:r>
              <a:rPr lang="en-US" sz="1800" spc="-5" dirty="0">
                <a:latin typeface="Arial MT"/>
                <a:cs typeface="Arial MT"/>
              </a:rPr>
              <a:t>of</a:t>
            </a:r>
            <a:r>
              <a:rPr lang="en-US" sz="1800" dirty="0">
                <a:latin typeface="Arial MT"/>
                <a:cs typeface="Arial MT"/>
              </a:rPr>
              <a:t> </a:t>
            </a:r>
            <a:r>
              <a:rPr lang="en-US" sz="1800" spc="-5" dirty="0">
                <a:latin typeface="Arial MT"/>
                <a:cs typeface="Arial MT"/>
              </a:rPr>
              <a:t>pharmaceutical</a:t>
            </a:r>
            <a:r>
              <a:rPr lang="en-US" sz="1800" dirty="0">
                <a:latin typeface="Arial MT"/>
                <a:cs typeface="Arial MT"/>
              </a:rPr>
              <a:t> </a:t>
            </a:r>
            <a:r>
              <a:rPr lang="en-US" sz="1800" spc="-5" dirty="0">
                <a:latin typeface="Arial MT"/>
                <a:cs typeface="Arial MT"/>
              </a:rPr>
              <a:t>and</a:t>
            </a:r>
            <a:r>
              <a:rPr lang="en-US" sz="1800" dirty="0">
                <a:latin typeface="Arial MT"/>
                <a:cs typeface="Arial MT"/>
              </a:rPr>
              <a:t> </a:t>
            </a:r>
            <a:r>
              <a:rPr lang="en-US" sz="1800" spc="-5" dirty="0">
                <a:latin typeface="Arial MT"/>
                <a:cs typeface="Arial MT"/>
              </a:rPr>
              <a:t>agrochemical </a:t>
            </a:r>
            <a:r>
              <a:rPr lang="en-US" sz="1800" dirty="0">
                <a:latin typeface="Arial MT"/>
                <a:cs typeface="Arial MT"/>
              </a:rPr>
              <a:t> </a:t>
            </a:r>
            <a:r>
              <a:rPr lang="en-US" sz="1800" spc="-5" dirty="0">
                <a:latin typeface="Arial MT"/>
                <a:cs typeface="Arial MT"/>
              </a:rPr>
              <a:t>products.</a:t>
            </a:r>
            <a:endParaRPr lang="en-US" sz="1800" dirty="0">
              <a:latin typeface="Arial MT"/>
              <a:cs typeface="Arial MT"/>
            </a:endParaRPr>
          </a:p>
          <a:p>
            <a:pPr>
              <a:lnSpc>
                <a:spcPct val="100000"/>
              </a:lnSpc>
              <a:spcBef>
                <a:spcPts val="20"/>
              </a:spcBef>
              <a:buFont typeface="Wingdings"/>
              <a:buChar char=""/>
            </a:pPr>
            <a:endParaRPr lang="en-US" sz="2400" dirty="0">
              <a:latin typeface="Arial MT"/>
              <a:cs typeface="Arial MT"/>
            </a:endParaRPr>
          </a:p>
          <a:p>
            <a:pPr marL="297815" marR="5080" indent="-285750" algn="just">
              <a:tabLst>
                <a:tab pos="356235" algn="l"/>
              </a:tabLst>
            </a:pPr>
            <a:r>
              <a:rPr lang="en-US" sz="1800" b="1" dirty="0">
                <a:latin typeface="Arial"/>
                <a:cs typeface="Arial"/>
              </a:rPr>
              <a:t>Non-compliance with </a:t>
            </a:r>
            <a:r>
              <a:rPr lang="en-US" sz="1800" b="1" spc="-5" dirty="0">
                <a:latin typeface="Arial"/>
                <a:cs typeface="Arial"/>
              </a:rPr>
              <a:t>the new rules, once </a:t>
            </a:r>
            <a:r>
              <a:rPr lang="en-US" sz="1800" b="1" dirty="0">
                <a:latin typeface="Arial"/>
                <a:cs typeface="Arial"/>
              </a:rPr>
              <a:t>adopted, </a:t>
            </a:r>
            <a:r>
              <a:rPr lang="en-US" sz="1800" spc="-5" dirty="0">
                <a:latin typeface="Arial MT"/>
                <a:cs typeface="Arial MT"/>
              </a:rPr>
              <a:t>would </a:t>
            </a:r>
            <a:r>
              <a:rPr lang="en-US" sz="1800" dirty="0">
                <a:latin typeface="Arial MT"/>
                <a:cs typeface="Arial MT"/>
              </a:rPr>
              <a:t> </a:t>
            </a:r>
            <a:r>
              <a:rPr lang="en-US" sz="1800" spc="-5" dirty="0">
                <a:latin typeface="Arial MT"/>
                <a:cs typeface="Arial MT"/>
              </a:rPr>
              <a:t>give rise to a </a:t>
            </a:r>
            <a:r>
              <a:rPr lang="en-US" sz="1800" b="1" dirty="0">
                <a:latin typeface="Arial"/>
                <a:cs typeface="Arial"/>
              </a:rPr>
              <a:t>dispute settlement </a:t>
            </a:r>
            <a:r>
              <a:rPr lang="en-US" sz="1800" b="1" spc="-5" dirty="0">
                <a:latin typeface="Arial"/>
                <a:cs typeface="Arial"/>
              </a:rPr>
              <a:t>procedure </a:t>
            </a:r>
            <a:r>
              <a:rPr lang="en-US" sz="1800" dirty="0">
                <a:latin typeface="Arial MT"/>
                <a:cs typeface="Arial MT"/>
              </a:rPr>
              <a:t>under </a:t>
            </a:r>
            <a:r>
              <a:rPr lang="en-US" sz="1800" spc="-5" dirty="0">
                <a:latin typeface="Arial MT"/>
                <a:cs typeface="Arial MT"/>
              </a:rPr>
              <a:t>the </a:t>
            </a:r>
            <a:r>
              <a:rPr lang="en-US" sz="1800" dirty="0">
                <a:latin typeface="Arial MT"/>
                <a:cs typeface="Arial MT"/>
              </a:rPr>
              <a:t>WTO </a:t>
            </a:r>
            <a:r>
              <a:rPr lang="en-US" sz="1800" spc="5" dirty="0">
                <a:latin typeface="Arial MT"/>
                <a:cs typeface="Arial MT"/>
              </a:rPr>
              <a:t> </a:t>
            </a:r>
            <a:r>
              <a:rPr lang="en-US" sz="1800" spc="-5" dirty="0">
                <a:latin typeface="Arial MT"/>
                <a:cs typeface="Arial MT"/>
              </a:rPr>
              <a:t>rules and possibly, to retaliatory commercial </a:t>
            </a:r>
            <a:r>
              <a:rPr lang="en-US" sz="1800" dirty="0">
                <a:latin typeface="Arial MT"/>
                <a:cs typeface="Arial MT"/>
              </a:rPr>
              <a:t>measures </a:t>
            </a:r>
            <a:r>
              <a:rPr lang="en-US" sz="1800" spc="-5" dirty="0">
                <a:latin typeface="Arial MT"/>
                <a:cs typeface="Arial MT"/>
              </a:rPr>
              <a:t>in </a:t>
            </a:r>
            <a:r>
              <a:rPr lang="en-US" sz="1800" spc="-10" dirty="0">
                <a:latin typeface="Arial MT"/>
                <a:cs typeface="Arial MT"/>
              </a:rPr>
              <a:t>any </a:t>
            </a:r>
            <a:r>
              <a:rPr lang="en-US" sz="1800" spc="-5" dirty="0">
                <a:latin typeface="Arial MT"/>
                <a:cs typeface="Arial MT"/>
              </a:rPr>
              <a:t> </a:t>
            </a:r>
            <a:r>
              <a:rPr lang="en-US" sz="1800" dirty="0">
                <a:latin typeface="Arial MT"/>
                <a:cs typeface="Arial MT"/>
              </a:rPr>
              <a:t>field </a:t>
            </a:r>
            <a:r>
              <a:rPr lang="en-US" sz="1800" spc="-5" dirty="0">
                <a:latin typeface="Arial MT"/>
                <a:cs typeface="Arial MT"/>
              </a:rPr>
              <a:t>by the country </a:t>
            </a:r>
            <a:r>
              <a:rPr lang="en-US" sz="1800" dirty="0">
                <a:latin typeface="Arial MT"/>
                <a:cs typeface="Arial MT"/>
              </a:rPr>
              <a:t>whose nationals </a:t>
            </a:r>
            <a:r>
              <a:rPr lang="en-US" sz="1800" spc="-5" dirty="0">
                <a:latin typeface="Arial MT"/>
                <a:cs typeface="Arial MT"/>
              </a:rPr>
              <a:t>are </a:t>
            </a:r>
            <a:r>
              <a:rPr lang="en-US" sz="1800" dirty="0">
                <a:latin typeface="Arial MT"/>
                <a:cs typeface="Arial MT"/>
              </a:rPr>
              <a:t>affected </a:t>
            </a:r>
            <a:r>
              <a:rPr lang="en-US" sz="1800" spc="-5" dirty="0">
                <a:latin typeface="Arial MT"/>
                <a:cs typeface="Arial MT"/>
              </a:rPr>
              <a:t>by </a:t>
            </a:r>
            <a:r>
              <a:rPr lang="en-US" sz="1800" dirty="0">
                <a:latin typeface="Arial MT"/>
                <a:cs typeface="Arial MT"/>
              </a:rPr>
              <a:t>such non- </a:t>
            </a:r>
            <a:r>
              <a:rPr lang="en-US" sz="1800" spc="-600" dirty="0">
                <a:latin typeface="Arial MT"/>
                <a:cs typeface="Arial MT"/>
              </a:rPr>
              <a:t> </a:t>
            </a:r>
            <a:r>
              <a:rPr lang="en-US" sz="1800" spc="-5" dirty="0">
                <a:latin typeface="Arial MT"/>
                <a:cs typeface="Arial MT"/>
              </a:rPr>
              <a:t>compliance.</a:t>
            </a:r>
            <a:r>
              <a:rPr lang="en-US" sz="1800" dirty="0">
                <a:latin typeface="Arial MT"/>
                <a:cs typeface="Arial MT"/>
              </a:rPr>
              <a:t> </a:t>
            </a:r>
            <a:r>
              <a:rPr lang="en-US" sz="1800" spc="-5" dirty="0">
                <a:latin typeface="Arial MT"/>
                <a:cs typeface="Arial MT"/>
              </a:rPr>
              <a:t>Since </a:t>
            </a:r>
            <a:r>
              <a:rPr lang="en-US" sz="1800" b="1" dirty="0">
                <a:latin typeface="Arial"/>
                <a:cs typeface="Arial"/>
              </a:rPr>
              <a:t>within </a:t>
            </a:r>
            <a:r>
              <a:rPr lang="en-US" sz="1800" b="1" spc="-5" dirty="0">
                <a:latin typeface="Arial"/>
                <a:cs typeface="Arial"/>
              </a:rPr>
              <a:t>the </a:t>
            </a:r>
            <a:r>
              <a:rPr lang="en-US" sz="1800" b="1" dirty="0">
                <a:latin typeface="Arial"/>
                <a:cs typeface="Arial"/>
              </a:rPr>
              <a:t>WTO, adherence </a:t>
            </a:r>
            <a:r>
              <a:rPr lang="en-US" sz="1800" b="1" spc="-5" dirty="0">
                <a:latin typeface="Arial"/>
                <a:cs typeface="Arial"/>
              </a:rPr>
              <a:t>to the </a:t>
            </a:r>
            <a:r>
              <a:rPr lang="en-US" sz="1800" b="1" dirty="0">
                <a:latin typeface="Arial"/>
                <a:cs typeface="Arial"/>
              </a:rPr>
              <a:t>new </a:t>
            </a:r>
            <a:r>
              <a:rPr lang="en-US" sz="1800" b="1" spc="5" dirty="0">
                <a:latin typeface="Arial"/>
                <a:cs typeface="Arial"/>
              </a:rPr>
              <a:t> </a:t>
            </a:r>
            <a:r>
              <a:rPr lang="en-US" sz="1800" b="1" spc="-5" dirty="0">
                <a:latin typeface="Arial"/>
                <a:cs typeface="Arial"/>
              </a:rPr>
              <a:t>IPRs </a:t>
            </a:r>
            <a:r>
              <a:rPr lang="en-US" sz="1800" b="1" dirty="0">
                <a:latin typeface="Arial"/>
                <a:cs typeface="Arial"/>
              </a:rPr>
              <a:t>universal standards will </a:t>
            </a:r>
            <a:r>
              <a:rPr lang="en-US" sz="1800" b="1" spc="-5" dirty="0">
                <a:latin typeface="Arial"/>
                <a:cs typeface="Arial"/>
              </a:rPr>
              <a:t>be </a:t>
            </a:r>
            <a:r>
              <a:rPr lang="en-US" sz="1800" b="1" dirty="0">
                <a:latin typeface="Arial"/>
                <a:cs typeface="Arial"/>
              </a:rPr>
              <a:t>monitored by </a:t>
            </a:r>
            <a:r>
              <a:rPr lang="en-US" sz="1800" b="1" spc="-5" dirty="0">
                <a:latin typeface="Arial"/>
                <a:cs typeface="Arial"/>
              </a:rPr>
              <a:t>the </a:t>
            </a:r>
            <a:r>
              <a:rPr lang="en-US" sz="1800" b="1" dirty="0">
                <a:latin typeface="Arial"/>
                <a:cs typeface="Arial"/>
              </a:rPr>
              <a:t>council </a:t>
            </a:r>
            <a:r>
              <a:rPr lang="en-US" sz="1800" b="1" spc="-600" dirty="0">
                <a:latin typeface="Arial"/>
                <a:cs typeface="Arial"/>
              </a:rPr>
              <a:t> </a:t>
            </a:r>
            <a:r>
              <a:rPr lang="en-US" sz="1800" b="1" spc="-5" dirty="0">
                <a:latin typeface="Arial"/>
                <a:cs typeface="Arial"/>
              </a:rPr>
              <a:t>for</a:t>
            </a:r>
            <a:r>
              <a:rPr lang="en-US" sz="1800" b="1" spc="5" dirty="0">
                <a:latin typeface="Arial"/>
                <a:cs typeface="Arial"/>
              </a:rPr>
              <a:t> </a:t>
            </a:r>
            <a:r>
              <a:rPr lang="en-US" sz="1800" b="1" spc="-5" dirty="0">
                <a:latin typeface="Arial"/>
                <a:cs typeface="Arial"/>
              </a:rPr>
              <a:t>TRIPs</a:t>
            </a:r>
            <a:endParaRPr lang="en-US" sz="1800" dirty="0">
              <a:latin typeface="Arial"/>
              <a:cs typeface="Arial"/>
            </a:endParaRPr>
          </a:p>
          <a:p>
            <a:pPr marL="0" indent="0">
              <a:buNone/>
            </a:pPr>
            <a:endParaRPr lang="en-US" sz="1800" dirty="0">
              <a:latin typeface="Arial MT"/>
              <a:cs typeface="Arial MT"/>
            </a:endParaRPr>
          </a:p>
          <a:p>
            <a:pPr marL="0" indent="0">
              <a:buNone/>
            </a:pPr>
            <a:r>
              <a:rPr lang="en-IN" sz="1800" dirty="0">
                <a:latin typeface="Arial MT"/>
                <a:cs typeface="Arial MT"/>
              </a:rPr>
              <a:t> </a:t>
            </a:r>
          </a:p>
          <a:p>
            <a:pPr marL="0" lvl="0" indent="0" algn="l" rtl="0">
              <a:lnSpc>
                <a:spcPct val="100000"/>
              </a:lnSpc>
              <a:spcBef>
                <a:spcPts val="640"/>
              </a:spcBef>
              <a:spcAft>
                <a:spcPts val="0"/>
              </a:spcAft>
              <a:buClr>
                <a:schemeClr val="dk1"/>
              </a:buClr>
              <a:buSzPts val="3200"/>
              <a:buNone/>
            </a:pPr>
            <a:endParaRPr sz="1800" dirty="0"/>
          </a:p>
        </p:txBody>
      </p:sp>
    </p:spTree>
    <p:extLst>
      <p:ext uri="{BB962C8B-B14F-4D97-AF65-F5344CB8AC3E}">
        <p14:creationId xmlns:p14="http://schemas.microsoft.com/office/powerpoint/2010/main" val="414866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IN" dirty="0"/>
              <a:t>Patents</a:t>
            </a:r>
            <a:endParaRPr dirty="0"/>
          </a:p>
        </p:txBody>
      </p:sp>
      <p:sp>
        <p:nvSpPr>
          <p:cNvPr id="2" name="Content Placeholder 2">
            <a:extLst>
              <a:ext uri="{FF2B5EF4-FFF2-40B4-BE49-F238E27FC236}">
                <a16:creationId xmlns:a16="http://schemas.microsoft.com/office/drawing/2014/main" id="{B32F37D5-A2A1-DE49-D116-375666DB8967}"/>
              </a:ext>
            </a:extLst>
          </p:cNvPr>
          <p:cNvSpPr>
            <a:spLocks noGrp="1" noChangeArrowheads="1"/>
          </p:cNvSpPr>
          <p:nvPr>
            <p:ph type="body" idx="1"/>
          </p:nvPr>
        </p:nvSpPr>
        <p:spPr>
          <a:xfrm>
            <a:off x="609600" y="1600200"/>
            <a:ext cx="10972800" cy="4525963"/>
          </a:xfrm>
        </p:spPr>
        <p:txBody>
          <a:bodyPr/>
          <a:lstStyle/>
          <a:p>
            <a:pPr algn="just">
              <a:buFontTx/>
              <a:buNone/>
            </a:pPr>
            <a:r>
              <a:rPr lang="en-US" altLang="en-US" sz="2200" b="1" dirty="0"/>
              <a:t>What are Patents ?</a:t>
            </a:r>
            <a:endParaRPr lang="en-IN" altLang="en-US" sz="2200" b="1" dirty="0"/>
          </a:p>
          <a:p>
            <a:pPr algn="just"/>
            <a:r>
              <a:rPr lang="en-IN" altLang="en-US" sz="2200" dirty="0"/>
              <a:t>Patents are granted by the government, for the commercial exploitation of an invention for a specific period of time in consideration of the disclosure of the invention so that on expiry of the terms of the patent the information can benefit the public at large.</a:t>
            </a:r>
          </a:p>
          <a:p>
            <a:pPr algn="just" eaLnBrk="1" hangingPunct="1"/>
            <a:r>
              <a:rPr lang="en-US" altLang="en-US" sz="2200" dirty="0"/>
              <a:t>Patent right is the most important IP right.</a:t>
            </a:r>
          </a:p>
          <a:p>
            <a:pPr algn="just" eaLnBrk="1" hangingPunct="1"/>
            <a:r>
              <a:rPr lang="en-US" altLang="en-US" sz="2200" dirty="0"/>
              <a:t>Inventions are strongly protected by PATENTs</a:t>
            </a:r>
          </a:p>
          <a:p>
            <a:pPr algn="just" eaLnBrk="1" hangingPunct="1"/>
            <a:r>
              <a:rPr lang="en-US" altLang="en-US" sz="2200" dirty="0"/>
              <a:t>An exclusive right granted by a nation for an invention that is</a:t>
            </a:r>
          </a:p>
          <a:p>
            <a:pPr lvl="1" algn="just" eaLnBrk="1" hangingPunct="1"/>
            <a:r>
              <a:rPr lang="en-US" altLang="en-US" sz="2200" dirty="0"/>
              <a:t>New</a:t>
            </a:r>
          </a:p>
          <a:p>
            <a:pPr lvl="1" algn="just" eaLnBrk="1" hangingPunct="1"/>
            <a:r>
              <a:rPr lang="en-US" altLang="en-US" sz="2200" dirty="0"/>
              <a:t>Involves an inventive step</a:t>
            </a:r>
          </a:p>
          <a:p>
            <a:pPr lvl="1" algn="just" eaLnBrk="1" hangingPunct="1"/>
            <a:r>
              <a:rPr lang="en-US" altLang="en-US" sz="2200" dirty="0"/>
              <a:t>Capable of industrial application</a:t>
            </a:r>
          </a:p>
          <a:p>
            <a:pPr algn="just" eaLnBrk="1" hangingPunct="1"/>
            <a:r>
              <a:rPr lang="en-US" altLang="en-US" sz="2200" dirty="0"/>
              <a:t>An exclusive right because </a:t>
            </a:r>
            <a:r>
              <a:rPr lang="en-US" altLang="en-US" sz="2200" dirty="0">
                <a:highlight>
                  <a:srgbClr val="FFFF00"/>
                </a:highlight>
              </a:rPr>
              <a:t>it exclude others from making, using, offering for sale without the permission of the patent holder</a:t>
            </a:r>
            <a:r>
              <a:rPr lang="en-US" altLang="en-US" sz="2200" dirty="0"/>
              <a:t>.</a:t>
            </a:r>
            <a:endParaRPr lang="en-IN" altLang="en-US" sz="2200" dirty="0"/>
          </a:p>
        </p:txBody>
      </p:sp>
    </p:spTree>
    <p:extLst>
      <p:ext uri="{BB962C8B-B14F-4D97-AF65-F5344CB8AC3E}">
        <p14:creationId xmlns:p14="http://schemas.microsoft.com/office/powerpoint/2010/main" val="379979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r>
              <a:rPr lang="en-US" sz="4400" dirty="0">
                <a:ln w="0"/>
                <a:solidFill>
                  <a:schemeClr val="accent6">
                    <a:lumMod val="75000"/>
                  </a:schemeClr>
                </a:solidFill>
                <a:effectLst>
                  <a:reflection blurRad="6350" stA="53000" endA="300" endPos="35500" dir="5400000" sy="-90000" algn="bl" rotWithShape="0"/>
                </a:effectLst>
              </a:rPr>
              <a:t>Necessary is the mother of invention</a:t>
            </a:r>
            <a:br>
              <a:rPr lang="en-IN" sz="4400" dirty="0">
                <a:ln w="0"/>
                <a:solidFill>
                  <a:schemeClr val="accent6">
                    <a:lumMod val="75000"/>
                  </a:schemeClr>
                </a:solidFill>
                <a:effectLst>
                  <a:reflection blurRad="6350" stA="53000" endA="300" endPos="35500" dir="5400000" sy="-90000" algn="bl" rotWithShape="0"/>
                </a:effectLst>
              </a:rPr>
            </a:br>
            <a:endParaRPr dirty="0"/>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r>
              <a:rPr lang="en-US" b="1" i="0" dirty="0">
                <a:solidFill>
                  <a:srgbClr val="202124"/>
                </a:solidFill>
                <a:effectLst/>
                <a:latin typeface="arial" panose="020B0604020202020204" pitchFamily="34" charset="0"/>
              </a:rPr>
              <a:t>Intellectual Property – </a:t>
            </a:r>
          </a:p>
          <a:p>
            <a:pPr marL="25400" indent="0">
              <a:buNone/>
            </a:pPr>
            <a:r>
              <a:rPr lang="en-US" b="1" i="0" dirty="0">
                <a:solidFill>
                  <a:srgbClr val="202124"/>
                </a:solidFill>
                <a:effectLst/>
                <a:latin typeface="arial" panose="020B0604020202020204" pitchFamily="34" charset="0"/>
              </a:rPr>
              <a:t>	refers to creations of the mind, such as </a:t>
            </a:r>
            <a:r>
              <a:rPr lang="en-US" b="1" i="0" dirty="0">
                <a:solidFill>
                  <a:srgbClr val="202124"/>
                </a:solidFill>
                <a:effectLst/>
                <a:highlight>
                  <a:srgbClr val="FFFF00"/>
                </a:highlight>
                <a:latin typeface="arial" panose="020B0604020202020204" pitchFamily="34" charset="0"/>
              </a:rPr>
              <a:t>inventions; 	literary and artistic works; designs; and symbols, 	names and images</a:t>
            </a:r>
            <a:r>
              <a:rPr lang="en-US" b="0" i="0" dirty="0">
                <a:solidFill>
                  <a:srgbClr val="202124"/>
                </a:solidFill>
                <a:effectLst/>
                <a:highlight>
                  <a:srgbClr val="FFFF00"/>
                </a:highlight>
                <a:latin typeface="arial" panose="020B0604020202020204" pitchFamily="34" charset="0"/>
              </a:rPr>
              <a:t>.</a:t>
            </a:r>
          </a:p>
          <a:p>
            <a:r>
              <a:rPr lang="en-US" b="1" i="0" dirty="0">
                <a:solidFill>
                  <a:schemeClr val="tx1"/>
                </a:solidFill>
                <a:effectLst/>
                <a:latin typeface="arial" panose="020B0604020202020204" pitchFamily="34" charset="0"/>
              </a:rPr>
              <a:t>Intellectual Property rights provide</a:t>
            </a:r>
            <a:r>
              <a:rPr lang="en-US" b="1" i="0" dirty="0">
                <a:solidFill>
                  <a:schemeClr val="tx1"/>
                </a:solidFill>
                <a:effectLst/>
                <a:highlight>
                  <a:srgbClr val="FFFF00"/>
                </a:highlight>
                <a:latin typeface="arial" panose="020B0604020202020204" pitchFamily="34" charset="0"/>
              </a:rPr>
              <a:t> protection </a:t>
            </a:r>
            <a:r>
              <a:rPr lang="en-US" b="1" i="0" dirty="0">
                <a:solidFill>
                  <a:schemeClr val="tx1"/>
                </a:solidFill>
                <a:effectLst/>
                <a:latin typeface="arial" panose="020B0604020202020204" pitchFamily="34" charset="0"/>
              </a:rPr>
              <a:t>for creations and inventions, to enable creators and inventors to </a:t>
            </a:r>
            <a:r>
              <a:rPr lang="en-US" b="1" i="0" dirty="0">
                <a:solidFill>
                  <a:schemeClr val="tx1"/>
                </a:solidFill>
                <a:effectLst/>
                <a:highlight>
                  <a:srgbClr val="FFFF00"/>
                </a:highlight>
                <a:latin typeface="arial" panose="020B0604020202020204" pitchFamily="34" charset="0"/>
              </a:rPr>
              <a:t>earn recognition and financial benefit from their work.</a:t>
            </a:r>
          </a:p>
          <a:p>
            <a:pPr marL="0" lvl="0" indent="0" algn="l" rtl="0">
              <a:lnSpc>
                <a:spcPct val="100000"/>
              </a:lnSpc>
              <a:spcBef>
                <a:spcPts val="640"/>
              </a:spcBef>
              <a:spcAft>
                <a:spcPts val="0"/>
              </a:spcAft>
              <a:buClr>
                <a:schemeClr val="dk1"/>
              </a:buClr>
              <a:buSzPts val="3200"/>
              <a:buNone/>
            </a:pPr>
            <a:endParaRPr dirty="0"/>
          </a:p>
        </p:txBody>
      </p:sp>
    </p:spTree>
    <p:extLst>
      <p:ext uri="{BB962C8B-B14F-4D97-AF65-F5344CB8AC3E}">
        <p14:creationId xmlns:p14="http://schemas.microsoft.com/office/powerpoint/2010/main" val="1762547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r>
              <a:rPr lang="en-US" sz="4400" dirty="0">
                <a:latin typeface="Times New Roman"/>
                <a:ea typeface="Times New Roman"/>
                <a:cs typeface="Times New Roman"/>
                <a:sym typeface="Times New Roman"/>
              </a:rPr>
              <a:t>Patent Cooperation Treaty (PCT).</a:t>
            </a:r>
            <a:br>
              <a:rPr lang="en-US" sz="4400" dirty="0">
                <a:latin typeface="Times New Roman"/>
                <a:ea typeface="Times New Roman"/>
                <a:cs typeface="Times New Roman"/>
                <a:sym typeface="Times New Roman"/>
              </a:rPr>
            </a:br>
            <a:endParaRPr dirty="0"/>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algn="l"/>
            <a:r>
              <a:rPr lang="en-US" b="0" i="0" dirty="0">
                <a:solidFill>
                  <a:srgbClr val="393939"/>
                </a:solidFill>
                <a:effectLst/>
                <a:latin typeface="Noto Sans Display"/>
              </a:rPr>
              <a:t>The Patent Cooperation Treaty (PCT) assists applicants in seeking patent protection internationally for their inventions, helps patent offices with their patent granting decisions, and facilitates public access to a wealth of technical information relating to those inventions.</a:t>
            </a:r>
          </a:p>
          <a:p>
            <a:pPr algn="l"/>
            <a:r>
              <a:rPr lang="en-US" b="0" i="0" dirty="0">
                <a:solidFill>
                  <a:srgbClr val="393939"/>
                </a:solidFill>
                <a:effectLst/>
                <a:latin typeface="Noto Sans Display"/>
              </a:rPr>
              <a:t>By filing </a:t>
            </a:r>
            <a:r>
              <a:rPr lang="en-US" b="0" i="0" dirty="0">
                <a:solidFill>
                  <a:srgbClr val="393939"/>
                </a:solidFill>
                <a:effectLst/>
                <a:highlight>
                  <a:srgbClr val="FFFF00"/>
                </a:highlight>
                <a:latin typeface="Noto Sans Display"/>
              </a:rPr>
              <a:t>one international patent application under the PCT, </a:t>
            </a:r>
            <a:r>
              <a:rPr lang="en-US" b="0" i="0" dirty="0">
                <a:solidFill>
                  <a:srgbClr val="393939"/>
                </a:solidFill>
                <a:effectLst/>
                <a:latin typeface="Noto Sans Display"/>
              </a:rPr>
              <a:t>applicants can simultaneously seek protection for an invention in a </a:t>
            </a:r>
            <a:r>
              <a:rPr lang="en-US" b="0" i="0" u="none" strike="noStrike" dirty="0">
                <a:solidFill>
                  <a:srgbClr val="0059C6"/>
                </a:solidFill>
                <a:effectLst/>
                <a:latin typeface="Noto Sans Display"/>
              </a:rPr>
              <a:t>large number of countries</a:t>
            </a:r>
            <a:r>
              <a:rPr lang="en-US" b="0" i="0" dirty="0">
                <a:solidFill>
                  <a:srgbClr val="393939"/>
                </a:solidFill>
                <a:effectLst/>
                <a:latin typeface="Noto Sans Display"/>
              </a:rPr>
              <a:t>.</a:t>
            </a:r>
          </a:p>
          <a:p>
            <a:pPr marL="0" lvl="0" indent="0" algn="l" rtl="0">
              <a:lnSpc>
                <a:spcPct val="100000"/>
              </a:lnSpc>
              <a:spcBef>
                <a:spcPts val="640"/>
              </a:spcBef>
              <a:spcAft>
                <a:spcPts val="0"/>
              </a:spcAft>
              <a:buClr>
                <a:schemeClr val="dk1"/>
              </a:buClr>
              <a:buSzPts val="3200"/>
              <a:buNone/>
            </a:pPr>
            <a:endParaRPr dirty="0"/>
          </a:p>
        </p:txBody>
      </p:sp>
    </p:spTree>
    <p:extLst>
      <p:ext uri="{BB962C8B-B14F-4D97-AF65-F5344CB8AC3E}">
        <p14:creationId xmlns:p14="http://schemas.microsoft.com/office/powerpoint/2010/main" val="488566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67951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US" sz="3200" b="1" dirty="0">
                <a:latin typeface="Times New Roman"/>
                <a:ea typeface="Times New Roman"/>
                <a:cs typeface="Times New Roman"/>
                <a:sym typeface="Times New Roman"/>
              </a:rPr>
              <a:t>Brief history of Patents-</a:t>
            </a: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Indian and Global Scenario</a:t>
            </a:r>
            <a:endParaRPr sz="3200" b="1" dirty="0"/>
          </a:p>
        </p:txBody>
      </p:sp>
      <p:sp>
        <p:nvSpPr>
          <p:cNvPr id="2" name="Rectangle 3">
            <a:extLst>
              <a:ext uri="{FF2B5EF4-FFF2-40B4-BE49-F238E27FC236}">
                <a16:creationId xmlns:a16="http://schemas.microsoft.com/office/drawing/2014/main" id="{083E7571-55F9-90D0-4E32-2124BC8C5D5C}"/>
              </a:ext>
            </a:extLst>
          </p:cNvPr>
          <p:cNvSpPr txBox="1">
            <a:spLocks noChangeArrowheads="1"/>
          </p:cNvSpPr>
          <p:nvPr/>
        </p:nvSpPr>
        <p:spPr>
          <a:xfrm>
            <a:off x="748748" y="1417638"/>
            <a:ext cx="9829800" cy="5257800"/>
          </a:xfrm>
          <a:prstGeom prst="rect">
            <a:avLst/>
          </a:prstGeom>
        </p:spPr>
        <p:txBody>
          <a:bodyPr/>
          <a:lstStyle/>
          <a:p>
            <a:pPr marL="609600" indent="-609600" algn="just">
              <a:spcBef>
                <a:spcPct val="20000"/>
              </a:spcBef>
              <a:buFontTx/>
              <a:buChar char="•"/>
              <a:defRPr/>
            </a:pPr>
            <a:r>
              <a:rPr lang="en-US" sz="2200" b="1" i="1" dirty="0">
                <a:latin typeface="+mn-lt"/>
              </a:rPr>
              <a:t>In 1856, the first Indian patent Act granted certain exclusive privileges to the inventors of new inventions for a period of 14 years.   </a:t>
            </a:r>
            <a:r>
              <a:rPr lang="en-US" sz="2200" dirty="0">
                <a:latin typeface="+mn-lt"/>
              </a:rPr>
              <a:t>This Act was modified and </a:t>
            </a:r>
            <a:r>
              <a:rPr lang="en-US" sz="2200" b="1" i="1" dirty="0">
                <a:latin typeface="+mn-lt"/>
              </a:rPr>
              <a:t>re-enacted in 1859</a:t>
            </a:r>
            <a:r>
              <a:rPr lang="en-US" sz="2200" dirty="0">
                <a:latin typeface="+mn-lt"/>
              </a:rPr>
              <a:t> which conferred on the inventor </a:t>
            </a:r>
            <a:r>
              <a:rPr lang="en-US" sz="2200" b="1" i="1" dirty="0">
                <a:latin typeface="+mn-lt"/>
              </a:rPr>
              <a:t>the exclusive privileges to make, use and sell the invention for a period of 14 years.  </a:t>
            </a:r>
          </a:p>
          <a:p>
            <a:pPr marL="609600" indent="-609600" algn="just">
              <a:spcBef>
                <a:spcPct val="20000"/>
              </a:spcBef>
              <a:buFontTx/>
              <a:buChar char="•"/>
              <a:defRPr/>
            </a:pPr>
            <a:r>
              <a:rPr lang="en-US" sz="2200" b="1" i="1" dirty="0">
                <a:latin typeface="+mn-lt"/>
              </a:rPr>
              <a:t>In 1948, Govt. of India appointed a Patents Enquiry committee headed by Dr. Tek Chand </a:t>
            </a:r>
            <a:r>
              <a:rPr lang="en-US" sz="2200" dirty="0">
                <a:latin typeface="+mn-lt"/>
              </a:rPr>
              <a:t>to review the working of Patent Law in India.  The committee submitted its final report in 1953.</a:t>
            </a:r>
          </a:p>
          <a:p>
            <a:pPr marL="609600" indent="-609600" algn="just">
              <a:spcBef>
                <a:spcPct val="20000"/>
              </a:spcBef>
              <a:buFontTx/>
              <a:buChar char="•"/>
              <a:defRPr/>
            </a:pPr>
            <a:r>
              <a:rPr lang="en-US" sz="2200" dirty="0">
                <a:latin typeface="+mn-lt"/>
              </a:rPr>
              <a:t>The report noted that the </a:t>
            </a:r>
            <a:r>
              <a:rPr lang="en-US" sz="2200" b="1" i="1" dirty="0">
                <a:latin typeface="+mn-lt"/>
              </a:rPr>
              <a:t>Indian Patent System has failed to stimulate invention among Indians and to encourage the  development</a:t>
            </a:r>
            <a:r>
              <a:rPr lang="en-US" sz="2200" dirty="0">
                <a:latin typeface="+mn-lt"/>
              </a:rPr>
              <a:t> and exploitation of new inventions for industrial purposes in India.</a:t>
            </a:r>
          </a:p>
          <a:p>
            <a:pPr marL="609600" indent="-609600" algn="just">
              <a:spcBef>
                <a:spcPct val="20000"/>
              </a:spcBef>
              <a:buFontTx/>
              <a:buChar char="•"/>
              <a:defRPr/>
            </a:pPr>
            <a:r>
              <a:rPr lang="en-US" sz="2200" dirty="0">
                <a:latin typeface="+mn-lt"/>
              </a:rPr>
              <a:t>Based on the report of the Committee, a </a:t>
            </a:r>
            <a:r>
              <a:rPr lang="en-US" sz="2200" b="1" i="1" dirty="0">
                <a:latin typeface="+mn-lt"/>
              </a:rPr>
              <a:t>Patents Bill based on the U.K Patents Act, 1949 was introduced in Lok Sabha in 1953.  But the bill lapsed due to the dissolution  of Lok Sabha.</a:t>
            </a:r>
          </a:p>
        </p:txBody>
      </p:sp>
    </p:spTree>
    <p:extLst>
      <p:ext uri="{BB962C8B-B14F-4D97-AF65-F5344CB8AC3E}">
        <p14:creationId xmlns:p14="http://schemas.microsoft.com/office/powerpoint/2010/main" val="4020190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 name="Rectangle 3">
            <a:extLst>
              <a:ext uri="{FF2B5EF4-FFF2-40B4-BE49-F238E27FC236}">
                <a16:creationId xmlns:a16="http://schemas.microsoft.com/office/drawing/2014/main" id="{8856FB36-8501-836A-5FAE-B3D34FBD528F}"/>
              </a:ext>
            </a:extLst>
          </p:cNvPr>
          <p:cNvSpPr txBox="1">
            <a:spLocks noGrp="1" noChangeArrowheads="1"/>
          </p:cNvSpPr>
          <p:nvPr>
            <p:ph type="body" idx="1"/>
          </p:nvPr>
        </p:nvSpPr>
        <p:spPr>
          <a:xfrm>
            <a:off x="609600" y="1600200"/>
            <a:ext cx="10972800" cy="4525963"/>
          </a:xfrm>
          <a:prstGeom prst="rect">
            <a:avLst/>
          </a:prstGeom>
        </p:spPr>
        <p:txBody>
          <a:bodyPr/>
          <a:lstStyle/>
          <a:p>
            <a:pPr marL="398463" indent="-398463" algn="just">
              <a:spcBef>
                <a:spcPct val="20000"/>
              </a:spcBef>
              <a:buFontTx/>
              <a:buChar char="•"/>
              <a:tabLst>
                <a:tab pos="398463" algn="l"/>
              </a:tabLst>
              <a:defRPr/>
            </a:pPr>
            <a:r>
              <a:rPr lang="en-US" sz="2200" b="1" i="1" dirty="0">
                <a:latin typeface="+mn-lt"/>
              </a:rPr>
              <a:t>In 1957, the Govt. of India then appointed a Committee under Justice Rajagopala Ayyangar to suggest necessary changes and revise the patent law</a:t>
            </a:r>
            <a:r>
              <a:rPr lang="en-US" sz="2200" dirty="0">
                <a:latin typeface="+mn-lt"/>
              </a:rPr>
              <a:t> in India taking into consideration the social needs of the people of India.</a:t>
            </a:r>
          </a:p>
          <a:p>
            <a:pPr marL="398463" indent="-398463" algn="just">
              <a:spcBef>
                <a:spcPct val="20000"/>
              </a:spcBef>
              <a:buFontTx/>
              <a:buChar char="•"/>
              <a:defRPr/>
            </a:pPr>
            <a:r>
              <a:rPr lang="en-US" sz="2200" dirty="0">
                <a:latin typeface="+mn-lt"/>
              </a:rPr>
              <a:t>At that period, the </a:t>
            </a:r>
            <a:r>
              <a:rPr lang="en-US" sz="2200" b="1" i="1" dirty="0">
                <a:latin typeface="+mn-lt"/>
              </a:rPr>
              <a:t>Indian Drug Industry was dominated by the foreign multinationals</a:t>
            </a:r>
            <a:r>
              <a:rPr lang="en-US" sz="2200" dirty="0">
                <a:latin typeface="+mn-lt"/>
              </a:rPr>
              <a:t> who imported drugs into the Indian market.  Obviously, the prices of even life-saving drugs were the highest in India.  In this aspect, the </a:t>
            </a:r>
            <a:r>
              <a:rPr lang="en-US" sz="2200" b="1" i="1" dirty="0">
                <a:latin typeface="+mn-lt"/>
              </a:rPr>
              <a:t>Ayyangar Committee was guided by the Constitutional guarantee of economic and social justice enshrined in the Preamble of the Constitution of India &amp; Article 21 of constitution.</a:t>
            </a:r>
          </a:p>
          <a:p>
            <a:pPr marL="398463" indent="-398463" algn="just">
              <a:spcBef>
                <a:spcPct val="20000"/>
              </a:spcBef>
              <a:buFontTx/>
              <a:buChar char="•"/>
              <a:defRPr/>
            </a:pPr>
            <a:r>
              <a:rPr lang="en-US" sz="2200" dirty="0">
                <a:latin typeface="+mn-lt"/>
              </a:rPr>
              <a:t>In the above background the Committee recommended for the </a:t>
            </a:r>
            <a:r>
              <a:rPr lang="en-US" sz="2200" b="1" i="1" dirty="0">
                <a:latin typeface="+mn-lt"/>
              </a:rPr>
              <a:t>process patenting of drugs as against the product patenting</a:t>
            </a:r>
            <a:r>
              <a:rPr lang="en-US" sz="2200" dirty="0">
                <a:latin typeface="+mn-lt"/>
              </a:rPr>
              <a:t> to ensure that the medical needs of the poorer sections of India is met with. The Ayyangar Committee submitted its comprehensive report in September 1959.</a:t>
            </a:r>
          </a:p>
          <a:p>
            <a:pPr marL="609600" indent="-609600" algn="just">
              <a:spcBef>
                <a:spcPct val="20000"/>
              </a:spcBef>
              <a:buFontTx/>
              <a:buChar char="•"/>
              <a:defRPr/>
            </a:pPr>
            <a:endParaRPr lang="en-US" sz="2200" dirty="0">
              <a:latin typeface="+mn-lt"/>
            </a:endParaRPr>
          </a:p>
        </p:txBody>
      </p:sp>
    </p:spTree>
    <p:extLst>
      <p:ext uri="{BB962C8B-B14F-4D97-AF65-F5344CB8AC3E}">
        <p14:creationId xmlns:p14="http://schemas.microsoft.com/office/powerpoint/2010/main" val="2866724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 name="Rectangle 3">
            <a:extLst>
              <a:ext uri="{FF2B5EF4-FFF2-40B4-BE49-F238E27FC236}">
                <a16:creationId xmlns:a16="http://schemas.microsoft.com/office/drawing/2014/main" id="{43BA1010-1F9E-932D-02D5-BB5B9BC1AB69}"/>
              </a:ext>
            </a:extLst>
          </p:cNvPr>
          <p:cNvSpPr txBox="1">
            <a:spLocks noGrp="1" noChangeArrowheads="1"/>
          </p:cNvSpPr>
          <p:nvPr>
            <p:ph type="body" idx="1"/>
          </p:nvPr>
        </p:nvSpPr>
        <p:spPr>
          <a:xfrm>
            <a:off x="609600" y="1600200"/>
            <a:ext cx="10972800" cy="4525963"/>
          </a:xfrm>
          <a:prstGeom prst="rect">
            <a:avLst/>
          </a:prstGeom>
        </p:spPr>
        <p:txBody>
          <a:bodyPr/>
          <a:lstStyle/>
          <a:p>
            <a:pPr marL="609600" indent="-609600" algn="just">
              <a:spcBef>
                <a:spcPct val="20000"/>
              </a:spcBef>
              <a:buFontTx/>
              <a:buChar char="•"/>
              <a:defRPr/>
            </a:pPr>
            <a:r>
              <a:rPr lang="en-US" sz="2200" b="1" i="1" dirty="0">
                <a:latin typeface="+mn-lt"/>
              </a:rPr>
              <a:t>In pursuance to the Committee report, the Patents Bill with some additional changes in the field of food, medicine and drugs was introduced in Lok Sabha in 1965</a:t>
            </a:r>
            <a:r>
              <a:rPr lang="en-US" sz="2200" dirty="0">
                <a:latin typeface="+mn-lt"/>
              </a:rPr>
              <a:t>.  A joint committee of the Parliament was entrusted to study this Bill &amp; which made amendments to the Bill after a thorough consideration </a:t>
            </a:r>
            <a:r>
              <a:rPr lang="en-US" sz="2200" b="1" i="1" dirty="0">
                <a:latin typeface="+mn-lt"/>
              </a:rPr>
              <a:t>&amp;  Bill was passed in 1972</a:t>
            </a:r>
            <a:r>
              <a:rPr lang="en-US" sz="2200" dirty="0">
                <a:latin typeface="+mn-lt"/>
              </a:rPr>
              <a:t>.</a:t>
            </a:r>
          </a:p>
          <a:p>
            <a:pPr marL="609600" indent="-609600" algn="just">
              <a:spcBef>
                <a:spcPct val="20000"/>
              </a:spcBef>
              <a:buFontTx/>
              <a:buChar char="•"/>
              <a:defRPr/>
            </a:pPr>
            <a:r>
              <a:rPr lang="en-US" sz="2200" dirty="0">
                <a:latin typeface="+mn-lt"/>
              </a:rPr>
              <a:t>India being a party to the TRIPs Agreement is under an obligation to keep its </a:t>
            </a:r>
            <a:r>
              <a:rPr lang="en-US" sz="2200" b="1" i="1" dirty="0">
                <a:latin typeface="+mn-lt"/>
              </a:rPr>
              <a:t>Patent Law in conformity with TRIPS provisions.  </a:t>
            </a:r>
            <a:r>
              <a:rPr lang="en-US" sz="2200" dirty="0">
                <a:latin typeface="+mn-lt"/>
              </a:rPr>
              <a:t>The TRIPs Agreement mandates India to provide Product patents and to provide exclusive rights during the transition period.</a:t>
            </a:r>
          </a:p>
          <a:p>
            <a:pPr marL="609600" indent="-609600" algn="just">
              <a:spcBef>
                <a:spcPct val="20000"/>
              </a:spcBef>
              <a:buFontTx/>
              <a:buChar char="•"/>
              <a:defRPr/>
            </a:pPr>
            <a:r>
              <a:rPr lang="en-US" sz="2200" dirty="0">
                <a:latin typeface="+mn-lt"/>
              </a:rPr>
              <a:t>Incorporating theses  changes, </a:t>
            </a:r>
            <a:r>
              <a:rPr lang="en-US" sz="2200" b="1" i="1" dirty="0">
                <a:latin typeface="+mn-lt"/>
              </a:rPr>
              <a:t>the Patents Bill was introduced  in Lok Sabha in 1995 &amp; was then amended by the Patents Act, 1999 and then consequently in Patents Act, 2002.</a:t>
            </a:r>
          </a:p>
          <a:p>
            <a:pPr marL="609600" indent="-609600" algn="just">
              <a:spcBef>
                <a:spcPct val="20000"/>
              </a:spcBef>
              <a:buFontTx/>
              <a:buChar char="•"/>
              <a:defRPr/>
            </a:pPr>
            <a:r>
              <a:rPr lang="en-US" sz="2200" dirty="0">
                <a:latin typeface="+mn-lt"/>
              </a:rPr>
              <a:t>The Patent Act 2005 has been adopted thereby meeting the TRIPs deadline.</a:t>
            </a:r>
          </a:p>
        </p:txBody>
      </p:sp>
    </p:spTree>
    <p:extLst>
      <p:ext uri="{BB962C8B-B14F-4D97-AF65-F5344CB8AC3E}">
        <p14:creationId xmlns:p14="http://schemas.microsoft.com/office/powerpoint/2010/main" val="3717415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br>
              <a:rPr lang="en-US" altLang="en-US" sz="4400" b="1" dirty="0">
                <a:solidFill>
                  <a:schemeClr val="tx1"/>
                </a:solidFill>
              </a:rPr>
            </a:br>
            <a:r>
              <a:rPr lang="en-US" altLang="en-US" sz="4400" b="1" dirty="0">
                <a:solidFill>
                  <a:schemeClr val="tx1"/>
                </a:solidFill>
              </a:rPr>
              <a:t>Principles underlying Patent law in India</a:t>
            </a:r>
            <a:endParaRPr dirty="0"/>
          </a:p>
        </p:txBody>
      </p:sp>
      <p:sp>
        <p:nvSpPr>
          <p:cNvPr id="3" name="Content Placeholder 2">
            <a:extLst>
              <a:ext uri="{FF2B5EF4-FFF2-40B4-BE49-F238E27FC236}">
                <a16:creationId xmlns:a16="http://schemas.microsoft.com/office/drawing/2014/main" id="{CD409BCE-2E99-DFE2-1052-79C073B90291}"/>
              </a:ext>
            </a:extLst>
          </p:cNvPr>
          <p:cNvSpPr>
            <a:spLocks noGrp="1" noChangeArrowheads="1"/>
          </p:cNvSpPr>
          <p:nvPr>
            <p:ph type="body" idx="1"/>
          </p:nvPr>
        </p:nvSpPr>
        <p:spPr>
          <a:xfrm>
            <a:off x="609600" y="1600200"/>
            <a:ext cx="10972800" cy="4525963"/>
          </a:xfrm>
        </p:spPr>
        <p:txBody>
          <a:bodyPr/>
          <a:lstStyle/>
          <a:p>
            <a:pPr marL="514350" indent="-514350" algn="just" eaLnBrk="1" hangingPunct="1">
              <a:buFontTx/>
              <a:buAutoNum type="arabicPeriod"/>
            </a:pPr>
            <a:r>
              <a:rPr lang="en-US" altLang="en-US" sz="2600" b="1" dirty="0"/>
              <a:t>New – novelty requirement: </a:t>
            </a:r>
            <a:r>
              <a:rPr lang="en-US" altLang="en-US" sz="2600" dirty="0"/>
              <a:t>must have some new characteristic which is not known in the body of the existing knowledge (prior art).</a:t>
            </a:r>
          </a:p>
          <a:p>
            <a:pPr marL="514350" indent="-514350" algn="just" eaLnBrk="1" hangingPunct="1">
              <a:buFontTx/>
              <a:buAutoNum type="arabicPeriod"/>
            </a:pPr>
            <a:r>
              <a:rPr lang="en-US" altLang="en-US" sz="2600" b="1" dirty="0"/>
              <a:t>Non-Obvious </a:t>
            </a:r>
            <a:r>
              <a:rPr lang="en-US" altLang="en-US" sz="2600" dirty="0"/>
              <a:t>– involves an inventive step, which could not be deduced by a person with average knowledge of the technical field.</a:t>
            </a:r>
          </a:p>
          <a:p>
            <a:pPr marL="514350" indent="-514350" algn="just" eaLnBrk="1" hangingPunct="1">
              <a:buFontTx/>
              <a:buAutoNum type="arabicPeriod"/>
            </a:pPr>
            <a:r>
              <a:rPr lang="en-US" altLang="en-US" sz="2600" b="1" dirty="0"/>
              <a:t>Usefulness</a:t>
            </a:r>
            <a:r>
              <a:rPr lang="en-US" altLang="en-US" sz="2600" dirty="0"/>
              <a:t> – capable of industrial application of some economic/ commercial value. </a:t>
            </a:r>
          </a:p>
          <a:p>
            <a:pPr marL="514350" indent="-514350" algn="just" eaLnBrk="1" hangingPunct="1">
              <a:buFontTx/>
              <a:buAutoNum type="arabicPeriod"/>
            </a:pPr>
            <a:r>
              <a:rPr lang="en-US" altLang="en-US" sz="2600" b="1" dirty="0"/>
              <a:t>Should a patentable subject matter </a:t>
            </a:r>
            <a:r>
              <a:rPr lang="en-US" altLang="en-US" sz="2600" dirty="0"/>
              <a:t>– not excluded as not patentable (defined negatively)</a:t>
            </a:r>
          </a:p>
          <a:p>
            <a:pPr marL="514350" indent="-514350" eaLnBrk="1" hangingPunct="1">
              <a:buFontTx/>
              <a:buAutoNum type="arabicPeriod"/>
            </a:pPr>
            <a:endParaRPr lang="en-IN" altLang="en-US" sz="2600" dirty="0"/>
          </a:p>
        </p:txBody>
      </p:sp>
    </p:spTree>
    <p:extLst>
      <p:ext uri="{BB962C8B-B14F-4D97-AF65-F5344CB8AC3E}">
        <p14:creationId xmlns:p14="http://schemas.microsoft.com/office/powerpoint/2010/main" val="2690635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itle 1">
            <a:extLst>
              <a:ext uri="{FF2B5EF4-FFF2-40B4-BE49-F238E27FC236}">
                <a16:creationId xmlns:a16="http://schemas.microsoft.com/office/drawing/2014/main" id="{A2DA9908-7FF8-313B-C867-DD6181387DC5}"/>
              </a:ext>
            </a:extLst>
          </p:cNvPr>
          <p:cNvSpPr>
            <a:spLocks noGrp="1" noChangeArrowheads="1"/>
          </p:cNvSpPr>
          <p:nvPr>
            <p:ph type="title"/>
          </p:nvPr>
        </p:nvSpPr>
        <p:spPr>
          <a:xfrm>
            <a:off x="609600" y="274638"/>
            <a:ext cx="10972800" cy="1143000"/>
          </a:xfrm>
        </p:spPr>
        <p:txBody>
          <a:bodyPr/>
          <a:lstStyle/>
          <a:p>
            <a:pPr eaLnBrk="1" hangingPunct="1"/>
            <a:r>
              <a:rPr lang="en-US" altLang="en-US" sz="2400" b="1" dirty="0"/>
              <a:t>Legislative provisions regulating Patents</a:t>
            </a:r>
            <a:endParaRPr lang="en-IN" altLang="en-US" sz="2400" b="1" dirty="0"/>
          </a:p>
        </p:txBody>
      </p:sp>
      <p:sp>
        <p:nvSpPr>
          <p:cNvPr id="3" name="Content Placeholder 2">
            <a:extLst>
              <a:ext uri="{FF2B5EF4-FFF2-40B4-BE49-F238E27FC236}">
                <a16:creationId xmlns:a16="http://schemas.microsoft.com/office/drawing/2014/main" id="{30420169-227F-74FB-084E-B04A1F1BEA0E}"/>
              </a:ext>
            </a:extLst>
          </p:cNvPr>
          <p:cNvSpPr>
            <a:spLocks noGrp="1" noChangeArrowheads="1"/>
          </p:cNvSpPr>
          <p:nvPr>
            <p:ph type="body" idx="1"/>
          </p:nvPr>
        </p:nvSpPr>
        <p:spPr>
          <a:xfrm>
            <a:off x="609600" y="1600200"/>
            <a:ext cx="10972800" cy="4525963"/>
          </a:xfrm>
        </p:spPr>
        <p:txBody>
          <a:bodyPr/>
          <a:lstStyle/>
          <a:p>
            <a:pPr marL="0" indent="0" algn="just" eaLnBrk="1" hangingPunct="1">
              <a:lnSpc>
                <a:spcPct val="80000"/>
              </a:lnSpc>
              <a:buFontTx/>
              <a:buNone/>
              <a:defRPr/>
            </a:pPr>
            <a:r>
              <a:rPr lang="en-US" altLang="en-US" sz="2400" b="1" dirty="0"/>
              <a:t>Patent Act 2005</a:t>
            </a:r>
            <a:endParaRPr lang="en-IN" altLang="en-US" sz="2400" dirty="0"/>
          </a:p>
          <a:p>
            <a:pPr algn="just" eaLnBrk="1" hangingPunct="1">
              <a:lnSpc>
                <a:spcPct val="80000"/>
              </a:lnSpc>
              <a:defRPr/>
            </a:pPr>
            <a:r>
              <a:rPr lang="en-IN" altLang="en-US" sz="2400" dirty="0"/>
              <a:t>The Third Amendment of the Patents Act 1970, by way of the Patents (Amendment) Ordinance 2004 came into force on 1st January, 2005 incorporating the provisions for granting product patent in all fields of Technology including chemicals, food, drugs &amp; agrochemicals.</a:t>
            </a:r>
          </a:p>
          <a:p>
            <a:pPr algn="just" eaLnBrk="1" hangingPunct="1">
              <a:lnSpc>
                <a:spcPct val="80000"/>
              </a:lnSpc>
              <a:defRPr/>
            </a:pPr>
            <a:r>
              <a:rPr lang="en-IN" altLang="en-US" sz="2400" dirty="0"/>
              <a:t>There are </a:t>
            </a:r>
            <a:r>
              <a:rPr lang="en-IN" altLang="en-US" sz="2400" dirty="0">
                <a:highlight>
                  <a:srgbClr val="FFFF00"/>
                </a:highlight>
              </a:rPr>
              <a:t>four Schedules to the Patents (Amendment) Rules 2005</a:t>
            </a:r>
            <a:r>
              <a:rPr lang="en-IN" altLang="en-US" sz="2400" dirty="0"/>
              <a:t>; </a:t>
            </a:r>
          </a:p>
          <a:p>
            <a:pPr algn="just" eaLnBrk="1" hangingPunct="1">
              <a:lnSpc>
                <a:spcPct val="80000"/>
              </a:lnSpc>
              <a:defRPr/>
            </a:pPr>
            <a:r>
              <a:rPr lang="en-IN" altLang="en-US" sz="2400" dirty="0"/>
              <a:t>The First Schedule prescribes </a:t>
            </a:r>
            <a:r>
              <a:rPr lang="en-IN" altLang="en-US" sz="2400" dirty="0">
                <a:highlight>
                  <a:srgbClr val="FFFF00"/>
                </a:highlight>
              </a:rPr>
              <a:t>the fees to be paid;</a:t>
            </a:r>
          </a:p>
          <a:p>
            <a:pPr algn="just" eaLnBrk="1" hangingPunct="1">
              <a:lnSpc>
                <a:spcPct val="80000"/>
              </a:lnSpc>
              <a:defRPr/>
            </a:pPr>
            <a:r>
              <a:rPr lang="en-IN" altLang="en-US" sz="2400" dirty="0"/>
              <a:t>The Second Schedule specifies the </a:t>
            </a:r>
            <a:r>
              <a:rPr lang="en-IN" altLang="en-US" sz="2400" dirty="0">
                <a:highlight>
                  <a:srgbClr val="FFFF00"/>
                </a:highlight>
              </a:rPr>
              <a:t>list of forms and the texts of various forms required in connection with various activities under the Patents Act </a:t>
            </a:r>
            <a:r>
              <a:rPr lang="en-IN" altLang="en-US" sz="2400" dirty="0"/>
              <a:t>are set out in this schedule. </a:t>
            </a:r>
          </a:p>
          <a:p>
            <a:pPr algn="just" eaLnBrk="1" hangingPunct="1">
              <a:lnSpc>
                <a:spcPct val="80000"/>
              </a:lnSpc>
              <a:defRPr/>
            </a:pPr>
            <a:r>
              <a:rPr lang="en-IN" altLang="en-US" sz="2400" dirty="0"/>
              <a:t>These forms are to be used wherever required and if needed, they can be modified with the consent of the Controller. </a:t>
            </a:r>
          </a:p>
          <a:p>
            <a:pPr algn="just" eaLnBrk="1" hangingPunct="1">
              <a:lnSpc>
                <a:spcPct val="80000"/>
              </a:lnSpc>
              <a:defRPr/>
            </a:pPr>
            <a:r>
              <a:rPr lang="en-IN" altLang="en-US" sz="2400" dirty="0"/>
              <a:t>The Third Schedule prescribes </a:t>
            </a:r>
            <a:r>
              <a:rPr lang="en-IN" altLang="en-US" sz="2400" dirty="0">
                <a:highlight>
                  <a:srgbClr val="FFFF00"/>
                </a:highlight>
              </a:rPr>
              <a:t>form of Patent to be issued on Grant of the Patent</a:t>
            </a:r>
            <a:r>
              <a:rPr lang="en-IN" altLang="en-US" sz="2400" dirty="0"/>
              <a:t>. </a:t>
            </a:r>
          </a:p>
          <a:p>
            <a:pPr algn="just" eaLnBrk="1" hangingPunct="1">
              <a:lnSpc>
                <a:spcPct val="80000"/>
              </a:lnSpc>
              <a:defRPr/>
            </a:pPr>
            <a:r>
              <a:rPr lang="en-IN" altLang="en-US" sz="2400" dirty="0"/>
              <a:t>The Fourth Schedule prescribes </a:t>
            </a:r>
            <a:r>
              <a:rPr lang="en-IN" altLang="en-US" sz="2400" dirty="0">
                <a:highlight>
                  <a:srgbClr val="FFFF00"/>
                </a:highlight>
              </a:rPr>
              <a:t>costs to be awarded in various proceedings before the Controller under the Act.</a:t>
            </a:r>
          </a:p>
        </p:txBody>
      </p:sp>
    </p:spTree>
    <p:extLst>
      <p:ext uri="{BB962C8B-B14F-4D97-AF65-F5344CB8AC3E}">
        <p14:creationId xmlns:p14="http://schemas.microsoft.com/office/powerpoint/2010/main" val="3939019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1386930" cy="120629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IN" altLang="en-US" sz="4000" b="1" dirty="0"/>
              <a:t>ESTABLISHMENT OF PATENT</a:t>
            </a:r>
            <a:br>
              <a:rPr lang="en-IN" altLang="en-US" sz="4000" b="1" dirty="0"/>
            </a:br>
            <a:r>
              <a:rPr lang="en-IN" altLang="en-US" sz="4000" b="1" dirty="0"/>
              <a:t> ADMINISTRATION IN INDIA</a:t>
            </a:r>
            <a:br>
              <a:rPr lang="en-IN" altLang="en-US" sz="4000" b="1" dirty="0"/>
            </a:br>
            <a:endParaRPr sz="4000" dirty="0"/>
          </a:p>
        </p:txBody>
      </p:sp>
      <p:sp>
        <p:nvSpPr>
          <p:cNvPr id="2" name="Content Placeholder 2">
            <a:extLst>
              <a:ext uri="{FF2B5EF4-FFF2-40B4-BE49-F238E27FC236}">
                <a16:creationId xmlns:a16="http://schemas.microsoft.com/office/drawing/2014/main" id="{372054A3-F430-BEA6-3D8D-DAE3BFFFD492}"/>
              </a:ext>
            </a:extLst>
          </p:cNvPr>
          <p:cNvSpPr>
            <a:spLocks noGrp="1" noChangeArrowheads="1"/>
          </p:cNvSpPr>
          <p:nvPr>
            <p:ph type="body" idx="1"/>
          </p:nvPr>
        </p:nvSpPr>
        <p:spPr>
          <a:xfrm>
            <a:off x="609600" y="1600200"/>
            <a:ext cx="10972800" cy="4525963"/>
          </a:xfrm>
        </p:spPr>
        <p:txBody>
          <a:bodyPr/>
          <a:lstStyle/>
          <a:p>
            <a:pPr algn="just" eaLnBrk="1" hangingPunct="1">
              <a:lnSpc>
                <a:spcPct val="80000"/>
              </a:lnSpc>
            </a:pPr>
            <a:r>
              <a:rPr lang="en-IN" altLang="en-US" sz="2400" dirty="0"/>
              <a:t>Patent system in India is administered under the superintendence of the Controller General of Patents, Designs, Trademarks and Geographical Indications.</a:t>
            </a:r>
          </a:p>
          <a:p>
            <a:pPr algn="just" eaLnBrk="1" hangingPunct="1">
              <a:lnSpc>
                <a:spcPct val="80000"/>
              </a:lnSpc>
            </a:pPr>
            <a:r>
              <a:rPr lang="en-IN" altLang="en-US" sz="2400" dirty="0"/>
              <a:t>The Office of the Controller General functions under the Department of Industrial Policy and Promotion, Ministry of Commerce and Industry. </a:t>
            </a:r>
          </a:p>
          <a:p>
            <a:pPr algn="just" eaLnBrk="1" hangingPunct="1">
              <a:lnSpc>
                <a:spcPct val="80000"/>
              </a:lnSpc>
            </a:pPr>
            <a:r>
              <a:rPr lang="en-IN" altLang="en-US" sz="2400" dirty="0"/>
              <a:t>Controller General’s office is in Mumbai. There are four patent offices in India. </a:t>
            </a:r>
          </a:p>
          <a:p>
            <a:pPr algn="just" eaLnBrk="1" hangingPunct="1">
              <a:lnSpc>
                <a:spcPct val="80000"/>
              </a:lnSpc>
            </a:pPr>
            <a:r>
              <a:rPr lang="en-IN" altLang="en-US" sz="2400" dirty="0"/>
              <a:t>The Head Office is located at Kolkata and other Patent Offices are located at Delhi, Mumbai and Chennai. </a:t>
            </a:r>
          </a:p>
          <a:p>
            <a:pPr algn="just" eaLnBrk="1" hangingPunct="1">
              <a:lnSpc>
                <a:spcPct val="80000"/>
              </a:lnSpc>
            </a:pPr>
            <a:r>
              <a:rPr lang="en-IN" altLang="en-US" sz="2400" dirty="0"/>
              <a:t>The Controller General delegates his powers to Sr. Joint Controller, Joint Controllers, Deputy Controllers and Assistant Controllers. </a:t>
            </a:r>
          </a:p>
          <a:p>
            <a:pPr algn="just" eaLnBrk="1" hangingPunct="1">
              <a:lnSpc>
                <a:spcPct val="80000"/>
              </a:lnSpc>
            </a:pPr>
            <a:r>
              <a:rPr lang="en-IN" altLang="en-US" sz="2400" dirty="0"/>
              <a:t>Examiners of patents in each office discharge their duties according to the direction of the Controllers.</a:t>
            </a:r>
          </a:p>
        </p:txBody>
      </p:sp>
    </p:spTree>
    <p:extLst>
      <p:ext uri="{BB962C8B-B14F-4D97-AF65-F5344CB8AC3E}">
        <p14:creationId xmlns:p14="http://schemas.microsoft.com/office/powerpoint/2010/main" val="115272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BA913534-4DFE-9CDD-C661-74F7687DB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
            <a:ext cx="8382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E2E1F26-0531-7F19-495B-592310B56D47}"/>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a:t>Click to edit Master title style</a:t>
            </a:r>
            <a:endParaRPr lang="en-IN" altLang="en-US" sz="2800" b="1"/>
          </a:p>
        </p:txBody>
      </p:sp>
      <p:graphicFrame>
        <p:nvGraphicFramePr>
          <p:cNvPr id="4" name="Content Placeholder 3">
            <a:extLst>
              <a:ext uri="{FF2B5EF4-FFF2-40B4-BE49-F238E27FC236}">
                <a16:creationId xmlns:a16="http://schemas.microsoft.com/office/drawing/2014/main" id="{F3B342B6-8CDD-3821-0637-9320EDDE2592}"/>
              </a:ext>
            </a:extLst>
          </p:cNvPr>
          <p:cNvGraphicFramePr>
            <a:graphicFrameLocks noGrp="1"/>
          </p:cNvGraphicFramePr>
          <p:nvPr>
            <p:ph idx="4294967295"/>
          </p:nvPr>
        </p:nvGraphicFramePr>
        <p:xfrm>
          <a:off x="1752600" y="381000"/>
          <a:ext cx="8610600" cy="6172200"/>
        </p:xfrm>
        <a:graphic>
          <a:graphicData uri="http://schemas.openxmlformats.org/drawingml/2006/table">
            <a:tbl>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4446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latin typeface="Times New Roman" pitchFamily="18" charset="0"/>
                        </a:rPr>
                        <a:t>Office</a:t>
                      </a:r>
                      <a:endParaRPr kumimoji="0" lang="en-IN" sz="1600" b="1" i="0" u="none" strike="noStrike" cap="none" normalizeH="0" baseline="0" dirty="0">
                        <a:ln>
                          <a:noFill/>
                        </a:ln>
                        <a:solidFill>
                          <a:srgbClr val="FFFFFF"/>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latin typeface="Times New Roman" pitchFamily="18" charset="0"/>
                        </a:rPr>
                        <a:t>Territorial Jurisdiction </a:t>
                      </a:r>
                      <a:endParaRPr kumimoji="0" lang="en-IN" sz="1600" b="1" i="0" u="none" strike="noStrike" cap="none" normalizeH="0" baseline="0" dirty="0">
                        <a:ln>
                          <a:noFill/>
                        </a:ln>
                        <a:solidFill>
                          <a:srgbClr val="FFFFFF"/>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849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 The Patent Office Branch, Todi estates, IIIrd Floor, Sun Mill Compound, Lower parel (West), Mumbai – 400 013.</a:t>
                      </a:r>
                      <a:endParaRPr kumimoji="0" lang="en-IN" sz="1600" b="0" i="0" u="none" strike="noStrike" cap="none" normalizeH="0" baseline="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The states of Maharashtra, Gujarat and Madhya Pradesh and the Union Territories of Goa, Daman and Diu and Dadra and Nagar Haveli.</a:t>
                      </a:r>
                      <a:endParaRPr kumimoji="0" lang="en-IN" sz="1600" b="0" i="0" u="none" strike="noStrike" cap="none" normalizeH="0" baseline="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276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2. The Patent Office Branch , Intellectual Property Building, SICCO Area, </a:t>
                      </a:r>
                      <a:r>
                        <a:rPr kumimoji="0" lang="en-US" sz="1600" b="0" i="0" u="none" strike="noStrike" cap="none" normalizeH="0" baseline="0" dirty="0" err="1">
                          <a:ln>
                            <a:noFill/>
                          </a:ln>
                          <a:solidFill>
                            <a:srgbClr val="000000"/>
                          </a:solidFill>
                          <a:effectLst/>
                          <a:latin typeface="Times New Roman" pitchFamily="18" charset="0"/>
                        </a:rPr>
                        <a:t>Guindy</a:t>
                      </a:r>
                      <a:r>
                        <a:rPr kumimoji="0" lang="en-US" sz="1600" b="0" i="0" u="none" strike="noStrike" cap="none" normalizeH="0" baseline="0" dirty="0">
                          <a:ln>
                            <a:noFill/>
                          </a:ln>
                          <a:solidFill>
                            <a:srgbClr val="000000"/>
                          </a:solidFill>
                          <a:effectLst/>
                          <a:latin typeface="Times New Roman" pitchFamily="18" charset="0"/>
                        </a:rPr>
                        <a:t>, Chennai</a:t>
                      </a:r>
                      <a:endParaRPr kumimoji="0" lang="en-IN" sz="1600" b="0" i="0" u="none" strike="noStrike" cap="none" normalizeH="0" baseline="0" dirty="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The States of Andra Pradesh, Kerala, Tamil Nadu, Karnataka and the Union territories of Pondicherry, Laccadive, Minicoy and Aminidivi islands</a:t>
                      </a:r>
                      <a:endParaRPr kumimoji="0" lang="en-IN" sz="1600" b="0" i="0" u="none" strike="noStrike" cap="none" normalizeH="0" baseline="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1276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3. The Patent Office Branch, Unit No. 401 to 405, 3</a:t>
                      </a:r>
                      <a:r>
                        <a:rPr kumimoji="0" lang="en-US" sz="1600" b="0" i="0" u="none" strike="noStrike" cap="none" normalizeH="0" baseline="30000">
                          <a:ln>
                            <a:noFill/>
                          </a:ln>
                          <a:solidFill>
                            <a:srgbClr val="000000"/>
                          </a:solidFill>
                          <a:effectLst/>
                          <a:latin typeface="Times New Roman" pitchFamily="18" charset="0"/>
                        </a:rPr>
                        <a:t>rd</a:t>
                      </a:r>
                      <a:r>
                        <a:rPr kumimoji="0" lang="en-US" sz="1600" b="0" i="0" u="none" strike="noStrike" cap="none" normalizeH="0" baseline="0">
                          <a:ln>
                            <a:noFill/>
                          </a:ln>
                          <a:solidFill>
                            <a:srgbClr val="000000"/>
                          </a:solidFill>
                          <a:effectLst/>
                          <a:latin typeface="Times New Roman" pitchFamily="18" charset="0"/>
                        </a:rPr>
                        <a:t> Floor, Muncipal Market Building, Saraswathi Marg, Karol Bagh, New Delhi – 110005</a:t>
                      </a:r>
                      <a:endParaRPr kumimoji="0" lang="en-IN" sz="1600" b="0" i="0" u="none" strike="noStrike" cap="none" normalizeH="0" baseline="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The states of Haryana, Himachal Pradesh, Jammu and Kashmir, Punjab, Rajasthan and Uttar Pradesh and Union Territories of Chandigarh, and Delhi.</a:t>
                      </a:r>
                      <a:endParaRPr kumimoji="0" lang="en-IN" sz="1600" b="0" i="0" u="none" strike="noStrike" cap="none" normalizeH="0" baseline="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9849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4. The Patent Office, 5</a:t>
                      </a:r>
                      <a:r>
                        <a:rPr kumimoji="0" lang="en-US" sz="1600" b="0" i="0" u="none" strike="noStrike" cap="none" normalizeH="0" baseline="30000">
                          <a:ln>
                            <a:noFill/>
                          </a:ln>
                          <a:solidFill>
                            <a:srgbClr val="000000"/>
                          </a:solidFill>
                          <a:effectLst/>
                          <a:latin typeface="Times New Roman" pitchFamily="18" charset="0"/>
                        </a:rPr>
                        <a:t>th</a:t>
                      </a:r>
                      <a:r>
                        <a:rPr kumimoji="0" lang="en-US" sz="1600" b="0" i="0" u="none" strike="noStrike" cap="none" normalizeH="0" baseline="0">
                          <a:ln>
                            <a:noFill/>
                          </a:ln>
                          <a:solidFill>
                            <a:srgbClr val="000000"/>
                          </a:solidFill>
                          <a:effectLst/>
                          <a:latin typeface="Times New Roman" pitchFamily="18" charset="0"/>
                        </a:rPr>
                        <a:t> and 7</a:t>
                      </a:r>
                      <a:r>
                        <a:rPr kumimoji="0" lang="en-US" sz="1600" b="0" i="0" u="none" strike="noStrike" cap="none" normalizeH="0" baseline="30000">
                          <a:ln>
                            <a:noFill/>
                          </a:ln>
                          <a:solidFill>
                            <a:srgbClr val="000000"/>
                          </a:solidFill>
                          <a:effectLst/>
                          <a:latin typeface="Times New Roman" pitchFamily="18" charset="0"/>
                        </a:rPr>
                        <a:t>th</a:t>
                      </a:r>
                      <a:r>
                        <a:rPr kumimoji="0" lang="en-US" sz="1600" b="0" i="0" u="none" strike="noStrike" cap="none" normalizeH="0" baseline="0">
                          <a:ln>
                            <a:noFill/>
                          </a:ln>
                          <a:solidFill>
                            <a:srgbClr val="000000"/>
                          </a:solidFill>
                          <a:effectLst/>
                          <a:latin typeface="Times New Roman" pitchFamily="18" charset="0"/>
                        </a:rPr>
                        <a:t> Floor, Nizam Palace, Acharya Jagadish Chandra Bose Road, Calcutta – 700 017.</a:t>
                      </a:r>
                      <a:endParaRPr kumimoji="0" lang="en-IN" sz="1600" b="0" i="0" u="none" strike="noStrike" cap="none" normalizeH="0" baseline="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The rest of India</a:t>
                      </a:r>
                      <a:endParaRPr kumimoji="0" lang="en-IN" sz="1600" b="0" i="0" u="none" strike="noStrike" cap="none" normalizeH="0" baseline="0" dirty="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12038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C00000"/>
                          </a:solidFill>
                          <a:effectLst/>
                          <a:latin typeface="Times New Roman" pitchFamily="18" charset="0"/>
                        </a:rPr>
                        <a:t>The Address of Patent Information Office</a:t>
                      </a:r>
                      <a:r>
                        <a:rPr kumimoji="0" lang="en-US" sz="1600" b="0" i="0" u="none" strike="noStrike" cap="none" normalizeH="0" baseline="0" dirty="0">
                          <a:ln>
                            <a:noFill/>
                          </a:ln>
                          <a:solidFill>
                            <a:srgbClr val="C00000"/>
                          </a:solidFill>
                          <a:effectLst/>
                          <a:latin typeface="Times New Roman" pitchFamily="18" charset="0"/>
                        </a:rPr>
                        <a:t>:</a:t>
                      </a:r>
                      <a:endParaRPr kumimoji="0" lang="en-IN" sz="1600" b="0" i="0" u="none" strike="noStrike" cap="none" normalizeH="0" baseline="0" dirty="0">
                        <a:ln>
                          <a:noFill/>
                        </a:ln>
                        <a:solidFill>
                          <a:srgbClr val="C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18" charset="0"/>
                        </a:rPr>
                        <a:t>Patent Information System, 3</a:t>
                      </a:r>
                      <a:r>
                        <a:rPr kumimoji="0" lang="en-US" sz="2000" b="0" i="0" u="none" strike="noStrike" cap="none" normalizeH="0" baseline="30000" dirty="0">
                          <a:ln>
                            <a:noFill/>
                          </a:ln>
                          <a:solidFill>
                            <a:srgbClr val="C00000"/>
                          </a:solidFill>
                          <a:effectLst/>
                          <a:latin typeface="Times New Roman" pitchFamily="18" charset="0"/>
                        </a:rPr>
                        <a:t>rd</a:t>
                      </a:r>
                      <a:r>
                        <a:rPr kumimoji="0" lang="en-US" sz="2000" b="0" i="0" u="none" strike="noStrike" cap="none" normalizeH="0" baseline="0" dirty="0">
                          <a:ln>
                            <a:noFill/>
                          </a:ln>
                          <a:solidFill>
                            <a:srgbClr val="C00000"/>
                          </a:solidFill>
                          <a:effectLst/>
                          <a:latin typeface="Times New Roman" pitchFamily="18" charset="0"/>
                        </a:rPr>
                        <a:t> Floor, Block C, </a:t>
                      </a:r>
                      <a:r>
                        <a:rPr kumimoji="0" lang="en-US" sz="2000" b="0" i="0" u="none" strike="noStrike" cap="none" normalizeH="0" baseline="0" dirty="0" err="1">
                          <a:ln>
                            <a:noFill/>
                          </a:ln>
                          <a:solidFill>
                            <a:srgbClr val="C00000"/>
                          </a:solidFill>
                          <a:effectLst/>
                          <a:latin typeface="Times New Roman" pitchFamily="18" charset="0"/>
                        </a:rPr>
                        <a:t>C.G.O.Complex</a:t>
                      </a:r>
                      <a:r>
                        <a:rPr kumimoji="0" lang="en-US" sz="2000" b="0" i="0" u="none" strike="noStrike" cap="none" normalizeH="0" baseline="0" dirty="0">
                          <a:ln>
                            <a:noFill/>
                          </a:ln>
                          <a:solidFill>
                            <a:srgbClr val="C00000"/>
                          </a:solidFill>
                          <a:effectLst/>
                          <a:latin typeface="Times New Roman" pitchFamily="18" charset="0"/>
                        </a:rPr>
                        <a:t>, Seminary Hills, Nagpur.</a:t>
                      </a:r>
                      <a:endParaRPr kumimoji="0" lang="en-IN" sz="2000" b="0" i="0" u="none" strike="noStrike" cap="none" normalizeH="0" baseline="0" dirty="0">
                        <a:ln>
                          <a:noFill/>
                        </a:ln>
                        <a:solidFill>
                          <a:srgbClr val="C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8539ED9-F8B8-664C-3C32-4C50CF2D6842}"/>
              </a:ext>
            </a:extLst>
          </p:cNvPr>
          <p:cNvSpPr>
            <a:spLocks noGrp="1" noChangeArrowheads="1"/>
          </p:cNvSpPr>
          <p:nvPr>
            <p:ph type="title"/>
          </p:nvPr>
        </p:nvSpPr>
        <p:spPr>
          <a:xfrm>
            <a:off x="2209800" y="76200"/>
            <a:ext cx="7772400" cy="381000"/>
          </a:xfrm>
        </p:spPr>
        <p:txBody>
          <a:bodyPr/>
          <a:lstStyle/>
          <a:p>
            <a:pPr eaLnBrk="1" hangingPunct="1"/>
            <a:r>
              <a:rPr lang="en-US" altLang="en-US" sz="2800" b="1"/>
              <a:t>Patentable Subject matters </a:t>
            </a:r>
            <a:endParaRPr lang="en-IN" altLang="en-US" sz="2800" b="1"/>
          </a:p>
        </p:txBody>
      </p:sp>
      <p:sp>
        <p:nvSpPr>
          <p:cNvPr id="37891" name="Content Placeholder 2">
            <a:extLst>
              <a:ext uri="{FF2B5EF4-FFF2-40B4-BE49-F238E27FC236}">
                <a16:creationId xmlns:a16="http://schemas.microsoft.com/office/drawing/2014/main" id="{44906BED-67C0-ECF6-B2CE-62F1976F6255}"/>
              </a:ext>
            </a:extLst>
          </p:cNvPr>
          <p:cNvSpPr>
            <a:spLocks noGrp="1" noChangeArrowheads="1"/>
          </p:cNvSpPr>
          <p:nvPr>
            <p:ph idx="1"/>
          </p:nvPr>
        </p:nvSpPr>
        <p:spPr>
          <a:xfrm>
            <a:off x="1752600" y="457200"/>
            <a:ext cx="8610600" cy="5943600"/>
          </a:xfrm>
        </p:spPr>
        <p:txBody>
          <a:bodyPr/>
          <a:lstStyle/>
          <a:p>
            <a:pPr algn="just" eaLnBrk="1" hangingPunct="1"/>
            <a:r>
              <a:rPr lang="en-IN" altLang="en-US" sz="2400"/>
              <a:t>A patent can be granted for an invention which may be related to any process or product.</a:t>
            </a:r>
          </a:p>
          <a:p>
            <a:pPr algn="just" eaLnBrk="1" hangingPunct="1"/>
            <a:r>
              <a:rPr lang="en-IN" altLang="en-US" sz="2400"/>
              <a:t> The word “Invention “ has been defined under the Patents Act 1970 as amended from time to time.</a:t>
            </a:r>
          </a:p>
          <a:p>
            <a:pPr algn="just" eaLnBrk="1" hangingPunct="1"/>
            <a:r>
              <a:rPr lang="en-IN" altLang="en-US" sz="2400" i="1"/>
              <a:t>“An </a:t>
            </a:r>
            <a:r>
              <a:rPr lang="en-IN" altLang="en-US" sz="2400" b="1" i="1"/>
              <a:t>invention means a new product or process involving an inventive step and </a:t>
            </a:r>
            <a:r>
              <a:rPr lang="en-IN" altLang="en-US" sz="2400" i="1"/>
              <a:t>capable of industrial application”</a:t>
            </a:r>
          </a:p>
          <a:p>
            <a:pPr algn="just" eaLnBrk="1" hangingPunct="1"/>
            <a:r>
              <a:rPr lang="en-IN" altLang="en-US" sz="2400"/>
              <a:t>“ </a:t>
            </a:r>
            <a:r>
              <a:rPr lang="en-IN" altLang="en-US" sz="2400" b="1"/>
              <a:t>New invention” is defined as any invention or technology which has not been anticipated by publication in any document or used in the country or elsewhere in the world before the date of filing of patent application with complete specification, i.e. the subject matter has not fallen in public domain or that it does not form part of the state of the art; </a:t>
            </a:r>
            <a:endParaRPr lang="en-IN" altLang="en-US" sz="2400"/>
          </a:p>
          <a:p>
            <a:pPr algn="just" eaLnBrk="1" hangingPunct="1"/>
            <a:r>
              <a:rPr lang="en-IN" altLang="en-US" sz="2400"/>
              <a:t>Where, </a:t>
            </a:r>
            <a:r>
              <a:rPr lang="en-IN" altLang="en-US" sz="2400" b="1" i="1"/>
              <a:t>Capable of industrial application, in relation to an invention, means that the </a:t>
            </a:r>
            <a:r>
              <a:rPr lang="en-IN" altLang="en-US" sz="2400" i="1"/>
              <a:t>invention is capable of being made or used in an industry </a:t>
            </a:r>
          </a:p>
          <a:p>
            <a:pPr algn="just" eaLnBrk="1" hangingPunct="1"/>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961292" y="795143"/>
            <a:ext cx="10972800" cy="1143000"/>
          </a:xfrm>
          <a:prstGeom prst="rect">
            <a:avLst/>
          </a:prstGeom>
          <a:noFill/>
          <a:ln>
            <a:noFill/>
          </a:ln>
        </p:spPr>
        <p:txBody>
          <a:bodyPr spcFirstLastPara="1" wrap="square" lIns="91425" tIns="45700" rIns="91425" bIns="45700" anchor="t" anchorCtr="0">
            <a:noAutofit/>
          </a:bodyPr>
          <a:lstStyle/>
          <a:p>
            <a:r>
              <a:rPr lang="en-US" sz="3600" b="1" spc="-5" dirty="0">
                <a:latin typeface="Arial"/>
                <a:cs typeface="Arial"/>
              </a:rPr>
              <a:t>Meaning</a:t>
            </a:r>
            <a:r>
              <a:rPr lang="en-US" sz="3600" b="1" dirty="0">
                <a:latin typeface="Arial"/>
                <a:cs typeface="Arial"/>
              </a:rPr>
              <a:t> </a:t>
            </a:r>
            <a:r>
              <a:rPr lang="en-US" sz="3600" b="1" spc="-5" dirty="0">
                <a:latin typeface="Arial"/>
                <a:cs typeface="Arial"/>
              </a:rPr>
              <a:t>of</a:t>
            </a:r>
            <a:r>
              <a:rPr lang="en-US" sz="3600" b="1" spc="15" dirty="0">
                <a:latin typeface="Arial"/>
                <a:cs typeface="Arial"/>
              </a:rPr>
              <a:t> </a:t>
            </a:r>
            <a:r>
              <a:rPr lang="en-US" sz="3600" b="1" spc="-5" dirty="0">
                <a:latin typeface="Arial"/>
                <a:cs typeface="Arial"/>
              </a:rPr>
              <a:t>Intellectual</a:t>
            </a:r>
            <a:r>
              <a:rPr lang="en-US" sz="3600" b="1" spc="35" dirty="0">
                <a:latin typeface="Arial"/>
                <a:cs typeface="Arial"/>
              </a:rPr>
              <a:t> </a:t>
            </a:r>
            <a:r>
              <a:rPr lang="en-US" sz="3600" b="1" spc="-5" dirty="0">
                <a:latin typeface="Arial"/>
                <a:cs typeface="Arial"/>
              </a:rPr>
              <a:t>Property</a:t>
            </a:r>
            <a:br>
              <a:rPr lang="en-US" sz="4400" dirty="0">
                <a:latin typeface="Arial"/>
                <a:cs typeface="Arial"/>
              </a:rPr>
            </a:br>
            <a:endParaRPr dirty="0"/>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marR="8255" indent="0">
              <a:lnSpc>
                <a:spcPct val="100000"/>
              </a:lnSpc>
              <a:spcBef>
                <a:spcPts val="530"/>
              </a:spcBef>
              <a:buNone/>
            </a:pPr>
            <a:r>
              <a:rPr lang="en-US" sz="2000" spc="-5" dirty="0">
                <a:latin typeface="Arial MT"/>
                <a:cs typeface="Arial MT"/>
              </a:rPr>
              <a:t>Intellectual</a:t>
            </a:r>
            <a:r>
              <a:rPr lang="en-US" sz="2000" spc="285" dirty="0">
                <a:latin typeface="Arial MT"/>
                <a:cs typeface="Arial MT"/>
              </a:rPr>
              <a:t> </a:t>
            </a:r>
            <a:r>
              <a:rPr lang="en-US" sz="2000" spc="-5" dirty="0">
                <a:latin typeface="Arial MT"/>
                <a:cs typeface="Arial MT"/>
              </a:rPr>
              <a:t>Property</a:t>
            </a:r>
            <a:r>
              <a:rPr lang="en-US" sz="2000" spc="280" dirty="0">
                <a:latin typeface="Arial MT"/>
                <a:cs typeface="Arial MT"/>
              </a:rPr>
              <a:t> </a:t>
            </a:r>
            <a:r>
              <a:rPr lang="en-US" sz="2000" dirty="0">
                <a:latin typeface="Arial MT"/>
                <a:cs typeface="Arial MT"/>
              </a:rPr>
              <a:t>rights</a:t>
            </a:r>
            <a:r>
              <a:rPr lang="en-US" sz="2000" spc="300" dirty="0">
                <a:latin typeface="Arial MT"/>
                <a:cs typeface="Arial MT"/>
              </a:rPr>
              <a:t> </a:t>
            </a:r>
            <a:r>
              <a:rPr lang="en-US" sz="2000" dirty="0">
                <a:latin typeface="Arial MT"/>
                <a:cs typeface="Arial MT"/>
              </a:rPr>
              <a:t>so</a:t>
            </a:r>
            <a:r>
              <a:rPr lang="en-US" sz="2000" spc="280" dirty="0">
                <a:latin typeface="Arial MT"/>
                <a:cs typeface="Arial MT"/>
              </a:rPr>
              <a:t> </a:t>
            </a:r>
            <a:r>
              <a:rPr lang="en-US" sz="2000" spc="-5" dirty="0">
                <a:latin typeface="Arial MT"/>
                <a:cs typeface="Arial MT"/>
              </a:rPr>
              <a:t>far</a:t>
            </a:r>
            <a:r>
              <a:rPr lang="en-US" sz="2000" spc="290" dirty="0">
                <a:latin typeface="Arial MT"/>
                <a:cs typeface="Arial MT"/>
              </a:rPr>
              <a:t> </a:t>
            </a:r>
            <a:r>
              <a:rPr lang="en-US" sz="2000" dirty="0">
                <a:latin typeface="Arial MT"/>
                <a:cs typeface="Arial MT"/>
              </a:rPr>
              <a:t>identified</a:t>
            </a:r>
            <a:r>
              <a:rPr lang="en-US" sz="2000" spc="285" dirty="0">
                <a:latin typeface="Arial MT"/>
                <a:cs typeface="Arial MT"/>
              </a:rPr>
              <a:t> </a:t>
            </a:r>
            <a:r>
              <a:rPr lang="en-US" sz="2000" spc="-5" dirty="0">
                <a:latin typeface="Arial MT"/>
                <a:cs typeface="Arial MT"/>
              </a:rPr>
              <a:t>for</a:t>
            </a:r>
            <a:r>
              <a:rPr lang="en-US" sz="2000" spc="290" dirty="0">
                <a:latin typeface="Arial MT"/>
                <a:cs typeface="Arial MT"/>
              </a:rPr>
              <a:t> </a:t>
            </a:r>
            <a:r>
              <a:rPr lang="en-US" sz="2000" dirty="0">
                <a:latin typeface="Arial MT"/>
                <a:cs typeface="Arial MT"/>
              </a:rPr>
              <a:t>the</a:t>
            </a:r>
            <a:r>
              <a:rPr lang="en-US" sz="2000" spc="290" dirty="0">
                <a:latin typeface="Arial MT"/>
                <a:cs typeface="Arial MT"/>
              </a:rPr>
              <a:t> </a:t>
            </a:r>
            <a:r>
              <a:rPr lang="en-US" sz="2000" spc="-5" dirty="0">
                <a:latin typeface="Arial MT"/>
                <a:cs typeface="Arial MT"/>
              </a:rPr>
              <a:t>purpose</a:t>
            </a:r>
            <a:r>
              <a:rPr lang="en-US" sz="2000" spc="305" dirty="0">
                <a:latin typeface="Arial MT"/>
                <a:cs typeface="Arial MT"/>
              </a:rPr>
              <a:t> </a:t>
            </a:r>
            <a:r>
              <a:rPr lang="en-US" sz="2000" spc="-5" dirty="0">
                <a:latin typeface="Arial MT"/>
                <a:cs typeface="Arial MT"/>
              </a:rPr>
              <a:t>of</a:t>
            </a:r>
            <a:r>
              <a:rPr lang="en-US" sz="2000" spc="280" dirty="0">
                <a:latin typeface="Arial MT"/>
                <a:cs typeface="Arial MT"/>
              </a:rPr>
              <a:t> </a:t>
            </a:r>
            <a:r>
              <a:rPr lang="en-US" sz="2000" spc="-5" dirty="0">
                <a:latin typeface="Arial MT"/>
                <a:cs typeface="Arial MT"/>
              </a:rPr>
              <a:t>legal </a:t>
            </a:r>
            <a:r>
              <a:rPr lang="en-US" sz="2000" spc="-595" dirty="0">
                <a:latin typeface="Arial MT"/>
                <a:cs typeface="Arial MT"/>
              </a:rPr>
              <a:t> </a:t>
            </a:r>
            <a:r>
              <a:rPr lang="en-US" sz="2000" spc="-5" dirty="0">
                <a:latin typeface="Arial MT"/>
                <a:cs typeface="Arial MT"/>
              </a:rPr>
              <a:t>protection</a:t>
            </a:r>
            <a:r>
              <a:rPr lang="en-US" sz="2000" spc="5" dirty="0">
                <a:latin typeface="Arial MT"/>
                <a:cs typeface="Arial MT"/>
              </a:rPr>
              <a:t> </a:t>
            </a:r>
            <a:r>
              <a:rPr lang="en-US" sz="2000" spc="-5" dirty="0">
                <a:latin typeface="Arial MT"/>
                <a:cs typeface="Arial MT"/>
              </a:rPr>
              <a:t>are</a:t>
            </a:r>
            <a:r>
              <a:rPr lang="en-US" sz="2000" spc="15" dirty="0">
                <a:latin typeface="Arial MT"/>
                <a:cs typeface="Arial MT"/>
              </a:rPr>
              <a:t> </a:t>
            </a:r>
            <a:r>
              <a:rPr lang="en-US" sz="2000" spc="-5" dirty="0">
                <a:latin typeface="Arial MT"/>
                <a:cs typeface="Arial MT"/>
              </a:rPr>
              <a:t>as</a:t>
            </a:r>
            <a:r>
              <a:rPr lang="en-US" sz="2000" spc="5" dirty="0">
                <a:latin typeface="Arial MT"/>
                <a:cs typeface="Arial MT"/>
              </a:rPr>
              <a:t> </a:t>
            </a:r>
            <a:r>
              <a:rPr lang="en-US" sz="2000" dirty="0">
                <a:latin typeface="Arial MT"/>
                <a:cs typeface="Arial MT"/>
              </a:rPr>
              <a:t>follows:</a:t>
            </a:r>
          </a:p>
          <a:p>
            <a:pPr marL="354965" indent="-342900">
              <a:spcBef>
                <a:spcPts val="530"/>
              </a:spcBef>
              <a:tabLst>
                <a:tab pos="304165" algn="l"/>
                <a:tab pos="1616075" algn="l"/>
                <a:tab pos="2321560" algn="l"/>
                <a:tab pos="3681095" algn="l"/>
                <a:tab pos="5289550" algn="l"/>
                <a:tab pos="7176134" algn="l"/>
              </a:tabLst>
            </a:pPr>
            <a:r>
              <a:rPr lang="en-US" sz="2000" b="1" dirty="0">
                <a:latin typeface="Arial"/>
                <a:cs typeface="Arial"/>
              </a:rPr>
              <a:t>Rights	of	</a:t>
            </a:r>
            <a:r>
              <a:rPr lang="en-US" sz="2000" b="1" dirty="0">
                <a:highlight>
                  <a:srgbClr val="FFFF00"/>
                </a:highlight>
                <a:latin typeface="Arial"/>
                <a:cs typeface="Arial"/>
              </a:rPr>
              <a:t>artists,	painters,	musicians,	sculptors,</a:t>
            </a:r>
            <a:r>
              <a:rPr lang="en-US" sz="2000" dirty="0">
                <a:highlight>
                  <a:srgbClr val="FFFF00"/>
                </a:highlight>
                <a:latin typeface="Arial"/>
                <a:cs typeface="Arial"/>
              </a:rPr>
              <a:t> </a:t>
            </a:r>
            <a:r>
              <a:rPr lang="en-US" sz="2000" b="1" spc="-5" dirty="0">
                <a:highlight>
                  <a:srgbClr val="FFFF00"/>
                </a:highlight>
                <a:latin typeface="Arial"/>
                <a:cs typeface="Arial"/>
              </a:rPr>
              <a:t>photographers</a:t>
            </a:r>
            <a:r>
              <a:rPr lang="en-US" sz="2000" b="1" spc="65" dirty="0">
                <a:highlight>
                  <a:srgbClr val="FFFF00"/>
                </a:highlight>
                <a:latin typeface="Arial"/>
                <a:cs typeface="Arial"/>
              </a:rPr>
              <a:t> </a:t>
            </a:r>
            <a:r>
              <a:rPr lang="en-US" sz="2000" b="1" dirty="0">
                <a:latin typeface="Arial"/>
                <a:cs typeface="Arial"/>
              </a:rPr>
              <a:t>and</a:t>
            </a:r>
            <a:r>
              <a:rPr lang="en-US" sz="2000" b="1" spc="20" dirty="0">
                <a:latin typeface="Arial"/>
                <a:cs typeface="Arial"/>
              </a:rPr>
              <a:t> </a:t>
            </a:r>
            <a:r>
              <a:rPr lang="en-US" sz="2000" b="1" spc="-5" dirty="0">
                <a:latin typeface="Arial"/>
                <a:cs typeface="Arial"/>
              </a:rPr>
              <a:t>authors</a:t>
            </a:r>
            <a:r>
              <a:rPr lang="en-US" sz="2000" b="1" spc="35" dirty="0">
                <a:latin typeface="Arial"/>
                <a:cs typeface="Arial"/>
              </a:rPr>
              <a:t> </a:t>
            </a:r>
            <a:r>
              <a:rPr lang="en-US" sz="2000" spc="-5" dirty="0">
                <a:latin typeface="Arial MT"/>
                <a:cs typeface="Arial MT"/>
              </a:rPr>
              <a:t>for</a:t>
            </a:r>
            <a:r>
              <a:rPr lang="en-US" sz="2000" spc="25" dirty="0">
                <a:latin typeface="Arial MT"/>
                <a:cs typeface="Arial MT"/>
              </a:rPr>
              <a:t> </a:t>
            </a:r>
            <a:r>
              <a:rPr lang="en-US" sz="2000" spc="-5" dirty="0">
                <a:latin typeface="Arial MT"/>
                <a:cs typeface="Arial MT"/>
              </a:rPr>
              <a:t>copyright</a:t>
            </a:r>
            <a:r>
              <a:rPr lang="en-US" sz="2000" spc="25" dirty="0">
                <a:latin typeface="Arial MT"/>
                <a:cs typeface="Arial MT"/>
              </a:rPr>
              <a:t> </a:t>
            </a:r>
            <a:r>
              <a:rPr lang="en-US" sz="2000" spc="-5" dirty="0">
                <a:latin typeface="Arial MT"/>
                <a:cs typeface="Arial MT"/>
              </a:rPr>
              <a:t>in</a:t>
            </a:r>
            <a:r>
              <a:rPr lang="en-US" sz="2000" dirty="0">
                <a:latin typeface="Arial MT"/>
                <a:cs typeface="Arial MT"/>
              </a:rPr>
              <a:t> </a:t>
            </a:r>
            <a:r>
              <a:rPr lang="en-US" sz="2000" spc="-5" dirty="0">
                <a:latin typeface="Arial MT"/>
                <a:cs typeface="Arial MT"/>
              </a:rPr>
              <a:t>their</a:t>
            </a:r>
            <a:r>
              <a:rPr lang="en-US" sz="2000" spc="30" dirty="0">
                <a:latin typeface="Arial MT"/>
                <a:cs typeface="Arial MT"/>
              </a:rPr>
              <a:t> </a:t>
            </a:r>
            <a:r>
              <a:rPr lang="en-US" sz="2000" spc="-5" dirty="0">
                <a:latin typeface="Arial MT"/>
                <a:cs typeface="Arial MT"/>
              </a:rPr>
              <a:t>works.</a:t>
            </a:r>
            <a:endParaRPr lang="en-US" sz="2000" dirty="0">
              <a:latin typeface="Arial MT"/>
              <a:cs typeface="Arial MT"/>
            </a:endParaRPr>
          </a:p>
          <a:p>
            <a:pPr>
              <a:lnSpc>
                <a:spcPct val="100000"/>
              </a:lnSpc>
              <a:spcBef>
                <a:spcPts val="15"/>
              </a:spcBef>
            </a:pPr>
            <a:endParaRPr lang="en-US" sz="2000" dirty="0">
              <a:latin typeface="Arial MT"/>
              <a:cs typeface="Arial MT"/>
            </a:endParaRPr>
          </a:p>
          <a:p>
            <a:pPr marL="354965" indent="-342900">
              <a:spcBef>
                <a:spcPts val="5"/>
              </a:spcBef>
              <a:tabLst>
                <a:tab pos="304165" algn="l"/>
              </a:tabLst>
            </a:pPr>
            <a:r>
              <a:rPr lang="en-US" sz="2000" b="1" dirty="0">
                <a:latin typeface="Arial"/>
                <a:cs typeface="Arial"/>
              </a:rPr>
              <a:t>Rights</a:t>
            </a:r>
            <a:r>
              <a:rPr lang="en-US" sz="2000" b="1" spc="335" dirty="0">
                <a:latin typeface="Arial"/>
                <a:cs typeface="Arial"/>
              </a:rPr>
              <a:t> </a:t>
            </a:r>
            <a:r>
              <a:rPr lang="en-US" sz="2000" b="1" dirty="0">
                <a:latin typeface="Arial"/>
                <a:cs typeface="Arial"/>
              </a:rPr>
              <a:t>of</a:t>
            </a:r>
            <a:r>
              <a:rPr lang="en-US" sz="2000" b="1" spc="325" dirty="0">
                <a:latin typeface="Arial"/>
                <a:cs typeface="Arial"/>
              </a:rPr>
              <a:t> </a:t>
            </a:r>
            <a:r>
              <a:rPr lang="en-US" sz="2000" b="1" dirty="0">
                <a:highlight>
                  <a:srgbClr val="FFFF00"/>
                </a:highlight>
                <a:latin typeface="Arial"/>
                <a:cs typeface="Arial"/>
              </a:rPr>
              <a:t>computer</a:t>
            </a:r>
            <a:r>
              <a:rPr lang="en-US" sz="2000" b="1" spc="340" dirty="0">
                <a:highlight>
                  <a:srgbClr val="FFFF00"/>
                </a:highlight>
                <a:latin typeface="Arial"/>
                <a:cs typeface="Arial"/>
              </a:rPr>
              <a:t> </a:t>
            </a:r>
            <a:r>
              <a:rPr lang="en-US" sz="2000" b="1" spc="-5" dirty="0">
                <a:highlight>
                  <a:srgbClr val="FFFF00"/>
                </a:highlight>
                <a:latin typeface="Arial"/>
                <a:cs typeface="Arial"/>
              </a:rPr>
              <a:t>programmers</a:t>
            </a:r>
            <a:r>
              <a:rPr lang="en-US" sz="2000" b="1" spc="335" dirty="0">
                <a:highlight>
                  <a:srgbClr val="FFFF00"/>
                </a:highlight>
                <a:latin typeface="Arial"/>
                <a:cs typeface="Arial"/>
              </a:rPr>
              <a:t> </a:t>
            </a:r>
            <a:r>
              <a:rPr lang="en-US" sz="2000" spc="-5" dirty="0">
                <a:latin typeface="Arial MT"/>
                <a:cs typeface="Arial MT"/>
              </a:rPr>
              <a:t>whether</a:t>
            </a:r>
            <a:r>
              <a:rPr lang="en-US" sz="2000" spc="330" dirty="0">
                <a:latin typeface="Arial MT"/>
                <a:cs typeface="Arial MT"/>
              </a:rPr>
              <a:t> </a:t>
            </a:r>
            <a:r>
              <a:rPr lang="en-US" sz="2000" spc="-5" dirty="0">
                <a:latin typeface="Arial MT"/>
                <a:cs typeface="Arial MT"/>
              </a:rPr>
              <a:t>in</a:t>
            </a:r>
            <a:r>
              <a:rPr lang="en-US" sz="2000" spc="350" dirty="0">
                <a:latin typeface="Arial MT"/>
                <a:cs typeface="Arial MT"/>
              </a:rPr>
              <a:t> </a:t>
            </a:r>
            <a:r>
              <a:rPr lang="en-US" sz="2000" spc="-5" dirty="0">
                <a:latin typeface="Arial MT"/>
                <a:cs typeface="Arial MT"/>
              </a:rPr>
              <a:t>source</a:t>
            </a:r>
            <a:r>
              <a:rPr lang="en-US" sz="2000" spc="335" dirty="0">
                <a:latin typeface="Arial MT"/>
                <a:cs typeface="Arial MT"/>
              </a:rPr>
              <a:t> </a:t>
            </a:r>
            <a:r>
              <a:rPr lang="en-US" sz="2000" spc="-5" dirty="0">
                <a:latin typeface="Arial MT"/>
                <a:cs typeface="Arial MT"/>
              </a:rPr>
              <a:t>or</a:t>
            </a:r>
            <a:r>
              <a:rPr lang="en-US" sz="2000" spc="340" dirty="0">
                <a:latin typeface="Arial MT"/>
                <a:cs typeface="Arial MT"/>
              </a:rPr>
              <a:t> </a:t>
            </a:r>
            <a:r>
              <a:rPr lang="en-US" sz="2000" spc="-5" dirty="0">
                <a:latin typeface="Arial MT"/>
                <a:cs typeface="Arial MT"/>
              </a:rPr>
              <a:t>object </a:t>
            </a:r>
            <a:r>
              <a:rPr lang="en-US" sz="2000" dirty="0">
                <a:latin typeface="Arial MT"/>
                <a:cs typeface="Arial MT"/>
              </a:rPr>
              <a:t>code</a:t>
            </a:r>
            <a:r>
              <a:rPr lang="en-US" sz="2000" spc="10" dirty="0">
                <a:latin typeface="Arial MT"/>
                <a:cs typeface="Arial MT"/>
              </a:rPr>
              <a:t> </a:t>
            </a:r>
            <a:r>
              <a:rPr lang="en-US" sz="2000" spc="-5" dirty="0">
                <a:latin typeface="Arial MT"/>
                <a:cs typeface="Arial MT"/>
              </a:rPr>
              <a:t>for</a:t>
            </a:r>
            <a:r>
              <a:rPr lang="en-US" sz="2000" spc="15" dirty="0">
                <a:latin typeface="Arial MT"/>
                <a:cs typeface="Arial MT"/>
              </a:rPr>
              <a:t> </a:t>
            </a:r>
            <a:r>
              <a:rPr lang="en-US" sz="2000" spc="-5" dirty="0">
                <a:latin typeface="Arial MT"/>
                <a:cs typeface="Arial MT"/>
              </a:rPr>
              <a:t>a</a:t>
            </a:r>
            <a:r>
              <a:rPr lang="en-US" sz="2000" spc="5" dirty="0">
                <a:latin typeface="Arial MT"/>
                <a:cs typeface="Arial MT"/>
              </a:rPr>
              <a:t> </a:t>
            </a:r>
            <a:r>
              <a:rPr lang="en-US" sz="2000" spc="-5" dirty="0">
                <a:latin typeface="Arial MT"/>
                <a:cs typeface="Arial MT"/>
              </a:rPr>
              <a:t>copyright</a:t>
            </a:r>
            <a:r>
              <a:rPr lang="en-US" sz="2000" spc="30" dirty="0">
                <a:latin typeface="Arial MT"/>
                <a:cs typeface="Arial MT"/>
              </a:rPr>
              <a:t> </a:t>
            </a:r>
            <a:r>
              <a:rPr lang="en-US" sz="2000" spc="-5" dirty="0">
                <a:latin typeface="Arial MT"/>
                <a:cs typeface="Arial MT"/>
              </a:rPr>
              <a:t>in </a:t>
            </a:r>
            <a:r>
              <a:rPr lang="en-US" sz="2000" dirty="0">
                <a:latin typeface="Arial MT"/>
                <a:cs typeface="Arial MT"/>
              </a:rPr>
              <a:t>their</a:t>
            </a:r>
            <a:r>
              <a:rPr lang="en-US" sz="2000" spc="15" dirty="0">
                <a:latin typeface="Arial MT"/>
                <a:cs typeface="Arial MT"/>
              </a:rPr>
              <a:t> </a:t>
            </a:r>
            <a:r>
              <a:rPr lang="en-US" sz="2000" spc="-5" dirty="0">
                <a:latin typeface="Arial MT"/>
                <a:cs typeface="Arial MT"/>
              </a:rPr>
              <a:t>programs</a:t>
            </a:r>
            <a:r>
              <a:rPr lang="en-US" sz="2000" spc="40" dirty="0">
                <a:latin typeface="Arial MT"/>
                <a:cs typeface="Arial MT"/>
              </a:rPr>
              <a:t> </a:t>
            </a:r>
            <a:r>
              <a:rPr lang="en-US" sz="2000" spc="-5" dirty="0">
                <a:latin typeface="Arial MT"/>
                <a:cs typeface="Arial MT"/>
              </a:rPr>
              <a:t>and</a:t>
            </a:r>
            <a:r>
              <a:rPr lang="en-US" sz="2000" spc="5" dirty="0">
                <a:latin typeface="Arial MT"/>
                <a:cs typeface="Arial MT"/>
              </a:rPr>
              <a:t> </a:t>
            </a:r>
            <a:r>
              <a:rPr lang="en-US" sz="2000" spc="-5" dirty="0">
                <a:latin typeface="Arial MT"/>
                <a:cs typeface="Arial MT"/>
              </a:rPr>
              <a:t>compilation</a:t>
            </a:r>
            <a:r>
              <a:rPr lang="en-US" sz="2000" spc="10" dirty="0">
                <a:latin typeface="Arial MT"/>
                <a:cs typeface="Arial MT"/>
              </a:rPr>
              <a:t> </a:t>
            </a:r>
            <a:r>
              <a:rPr lang="en-US" sz="2000" spc="-5" dirty="0">
                <a:latin typeface="Arial MT"/>
                <a:cs typeface="Arial MT"/>
              </a:rPr>
              <a:t>data.</a:t>
            </a:r>
            <a:endParaRPr lang="en-US" sz="2000" dirty="0">
              <a:latin typeface="Arial MT"/>
              <a:cs typeface="Arial MT"/>
            </a:endParaRPr>
          </a:p>
          <a:p>
            <a:pPr marL="354965" marR="5080" indent="-342900" algn="just">
              <a:tabLst>
                <a:tab pos="304165" algn="l"/>
              </a:tabLst>
            </a:pPr>
            <a:endParaRPr lang="en-US" sz="2000" dirty="0">
              <a:latin typeface="Arial MT"/>
              <a:cs typeface="Arial"/>
            </a:endParaRPr>
          </a:p>
          <a:p>
            <a:pPr marL="354965" marR="5080" indent="-342900" algn="just">
              <a:tabLst>
                <a:tab pos="304165" algn="l"/>
              </a:tabLst>
            </a:pPr>
            <a:r>
              <a:rPr lang="en-US" sz="2000" b="1" dirty="0">
                <a:latin typeface="Arial"/>
                <a:cs typeface="Arial"/>
              </a:rPr>
              <a:t>Right</a:t>
            </a:r>
            <a:r>
              <a:rPr lang="en-US" sz="2000" b="1" spc="5" dirty="0">
                <a:latin typeface="Arial"/>
                <a:cs typeface="Arial"/>
              </a:rPr>
              <a:t> </a:t>
            </a:r>
            <a:r>
              <a:rPr lang="en-US" sz="2000" b="1" spc="-5" dirty="0">
                <a:latin typeface="Arial"/>
                <a:cs typeface="Arial"/>
              </a:rPr>
              <a:t>of</a:t>
            </a:r>
            <a:r>
              <a:rPr lang="en-US" sz="2000" b="1" dirty="0">
                <a:latin typeface="Arial"/>
                <a:cs typeface="Arial"/>
              </a:rPr>
              <a:t> </a:t>
            </a:r>
            <a:r>
              <a:rPr lang="en-US" sz="2000" b="1" spc="-5" dirty="0">
                <a:highlight>
                  <a:srgbClr val="FFFF00"/>
                </a:highlight>
                <a:latin typeface="Arial"/>
                <a:cs typeface="Arial"/>
              </a:rPr>
              <a:t>performers,</a:t>
            </a:r>
            <a:r>
              <a:rPr lang="en-US" sz="2000" b="1" dirty="0">
                <a:highlight>
                  <a:srgbClr val="FFFF00"/>
                </a:highlight>
                <a:latin typeface="Arial"/>
                <a:cs typeface="Arial"/>
              </a:rPr>
              <a:t> </a:t>
            </a:r>
            <a:r>
              <a:rPr lang="en-US" sz="2000" b="1" spc="-5" dirty="0">
                <a:highlight>
                  <a:srgbClr val="FFFF00"/>
                </a:highlight>
                <a:latin typeface="Arial"/>
                <a:cs typeface="Arial"/>
              </a:rPr>
              <a:t>producers</a:t>
            </a:r>
            <a:r>
              <a:rPr lang="en-US" sz="2000" b="1" dirty="0">
                <a:highlight>
                  <a:srgbClr val="FFFF00"/>
                </a:highlight>
                <a:latin typeface="Arial"/>
                <a:cs typeface="Arial"/>
              </a:rPr>
              <a:t> </a:t>
            </a:r>
            <a:r>
              <a:rPr lang="en-US" sz="2000" b="1" spc="-5" dirty="0">
                <a:highlight>
                  <a:srgbClr val="FFFF00"/>
                </a:highlight>
                <a:latin typeface="Arial"/>
                <a:cs typeface="Arial"/>
              </a:rPr>
              <a:t>of</a:t>
            </a:r>
            <a:r>
              <a:rPr lang="en-US" sz="2000" b="1" dirty="0">
                <a:highlight>
                  <a:srgbClr val="FFFF00"/>
                </a:highlight>
                <a:latin typeface="Arial"/>
                <a:cs typeface="Arial"/>
              </a:rPr>
              <a:t> phonograms</a:t>
            </a:r>
            <a:r>
              <a:rPr lang="en-US" sz="2000" b="1" spc="5" dirty="0">
                <a:highlight>
                  <a:srgbClr val="FFFF00"/>
                </a:highlight>
                <a:latin typeface="Arial"/>
                <a:cs typeface="Arial"/>
              </a:rPr>
              <a:t> </a:t>
            </a:r>
            <a:r>
              <a:rPr lang="en-US" sz="2000" b="1" dirty="0">
                <a:latin typeface="Arial"/>
                <a:cs typeface="Arial"/>
              </a:rPr>
              <a:t>(sound </a:t>
            </a:r>
            <a:r>
              <a:rPr lang="en-US" sz="2000" b="1" spc="-600" dirty="0">
                <a:latin typeface="Arial"/>
                <a:cs typeface="Arial"/>
              </a:rPr>
              <a:t> </a:t>
            </a:r>
            <a:r>
              <a:rPr lang="en-US" sz="2000" b="1" dirty="0">
                <a:latin typeface="Arial"/>
                <a:cs typeface="Arial"/>
              </a:rPr>
              <a:t>recording) </a:t>
            </a:r>
            <a:r>
              <a:rPr lang="en-US" sz="2000" b="1" spc="-5" dirty="0">
                <a:latin typeface="Arial"/>
                <a:cs typeface="Arial"/>
              </a:rPr>
              <a:t>and </a:t>
            </a:r>
            <a:r>
              <a:rPr lang="en-US" sz="2000" b="1" dirty="0">
                <a:latin typeface="Arial"/>
                <a:cs typeface="Arial"/>
              </a:rPr>
              <a:t>broadcasting organization </a:t>
            </a:r>
            <a:r>
              <a:rPr lang="en-US" sz="2000" spc="-5" dirty="0">
                <a:latin typeface="Arial MT"/>
                <a:cs typeface="Arial MT"/>
              </a:rPr>
              <a:t>in </a:t>
            </a:r>
            <a:r>
              <a:rPr lang="en-US" sz="2000" dirty="0">
                <a:latin typeface="Arial MT"/>
                <a:cs typeface="Arial MT"/>
              </a:rPr>
              <a:t>respect </a:t>
            </a:r>
            <a:r>
              <a:rPr lang="en-US" sz="2000" spc="-5" dirty="0">
                <a:latin typeface="Arial MT"/>
                <a:cs typeface="Arial MT"/>
              </a:rPr>
              <a:t>of fixation </a:t>
            </a:r>
            <a:r>
              <a:rPr lang="en-US" sz="2000" dirty="0">
                <a:latin typeface="Arial MT"/>
                <a:cs typeface="Arial MT"/>
              </a:rPr>
              <a:t> </a:t>
            </a:r>
            <a:r>
              <a:rPr lang="en-US" sz="2000" spc="-5" dirty="0">
                <a:latin typeface="Arial MT"/>
                <a:cs typeface="Arial MT"/>
              </a:rPr>
              <a:t>of</a:t>
            </a:r>
            <a:r>
              <a:rPr lang="en-US" sz="2000" dirty="0">
                <a:latin typeface="Arial MT"/>
                <a:cs typeface="Arial MT"/>
              </a:rPr>
              <a:t> </a:t>
            </a:r>
            <a:r>
              <a:rPr lang="en-US" sz="2000" spc="-5" dirty="0">
                <a:latin typeface="Arial MT"/>
                <a:cs typeface="Arial MT"/>
              </a:rPr>
              <a:t>their</a:t>
            </a:r>
            <a:r>
              <a:rPr lang="en-US" sz="2000" spc="5" dirty="0">
                <a:latin typeface="Arial MT"/>
                <a:cs typeface="Arial MT"/>
              </a:rPr>
              <a:t> </a:t>
            </a:r>
            <a:r>
              <a:rPr lang="en-US" sz="2000" spc="-5" dirty="0">
                <a:latin typeface="Arial MT"/>
                <a:cs typeface="Arial MT"/>
              </a:rPr>
              <a:t>programs</a:t>
            </a:r>
            <a:r>
              <a:rPr lang="en-US" sz="2000" spc="45" dirty="0">
                <a:latin typeface="Arial MT"/>
                <a:cs typeface="Arial MT"/>
              </a:rPr>
              <a:t> </a:t>
            </a:r>
            <a:r>
              <a:rPr lang="en-US" sz="2000" spc="-5" dirty="0">
                <a:latin typeface="Arial MT"/>
                <a:cs typeface="Arial MT"/>
              </a:rPr>
              <a:t>for</a:t>
            </a:r>
            <a:r>
              <a:rPr lang="en-US" sz="2000" spc="5" dirty="0">
                <a:latin typeface="Arial MT"/>
                <a:cs typeface="Arial MT"/>
              </a:rPr>
              <a:t> </a:t>
            </a:r>
            <a:r>
              <a:rPr lang="en-US" sz="2000" spc="-5" dirty="0">
                <a:latin typeface="Arial MT"/>
                <a:cs typeface="Arial MT"/>
              </a:rPr>
              <a:t>a</a:t>
            </a:r>
            <a:r>
              <a:rPr lang="en-US" sz="2000" dirty="0">
                <a:latin typeface="Arial MT"/>
                <a:cs typeface="Arial MT"/>
              </a:rPr>
              <a:t> </a:t>
            </a:r>
            <a:r>
              <a:rPr lang="en-US" sz="2000" spc="-5" dirty="0">
                <a:latin typeface="Arial MT"/>
                <a:cs typeface="Arial MT"/>
              </a:rPr>
              <a:t>copyright</a:t>
            </a:r>
            <a:r>
              <a:rPr lang="en-US" sz="2000" spc="25" dirty="0">
                <a:latin typeface="Arial MT"/>
                <a:cs typeface="Arial MT"/>
              </a:rPr>
              <a:t> </a:t>
            </a:r>
            <a:r>
              <a:rPr lang="en-US" sz="2000" spc="-5" dirty="0">
                <a:latin typeface="Arial MT"/>
                <a:cs typeface="Arial MT"/>
              </a:rPr>
              <a:t>in</a:t>
            </a:r>
            <a:r>
              <a:rPr lang="en-US" sz="2000" dirty="0">
                <a:latin typeface="Arial MT"/>
                <a:cs typeface="Arial MT"/>
              </a:rPr>
              <a:t> </a:t>
            </a:r>
            <a:r>
              <a:rPr lang="en-US" sz="2000" spc="-5" dirty="0">
                <a:latin typeface="Arial MT"/>
                <a:cs typeface="Arial MT"/>
              </a:rPr>
              <a:t>their</a:t>
            </a:r>
            <a:r>
              <a:rPr lang="en-US" sz="2000" spc="5" dirty="0">
                <a:latin typeface="Arial MT"/>
                <a:cs typeface="Arial MT"/>
              </a:rPr>
              <a:t> </a:t>
            </a:r>
            <a:r>
              <a:rPr lang="en-US" sz="2000" spc="-5" dirty="0">
                <a:latin typeface="Arial MT"/>
                <a:cs typeface="Arial MT"/>
              </a:rPr>
              <a:t>work.</a:t>
            </a:r>
            <a:endParaRPr lang="en-US" sz="2000" dirty="0">
              <a:latin typeface="Arial MT"/>
              <a:cs typeface="Arial MT"/>
            </a:endParaRPr>
          </a:p>
          <a:p>
            <a:pPr>
              <a:spcBef>
                <a:spcPts val="20"/>
              </a:spcBef>
            </a:pPr>
            <a:endParaRPr lang="en-US" sz="2000" dirty="0">
              <a:latin typeface="Arial MT"/>
              <a:cs typeface="Arial MT"/>
            </a:endParaRPr>
          </a:p>
          <a:p>
            <a:pPr marL="354965" indent="-342900">
              <a:tabLst>
                <a:tab pos="304165" algn="l"/>
              </a:tabLst>
            </a:pPr>
            <a:r>
              <a:rPr lang="en-US" sz="2000" b="1" spc="-5" dirty="0">
                <a:latin typeface="Arial"/>
                <a:cs typeface="Arial"/>
              </a:rPr>
              <a:t>Right</a:t>
            </a:r>
            <a:r>
              <a:rPr lang="en-US" sz="2000" b="1" spc="30" dirty="0">
                <a:latin typeface="Arial"/>
                <a:cs typeface="Arial"/>
              </a:rPr>
              <a:t> </a:t>
            </a:r>
            <a:r>
              <a:rPr lang="en-US" sz="2000" b="1" spc="-5" dirty="0">
                <a:latin typeface="Arial"/>
                <a:cs typeface="Arial"/>
              </a:rPr>
              <a:t>of</a:t>
            </a:r>
            <a:r>
              <a:rPr lang="en-US" sz="2000" b="1" spc="10" dirty="0">
                <a:latin typeface="Arial"/>
                <a:cs typeface="Arial"/>
              </a:rPr>
              <a:t> </a:t>
            </a:r>
            <a:r>
              <a:rPr lang="en-US" sz="2000" b="1" spc="-5" dirty="0">
                <a:highlight>
                  <a:srgbClr val="FFFF00"/>
                </a:highlight>
                <a:latin typeface="Arial"/>
                <a:cs typeface="Arial"/>
              </a:rPr>
              <a:t>traders</a:t>
            </a:r>
            <a:r>
              <a:rPr lang="en-US" sz="2000" b="1" spc="15" dirty="0">
                <a:highlight>
                  <a:srgbClr val="FFFF00"/>
                </a:highlight>
                <a:latin typeface="Arial"/>
                <a:cs typeface="Arial"/>
              </a:rPr>
              <a:t> </a:t>
            </a:r>
            <a:r>
              <a:rPr lang="en-US" sz="2000" spc="-5" dirty="0">
                <a:highlight>
                  <a:srgbClr val="FFFF00"/>
                </a:highlight>
                <a:latin typeface="Arial MT"/>
                <a:cs typeface="Arial MT"/>
              </a:rPr>
              <a:t>in</a:t>
            </a:r>
            <a:r>
              <a:rPr lang="en-US" sz="2000" dirty="0">
                <a:highlight>
                  <a:srgbClr val="FFFF00"/>
                </a:highlight>
                <a:latin typeface="Arial MT"/>
                <a:cs typeface="Arial MT"/>
              </a:rPr>
              <a:t> </a:t>
            </a:r>
            <a:r>
              <a:rPr lang="en-US" sz="2000" spc="-5" dirty="0">
                <a:latin typeface="Arial MT"/>
                <a:cs typeface="Arial MT"/>
              </a:rPr>
              <a:t>their</a:t>
            </a:r>
            <a:r>
              <a:rPr lang="en-US" sz="2000" spc="5" dirty="0">
                <a:latin typeface="Arial MT"/>
                <a:cs typeface="Arial MT"/>
              </a:rPr>
              <a:t> </a:t>
            </a:r>
            <a:r>
              <a:rPr lang="en-US" sz="2000" spc="-5" dirty="0">
                <a:latin typeface="Arial MT"/>
                <a:cs typeface="Arial MT"/>
              </a:rPr>
              <a:t>trade</a:t>
            </a:r>
            <a:r>
              <a:rPr lang="en-US" sz="2000" spc="15" dirty="0">
                <a:latin typeface="Arial MT"/>
                <a:cs typeface="Arial MT"/>
              </a:rPr>
              <a:t> </a:t>
            </a:r>
            <a:r>
              <a:rPr lang="en-US" sz="2000" spc="-5" dirty="0">
                <a:latin typeface="Arial MT"/>
                <a:cs typeface="Arial MT"/>
              </a:rPr>
              <a:t>mark.</a:t>
            </a:r>
            <a:endParaRPr lang="en-US" sz="2000" dirty="0">
              <a:latin typeface="Arial MT"/>
              <a:cs typeface="Arial MT"/>
            </a:endParaRPr>
          </a:p>
          <a:p>
            <a:pPr>
              <a:spcBef>
                <a:spcPts val="20"/>
              </a:spcBef>
            </a:pPr>
            <a:endParaRPr lang="en-US" sz="2000" dirty="0">
              <a:latin typeface="Arial MT"/>
              <a:cs typeface="Arial MT"/>
            </a:endParaRPr>
          </a:p>
          <a:p>
            <a:pPr marL="354965" indent="-342900">
              <a:tabLst>
                <a:tab pos="304165" algn="l"/>
              </a:tabLst>
            </a:pPr>
            <a:r>
              <a:rPr lang="en-US" sz="2000" b="1" spc="-5" dirty="0">
                <a:latin typeface="Arial"/>
                <a:cs typeface="Arial"/>
              </a:rPr>
              <a:t>Right</a:t>
            </a:r>
            <a:r>
              <a:rPr lang="en-US" sz="2000" b="1" spc="35" dirty="0">
                <a:latin typeface="Arial"/>
                <a:cs typeface="Arial"/>
              </a:rPr>
              <a:t> </a:t>
            </a:r>
            <a:r>
              <a:rPr lang="en-US" sz="2000" b="1" spc="-5" dirty="0">
                <a:latin typeface="Arial"/>
                <a:cs typeface="Arial"/>
              </a:rPr>
              <a:t>of</a:t>
            </a:r>
            <a:r>
              <a:rPr lang="en-US" sz="2000" b="1" spc="15" dirty="0">
                <a:latin typeface="Arial"/>
                <a:cs typeface="Arial"/>
              </a:rPr>
              <a:t> </a:t>
            </a:r>
            <a:r>
              <a:rPr lang="en-US" sz="2000" b="1" spc="-5" dirty="0">
                <a:latin typeface="Arial"/>
                <a:cs typeface="Arial"/>
              </a:rPr>
              <a:t>the</a:t>
            </a:r>
            <a:r>
              <a:rPr lang="en-US" sz="2000" b="1" spc="20" dirty="0">
                <a:latin typeface="Arial"/>
                <a:cs typeface="Arial"/>
              </a:rPr>
              <a:t> </a:t>
            </a:r>
            <a:r>
              <a:rPr lang="en-US" sz="2000" b="1" spc="-5" dirty="0">
                <a:latin typeface="Arial"/>
                <a:cs typeface="Arial"/>
              </a:rPr>
              <a:t>i</a:t>
            </a:r>
            <a:r>
              <a:rPr lang="en-US" sz="2000" b="1" spc="-5" dirty="0">
                <a:highlight>
                  <a:srgbClr val="FFFF00"/>
                </a:highlight>
                <a:latin typeface="Arial"/>
                <a:cs typeface="Arial"/>
              </a:rPr>
              <a:t>nventor</a:t>
            </a:r>
            <a:r>
              <a:rPr lang="en-US" sz="2000" b="1" spc="30" dirty="0">
                <a:highlight>
                  <a:srgbClr val="FFFF00"/>
                </a:highlight>
                <a:latin typeface="Arial"/>
                <a:cs typeface="Arial"/>
              </a:rPr>
              <a:t> </a:t>
            </a:r>
            <a:r>
              <a:rPr lang="en-US" sz="2000" spc="-5" dirty="0">
                <a:latin typeface="Arial MT"/>
                <a:cs typeface="Arial MT"/>
              </a:rPr>
              <a:t>for</a:t>
            </a:r>
            <a:r>
              <a:rPr lang="en-US" sz="2000" spc="20" dirty="0">
                <a:latin typeface="Arial MT"/>
                <a:cs typeface="Arial MT"/>
              </a:rPr>
              <a:t> </a:t>
            </a:r>
            <a:r>
              <a:rPr lang="en-US" sz="2000" spc="-5" dirty="0">
                <a:latin typeface="Arial MT"/>
                <a:cs typeface="Arial MT"/>
              </a:rPr>
              <a:t>patent</a:t>
            </a:r>
            <a:r>
              <a:rPr lang="en-US" sz="2000" spc="15" dirty="0">
                <a:latin typeface="Arial MT"/>
                <a:cs typeface="Arial MT"/>
              </a:rPr>
              <a:t> </a:t>
            </a:r>
            <a:r>
              <a:rPr lang="en-US" sz="2000" spc="-5" dirty="0">
                <a:latin typeface="Arial MT"/>
                <a:cs typeface="Arial MT"/>
              </a:rPr>
              <a:t>in</a:t>
            </a:r>
            <a:r>
              <a:rPr lang="en-US" sz="2000" spc="5" dirty="0">
                <a:latin typeface="Arial MT"/>
                <a:cs typeface="Arial MT"/>
              </a:rPr>
              <a:t> </a:t>
            </a:r>
            <a:r>
              <a:rPr lang="en-US" sz="2000" spc="-5" dirty="0">
                <a:latin typeface="Arial MT"/>
                <a:cs typeface="Arial MT"/>
              </a:rPr>
              <a:t>his</a:t>
            </a:r>
            <a:r>
              <a:rPr lang="en-US" sz="2000" dirty="0">
                <a:latin typeface="Arial MT"/>
                <a:cs typeface="Arial MT"/>
              </a:rPr>
              <a:t> </a:t>
            </a:r>
            <a:r>
              <a:rPr lang="en-US" sz="2000" spc="-5" dirty="0">
                <a:latin typeface="Arial MT"/>
                <a:cs typeface="Arial MT"/>
              </a:rPr>
              <a:t>invention.</a:t>
            </a:r>
            <a:endParaRPr lang="en-US" sz="2000" dirty="0">
              <a:latin typeface="Arial MT"/>
              <a:cs typeface="Arial MT"/>
            </a:endParaRPr>
          </a:p>
          <a:p>
            <a:pPr marL="0" lvl="0" indent="0" algn="l" rtl="0">
              <a:lnSpc>
                <a:spcPct val="100000"/>
              </a:lnSpc>
              <a:spcBef>
                <a:spcPts val="640"/>
              </a:spcBef>
              <a:spcAft>
                <a:spcPts val="0"/>
              </a:spcAft>
              <a:buClr>
                <a:schemeClr val="dk1"/>
              </a:buClr>
              <a:buSzPts val="3200"/>
              <a:buNone/>
            </a:pPr>
            <a:endParaRPr sz="2000" dirty="0"/>
          </a:p>
        </p:txBody>
      </p:sp>
    </p:spTree>
    <p:extLst>
      <p:ext uri="{BB962C8B-B14F-4D97-AF65-F5344CB8AC3E}">
        <p14:creationId xmlns:p14="http://schemas.microsoft.com/office/powerpoint/2010/main" val="249557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28E0AB5-00D4-521A-4B78-5628B031B463}"/>
              </a:ext>
            </a:extLst>
          </p:cNvPr>
          <p:cNvSpPr>
            <a:spLocks noGrp="1" noChangeArrowheads="1"/>
          </p:cNvSpPr>
          <p:nvPr>
            <p:ph type="title"/>
          </p:nvPr>
        </p:nvSpPr>
        <p:spPr>
          <a:xfrm>
            <a:off x="2209800" y="0"/>
            <a:ext cx="7772400" cy="457200"/>
          </a:xfrm>
        </p:spPr>
        <p:txBody>
          <a:bodyPr/>
          <a:lstStyle/>
          <a:p>
            <a:pPr eaLnBrk="1" hangingPunct="1"/>
            <a:r>
              <a:rPr lang="en-US" altLang="en-US" sz="2800" b="1">
                <a:solidFill>
                  <a:srgbClr val="FF0000"/>
                </a:solidFill>
                <a:hlinkClick r:id="rId2"/>
              </a:rPr>
              <a:t>Patentable Inventions </a:t>
            </a:r>
            <a:endParaRPr lang="en-IN" altLang="en-US" sz="2800" b="1">
              <a:solidFill>
                <a:srgbClr val="FF0000"/>
              </a:solidFill>
            </a:endParaRPr>
          </a:p>
        </p:txBody>
      </p:sp>
      <p:sp>
        <p:nvSpPr>
          <p:cNvPr id="50179" name="Content Placeholder 2">
            <a:extLst>
              <a:ext uri="{FF2B5EF4-FFF2-40B4-BE49-F238E27FC236}">
                <a16:creationId xmlns:a16="http://schemas.microsoft.com/office/drawing/2014/main" id="{7C97CFA9-1B6C-3405-1B81-2266B58AF9AC}"/>
              </a:ext>
            </a:extLst>
          </p:cNvPr>
          <p:cNvSpPr>
            <a:spLocks noGrp="1" noChangeArrowheads="1"/>
          </p:cNvSpPr>
          <p:nvPr>
            <p:ph idx="1"/>
          </p:nvPr>
        </p:nvSpPr>
        <p:spPr>
          <a:xfrm>
            <a:off x="1828800" y="457200"/>
            <a:ext cx="8686800" cy="5943600"/>
          </a:xfrm>
        </p:spPr>
        <p:txBody>
          <a:bodyPr/>
          <a:lstStyle/>
          <a:p>
            <a:pPr algn="just" eaLnBrk="1" hangingPunct="1">
              <a:defRPr/>
            </a:pPr>
            <a:r>
              <a:rPr lang="en-IN" altLang="en-US" sz="2400" dirty="0"/>
              <a:t>Under the Indian Patent Law, a “</a:t>
            </a:r>
            <a:r>
              <a:rPr lang="en-IN" altLang="en-US" sz="2400" dirty="0">
                <a:highlight>
                  <a:srgbClr val="FFFF00"/>
                </a:highlight>
              </a:rPr>
              <a:t>Patentable Invention” must be,</a:t>
            </a:r>
          </a:p>
          <a:p>
            <a:pPr algn="just" eaLnBrk="1" hangingPunct="1">
              <a:buFontTx/>
              <a:buNone/>
              <a:defRPr/>
            </a:pPr>
            <a:r>
              <a:rPr lang="en-IN" altLang="en-US" sz="2400" dirty="0"/>
              <a:t>		(1</a:t>
            </a:r>
            <a:r>
              <a:rPr lang="en-IN" altLang="en-US" sz="2400" dirty="0">
                <a:highlight>
                  <a:srgbClr val="FFFF00"/>
                </a:highlight>
              </a:rPr>
              <a:t>) a new product or process (Novelty)</a:t>
            </a:r>
          </a:p>
          <a:p>
            <a:pPr algn="just" eaLnBrk="1" hangingPunct="1">
              <a:buFontTx/>
              <a:buNone/>
              <a:defRPr/>
            </a:pPr>
            <a:r>
              <a:rPr lang="en-IN" altLang="en-US" sz="2400" dirty="0">
                <a:highlight>
                  <a:srgbClr val="FFFF00"/>
                </a:highlight>
              </a:rPr>
              <a:t>		(2) Non-obvious </a:t>
            </a:r>
          </a:p>
          <a:p>
            <a:pPr algn="just" eaLnBrk="1" hangingPunct="1">
              <a:buFontTx/>
              <a:buNone/>
              <a:defRPr/>
            </a:pPr>
            <a:r>
              <a:rPr lang="en-IN" altLang="en-US" sz="2400" dirty="0">
                <a:highlight>
                  <a:srgbClr val="FFFF00"/>
                </a:highlight>
              </a:rPr>
              <a:t>		(3) Useful and </a:t>
            </a:r>
          </a:p>
          <a:p>
            <a:pPr algn="just" eaLnBrk="1" hangingPunct="1">
              <a:buFontTx/>
              <a:buNone/>
              <a:defRPr/>
            </a:pPr>
            <a:r>
              <a:rPr lang="en-IN" altLang="en-US" sz="2400" dirty="0">
                <a:highlight>
                  <a:srgbClr val="FFFF00"/>
                </a:highlight>
              </a:rPr>
              <a:t>		(4) capable of industrial application</a:t>
            </a:r>
          </a:p>
          <a:p>
            <a:pPr algn="just" eaLnBrk="1" hangingPunct="1">
              <a:buFontTx/>
              <a:buNone/>
              <a:defRPr/>
            </a:pPr>
            <a:r>
              <a:rPr lang="en-IN" altLang="en-US" sz="2400" b="1" u="sng" dirty="0"/>
              <a:t>Novelty of the Invention</a:t>
            </a:r>
          </a:p>
          <a:p>
            <a:pPr marL="0" indent="0" algn="just">
              <a:buNone/>
              <a:defRPr/>
            </a:pPr>
            <a:r>
              <a:rPr lang="en-US" altLang="en-US" sz="2400" dirty="0"/>
              <a:t>Novelty: Novelty (newness) in an invention depends upon the state of prior art, i.e., the existing knowledge and similar inventions already known in the particular field. </a:t>
            </a:r>
          </a:p>
          <a:p>
            <a:pPr marL="0" indent="0" algn="just">
              <a:buNone/>
              <a:defRPr/>
            </a:pPr>
            <a:r>
              <a:rPr lang="en-US" altLang="en-US" sz="2400" dirty="0"/>
              <a:t>There will be no novelty, if there has been prior publication and prior use of same or an identical invention. In other words, the invention must involve any innovation or technology which has not been anticipated by publication in any document or used in the country or elsewhere in the world before the date of filing of patent application. The subject matter must not have fallen in the public domain.</a:t>
            </a:r>
            <a:endParaRPr lang="en-I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D3B0B79-5898-6FA0-4018-D9B8FD1896AD}"/>
              </a:ext>
            </a:extLst>
          </p:cNvPr>
          <p:cNvSpPr>
            <a:spLocks noGrp="1" noChangeArrowheads="1"/>
          </p:cNvSpPr>
          <p:nvPr>
            <p:ph type="title"/>
          </p:nvPr>
        </p:nvSpPr>
        <p:spPr>
          <a:xfrm>
            <a:off x="1974850" y="117476"/>
            <a:ext cx="8229600" cy="411163"/>
          </a:xfrm>
        </p:spPr>
        <p:txBody>
          <a:bodyPr/>
          <a:lstStyle/>
          <a:p>
            <a:pPr eaLnBrk="1" hangingPunct="1"/>
            <a:r>
              <a:rPr lang="en-IN" altLang="en-US" sz="2800" b="1"/>
              <a:t>Patentable Inventions</a:t>
            </a:r>
            <a:endParaRPr lang="en-IN" altLang="en-US" sz="2800"/>
          </a:p>
        </p:txBody>
      </p:sp>
      <p:sp>
        <p:nvSpPr>
          <p:cNvPr id="3" name="Content Placeholder 2">
            <a:extLst>
              <a:ext uri="{FF2B5EF4-FFF2-40B4-BE49-F238E27FC236}">
                <a16:creationId xmlns:a16="http://schemas.microsoft.com/office/drawing/2014/main" id="{F51E1BA6-3357-2269-E8E8-5FC9CC1EE5E7}"/>
              </a:ext>
            </a:extLst>
          </p:cNvPr>
          <p:cNvSpPr>
            <a:spLocks noGrp="1"/>
          </p:cNvSpPr>
          <p:nvPr>
            <p:ph idx="1"/>
          </p:nvPr>
        </p:nvSpPr>
        <p:spPr>
          <a:xfrm>
            <a:off x="1974850" y="533400"/>
            <a:ext cx="7931150" cy="5867400"/>
          </a:xfrm>
        </p:spPr>
        <p:txBody>
          <a:bodyPr>
            <a:noAutofit/>
          </a:bodyPr>
          <a:lstStyle/>
          <a:p>
            <a:pPr algn="just" eaLnBrk="1" hangingPunct="1">
              <a:buFontTx/>
              <a:buNone/>
              <a:defRPr/>
            </a:pPr>
            <a:r>
              <a:rPr lang="en-US" sz="2400" b="1" dirty="0"/>
              <a:t>Novelty of Invention:</a:t>
            </a:r>
          </a:p>
          <a:p>
            <a:pPr marL="0" indent="0" algn="just">
              <a:buNone/>
              <a:defRPr/>
            </a:pPr>
            <a:r>
              <a:rPr lang="en-US" sz="2400" dirty="0"/>
              <a:t>There would be no novelty if there has been prior publication and prior use of same or an identical invention. </a:t>
            </a:r>
          </a:p>
          <a:p>
            <a:pPr marL="0" indent="0" algn="just">
              <a:buNone/>
              <a:defRPr/>
            </a:pPr>
            <a:r>
              <a:rPr lang="en-US" sz="2400" dirty="0"/>
              <a:t>For instance, the recent grant of patent in the USA to turmeric products was attacked on this ground.  The Indian CSIR challenged the grant of patent on turmeric by the US patent office on the plea that the patent could not be granted since there was no novelty in the invention.</a:t>
            </a:r>
          </a:p>
          <a:p>
            <a:pPr marL="0" indent="0" algn="just">
              <a:buNone/>
              <a:defRPr/>
            </a:pPr>
            <a:r>
              <a:rPr lang="en-US" sz="2400" dirty="0"/>
              <a:t>Also, that  what was patented was already published in Indian texts and use of turmeric preparation has been made in our country since times immemorial. </a:t>
            </a:r>
          </a:p>
          <a:p>
            <a:pPr marL="0" indent="0" algn="just">
              <a:buNone/>
              <a:defRPr/>
            </a:pPr>
            <a:r>
              <a:rPr lang="en-US" sz="2400" dirty="0"/>
              <a:t>The CSIR was successful in getting the grant of patent to an American company revoked.</a:t>
            </a:r>
          </a:p>
          <a:p>
            <a:pPr marL="0" indent="0" algn="just">
              <a:buNone/>
              <a:defRPr/>
            </a:pPr>
            <a:r>
              <a:rPr lang="en-US" sz="2400" dirty="0"/>
              <a:t>This instance highlights the importance of the element of novelty for an invention to qualify for grant of patent.</a:t>
            </a:r>
          </a:p>
          <a:p>
            <a:pPr algn="just" eaLnBrk="1" hangingPunct="1">
              <a:buFontTx/>
              <a:buNone/>
              <a:defRPr/>
            </a:pPr>
            <a:endParaRPr lang="en-IN" sz="2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a:extLst>
              <a:ext uri="{FF2B5EF4-FFF2-40B4-BE49-F238E27FC236}">
                <a16:creationId xmlns:a16="http://schemas.microsoft.com/office/drawing/2014/main" id="{EADAD0D5-DF01-B6C8-A0DA-5585AA80A090}"/>
              </a:ext>
            </a:extLst>
          </p:cNvPr>
          <p:cNvSpPr>
            <a:spLocks noGrp="1"/>
          </p:cNvSpPr>
          <p:nvPr>
            <p:ph idx="1"/>
          </p:nvPr>
        </p:nvSpPr>
        <p:spPr>
          <a:xfrm>
            <a:off x="2209800" y="609600"/>
            <a:ext cx="7924800" cy="5791200"/>
          </a:xfrm>
        </p:spPr>
        <p:txBody>
          <a:bodyPr/>
          <a:lstStyle/>
          <a:p>
            <a:pPr marL="0" indent="0" algn="just">
              <a:buNone/>
              <a:defRPr/>
            </a:pPr>
            <a:r>
              <a:rPr lang="en-US" sz="2400" b="1" dirty="0"/>
              <a:t>Non-obviousness:</a:t>
            </a:r>
            <a:r>
              <a:rPr lang="en-US" sz="2400" dirty="0"/>
              <a:t> The invention must be non-obvious to a person skilled in the art to which the invention relates.</a:t>
            </a:r>
          </a:p>
          <a:p>
            <a:pPr marL="0" indent="0" algn="just">
              <a:buNone/>
              <a:defRPr/>
            </a:pPr>
            <a:r>
              <a:rPr lang="en-US" sz="2400" b="1" dirty="0"/>
              <a:t>Usefulness: </a:t>
            </a:r>
            <a:r>
              <a:rPr lang="en-US" sz="2400" dirty="0"/>
              <a:t>The invention, besides being new and non-obvious, must also be useful. If the invention can not be put to any beneficial use of the mankind, it can not be patented.</a:t>
            </a:r>
          </a:p>
          <a:p>
            <a:pPr marL="0" indent="0" algn="just">
              <a:buNone/>
              <a:defRPr/>
            </a:pPr>
            <a:endParaRPr lang="en-US" sz="2400" b="1" dirty="0"/>
          </a:p>
          <a:p>
            <a:pPr marL="0" indent="0" algn="just">
              <a:buNone/>
              <a:defRPr/>
            </a:pPr>
            <a:r>
              <a:rPr lang="en-US" sz="2400" b="1" dirty="0"/>
              <a:t>Persons entitled to apply for patent:</a:t>
            </a:r>
          </a:p>
          <a:p>
            <a:pPr algn="just" eaLnBrk="1" hangingPunct="1">
              <a:defRPr/>
            </a:pPr>
            <a:r>
              <a:rPr lang="en-US" sz="2400" dirty="0"/>
              <a:t>Person claiming to be the true and first inventor of the invention.</a:t>
            </a:r>
          </a:p>
          <a:p>
            <a:pPr algn="just" eaLnBrk="1" hangingPunct="1">
              <a:defRPr/>
            </a:pPr>
            <a:r>
              <a:rPr lang="en-US" sz="2400" dirty="0"/>
              <a:t>Any person being the assignee of the true and first inventor of the invention</a:t>
            </a:r>
          </a:p>
          <a:p>
            <a:pPr algn="just" eaLnBrk="1" hangingPunct="1">
              <a:defRPr/>
            </a:pPr>
            <a:r>
              <a:rPr lang="en-US" sz="2400" dirty="0"/>
              <a:t>By the legal representative of any deceased person who immediately before death was entitled to make such an application.</a:t>
            </a: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2">
            <a:extLst>
              <a:ext uri="{FF2B5EF4-FFF2-40B4-BE49-F238E27FC236}">
                <a16:creationId xmlns:a16="http://schemas.microsoft.com/office/drawing/2014/main" id="{7809B5A0-B41C-CC3D-A072-6F3572938F06}"/>
              </a:ext>
            </a:extLst>
          </p:cNvPr>
          <p:cNvSpPr>
            <a:spLocks noGrp="1"/>
          </p:cNvSpPr>
          <p:nvPr>
            <p:ph type="subTitle" idx="1"/>
          </p:nvPr>
        </p:nvSpPr>
        <p:spPr>
          <a:xfrm>
            <a:off x="1676400" y="152400"/>
            <a:ext cx="8991600" cy="6477000"/>
          </a:xfrm>
        </p:spPr>
        <p:txBody>
          <a:bodyPr/>
          <a:lstStyle/>
          <a:p>
            <a:pPr>
              <a:defRPr/>
            </a:pPr>
            <a:r>
              <a:rPr lang="en-US" sz="2200" b="1" dirty="0">
                <a:solidFill>
                  <a:srgbClr val="FF0000"/>
                </a:solidFill>
                <a:hlinkClick r:id="rId2"/>
              </a:rPr>
              <a:t>Procedure for Obtaining Patent</a:t>
            </a:r>
            <a:endParaRPr lang="en-US" sz="2200" b="1" dirty="0">
              <a:solidFill>
                <a:srgbClr val="FF0000"/>
              </a:solidFill>
            </a:endParaRPr>
          </a:p>
          <a:p>
            <a:pPr marL="339725" algn="l">
              <a:defRPr/>
            </a:pPr>
            <a:r>
              <a:rPr lang="en-US" sz="2200" b="1" dirty="0"/>
              <a:t>Steps for Obtaining Patent</a:t>
            </a:r>
          </a:p>
          <a:p>
            <a:pPr marL="682625" indent="-342900" algn="l">
              <a:buFont typeface="Wingdings" panose="05000000000000000000" pitchFamily="2" charset="2"/>
              <a:buChar char="Ø"/>
              <a:defRPr/>
            </a:pPr>
            <a:r>
              <a:rPr lang="en-US" sz="2200" dirty="0"/>
              <a:t>Submission of application,</a:t>
            </a:r>
          </a:p>
          <a:p>
            <a:pPr marL="682625" indent="-342900" algn="l">
              <a:buFont typeface="Wingdings" panose="05000000000000000000" pitchFamily="2" charset="2"/>
              <a:buChar char="Ø"/>
              <a:defRPr/>
            </a:pPr>
            <a:r>
              <a:rPr lang="en-US" sz="2200" dirty="0"/>
              <a:t>filing provisional and complete specification, </a:t>
            </a:r>
          </a:p>
          <a:p>
            <a:pPr marL="682625" indent="-342900" algn="l">
              <a:buFont typeface="Wingdings" panose="05000000000000000000" pitchFamily="2" charset="2"/>
              <a:buChar char="Ø"/>
              <a:defRPr/>
            </a:pPr>
            <a:r>
              <a:rPr lang="en-US" sz="2200" dirty="0"/>
              <a:t>publication and examination of the application, </a:t>
            </a:r>
          </a:p>
          <a:p>
            <a:pPr marL="682625" indent="-342900" algn="l">
              <a:buFont typeface="Wingdings" panose="05000000000000000000" pitchFamily="2" charset="2"/>
              <a:buChar char="Ø"/>
              <a:defRPr/>
            </a:pPr>
            <a:r>
              <a:rPr lang="en-US" sz="2200" dirty="0"/>
              <a:t>communication to the applicant , </a:t>
            </a:r>
          </a:p>
          <a:p>
            <a:pPr marL="682625" indent="-342900" algn="l">
              <a:buFont typeface="Wingdings" panose="05000000000000000000" pitchFamily="2" charset="2"/>
              <a:buChar char="Ø"/>
              <a:defRPr/>
            </a:pPr>
            <a:r>
              <a:rPr lang="en-US" sz="2200" dirty="0"/>
              <a:t>opposition proceedings to the grant of the patent, </a:t>
            </a:r>
          </a:p>
          <a:p>
            <a:pPr marL="682625" indent="-342900" algn="l">
              <a:buFont typeface="Wingdings" panose="05000000000000000000" pitchFamily="2" charset="2"/>
              <a:buChar char="Ø"/>
              <a:defRPr/>
            </a:pPr>
            <a:r>
              <a:rPr lang="en-US" sz="2200" dirty="0"/>
              <a:t>grant of patent,</a:t>
            </a:r>
          </a:p>
          <a:p>
            <a:pPr marL="682625" indent="-342900" algn="l">
              <a:buFont typeface="Wingdings" panose="05000000000000000000" pitchFamily="2" charset="2"/>
              <a:buChar char="Ø"/>
              <a:defRPr/>
            </a:pPr>
            <a:endParaRPr lang="en-US" sz="2200" dirty="0"/>
          </a:p>
          <a:p>
            <a:pPr marL="339725" indent="-339725" algn="l">
              <a:defRPr/>
            </a:pPr>
            <a:r>
              <a:rPr lang="en-US" sz="2400" b="1" dirty="0"/>
              <a:t>Submission of application,</a:t>
            </a:r>
          </a:p>
          <a:p>
            <a:pPr marL="363538" indent="-363538" algn="l">
              <a:defRPr/>
            </a:pPr>
            <a:r>
              <a:rPr lang="en-US" sz="2200" dirty="0"/>
              <a:t>Who can Apply for Patent?</a:t>
            </a:r>
          </a:p>
          <a:p>
            <a:pPr marL="363538" indent="-363538" algn="l">
              <a:defRPr/>
            </a:pPr>
            <a:r>
              <a:rPr lang="en-US" sz="2200" dirty="0"/>
              <a:t>An application for a patent for an invention may be made by a person-</a:t>
            </a:r>
          </a:p>
          <a:p>
            <a:pPr marL="363538" indent="-363538" algn="l">
              <a:buFont typeface="Arial" panose="020B0604020202020204" pitchFamily="34" charset="0"/>
              <a:buChar char="•"/>
              <a:defRPr/>
            </a:pPr>
            <a:r>
              <a:rPr lang="en-US" sz="2200" dirty="0"/>
              <a:t>Who claiming to be the true and first inventor of the invention or his assignee,</a:t>
            </a:r>
          </a:p>
          <a:p>
            <a:pPr marL="363538" indent="-363538" algn="l">
              <a:buFont typeface="Arial" panose="020B0604020202020204" pitchFamily="34" charset="0"/>
              <a:buChar char="•"/>
              <a:defRPr/>
            </a:pPr>
            <a:r>
              <a:rPr lang="en-US" sz="2200" dirty="0"/>
              <a:t>by the legal representative of any deceased person who immediately before his death was entitled to make such an application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6" name="Picture 2" descr="C:\Users\admin\Downloads\Types-of-patent-applications.png"/>
          <p:cNvPicPr>
            <a:picLocks noChangeAspect="1" noChangeArrowheads="1"/>
          </p:cNvPicPr>
          <p:nvPr/>
        </p:nvPicPr>
        <p:blipFill>
          <a:blip r:embed="rId2"/>
          <a:srcRect t="7981" r="2684"/>
          <a:stretch>
            <a:fillRect/>
          </a:stretch>
        </p:blipFill>
        <p:spPr bwMode="auto">
          <a:xfrm>
            <a:off x="2350228" y="211015"/>
            <a:ext cx="7806645" cy="6450457"/>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2">
            <a:extLst>
              <a:ext uri="{FF2B5EF4-FFF2-40B4-BE49-F238E27FC236}">
                <a16:creationId xmlns:a16="http://schemas.microsoft.com/office/drawing/2014/main" id="{F2D33822-BA91-2E0F-2330-EA33816CB8C3}"/>
              </a:ext>
            </a:extLst>
          </p:cNvPr>
          <p:cNvSpPr>
            <a:spLocks noGrp="1"/>
          </p:cNvSpPr>
          <p:nvPr>
            <p:ph type="subTitle" idx="1"/>
          </p:nvPr>
        </p:nvSpPr>
        <p:spPr>
          <a:xfrm>
            <a:off x="1524000" y="0"/>
            <a:ext cx="9144000" cy="6858000"/>
          </a:xfrm>
        </p:spPr>
        <p:txBody>
          <a:bodyPr/>
          <a:lstStyle/>
          <a:p>
            <a:pPr>
              <a:defRPr/>
            </a:pPr>
            <a:r>
              <a:rPr lang="en-US" sz="2800" b="1" dirty="0">
                <a:solidFill>
                  <a:srgbClr val="C00000"/>
                </a:solidFill>
              </a:rPr>
              <a:t>Procedure for obtaining Patent</a:t>
            </a:r>
            <a:endParaRPr lang="en-US" sz="2400" b="1" dirty="0">
              <a:solidFill>
                <a:srgbClr val="C00000"/>
              </a:solidFill>
            </a:endParaRPr>
          </a:p>
          <a:p>
            <a:pPr marL="339725" algn="l">
              <a:defRPr/>
            </a:pPr>
            <a:endParaRPr lang="en-US" sz="2400" b="1" dirty="0"/>
          </a:p>
          <a:p>
            <a:pPr marL="339725" algn="l">
              <a:defRPr/>
            </a:pPr>
            <a:r>
              <a:rPr lang="en-US" sz="2400" b="1" dirty="0"/>
              <a:t>Submission of Application:</a:t>
            </a:r>
            <a:endParaRPr lang="en-US" sz="2400" dirty="0"/>
          </a:p>
          <a:p>
            <a:pPr marL="339725" algn="l">
              <a:defRPr/>
            </a:pPr>
            <a:r>
              <a:rPr lang="en-US" sz="2400" dirty="0"/>
              <a:t>• If the application is filed by the assignee, it must be accompanied with the proof of the right to make the application.</a:t>
            </a:r>
          </a:p>
          <a:p>
            <a:pPr marL="339725" algn="l">
              <a:defRPr/>
            </a:pPr>
            <a:r>
              <a:rPr lang="en-US" sz="2400" dirty="0"/>
              <a:t>• the form of application for grant of an Indian patent asks for</a:t>
            </a:r>
          </a:p>
          <a:p>
            <a:pPr marL="339725" algn="l">
              <a:defRPr/>
            </a:pPr>
            <a:r>
              <a:rPr lang="en-US" sz="2400" dirty="0"/>
              <a:t>(</a:t>
            </a:r>
            <a:r>
              <a:rPr lang="en-US" sz="2400" dirty="0" err="1"/>
              <a:t>i</a:t>
            </a:r>
            <a:r>
              <a:rPr lang="en-US" sz="2400" dirty="0"/>
              <a:t>)full name, address, nationality of the applicant(s) and inventor(s),</a:t>
            </a:r>
          </a:p>
          <a:p>
            <a:pPr marL="339725" algn="l">
              <a:defRPr/>
            </a:pPr>
            <a:r>
              <a:rPr lang="en-US" sz="2400" dirty="0"/>
              <a:t>(ii) patent specifications, and </a:t>
            </a:r>
          </a:p>
          <a:p>
            <a:pPr marL="339725" algn="l">
              <a:defRPr/>
            </a:pPr>
            <a:r>
              <a:rPr lang="en-US" sz="2400" dirty="0"/>
              <a:t>(iii)whether an application has been made or patent granted in a PCT or</a:t>
            </a:r>
          </a:p>
          <a:p>
            <a:pPr marL="339725" algn="l">
              <a:defRPr/>
            </a:pPr>
            <a:r>
              <a:rPr lang="en-US" sz="2400" dirty="0"/>
              <a:t>• a convention country, which affords to citizens of India, or applicants for patents in India.</a:t>
            </a:r>
          </a:p>
          <a:p>
            <a:pPr marL="339725" algn="l">
              <a:defRPr/>
            </a:pPr>
            <a:r>
              <a:rPr lang="en-US" sz="2400" dirty="0"/>
              <a:t>• Every such application (not being a convention application or an application filed under the Patent Cooperation Treaty designating India) shall be accompanied by a provisional or a complete specification.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2">
            <a:extLst>
              <a:ext uri="{FF2B5EF4-FFF2-40B4-BE49-F238E27FC236}">
                <a16:creationId xmlns:a16="http://schemas.microsoft.com/office/drawing/2014/main" id="{E5CDB175-601B-CC32-6333-C2BED4C0025B}"/>
              </a:ext>
            </a:extLst>
          </p:cNvPr>
          <p:cNvSpPr>
            <a:spLocks noGrp="1"/>
          </p:cNvSpPr>
          <p:nvPr>
            <p:ph type="subTitle" idx="1"/>
          </p:nvPr>
        </p:nvSpPr>
        <p:spPr>
          <a:xfrm>
            <a:off x="1828800" y="304800"/>
            <a:ext cx="8610600" cy="6019800"/>
          </a:xfrm>
        </p:spPr>
        <p:txBody>
          <a:bodyPr/>
          <a:lstStyle/>
          <a:p>
            <a:pPr>
              <a:defRPr/>
            </a:pPr>
            <a:r>
              <a:rPr lang="en-US" sz="2400" b="1" dirty="0"/>
              <a:t>Procedure for registration of Patents</a:t>
            </a:r>
          </a:p>
          <a:p>
            <a:pPr marL="339725" algn="l">
              <a:defRPr/>
            </a:pPr>
            <a:r>
              <a:rPr lang="en-US" sz="2400" b="1" dirty="0"/>
              <a:t>Filing of Provisional and Complete Specification-</a:t>
            </a:r>
          </a:p>
          <a:p>
            <a:pPr marL="339725" algn="l">
              <a:defRPr/>
            </a:pPr>
            <a:r>
              <a:rPr lang="en-US" sz="2400" dirty="0"/>
              <a:t>• A specification is an accurate description of the patent stating how the invention can be carried out by the method best known to the applicant. The specification ends with a claim or claims defining the </a:t>
            </a:r>
            <a:r>
              <a:rPr lang="en-US" sz="2400" dirty="0">
                <a:highlight>
                  <a:srgbClr val="FFFF00"/>
                </a:highlight>
              </a:rPr>
              <a:t>scope of the invention </a:t>
            </a:r>
            <a:r>
              <a:rPr lang="en-US" sz="2400" dirty="0"/>
              <a:t>for which protection is claimed.</a:t>
            </a:r>
          </a:p>
          <a:p>
            <a:pPr marL="339725" algn="l">
              <a:defRPr/>
            </a:pPr>
            <a:r>
              <a:rPr lang="en-US" sz="2300" dirty="0"/>
              <a:t>• Every application must be accompanied by a provisional or a complete specification. </a:t>
            </a:r>
          </a:p>
          <a:p>
            <a:pPr marL="339725" algn="l">
              <a:defRPr/>
            </a:pPr>
            <a:r>
              <a:rPr lang="en-US" sz="2300" dirty="0"/>
              <a:t>• It is possible to file the application with provisional specifications. But it is necessary to file the complete specifications within one year of filing the original patent application.</a:t>
            </a:r>
          </a:p>
          <a:p>
            <a:pPr marL="339725" algn="l">
              <a:defRPr/>
            </a:pPr>
            <a:r>
              <a:rPr lang="en-US" sz="2300" dirty="0"/>
              <a:t>• The twelve months limit can be extended to 15 months if an application is made to the Controller with such request and the</a:t>
            </a:r>
          </a:p>
          <a:p>
            <a:pPr marL="339725" algn="l">
              <a:defRPr/>
            </a:pPr>
            <a:r>
              <a:rPr lang="en-US" sz="2300" dirty="0"/>
              <a:t>prescribed fee is paid.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2">
            <a:extLst>
              <a:ext uri="{FF2B5EF4-FFF2-40B4-BE49-F238E27FC236}">
                <a16:creationId xmlns:a16="http://schemas.microsoft.com/office/drawing/2014/main" id="{91FB4FDC-BF37-8630-6A0C-E5641CBAAC66}"/>
              </a:ext>
            </a:extLst>
          </p:cNvPr>
          <p:cNvSpPr>
            <a:spLocks noGrp="1"/>
          </p:cNvSpPr>
          <p:nvPr>
            <p:ph type="subTitle" idx="1"/>
          </p:nvPr>
        </p:nvSpPr>
        <p:spPr>
          <a:xfrm>
            <a:off x="1752600" y="304800"/>
            <a:ext cx="8534400" cy="5715000"/>
          </a:xfrm>
        </p:spPr>
        <p:txBody>
          <a:bodyPr/>
          <a:lstStyle/>
          <a:p>
            <a:pPr>
              <a:defRPr/>
            </a:pPr>
            <a:r>
              <a:rPr lang="en-US" sz="2400" b="1" dirty="0"/>
              <a:t>Procedure for obtaining Patent</a:t>
            </a:r>
          </a:p>
          <a:p>
            <a:pPr marL="339725" algn="l">
              <a:defRPr/>
            </a:pPr>
            <a:r>
              <a:rPr lang="en-US" sz="2400" b="1" dirty="0"/>
              <a:t>The specification must contain the following:-</a:t>
            </a:r>
          </a:p>
          <a:p>
            <a:pPr marL="339725" algn="l">
              <a:defRPr/>
            </a:pPr>
            <a:r>
              <a:rPr lang="en-US" sz="2400" dirty="0"/>
              <a:t>• Title, sufficiently indicating the subject-matter.</a:t>
            </a:r>
          </a:p>
          <a:p>
            <a:pPr marL="339725" algn="l">
              <a:defRPr/>
            </a:pPr>
            <a:r>
              <a:rPr lang="en-US" sz="2400" dirty="0"/>
              <a:t>• Relevant drawings.</a:t>
            </a:r>
          </a:p>
          <a:p>
            <a:pPr marL="339725" algn="l">
              <a:defRPr/>
            </a:pPr>
            <a:r>
              <a:rPr lang="en-US" sz="2400" dirty="0"/>
              <a:t>• Full and particular description of the invention.</a:t>
            </a:r>
          </a:p>
          <a:p>
            <a:pPr marL="339725" algn="l">
              <a:defRPr/>
            </a:pPr>
            <a:r>
              <a:rPr lang="en-US" sz="2400" dirty="0"/>
              <a:t>• </a:t>
            </a:r>
            <a:r>
              <a:rPr lang="en-US" sz="2400" dirty="0">
                <a:highlight>
                  <a:srgbClr val="FFFF00"/>
                </a:highlight>
              </a:rPr>
              <a:t>Details of its operation or use and the method by which it is to be performed.</a:t>
            </a:r>
          </a:p>
          <a:p>
            <a:pPr marL="339725" algn="l">
              <a:defRPr/>
            </a:pPr>
            <a:r>
              <a:rPr lang="en-US" sz="2400" dirty="0">
                <a:highlight>
                  <a:srgbClr val="FFFF00"/>
                </a:highlight>
              </a:rPr>
              <a:t>• Disclosure of the best method of performing the invention</a:t>
            </a:r>
            <a:r>
              <a:rPr lang="en-US" sz="2400" dirty="0"/>
              <a:t>.</a:t>
            </a:r>
          </a:p>
          <a:p>
            <a:pPr marL="339725" algn="l">
              <a:defRPr/>
            </a:pPr>
            <a:r>
              <a:rPr lang="en-US" sz="2400" dirty="0"/>
              <a:t>• Claims defining the scope of the invention substantiated by the disclosure.</a:t>
            </a:r>
          </a:p>
          <a:p>
            <a:pPr marL="339725" algn="l">
              <a:defRPr/>
            </a:pPr>
            <a:r>
              <a:rPr lang="en-US" sz="2400" dirty="0"/>
              <a:t>• Abstract providing </a:t>
            </a:r>
            <a:r>
              <a:rPr lang="en-US" sz="2400" dirty="0">
                <a:highlight>
                  <a:srgbClr val="FFFF00"/>
                </a:highlight>
              </a:rPr>
              <a:t>technical information </a:t>
            </a:r>
            <a:r>
              <a:rPr lang="en-US" sz="2400" dirty="0"/>
              <a:t>on the invention.</a:t>
            </a:r>
          </a:p>
          <a:p>
            <a:pPr marL="339725" algn="l">
              <a:defRPr/>
            </a:pPr>
            <a:r>
              <a:rPr lang="en-US" sz="2400" dirty="0"/>
              <a:t>• Declaration as to the inventor ship of the invention.</a:t>
            </a:r>
            <a:endParaRPr lang="en-US" sz="230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2">
            <a:extLst>
              <a:ext uri="{FF2B5EF4-FFF2-40B4-BE49-F238E27FC236}">
                <a16:creationId xmlns:a16="http://schemas.microsoft.com/office/drawing/2014/main" id="{BDA9876A-F8EB-FE7F-57EC-539FD70CAD9A}"/>
              </a:ext>
            </a:extLst>
          </p:cNvPr>
          <p:cNvSpPr>
            <a:spLocks noGrp="1"/>
          </p:cNvSpPr>
          <p:nvPr>
            <p:ph type="subTitle" idx="1"/>
          </p:nvPr>
        </p:nvSpPr>
        <p:spPr>
          <a:xfrm>
            <a:off x="1828800" y="228600"/>
            <a:ext cx="8458200" cy="5943600"/>
          </a:xfrm>
        </p:spPr>
        <p:txBody>
          <a:bodyPr/>
          <a:lstStyle/>
          <a:p>
            <a:pPr>
              <a:defRPr/>
            </a:pPr>
            <a:r>
              <a:rPr lang="en-US" sz="2400" b="1" dirty="0"/>
              <a:t>Procedure for obtaining Patent</a:t>
            </a:r>
          </a:p>
          <a:p>
            <a:pPr marL="339725" algn="l">
              <a:defRPr/>
            </a:pPr>
            <a:r>
              <a:rPr lang="en-US" sz="2400" b="1" dirty="0">
                <a:solidFill>
                  <a:srgbClr val="FF0000"/>
                </a:solidFill>
                <a:highlight>
                  <a:srgbClr val="FFFF00"/>
                </a:highlight>
                <a:hlinkClick r:id="rId2"/>
              </a:rPr>
              <a:t>Publication of the Application-</a:t>
            </a:r>
            <a:endParaRPr lang="en-US" sz="2400" b="1" dirty="0">
              <a:solidFill>
                <a:srgbClr val="FF0000"/>
              </a:solidFill>
              <a:highlight>
                <a:srgbClr val="FFFF00"/>
              </a:highlight>
            </a:endParaRPr>
          </a:p>
          <a:p>
            <a:pPr marL="339725" algn="l">
              <a:defRPr/>
            </a:pPr>
            <a:r>
              <a:rPr lang="en-US" sz="2400" dirty="0"/>
              <a:t>• Normally every patent application is published </a:t>
            </a:r>
            <a:r>
              <a:rPr lang="en-US" sz="2400" dirty="0">
                <a:highlight>
                  <a:srgbClr val="FFFF00"/>
                </a:highlight>
              </a:rPr>
              <a:t>after 18 months of filing the application </a:t>
            </a:r>
            <a:r>
              <a:rPr lang="en-US" sz="2400" dirty="0"/>
              <a:t>and objections are invited.</a:t>
            </a:r>
          </a:p>
          <a:p>
            <a:pPr marL="339725" algn="l">
              <a:defRPr/>
            </a:pPr>
            <a:r>
              <a:rPr lang="en-US" sz="2400" dirty="0"/>
              <a:t>• The patent application shall not be open to the public for eighteen months after the date of filing, or date of priority, whichever is earlier.</a:t>
            </a:r>
          </a:p>
          <a:p>
            <a:pPr marL="339725" algn="l">
              <a:defRPr/>
            </a:pPr>
            <a:r>
              <a:rPr lang="en-US" sz="2400" dirty="0"/>
              <a:t>• The Controller may issue direction to prohibit or restrict such publication.</a:t>
            </a:r>
          </a:p>
          <a:p>
            <a:pPr marL="339725" algn="l">
              <a:defRPr/>
            </a:pPr>
            <a:r>
              <a:rPr lang="en-US" sz="2400" dirty="0"/>
              <a:t>• In the case of secrecy direction, the application will be published when the secrecy directions cease to operate.</a:t>
            </a:r>
          </a:p>
          <a:p>
            <a:pPr marL="339725" algn="l">
              <a:defRPr/>
            </a:pPr>
            <a:r>
              <a:rPr lang="en-US" sz="2400" dirty="0"/>
              <a:t>• The publication will include the particulars of the date of application, number of application, name and address of the applicant and an abstract.</a:t>
            </a:r>
            <a:endParaRPr lang="en-US" sz="23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2">
            <a:extLst>
              <a:ext uri="{FF2B5EF4-FFF2-40B4-BE49-F238E27FC236}">
                <a16:creationId xmlns:a16="http://schemas.microsoft.com/office/drawing/2014/main" id="{698C0534-FE4E-570A-7D13-920BE0017FCA}"/>
              </a:ext>
            </a:extLst>
          </p:cNvPr>
          <p:cNvSpPr>
            <a:spLocks noGrp="1"/>
          </p:cNvSpPr>
          <p:nvPr>
            <p:ph type="subTitle" idx="1"/>
          </p:nvPr>
        </p:nvSpPr>
        <p:spPr>
          <a:xfrm>
            <a:off x="1828800" y="304800"/>
            <a:ext cx="8458200" cy="6248400"/>
          </a:xfrm>
        </p:spPr>
        <p:txBody>
          <a:bodyPr/>
          <a:lstStyle/>
          <a:p>
            <a:pPr>
              <a:defRPr/>
            </a:pPr>
            <a:r>
              <a:rPr lang="en-US" sz="2400" b="1" dirty="0"/>
              <a:t>Procedure for obtaining Patent</a:t>
            </a:r>
          </a:p>
          <a:p>
            <a:pPr marL="339725" algn="l">
              <a:defRPr/>
            </a:pPr>
            <a:r>
              <a:rPr lang="en-US" sz="2400" b="1" dirty="0"/>
              <a:t>Examination of the Application-</a:t>
            </a:r>
          </a:p>
          <a:p>
            <a:pPr marL="339725" algn="l">
              <a:defRPr/>
            </a:pPr>
            <a:r>
              <a:rPr lang="en-US" sz="2400" dirty="0"/>
              <a:t>• Examination is taken up only if the applicant or any other interested </a:t>
            </a:r>
            <a:r>
              <a:rPr lang="en-US" sz="2400" dirty="0">
                <a:highlight>
                  <a:srgbClr val="FFFF00"/>
                </a:highlight>
              </a:rPr>
              <a:t>person makes a request in the prescribed manner for such examination within 48 months from the date of filing of the patent application.</a:t>
            </a:r>
          </a:p>
          <a:p>
            <a:pPr marL="339725" algn="l">
              <a:defRPr/>
            </a:pPr>
            <a:r>
              <a:rPr lang="en-US" sz="2400" dirty="0"/>
              <a:t>• If such request is not made within the prescribed time, the patent application is treated as withdrawn.</a:t>
            </a:r>
          </a:p>
          <a:p>
            <a:pPr marL="339725" algn="l">
              <a:defRPr/>
            </a:pPr>
            <a:r>
              <a:rPr lang="en-US" sz="2400" dirty="0"/>
              <a:t>• When the patent application is in respect of an invention for a chemical substance used as an intermediate in the preparation of a medicine or drug including insecticides </a:t>
            </a:r>
            <a:r>
              <a:rPr lang="en-US" sz="2400" dirty="0" err="1"/>
              <a:t>etc</a:t>
            </a:r>
            <a:r>
              <a:rPr lang="en-US" sz="2400" dirty="0"/>
              <a:t> used for protection or preservation of plants, the request for examination has to be made within a period of 12 months.</a:t>
            </a:r>
          </a:p>
          <a:p>
            <a:pPr marL="339725" algn="l">
              <a:defRPr/>
            </a:pPr>
            <a:r>
              <a:rPr lang="en-US" sz="2400" dirty="0"/>
              <a:t>• or within 48 months from the date of the application, whichever is later.</a:t>
            </a:r>
            <a:endParaRPr lang="en-US" sz="23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54965" marR="5715" indent="-342900" algn="just">
              <a:spcBef>
                <a:spcPts val="100"/>
              </a:spcBef>
              <a:tabLst>
                <a:tab pos="528320" algn="l"/>
              </a:tabLst>
            </a:pPr>
            <a:r>
              <a:rPr lang="en-US" sz="2200" b="1" dirty="0">
                <a:latin typeface="Arial"/>
                <a:cs typeface="Arial"/>
              </a:rPr>
              <a:t>Right</a:t>
            </a:r>
            <a:r>
              <a:rPr lang="en-US" sz="2200" b="1" spc="5" dirty="0">
                <a:latin typeface="Arial"/>
                <a:cs typeface="Arial"/>
              </a:rPr>
              <a:t> </a:t>
            </a:r>
            <a:r>
              <a:rPr lang="en-US" sz="2200" b="1" spc="-5" dirty="0">
                <a:latin typeface="Arial"/>
                <a:cs typeface="Arial"/>
              </a:rPr>
              <a:t>of</a:t>
            </a:r>
            <a:r>
              <a:rPr lang="en-US" sz="2200" b="1" dirty="0">
                <a:latin typeface="Arial"/>
                <a:cs typeface="Arial"/>
              </a:rPr>
              <a:t> </a:t>
            </a:r>
            <a:r>
              <a:rPr lang="en-US" sz="2200" b="1" spc="-5" dirty="0">
                <a:highlight>
                  <a:srgbClr val="FFFF00"/>
                </a:highlight>
                <a:latin typeface="Arial"/>
                <a:cs typeface="Arial"/>
              </a:rPr>
              <a:t>computer</a:t>
            </a:r>
            <a:r>
              <a:rPr lang="en-US" sz="2200" b="1" dirty="0">
                <a:highlight>
                  <a:srgbClr val="FFFF00"/>
                </a:highlight>
                <a:latin typeface="Arial"/>
                <a:cs typeface="Arial"/>
              </a:rPr>
              <a:t> </a:t>
            </a:r>
            <a:r>
              <a:rPr lang="en-US" sz="2200" b="1" spc="-5" dirty="0">
                <a:highlight>
                  <a:srgbClr val="FFFF00"/>
                </a:highlight>
                <a:latin typeface="Arial"/>
                <a:cs typeface="Arial"/>
              </a:rPr>
              <a:t>technologists</a:t>
            </a:r>
            <a:r>
              <a:rPr lang="en-US" sz="2200" b="1" dirty="0">
                <a:highlight>
                  <a:srgbClr val="FFFF00"/>
                </a:highlight>
                <a:latin typeface="Arial"/>
                <a:cs typeface="Arial"/>
              </a:rPr>
              <a:t> </a:t>
            </a:r>
            <a:r>
              <a:rPr lang="en-US" sz="2200" b="1" spc="-5" dirty="0">
                <a:latin typeface="Arial"/>
                <a:cs typeface="Arial"/>
              </a:rPr>
              <a:t>for</a:t>
            </a:r>
            <a:r>
              <a:rPr lang="en-US" sz="2200" b="1" dirty="0">
                <a:latin typeface="Arial"/>
                <a:cs typeface="Arial"/>
              </a:rPr>
              <a:t> </a:t>
            </a:r>
            <a:r>
              <a:rPr lang="en-US" sz="2200" b="1" spc="-5" dirty="0">
                <a:latin typeface="Arial"/>
                <a:cs typeface="Arial"/>
              </a:rPr>
              <a:t>their</a:t>
            </a:r>
            <a:r>
              <a:rPr lang="en-US" sz="2200" b="1" dirty="0">
                <a:latin typeface="Arial"/>
                <a:cs typeface="Arial"/>
              </a:rPr>
              <a:t> </a:t>
            </a:r>
            <a:r>
              <a:rPr lang="en-US" sz="2200" b="1" spc="-5" dirty="0">
                <a:highlight>
                  <a:srgbClr val="FFFF00"/>
                </a:highlight>
                <a:latin typeface="Arial"/>
                <a:cs typeface="Arial"/>
              </a:rPr>
              <a:t>layout </a:t>
            </a:r>
            <a:r>
              <a:rPr lang="en-US" sz="2200" b="1" dirty="0">
                <a:highlight>
                  <a:srgbClr val="FFFF00"/>
                </a:highlight>
                <a:latin typeface="Arial"/>
                <a:cs typeface="Arial"/>
              </a:rPr>
              <a:t> designs</a:t>
            </a:r>
            <a:r>
              <a:rPr lang="en-US" sz="2200" b="1" spc="5" dirty="0">
                <a:highlight>
                  <a:srgbClr val="FFFF00"/>
                </a:highlight>
                <a:latin typeface="Arial"/>
                <a:cs typeface="Arial"/>
              </a:rPr>
              <a:t> </a:t>
            </a:r>
            <a:r>
              <a:rPr lang="en-US" sz="2200" b="1" spc="-5" dirty="0">
                <a:latin typeface="Arial"/>
                <a:cs typeface="Arial"/>
              </a:rPr>
              <a:t>of</a:t>
            </a:r>
            <a:r>
              <a:rPr lang="en-US" sz="2200" b="1" dirty="0">
                <a:latin typeface="Arial"/>
                <a:cs typeface="Arial"/>
              </a:rPr>
              <a:t> integrated</a:t>
            </a:r>
            <a:r>
              <a:rPr lang="en-US" sz="2200" b="1" spc="5" dirty="0">
                <a:latin typeface="Arial"/>
                <a:cs typeface="Arial"/>
              </a:rPr>
              <a:t> </a:t>
            </a:r>
            <a:r>
              <a:rPr lang="en-US" sz="2200" b="1" spc="-5" dirty="0">
                <a:latin typeface="Arial"/>
                <a:cs typeface="Arial"/>
              </a:rPr>
              <a:t>circuits</a:t>
            </a:r>
            <a:r>
              <a:rPr lang="en-US" sz="2200" b="1" dirty="0">
                <a:latin typeface="Arial"/>
                <a:cs typeface="Arial"/>
              </a:rPr>
              <a:t> </a:t>
            </a:r>
            <a:r>
              <a:rPr lang="en-US" sz="2200" spc="-5" dirty="0">
                <a:latin typeface="Arial MT"/>
                <a:cs typeface="Arial MT"/>
              </a:rPr>
              <a:t>for</a:t>
            </a:r>
            <a:r>
              <a:rPr lang="en-US" sz="2200" dirty="0">
                <a:latin typeface="Arial MT"/>
                <a:cs typeface="Arial MT"/>
              </a:rPr>
              <a:t> </a:t>
            </a:r>
            <a:r>
              <a:rPr lang="en-US" sz="2200" spc="-5" dirty="0">
                <a:latin typeface="Arial MT"/>
                <a:cs typeface="Arial MT"/>
              </a:rPr>
              <a:t>patent</a:t>
            </a:r>
            <a:r>
              <a:rPr lang="en-US" sz="2200" dirty="0">
                <a:latin typeface="Arial MT"/>
                <a:cs typeface="Arial MT"/>
              </a:rPr>
              <a:t> </a:t>
            </a:r>
            <a:r>
              <a:rPr lang="en-US" sz="2200" spc="-5" dirty="0">
                <a:latin typeface="Arial MT"/>
                <a:cs typeface="Arial MT"/>
              </a:rPr>
              <a:t>in</a:t>
            </a:r>
            <a:r>
              <a:rPr lang="en-US" sz="2200" dirty="0">
                <a:latin typeface="Arial MT"/>
                <a:cs typeface="Arial MT"/>
              </a:rPr>
              <a:t> the</a:t>
            </a:r>
            <a:r>
              <a:rPr lang="en-US" sz="2200" spc="5" dirty="0">
                <a:latin typeface="Arial MT"/>
                <a:cs typeface="Arial MT"/>
              </a:rPr>
              <a:t> </a:t>
            </a:r>
            <a:r>
              <a:rPr lang="en-US" sz="2200" spc="-5" dirty="0">
                <a:latin typeface="Arial MT"/>
                <a:cs typeface="Arial MT"/>
              </a:rPr>
              <a:t>work </a:t>
            </a:r>
            <a:r>
              <a:rPr lang="en-US" sz="2200" dirty="0">
                <a:latin typeface="Arial MT"/>
                <a:cs typeface="Arial MT"/>
              </a:rPr>
              <a:t> </a:t>
            </a:r>
            <a:r>
              <a:rPr lang="en-US" sz="2200" spc="-5" dirty="0">
                <a:latin typeface="Arial MT"/>
                <a:cs typeface="Arial MT"/>
              </a:rPr>
              <a:t>developed</a:t>
            </a:r>
            <a:r>
              <a:rPr lang="en-US" sz="2200" spc="15" dirty="0">
                <a:latin typeface="Arial MT"/>
                <a:cs typeface="Arial MT"/>
              </a:rPr>
              <a:t> </a:t>
            </a:r>
            <a:r>
              <a:rPr lang="en-US" sz="2200" spc="-5" dirty="0">
                <a:latin typeface="Arial MT"/>
                <a:cs typeface="Arial MT"/>
              </a:rPr>
              <a:t>by</a:t>
            </a:r>
            <a:r>
              <a:rPr lang="en-US" sz="2200" spc="5" dirty="0">
                <a:latin typeface="Arial MT"/>
                <a:cs typeface="Arial MT"/>
              </a:rPr>
              <a:t> </a:t>
            </a:r>
            <a:r>
              <a:rPr lang="en-US" sz="2200" dirty="0">
                <a:latin typeface="Arial MT"/>
                <a:cs typeface="Arial MT"/>
              </a:rPr>
              <a:t>them.</a:t>
            </a:r>
          </a:p>
          <a:p>
            <a:pPr marL="354965" indent="-342900" algn="just">
              <a:spcBef>
                <a:spcPts val="575"/>
              </a:spcBef>
              <a:tabLst>
                <a:tab pos="528320" algn="l"/>
              </a:tabLst>
            </a:pPr>
            <a:r>
              <a:rPr lang="en-US" sz="2200" b="1" dirty="0">
                <a:latin typeface="Arial"/>
                <a:cs typeface="Arial"/>
              </a:rPr>
              <a:t>Right</a:t>
            </a:r>
            <a:r>
              <a:rPr lang="en-US" sz="2200" b="1" spc="335" dirty="0">
                <a:latin typeface="Arial"/>
                <a:cs typeface="Arial"/>
              </a:rPr>
              <a:t> </a:t>
            </a:r>
            <a:r>
              <a:rPr lang="en-US" sz="2200" b="1" spc="-5" dirty="0">
                <a:latin typeface="Arial"/>
                <a:cs typeface="Arial"/>
              </a:rPr>
              <a:t>of</a:t>
            </a:r>
            <a:r>
              <a:rPr lang="en-US" sz="2200" b="1" spc="335" dirty="0">
                <a:latin typeface="Arial"/>
                <a:cs typeface="Arial"/>
              </a:rPr>
              <a:t> </a:t>
            </a:r>
            <a:r>
              <a:rPr lang="en-US" sz="2200" b="1" spc="-5" dirty="0">
                <a:latin typeface="Arial"/>
                <a:cs typeface="Arial"/>
              </a:rPr>
              <a:t>breeders</a:t>
            </a:r>
            <a:r>
              <a:rPr lang="en-US" sz="2200" b="1" spc="345" dirty="0">
                <a:latin typeface="Arial"/>
                <a:cs typeface="Arial"/>
              </a:rPr>
              <a:t> </a:t>
            </a:r>
            <a:r>
              <a:rPr lang="en-US" sz="2200" b="1" dirty="0">
                <a:latin typeface="Arial"/>
                <a:cs typeface="Arial"/>
              </a:rPr>
              <a:t>in</a:t>
            </a:r>
            <a:r>
              <a:rPr lang="en-US" sz="2200" b="1" spc="340" dirty="0">
                <a:latin typeface="Arial"/>
                <a:cs typeface="Arial"/>
              </a:rPr>
              <a:t> </a:t>
            </a:r>
            <a:r>
              <a:rPr lang="en-US" sz="2200" b="1" spc="-5" dirty="0">
                <a:latin typeface="Arial"/>
                <a:cs typeface="Arial"/>
              </a:rPr>
              <a:t>bio-technology</a:t>
            </a:r>
            <a:r>
              <a:rPr lang="en-US" sz="2200" b="1" spc="310" dirty="0">
                <a:latin typeface="Arial"/>
                <a:cs typeface="Arial"/>
              </a:rPr>
              <a:t> </a:t>
            </a:r>
            <a:r>
              <a:rPr lang="en-US" sz="2200" dirty="0">
                <a:latin typeface="Arial MT"/>
                <a:cs typeface="Arial MT"/>
              </a:rPr>
              <a:t>for</a:t>
            </a:r>
            <a:r>
              <a:rPr lang="en-US" sz="2200" spc="350" dirty="0">
                <a:latin typeface="Arial MT"/>
                <a:cs typeface="Arial MT"/>
              </a:rPr>
              <a:t> </a:t>
            </a:r>
            <a:r>
              <a:rPr lang="en-US" sz="2200" dirty="0">
                <a:latin typeface="Arial MT"/>
                <a:cs typeface="Arial MT"/>
              </a:rPr>
              <a:t>a</a:t>
            </a:r>
            <a:r>
              <a:rPr lang="en-US" sz="2200" spc="340" dirty="0">
                <a:latin typeface="Arial MT"/>
                <a:cs typeface="Arial MT"/>
              </a:rPr>
              <a:t> </a:t>
            </a:r>
            <a:r>
              <a:rPr lang="en-US" sz="2200" spc="-5" dirty="0">
                <a:latin typeface="Arial MT"/>
                <a:cs typeface="Arial MT"/>
              </a:rPr>
              <a:t>patent</a:t>
            </a:r>
            <a:r>
              <a:rPr lang="en-US" sz="2200" spc="340" dirty="0">
                <a:latin typeface="Arial MT"/>
                <a:cs typeface="Arial MT"/>
              </a:rPr>
              <a:t> </a:t>
            </a:r>
            <a:r>
              <a:rPr lang="en-US" sz="2200" spc="-5" dirty="0">
                <a:latin typeface="Arial MT"/>
                <a:cs typeface="Arial MT"/>
              </a:rPr>
              <a:t>in</a:t>
            </a:r>
            <a:r>
              <a:rPr lang="en-US" sz="2200" spc="350" dirty="0">
                <a:latin typeface="Arial MT"/>
                <a:cs typeface="Arial MT"/>
              </a:rPr>
              <a:t> </a:t>
            </a:r>
            <a:r>
              <a:rPr lang="en-US" sz="2200" dirty="0">
                <a:latin typeface="Arial MT"/>
                <a:cs typeface="Arial MT"/>
              </a:rPr>
              <a:t>the </a:t>
            </a:r>
            <a:r>
              <a:rPr lang="en-US" sz="2200" spc="-5" dirty="0">
                <a:latin typeface="Arial MT"/>
                <a:cs typeface="Arial MT"/>
              </a:rPr>
              <a:t>new</a:t>
            </a:r>
            <a:r>
              <a:rPr lang="en-US" sz="2200" dirty="0">
                <a:latin typeface="Arial MT"/>
                <a:cs typeface="Arial MT"/>
              </a:rPr>
              <a:t> </a:t>
            </a:r>
            <a:r>
              <a:rPr lang="en-US" sz="2200" spc="-5" dirty="0">
                <a:latin typeface="Arial MT"/>
                <a:cs typeface="Arial MT"/>
              </a:rPr>
              <a:t>plant</a:t>
            </a:r>
            <a:r>
              <a:rPr lang="en-US" sz="2200" spc="5" dirty="0">
                <a:latin typeface="Arial MT"/>
                <a:cs typeface="Arial MT"/>
              </a:rPr>
              <a:t> </a:t>
            </a:r>
            <a:r>
              <a:rPr lang="en-US" sz="2200" spc="-5" dirty="0">
                <a:latin typeface="Arial MT"/>
                <a:cs typeface="Arial MT"/>
              </a:rPr>
              <a:t>variety</a:t>
            </a:r>
            <a:r>
              <a:rPr lang="en-US" sz="2200" spc="5" dirty="0">
                <a:latin typeface="Arial MT"/>
                <a:cs typeface="Arial MT"/>
              </a:rPr>
              <a:t> </a:t>
            </a:r>
            <a:r>
              <a:rPr lang="en-US" sz="2200" spc="-5" dirty="0">
                <a:latin typeface="Arial MT"/>
                <a:cs typeface="Arial MT"/>
              </a:rPr>
              <a:t>grown</a:t>
            </a:r>
            <a:r>
              <a:rPr lang="en-US" sz="2200" spc="10" dirty="0">
                <a:latin typeface="Arial MT"/>
                <a:cs typeface="Arial MT"/>
              </a:rPr>
              <a:t> </a:t>
            </a:r>
            <a:r>
              <a:rPr lang="en-US" sz="2200" spc="-5" dirty="0">
                <a:latin typeface="Arial MT"/>
                <a:cs typeface="Arial MT"/>
              </a:rPr>
              <a:t>by</a:t>
            </a:r>
            <a:r>
              <a:rPr lang="en-US" sz="2200" spc="5" dirty="0">
                <a:latin typeface="Arial MT"/>
                <a:cs typeface="Arial MT"/>
              </a:rPr>
              <a:t> </a:t>
            </a:r>
            <a:r>
              <a:rPr lang="en-US" sz="2200" dirty="0">
                <a:latin typeface="Arial MT"/>
                <a:cs typeface="Arial MT"/>
              </a:rPr>
              <a:t>them.</a:t>
            </a:r>
          </a:p>
          <a:p>
            <a:pPr marL="354965" marR="5715" indent="-342900">
              <a:spcBef>
                <a:spcPts val="575"/>
              </a:spcBef>
              <a:tabLst>
                <a:tab pos="527685" algn="l"/>
                <a:tab pos="528320" algn="l"/>
                <a:tab pos="1460500" algn="l"/>
                <a:tab pos="1900555" algn="l"/>
                <a:tab pos="3492500" algn="l"/>
                <a:tab pos="4003040" algn="l"/>
                <a:tab pos="4749800" algn="l"/>
                <a:tab pos="6242050" algn="l"/>
                <a:tab pos="7618095" algn="l"/>
              </a:tabLst>
            </a:pPr>
            <a:r>
              <a:rPr lang="en-US" sz="2200" b="1" dirty="0">
                <a:latin typeface="Arial"/>
                <a:cs typeface="Arial"/>
              </a:rPr>
              <a:t>Right	</a:t>
            </a:r>
            <a:r>
              <a:rPr lang="en-US" sz="2200" b="1" spc="-15" dirty="0">
                <a:latin typeface="Arial"/>
                <a:cs typeface="Arial"/>
              </a:rPr>
              <a:t>o</a:t>
            </a:r>
            <a:r>
              <a:rPr lang="en-US" sz="2200" b="1" dirty="0">
                <a:latin typeface="Arial"/>
                <a:cs typeface="Arial"/>
              </a:rPr>
              <a:t>f	</a:t>
            </a:r>
            <a:r>
              <a:rPr lang="en-US" sz="2200" b="1" spc="-15" dirty="0">
                <a:latin typeface="Arial"/>
                <a:cs typeface="Arial"/>
              </a:rPr>
              <a:t>d</a:t>
            </a:r>
            <a:r>
              <a:rPr lang="en-US" sz="2200" b="1" spc="-5" dirty="0">
                <a:highlight>
                  <a:srgbClr val="FFFF00"/>
                </a:highlight>
                <a:latin typeface="Arial"/>
                <a:cs typeface="Arial"/>
              </a:rPr>
              <a:t>esigners</a:t>
            </a:r>
            <a:r>
              <a:rPr lang="en-US" sz="2200" b="1" spc="-5" dirty="0">
                <a:latin typeface="Arial"/>
                <a:cs typeface="Arial"/>
              </a:rPr>
              <a:t>	</a:t>
            </a:r>
            <a:r>
              <a:rPr lang="en-US" sz="2200" spc="-5" dirty="0">
                <a:latin typeface="Arial MT"/>
                <a:cs typeface="Arial MT"/>
              </a:rPr>
              <a:t>for	their	dis</a:t>
            </a:r>
            <a:r>
              <a:rPr lang="en-US" sz="2200" spc="5" dirty="0">
                <a:latin typeface="Arial MT"/>
                <a:cs typeface="Arial MT"/>
              </a:rPr>
              <a:t>t</a:t>
            </a:r>
            <a:r>
              <a:rPr lang="en-US" sz="2200" spc="-5" dirty="0">
                <a:latin typeface="Arial MT"/>
                <a:cs typeface="Arial MT"/>
              </a:rPr>
              <a:t>i</a:t>
            </a:r>
            <a:r>
              <a:rPr lang="en-US" sz="2200" spc="-15" dirty="0">
                <a:latin typeface="Arial MT"/>
                <a:cs typeface="Arial MT"/>
              </a:rPr>
              <a:t>n</a:t>
            </a:r>
            <a:r>
              <a:rPr lang="en-US" sz="2200" spc="-5" dirty="0">
                <a:latin typeface="Arial MT"/>
                <a:cs typeface="Arial MT"/>
              </a:rPr>
              <a:t>ctive	i</a:t>
            </a:r>
            <a:r>
              <a:rPr lang="en-US" sz="2200" dirty="0">
                <a:latin typeface="Arial MT"/>
                <a:cs typeface="Arial MT"/>
              </a:rPr>
              <a:t>n</a:t>
            </a:r>
            <a:r>
              <a:rPr lang="en-US" sz="2200" spc="-5" dirty="0">
                <a:latin typeface="Arial MT"/>
                <a:cs typeface="Arial MT"/>
              </a:rPr>
              <a:t>dustri</a:t>
            </a:r>
            <a:r>
              <a:rPr lang="en-US" sz="2200" dirty="0">
                <a:latin typeface="Arial MT"/>
                <a:cs typeface="Arial MT"/>
              </a:rPr>
              <a:t>a</a:t>
            </a:r>
            <a:r>
              <a:rPr lang="en-US" sz="2200" spc="-5" dirty="0">
                <a:latin typeface="Arial MT"/>
                <a:cs typeface="Arial MT"/>
              </a:rPr>
              <a:t>l</a:t>
            </a:r>
            <a:r>
              <a:rPr lang="en-US" sz="2200" dirty="0">
                <a:latin typeface="Arial MT"/>
                <a:cs typeface="Arial MT"/>
              </a:rPr>
              <a:t>	</a:t>
            </a:r>
            <a:r>
              <a:rPr lang="en-US" sz="2200" spc="-5" dirty="0">
                <a:highlight>
                  <a:srgbClr val="FFFF00"/>
                </a:highlight>
                <a:latin typeface="Arial MT"/>
                <a:cs typeface="Arial MT"/>
              </a:rPr>
              <a:t>design  striking</a:t>
            </a:r>
            <a:r>
              <a:rPr lang="en-US" sz="2200" dirty="0">
                <a:latin typeface="Arial MT"/>
                <a:cs typeface="Arial MT"/>
              </a:rPr>
              <a:t> to</a:t>
            </a:r>
            <a:r>
              <a:rPr lang="en-US" sz="2200" spc="-25" dirty="0">
                <a:latin typeface="Arial MT"/>
                <a:cs typeface="Arial MT"/>
              </a:rPr>
              <a:t> </a:t>
            </a:r>
            <a:r>
              <a:rPr lang="en-US" sz="2200" dirty="0">
                <a:latin typeface="Arial MT"/>
                <a:cs typeface="Arial MT"/>
              </a:rPr>
              <a:t>the</a:t>
            </a:r>
            <a:r>
              <a:rPr lang="en-US" sz="2200" spc="5" dirty="0">
                <a:latin typeface="Arial MT"/>
                <a:cs typeface="Arial MT"/>
              </a:rPr>
              <a:t> </a:t>
            </a:r>
            <a:r>
              <a:rPr lang="en-US" sz="2200" spc="-5" dirty="0">
                <a:latin typeface="Arial MT"/>
                <a:cs typeface="Arial MT"/>
              </a:rPr>
              <a:t>eye.</a:t>
            </a:r>
            <a:endParaRPr lang="en-US" sz="2200" dirty="0">
              <a:latin typeface="Arial MT"/>
              <a:cs typeface="Arial MT"/>
            </a:endParaRPr>
          </a:p>
          <a:p>
            <a:pPr marL="354965" marR="7620" indent="-342900">
              <a:spcBef>
                <a:spcPts val="575"/>
              </a:spcBef>
              <a:tabLst>
                <a:tab pos="527685" algn="l"/>
                <a:tab pos="528320" algn="l"/>
              </a:tabLst>
            </a:pPr>
            <a:r>
              <a:rPr lang="en-US" sz="2200" b="1" dirty="0">
                <a:latin typeface="Arial"/>
                <a:cs typeface="Arial"/>
              </a:rPr>
              <a:t>Right</a:t>
            </a:r>
            <a:r>
              <a:rPr lang="en-US" sz="2200" b="1" spc="235" dirty="0">
                <a:latin typeface="Arial"/>
                <a:cs typeface="Arial"/>
              </a:rPr>
              <a:t> </a:t>
            </a:r>
            <a:r>
              <a:rPr lang="en-US" sz="2200" b="1" spc="-5" dirty="0">
                <a:latin typeface="Arial"/>
                <a:cs typeface="Arial"/>
              </a:rPr>
              <a:t>of</a:t>
            </a:r>
            <a:r>
              <a:rPr lang="en-US" sz="2200" b="1" spc="215" dirty="0">
                <a:latin typeface="Arial"/>
                <a:cs typeface="Arial"/>
              </a:rPr>
              <a:t> </a:t>
            </a:r>
            <a:r>
              <a:rPr lang="en-US" sz="2200" b="1" spc="-5" dirty="0">
                <a:latin typeface="Arial"/>
                <a:cs typeface="Arial"/>
              </a:rPr>
              <a:t>manufacturers</a:t>
            </a:r>
            <a:r>
              <a:rPr lang="en-US" sz="2200" b="1" spc="235" dirty="0">
                <a:latin typeface="Arial"/>
                <a:cs typeface="Arial"/>
              </a:rPr>
              <a:t> </a:t>
            </a:r>
            <a:r>
              <a:rPr lang="en-US" sz="2200" b="1" spc="-5" dirty="0">
                <a:latin typeface="Arial"/>
                <a:cs typeface="Arial"/>
              </a:rPr>
              <a:t>and</a:t>
            </a:r>
            <a:r>
              <a:rPr lang="en-US" sz="2200" b="1" spc="235" dirty="0">
                <a:latin typeface="Arial"/>
                <a:cs typeface="Arial"/>
              </a:rPr>
              <a:t> </a:t>
            </a:r>
            <a:r>
              <a:rPr lang="en-US" sz="2200" b="1" spc="-5" dirty="0">
                <a:latin typeface="Arial"/>
                <a:cs typeface="Arial"/>
              </a:rPr>
              <a:t>producers</a:t>
            </a:r>
            <a:r>
              <a:rPr lang="en-US" sz="2200" b="1" spc="250" dirty="0">
                <a:latin typeface="Arial"/>
                <a:cs typeface="Arial"/>
              </a:rPr>
              <a:t> </a:t>
            </a:r>
            <a:r>
              <a:rPr lang="en-US" sz="2200" spc="-5" dirty="0">
                <a:latin typeface="Arial MT"/>
                <a:cs typeface="Arial MT"/>
              </a:rPr>
              <a:t>on</a:t>
            </a:r>
            <a:r>
              <a:rPr lang="en-US" sz="2200" spc="229" dirty="0">
                <a:latin typeface="Arial MT"/>
                <a:cs typeface="Arial MT"/>
              </a:rPr>
              <a:t> </a:t>
            </a:r>
            <a:r>
              <a:rPr lang="en-US" sz="2200" dirty="0">
                <a:latin typeface="Arial MT"/>
                <a:cs typeface="Arial MT"/>
              </a:rPr>
              <a:t>geographical </a:t>
            </a:r>
            <a:r>
              <a:rPr lang="en-US" sz="2200" spc="-650" dirty="0">
                <a:latin typeface="Arial MT"/>
                <a:cs typeface="Arial MT"/>
              </a:rPr>
              <a:t> </a:t>
            </a:r>
            <a:r>
              <a:rPr lang="en-US" sz="2200" spc="-5" dirty="0">
                <a:latin typeface="Arial MT"/>
                <a:cs typeface="Arial MT"/>
              </a:rPr>
              <a:t>indication</a:t>
            </a:r>
            <a:r>
              <a:rPr lang="en-US" sz="2200" spc="30" dirty="0">
                <a:latin typeface="Arial MT"/>
                <a:cs typeface="Arial MT"/>
              </a:rPr>
              <a:t> </a:t>
            </a:r>
            <a:r>
              <a:rPr lang="en-US" sz="2200" spc="-5" dirty="0">
                <a:latin typeface="Arial MT"/>
                <a:cs typeface="Arial MT"/>
              </a:rPr>
              <a:t>in</a:t>
            </a:r>
            <a:r>
              <a:rPr lang="en-US" sz="2200" spc="15" dirty="0">
                <a:latin typeface="Arial MT"/>
                <a:cs typeface="Arial MT"/>
              </a:rPr>
              <a:t> </a:t>
            </a:r>
            <a:r>
              <a:rPr lang="en-US" sz="2200" spc="-5" dirty="0">
                <a:latin typeface="Arial MT"/>
                <a:cs typeface="Arial MT"/>
              </a:rPr>
              <a:t>relation</a:t>
            </a:r>
            <a:r>
              <a:rPr lang="en-US" sz="2200" spc="15" dirty="0">
                <a:latin typeface="Arial MT"/>
                <a:cs typeface="Arial MT"/>
              </a:rPr>
              <a:t> </a:t>
            </a:r>
            <a:r>
              <a:rPr lang="en-US" sz="2200" dirty="0">
                <a:latin typeface="Arial MT"/>
                <a:cs typeface="Arial MT"/>
              </a:rPr>
              <a:t>to</a:t>
            </a:r>
            <a:r>
              <a:rPr lang="en-US" sz="2200" spc="-5" dirty="0">
                <a:latin typeface="Arial MT"/>
                <a:cs typeface="Arial MT"/>
              </a:rPr>
              <a:t> such</a:t>
            </a:r>
            <a:r>
              <a:rPr lang="en-US" sz="2200" spc="5" dirty="0">
                <a:latin typeface="Arial MT"/>
                <a:cs typeface="Arial MT"/>
              </a:rPr>
              <a:t> </a:t>
            </a:r>
            <a:r>
              <a:rPr lang="en-US" sz="2200" spc="-5" dirty="0">
                <a:latin typeface="Arial MT"/>
                <a:cs typeface="Arial MT"/>
              </a:rPr>
              <a:t>products</a:t>
            </a:r>
            <a:r>
              <a:rPr lang="en-US" sz="2200" spc="5" dirty="0">
                <a:latin typeface="Arial MT"/>
                <a:cs typeface="Arial MT"/>
              </a:rPr>
              <a:t> </a:t>
            </a:r>
            <a:r>
              <a:rPr lang="en-US" sz="2200" spc="-5" dirty="0">
                <a:latin typeface="Arial MT"/>
                <a:cs typeface="Arial MT"/>
              </a:rPr>
              <a:t>and</a:t>
            </a:r>
            <a:r>
              <a:rPr lang="en-US" sz="2200" spc="15" dirty="0">
                <a:latin typeface="Arial MT"/>
                <a:cs typeface="Arial MT"/>
              </a:rPr>
              <a:t> </a:t>
            </a:r>
            <a:r>
              <a:rPr lang="en-US" sz="2200" spc="-5" dirty="0">
                <a:latin typeface="Arial MT"/>
                <a:cs typeface="Arial MT"/>
              </a:rPr>
              <a:t>produce.</a:t>
            </a:r>
          </a:p>
          <a:p>
            <a:pPr marL="354965" marR="7620" indent="-342900">
              <a:spcBef>
                <a:spcPts val="575"/>
              </a:spcBef>
              <a:tabLst>
                <a:tab pos="527685" algn="l"/>
                <a:tab pos="528320" algn="l"/>
              </a:tabLst>
            </a:pPr>
            <a:r>
              <a:rPr lang="en-US" sz="2000" b="1" dirty="0">
                <a:latin typeface="Arial"/>
                <a:cs typeface="Arial"/>
              </a:rPr>
              <a:t>Right</a:t>
            </a:r>
            <a:r>
              <a:rPr lang="en-US" sz="2000" b="1" spc="254" dirty="0">
                <a:latin typeface="Arial"/>
                <a:cs typeface="Arial"/>
              </a:rPr>
              <a:t> </a:t>
            </a:r>
            <a:r>
              <a:rPr lang="en-US" sz="2000" b="1" spc="-5" dirty="0">
                <a:latin typeface="Arial"/>
                <a:cs typeface="Arial"/>
              </a:rPr>
              <a:t>of</a:t>
            </a:r>
            <a:r>
              <a:rPr lang="en-US" sz="2000" b="1" spc="250" dirty="0">
                <a:latin typeface="Arial"/>
                <a:cs typeface="Arial"/>
              </a:rPr>
              <a:t> </a:t>
            </a:r>
            <a:r>
              <a:rPr lang="en-US" sz="2000" b="1" spc="-5" dirty="0">
                <a:highlight>
                  <a:srgbClr val="FFFF00"/>
                </a:highlight>
                <a:latin typeface="Arial"/>
                <a:cs typeface="Arial"/>
              </a:rPr>
              <a:t>businessmen</a:t>
            </a:r>
            <a:r>
              <a:rPr lang="en-US" sz="2000" b="1" spc="254" dirty="0">
                <a:highlight>
                  <a:srgbClr val="FFFF00"/>
                </a:highlight>
                <a:latin typeface="Arial"/>
                <a:cs typeface="Arial"/>
              </a:rPr>
              <a:t> </a:t>
            </a:r>
            <a:r>
              <a:rPr lang="en-US" sz="2000" dirty="0">
                <a:highlight>
                  <a:srgbClr val="FFFF00"/>
                </a:highlight>
                <a:latin typeface="Arial MT"/>
                <a:cs typeface="Arial MT"/>
              </a:rPr>
              <a:t>f</a:t>
            </a:r>
            <a:r>
              <a:rPr lang="en-US" sz="2000" dirty="0">
                <a:latin typeface="Arial MT"/>
                <a:cs typeface="Arial MT"/>
              </a:rPr>
              <a:t>or</a:t>
            </a:r>
            <a:r>
              <a:rPr lang="en-US" sz="2000" spc="265" dirty="0">
                <a:latin typeface="Arial MT"/>
                <a:cs typeface="Arial MT"/>
              </a:rPr>
              <a:t> </a:t>
            </a:r>
            <a:r>
              <a:rPr lang="en-US" sz="2000" spc="-5" dirty="0">
                <a:latin typeface="Arial MT"/>
                <a:cs typeface="Arial MT"/>
              </a:rPr>
              <a:t>protection</a:t>
            </a:r>
            <a:r>
              <a:rPr lang="en-US" sz="2000" spc="260" dirty="0">
                <a:latin typeface="Arial MT"/>
                <a:cs typeface="Arial MT"/>
              </a:rPr>
              <a:t> </a:t>
            </a:r>
            <a:r>
              <a:rPr lang="en-US" sz="2000" spc="-5" dirty="0">
                <a:latin typeface="Arial MT"/>
                <a:cs typeface="Arial MT"/>
              </a:rPr>
              <a:t>of</a:t>
            </a:r>
            <a:r>
              <a:rPr lang="en-US" sz="2000" spc="260" dirty="0">
                <a:latin typeface="Arial MT"/>
                <a:cs typeface="Arial MT"/>
              </a:rPr>
              <a:t> </a:t>
            </a:r>
            <a:r>
              <a:rPr lang="en-US" sz="2000" spc="-5" dirty="0">
                <a:latin typeface="Arial MT"/>
                <a:cs typeface="Arial MT"/>
              </a:rPr>
              <a:t>their</a:t>
            </a:r>
            <a:r>
              <a:rPr lang="en-US" sz="2000" spc="265" dirty="0">
                <a:latin typeface="Arial MT"/>
                <a:cs typeface="Arial MT"/>
              </a:rPr>
              <a:t> </a:t>
            </a:r>
            <a:r>
              <a:rPr lang="en-US" sz="2000" dirty="0">
                <a:latin typeface="Arial MT"/>
                <a:cs typeface="Arial MT"/>
              </a:rPr>
              <a:t>undisclosed information	</a:t>
            </a:r>
            <a:r>
              <a:rPr lang="en-US" sz="2000" spc="-5" dirty="0">
                <a:latin typeface="Arial MT"/>
                <a:cs typeface="Arial MT"/>
              </a:rPr>
              <a:t>on	</a:t>
            </a:r>
            <a:r>
              <a:rPr lang="en-US" sz="2000" dirty="0">
                <a:latin typeface="Arial MT"/>
                <a:cs typeface="Arial MT"/>
              </a:rPr>
              <a:t>technology	and	</a:t>
            </a:r>
            <a:r>
              <a:rPr lang="en-US" sz="2000" spc="-5" dirty="0">
                <a:latin typeface="Arial MT"/>
                <a:cs typeface="Arial MT"/>
              </a:rPr>
              <a:t>management i.e., trade </a:t>
            </a:r>
            <a:r>
              <a:rPr lang="en-US" sz="2000" dirty="0">
                <a:latin typeface="Arial MT"/>
                <a:cs typeface="Arial MT"/>
              </a:rPr>
              <a:t>secrets.</a:t>
            </a:r>
          </a:p>
          <a:p>
            <a:pPr marL="354965" marR="7620" indent="-342900">
              <a:spcBef>
                <a:spcPts val="575"/>
              </a:spcBef>
              <a:tabLst>
                <a:tab pos="527685" algn="l"/>
                <a:tab pos="528320" algn="l"/>
              </a:tabLst>
            </a:pPr>
            <a:r>
              <a:rPr lang="en-US" sz="2000" b="1" dirty="0">
                <a:latin typeface="Arial"/>
                <a:cs typeface="Arial"/>
              </a:rPr>
              <a:t>Rights</a:t>
            </a:r>
            <a:r>
              <a:rPr lang="en-US" sz="2000" b="1" spc="-10" dirty="0">
                <a:latin typeface="Arial"/>
                <a:cs typeface="Arial"/>
              </a:rPr>
              <a:t> </a:t>
            </a:r>
            <a:r>
              <a:rPr lang="en-US" sz="2000" b="1" spc="-5" dirty="0">
                <a:latin typeface="Arial"/>
                <a:cs typeface="Arial"/>
              </a:rPr>
              <a:t>of </a:t>
            </a:r>
            <a:r>
              <a:rPr lang="en-US" sz="2000" b="1" dirty="0">
                <a:latin typeface="Arial"/>
                <a:cs typeface="Arial"/>
              </a:rPr>
              <a:t>the </a:t>
            </a:r>
            <a:r>
              <a:rPr lang="en-US" sz="2000" b="1" spc="-5" dirty="0">
                <a:latin typeface="Arial"/>
                <a:cs typeface="Arial"/>
              </a:rPr>
              <a:t>creator</a:t>
            </a:r>
            <a:r>
              <a:rPr lang="en-US" sz="2000" b="1" spc="10" dirty="0">
                <a:latin typeface="Arial"/>
                <a:cs typeface="Arial"/>
              </a:rPr>
              <a:t> </a:t>
            </a:r>
            <a:r>
              <a:rPr lang="en-US" sz="2000" spc="-5" dirty="0">
                <a:latin typeface="Arial MT"/>
                <a:cs typeface="Arial MT"/>
              </a:rPr>
              <a:t>in</a:t>
            </a:r>
            <a:r>
              <a:rPr lang="en-US" sz="2000" spc="10" dirty="0">
                <a:latin typeface="Arial MT"/>
                <a:cs typeface="Arial MT"/>
              </a:rPr>
              <a:t> </a:t>
            </a:r>
            <a:r>
              <a:rPr lang="en-US" sz="2000" spc="-5" dirty="0">
                <a:latin typeface="Arial MT"/>
                <a:cs typeface="Arial MT"/>
              </a:rPr>
              <a:t>integrated</a:t>
            </a:r>
            <a:r>
              <a:rPr lang="en-US" sz="2000" spc="20" dirty="0">
                <a:latin typeface="Arial MT"/>
                <a:cs typeface="Arial MT"/>
              </a:rPr>
              <a:t> </a:t>
            </a:r>
            <a:r>
              <a:rPr lang="en-US" sz="2000" spc="-5" dirty="0">
                <a:latin typeface="Arial MT"/>
                <a:cs typeface="Arial MT"/>
              </a:rPr>
              <a:t>circuits.</a:t>
            </a:r>
            <a:endParaRPr lang="en-US" sz="2000" dirty="0">
              <a:latin typeface="Arial MT"/>
              <a:cs typeface="Arial MT"/>
            </a:endParaRPr>
          </a:p>
          <a:p>
            <a:pPr marL="527685" marR="7620" indent="-515620">
              <a:lnSpc>
                <a:spcPct val="100000"/>
              </a:lnSpc>
              <a:spcBef>
                <a:spcPts val="575"/>
              </a:spcBef>
              <a:buAutoNum type="arabicPeriod" startAt="8"/>
              <a:tabLst>
                <a:tab pos="527685" algn="l"/>
                <a:tab pos="528320" algn="l"/>
              </a:tabLst>
            </a:pPr>
            <a:endParaRPr lang="en-US" sz="2200" dirty="0">
              <a:latin typeface="Arial MT"/>
              <a:cs typeface="Arial MT"/>
            </a:endParaRPr>
          </a:p>
          <a:p>
            <a:pPr marL="0" lvl="0" indent="0" algn="l" rtl="0">
              <a:lnSpc>
                <a:spcPct val="100000"/>
              </a:lnSpc>
              <a:spcBef>
                <a:spcPts val="640"/>
              </a:spcBef>
              <a:spcAft>
                <a:spcPts val="0"/>
              </a:spcAft>
              <a:buClr>
                <a:schemeClr val="dk1"/>
              </a:buClr>
              <a:buSzPts val="3200"/>
              <a:buNone/>
            </a:pPr>
            <a:endParaRPr sz="2200" dirty="0"/>
          </a:p>
        </p:txBody>
      </p:sp>
    </p:spTree>
    <p:extLst>
      <p:ext uri="{BB962C8B-B14F-4D97-AF65-F5344CB8AC3E}">
        <p14:creationId xmlns:p14="http://schemas.microsoft.com/office/powerpoint/2010/main" val="2175462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2">
            <a:extLst>
              <a:ext uri="{FF2B5EF4-FFF2-40B4-BE49-F238E27FC236}">
                <a16:creationId xmlns:a16="http://schemas.microsoft.com/office/drawing/2014/main" id="{62598779-2616-53FC-1652-B4A5FBAA762C}"/>
              </a:ext>
            </a:extLst>
          </p:cNvPr>
          <p:cNvSpPr>
            <a:spLocks noGrp="1"/>
          </p:cNvSpPr>
          <p:nvPr>
            <p:ph type="subTitle" idx="1"/>
          </p:nvPr>
        </p:nvSpPr>
        <p:spPr>
          <a:xfrm>
            <a:off x="1524000" y="0"/>
            <a:ext cx="9144000" cy="6858000"/>
          </a:xfrm>
        </p:spPr>
        <p:txBody>
          <a:bodyPr/>
          <a:lstStyle/>
          <a:p>
            <a:pPr>
              <a:defRPr/>
            </a:pPr>
            <a:endParaRPr lang="en-US" sz="2400" b="1" dirty="0"/>
          </a:p>
          <a:p>
            <a:pPr>
              <a:defRPr/>
            </a:pPr>
            <a:r>
              <a:rPr lang="en-US" sz="2400" b="1" dirty="0"/>
              <a:t>Procedure for obtaining Patents</a:t>
            </a:r>
          </a:p>
          <a:p>
            <a:pPr marL="339725" algn="l">
              <a:defRPr/>
            </a:pPr>
            <a:r>
              <a:rPr lang="en-US" sz="2400" b="1" dirty="0"/>
              <a:t>Communication to the applicant</a:t>
            </a:r>
          </a:p>
          <a:p>
            <a:pPr marL="339725" algn="l">
              <a:defRPr/>
            </a:pPr>
            <a:r>
              <a:rPr lang="en-US" sz="2400" dirty="0"/>
              <a:t>This communication between </a:t>
            </a:r>
            <a:r>
              <a:rPr lang="en-US" sz="2400" dirty="0">
                <a:highlight>
                  <a:srgbClr val="FFFF00"/>
                </a:highlight>
              </a:rPr>
              <a:t>controller and patent applicant is to ensure that all objections raised in the patent application are resolved. </a:t>
            </a:r>
            <a:r>
              <a:rPr lang="en-US" sz="2400" dirty="0"/>
              <a:t>(if not the patent will not be granted ) and the inventor has his fair chance to prove his point and establish novelty and inventive step over existing prior arts. Up on finding the patent application in order of grant, it is grant to the patent applicant as early as possible.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ADB465E8-E909-3C90-4C9C-1C45C576C31C}"/>
              </a:ext>
            </a:extLst>
          </p:cNvPr>
          <p:cNvSpPr>
            <a:spLocks noGrp="1"/>
          </p:cNvSpPr>
          <p:nvPr>
            <p:ph idx="1"/>
          </p:nvPr>
        </p:nvSpPr>
        <p:spPr>
          <a:xfrm>
            <a:off x="1752600" y="228600"/>
            <a:ext cx="8839200" cy="6172200"/>
          </a:xfrm>
        </p:spPr>
        <p:txBody>
          <a:bodyPr/>
          <a:lstStyle/>
          <a:p>
            <a:pPr>
              <a:buFontTx/>
              <a:buNone/>
              <a:defRPr/>
            </a:pPr>
            <a:r>
              <a:rPr lang="en-US" sz="2200" b="1" dirty="0"/>
              <a:t>             </a:t>
            </a:r>
            <a:r>
              <a:rPr lang="en-US" sz="2200" b="1" dirty="0">
                <a:hlinkClick r:id="rId2"/>
              </a:rPr>
              <a:t>PRE-GRANT</a:t>
            </a:r>
            <a:r>
              <a:rPr lang="en-US" sz="2200" b="1" dirty="0"/>
              <a:t>  &amp; POST GRANT OPPOSITION OF PATENT</a:t>
            </a:r>
            <a:endParaRPr lang="en-US" sz="2200" b="1" i="1" dirty="0"/>
          </a:p>
          <a:p>
            <a:pPr marL="0" indent="0" algn="just">
              <a:buNone/>
              <a:defRPr/>
            </a:pPr>
            <a:r>
              <a:rPr lang="en-US" sz="2200" dirty="0"/>
              <a:t>Pre-grant opposition gives third parties the opportunity to </a:t>
            </a:r>
            <a:r>
              <a:rPr lang="en-US" sz="2200" dirty="0">
                <a:highlight>
                  <a:srgbClr val="FFFF00"/>
                </a:highlight>
              </a:rPr>
              <a:t>oppose the grant of a patent just after publication of the patent application </a:t>
            </a:r>
            <a:r>
              <a:rPr lang="en-US" sz="2200" dirty="0"/>
              <a:t>– a party need not wait until the grant itself. </a:t>
            </a:r>
          </a:p>
          <a:p>
            <a:pPr marL="0" indent="0" algn="just">
              <a:buNone/>
              <a:defRPr/>
            </a:pPr>
            <a:r>
              <a:rPr lang="en-US" sz="2200" dirty="0"/>
              <a:t>Post-grant opposition can be filed only after the grant of a patent, but </a:t>
            </a:r>
            <a:r>
              <a:rPr lang="en-US" sz="2200" dirty="0">
                <a:highlight>
                  <a:srgbClr val="FFFF00"/>
                </a:highlight>
              </a:rPr>
              <a:t>within one year of the date of grant</a:t>
            </a:r>
            <a:r>
              <a:rPr lang="en-US" sz="2200" dirty="0"/>
              <a:t>.</a:t>
            </a:r>
          </a:p>
          <a:p>
            <a:pPr marL="0" indent="0" algn="just">
              <a:buNone/>
              <a:defRPr/>
            </a:pPr>
            <a:r>
              <a:rPr lang="en-US" sz="2200" i="1" dirty="0"/>
              <a:t>Pre-grant and post-grant opposition can be filed only on the following grounds:-</a:t>
            </a:r>
          </a:p>
          <a:p>
            <a:pPr marL="0" indent="0" algn="just">
              <a:buNone/>
              <a:defRPr/>
            </a:pPr>
            <a:r>
              <a:rPr lang="en-US" sz="2200" i="1" dirty="0" err="1"/>
              <a:t>i</a:t>
            </a:r>
            <a:r>
              <a:rPr lang="en-US" sz="2200" i="1" dirty="0"/>
              <a:t>. Claimed invention or its part wrongfully obtained;</a:t>
            </a:r>
          </a:p>
          <a:p>
            <a:pPr marL="0" indent="0" algn="just">
              <a:buNone/>
              <a:defRPr/>
            </a:pPr>
            <a:r>
              <a:rPr lang="en-US" sz="2200" i="1" dirty="0"/>
              <a:t>ii. Claimed invention is published in a patent or any other document before the priority date;</a:t>
            </a:r>
          </a:p>
          <a:p>
            <a:pPr marL="0" indent="0" algn="just">
              <a:buNone/>
              <a:defRPr/>
            </a:pPr>
            <a:r>
              <a:rPr lang="en-US" sz="2200" i="1" dirty="0"/>
              <a:t>iii. Claimed invention is published in a patent after the priority date having earlier priority date;</a:t>
            </a:r>
          </a:p>
          <a:p>
            <a:pPr marL="0" indent="0" algn="just">
              <a:buNone/>
              <a:defRPr/>
            </a:pPr>
            <a:r>
              <a:rPr lang="en-US" sz="2200" i="1" dirty="0"/>
              <a:t>iv. Claimed invention was publicly known or publicly used before the priority date;</a:t>
            </a:r>
          </a:p>
          <a:p>
            <a:pPr marL="0" indent="0" algn="just">
              <a:buNone/>
              <a:defRPr/>
            </a:pPr>
            <a:r>
              <a:rPr lang="en-US" sz="2200" i="1" dirty="0"/>
              <a:t>v. Claimed invention is obvious and does not involve clearly any inventive step, as regards to the matter published or used (in India) before the priority date;</a:t>
            </a:r>
          </a:p>
          <a:p>
            <a:pPr marL="0" indent="0" algn="just">
              <a:buNone/>
              <a:defRPr/>
            </a:pPr>
            <a:endParaRPr lang="en-US" sz="2200" i="1" dirty="0"/>
          </a:p>
          <a:p>
            <a:pPr marL="0" indent="0" algn="just">
              <a:buNone/>
              <a:defRPr/>
            </a:pPr>
            <a:endParaRPr lang="en-US" sz="2200" i="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F94B40B9-C99C-D5D8-FE83-CD42843CE53A}"/>
              </a:ext>
            </a:extLst>
          </p:cNvPr>
          <p:cNvSpPr>
            <a:spLocks noGrp="1" noChangeArrowheads="1"/>
          </p:cNvSpPr>
          <p:nvPr>
            <p:ph idx="1"/>
          </p:nvPr>
        </p:nvSpPr>
        <p:spPr>
          <a:xfrm>
            <a:off x="1676400" y="304800"/>
            <a:ext cx="8915400" cy="6096000"/>
          </a:xfrm>
        </p:spPr>
        <p:txBody>
          <a:bodyPr/>
          <a:lstStyle/>
          <a:p>
            <a:pPr marL="0" indent="0" algn="just">
              <a:buNone/>
            </a:pPr>
            <a:r>
              <a:rPr lang="en-US" altLang="en-US" sz="2200" b="1"/>
              <a:t>           PRE-GRANT  &amp; POST GRANT OPPOSITION OF PATENT</a:t>
            </a:r>
            <a:endParaRPr lang="en-US" altLang="en-US" sz="2200" i="1"/>
          </a:p>
          <a:p>
            <a:pPr marL="0" indent="0" algn="just">
              <a:buNone/>
            </a:pPr>
            <a:r>
              <a:rPr lang="en-US" altLang="en-US" sz="2200" i="1"/>
              <a:t>vi. Claimed invention is not an invention within the meaning of the Patents Act or is not patentable under the Patents Act;</a:t>
            </a:r>
          </a:p>
          <a:p>
            <a:pPr marL="0" indent="0" algn="just">
              <a:buNone/>
            </a:pPr>
            <a:r>
              <a:rPr lang="en-US" altLang="en-US" sz="2200" i="1"/>
              <a:t>vii. The complete specification does not sufficiently and clearly describe the invention or the method by which it is to be performed;</a:t>
            </a:r>
          </a:p>
          <a:p>
            <a:pPr marL="0" indent="0" algn="just">
              <a:buNone/>
            </a:pPr>
            <a:r>
              <a:rPr lang="en-US" altLang="en-US" sz="2200" i="1"/>
              <a:t>viii. The applicant has failed to disclose to the Controller the information regarding foreign applications filed by him for the same invention or has furnished the information which in any material particular was false to his knowledge;</a:t>
            </a:r>
          </a:p>
          <a:p>
            <a:pPr marL="0" indent="0" algn="just">
              <a:buNone/>
            </a:pPr>
            <a:r>
              <a:rPr lang="en-US" altLang="en-US" sz="2200" i="1"/>
              <a:t>ix. In case of convention application if the application is not filed before the expiry of 12 months from the date of first application in convention country;</a:t>
            </a:r>
          </a:p>
          <a:p>
            <a:pPr marL="0" indent="0" algn="just">
              <a:buNone/>
            </a:pPr>
            <a:r>
              <a:rPr lang="en-US" altLang="en-US" sz="2200" i="1"/>
              <a:t>x. The complete specification does not disclose or wrongly mentions the source and geographical origin of biological material used in the invention;</a:t>
            </a:r>
          </a:p>
          <a:p>
            <a:pPr marL="0" indent="0" algn="just">
              <a:buNone/>
            </a:pPr>
            <a:r>
              <a:rPr lang="en-US" altLang="en-US" sz="2200" i="1"/>
              <a:t>xi. Claimed invention was anticipated having regard to the knowledge, oral or otherwise available within any local or indigenous community in India or elsewhere.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C14E51E6-C521-4CB8-A1C3-EA377F882EED}"/>
              </a:ext>
            </a:extLst>
          </p:cNvPr>
          <p:cNvSpPr>
            <a:spLocks noChangeArrowheads="1"/>
          </p:cNvSpPr>
          <p:nvPr/>
        </p:nvSpPr>
        <p:spPr bwMode="auto">
          <a:xfrm>
            <a:off x="1752600" y="6096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a:solidFill>
                <a:srgbClr val="006600"/>
              </a:solidFill>
              <a:latin typeface="Times New Roman" panose="02020603050405020304" pitchFamily="18" charset="0"/>
            </a:endParaRPr>
          </a:p>
        </p:txBody>
      </p:sp>
      <p:sp>
        <p:nvSpPr>
          <p:cNvPr id="97283" name="Subtitle 10">
            <a:extLst>
              <a:ext uri="{FF2B5EF4-FFF2-40B4-BE49-F238E27FC236}">
                <a16:creationId xmlns:a16="http://schemas.microsoft.com/office/drawing/2014/main" id="{11D109A7-7553-F992-63CD-50D1145EC989}"/>
              </a:ext>
            </a:extLst>
          </p:cNvPr>
          <p:cNvSpPr>
            <a:spLocks noGrp="1"/>
          </p:cNvSpPr>
          <p:nvPr>
            <p:ph type="subTitle" idx="1"/>
          </p:nvPr>
        </p:nvSpPr>
        <p:spPr>
          <a:xfrm>
            <a:off x="1524000" y="381000"/>
            <a:ext cx="9144000" cy="6019800"/>
          </a:xfrm>
        </p:spPr>
        <p:txBody>
          <a:bodyPr/>
          <a:lstStyle/>
          <a:p>
            <a:pPr>
              <a:defRPr/>
            </a:pPr>
            <a:r>
              <a:rPr lang="en-US" sz="2400" b="1" dirty="0"/>
              <a:t>GRANT / REFUSAL OF PATENT</a:t>
            </a:r>
          </a:p>
          <a:p>
            <a:pPr algn="just">
              <a:defRPr/>
            </a:pPr>
            <a:r>
              <a:rPr lang="en-US" sz="2400" dirty="0"/>
              <a:t>When the application for a patent has been found in order for grant of the patent and:</a:t>
            </a:r>
          </a:p>
          <a:p>
            <a:pPr marL="514350" indent="-514350" algn="just">
              <a:buFontTx/>
              <a:buAutoNum type="arabicPeriod"/>
              <a:defRPr/>
            </a:pPr>
            <a:r>
              <a:rPr lang="en-US" sz="2400" b="1" dirty="0"/>
              <a:t>The application has not been refused by the controller by virtue of any power vested in him.</a:t>
            </a:r>
          </a:p>
          <a:p>
            <a:pPr marL="514350" indent="-514350" algn="just">
              <a:buFontTx/>
              <a:buAutoNum type="arabicPeriod"/>
              <a:defRPr/>
            </a:pPr>
            <a:r>
              <a:rPr lang="en-US" sz="2400" b="1" dirty="0"/>
              <a:t>The application has not been found to be in contravention of any of the provisions of the act,</a:t>
            </a:r>
          </a:p>
          <a:p>
            <a:pPr algn="just">
              <a:defRPr/>
            </a:pPr>
            <a:r>
              <a:rPr lang="en-US" sz="2400" dirty="0"/>
              <a:t>Then the patent shall be granted as expeditiously as possible with the seal of the patent office, and the date on which the patent is granted shall be entered in the register.  On the grant of the patent, the controller shall publish the fact that the patent has been granted and it shall be open for the public inspection.  A patent may be granted for one invention only.</a:t>
            </a:r>
          </a:p>
          <a:p>
            <a:pPr algn="just">
              <a:defRPr/>
            </a:pPr>
            <a:r>
              <a:rPr lang="en-US" sz="2400" b="1" dirty="0"/>
              <a:t>The decision of the controller, if it is against the applicant, can be appealed against in the Appellate Board.</a:t>
            </a:r>
          </a:p>
          <a:p>
            <a:pPr marL="514350" indent="-514350" algn="just">
              <a:buFontTx/>
              <a:buAutoNum type="arabicPeriod"/>
              <a:defRPr/>
            </a:pPr>
            <a:endParaRPr lang="en-US" sz="2400" dirty="0"/>
          </a:p>
          <a:p>
            <a:pPr algn="just">
              <a:defRPr/>
            </a:pPr>
            <a:endParaRPr lang="en-US" sz="24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a:extLst>
              <a:ext uri="{FF2B5EF4-FFF2-40B4-BE49-F238E27FC236}">
                <a16:creationId xmlns:a16="http://schemas.microsoft.com/office/drawing/2014/main" id="{D1321F42-59E6-D272-328A-F6C22739C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0" y="533400"/>
            <a:ext cx="52705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itle 1">
            <a:extLst>
              <a:ext uri="{FF2B5EF4-FFF2-40B4-BE49-F238E27FC236}">
                <a16:creationId xmlns:a16="http://schemas.microsoft.com/office/drawing/2014/main" id="{1818B127-CDF3-CF0C-8317-C5804D362B9B}"/>
              </a:ext>
            </a:extLst>
          </p:cNvPr>
          <p:cNvSpPr>
            <a:spLocks noGrp="1" noChangeArrowheads="1"/>
          </p:cNvSpPr>
          <p:nvPr>
            <p:ph type="title"/>
          </p:nvPr>
        </p:nvSpPr>
        <p:spPr>
          <a:xfrm>
            <a:off x="609600" y="274638"/>
            <a:ext cx="10972800" cy="1143000"/>
          </a:xfrm>
        </p:spPr>
        <p:txBody>
          <a:bodyPr/>
          <a:lstStyle/>
          <a:p>
            <a:pPr eaLnBrk="1" hangingPunct="1"/>
            <a:r>
              <a:rPr lang="en-US" altLang="en-US" sz="2800" b="1" dirty="0"/>
              <a:t>Non-Patentable Subject Matters</a:t>
            </a:r>
            <a:endParaRPr lang="en-IN" altLang="en-US" sz="2800" b="1" dirty="0"/>
          </a:p>
        </p:txBody>
      </p:sp>
      <p:sp>
        <p:nvSpPr>
          <p:cNvPr id="3" name="Content Placeholder 2">
            <a:extLst>
              <a:ext uri="{FF2B5EF4-FFF2-40B4-BE49-F238E27FC236}">
                <a16:creationId xmlns:a16="http://schemas.microsoft.com/office/drawing/2014/main" id="{E2622CBC-3D16-1EB5-66C0-154D52F13C20}"/>
              </a:ext>
            </a:extLst>
          </p:cNvPr>
          <p:cNvSpPr>
            <a:spLocks noGrp="1" noChangeArrowheads="1"/>
          </p:cNvSpPr>
          <p:nvPr>
            <p:ph type="body" idx="1"/>
          </p:nvPr>
        </p:nvSpPr>
        <p:spPr>
          <a:xfrm>
            <a:off x="609600" y="1166018"/>
            <a:ext cx="10972800" cy="4525963"/>
          </a:xfrm>
        </p:spPr>
        <p:txBody>
          <a:bodyPr/>
          <a:lstStyle/>
          <a:p>
            <a:pPr algn="just" eaLnBrk="1" hangingPunct="1"/>
            <a:r>
              <a:rPr lang="en-US" altLang="en-US" sz="2200" dirty="0"/>
              <a:t>A </a:t>
            </a:r>
            <a:r>
              <a:rPr lang="en-US" altLang="en-US" sz="2200" dirty="0">
                <a:highlight>
                  <a:srgbClr val="FFFF00"/>
                </a:highlight>
              </a:rPr>
              <a:t>discovery, scientific theory or mathematical method</a:t>
            </a:r>
          </a:p>
          <a:p>
            <a:pPr algn="just" eaLnBrk="1" hangingPunct="1"/>
            <a:r>
              <a:rPr lang="en-US" altLang="en-US" sz="2200" dirty="0"/>
              <a:t>Literary, dramatic, musical or artistic work or any other aesthetic creation</a:t>
            </a:r>
          </a:p>
          <a:p>
            <a:pPr algn="just" eaLnBrk="1" hangingPunct="1"/>
            <a:r>
              <a:rPr lang="en-US" altLang="en-US" sz="2200" dirty="0"/>
              <a:t>A scheme, rule or method for performing a mental act, playing a game or doing business, or a program for a computer</a:t>
            </a:r>
          </a:p>
          <a:p>
            <a:pPr algn="just" eaLnBrk="1" hangingPunct="1"/>
            <a:r>
              <a:rPr lang="en-US" altLang="en-US" sz="2200" dirty="0"/>
              <a:t>The </a:t>
            </a:r>
            <a:r>
              <a:rPr lang="en-US" altLang="en-US" sz="2200" dirty="0">
                <a:highlight>
                  <a:srgbClr val="FFFF00"/>
                </a:highlight>
              </a:rPr>
              <a:t>presentation of information</a:t>
            </a:r>
          </a:p>
          <a:p>
            <a:pPr algn="just" eaLnBrk="1" hangingPunct="1"/>
            <a:r>
              <a:rPr lang="en-US" altLang="en-US" sz="2200" dirty="0"/>
              <a:t>An invention, the publication or exploitation of which is offensive, immoral or anti-social</a:t>
            </a:r>
          </a:p>
          <a:p>
            <a:pPr algn="just" eaLnBrk="1" hangingPunct="1"/>
            <a:r>
              <a:rPr lang="en-US" altLang="en-US" sz="2200" dirty="0"/>
              <a:t>Any plant or animal variety or any biological process for the production of plants and animals</a:t>
            </a:r>
          </a:p>
          <a:p>
            <a:pPr algn="just" eaLnBrk="1" hangingPunct="1"/>
            <a:r>
              <a:rPr lang="en-US" altLang="en-US" sz="2200" dirty="0"/>
              <a:t>An invention which is frivolous or which claims anything obviously contrary to well established natural laws</a:t>
            </a:r>
          </a:p>
          <a:p>
            <a:pPr algn="just" eaLnBrk="1" hangingPunct="1"/>
            <a:r>
              <a:rPr lang="en-US" altLang="en-US" sz="2200" dirty="0"/>
              <a:t>An invention the primary or intended use of which could be contrary to public order or morality of which causes serious prejudice to human, animal, or plant life or health or to the environment.</a:t>
            </a:r>
          </a:p>
          <a:p>
            <a:pPr algn="just" eaLnBrk="1" hangingPunct="1"/>
            <a:endParaRPr lang="en-IN" altLang="en-US" sz="2200" dirty="0"/>
          </a:p>
        </p:txBody>
      </p:sp>
    </p:spTree>
    <p:extLst>
      <p:ext uri="{BB962C8B-B14F-4D97-AF65-F5344CB8AC3E}">
        <p14:creationId xmlns:p14="http://schemas.microsoft.com/office/powerpoint/2010/main" val="2145244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 name="Content Placeholder 2">
            <a:extLst>
              <a:ext uri="{FF2B5EF4-FFF2-40B4-BE49-F238E27FC236}">
                <a16:creationId xmlns:a16="http://schemas.microsoft.com/office/drawing/2014/main" id="{9555188E-1EC3-A5C5-6DCB-12FE5A829B92}"/>
              </a:ext>
            </a:extLst>
          </p:cNvPr>
          <p:cNvSpPr>
            <a:spLocks noGrp="1" noChangeArrowheads="1"/>
          </p:cNvSpPr>
          <p:nvPr>
            <p:ph type="body" idx="1"/>
          </p:nvPr>
        </p:nvSpPr>
        <p:spPr>
          <a:xfrm>
            <a:off x="609600" y="1600200"/>
            <a:ext cx="10972800" cy="4525963"/>
          </a:xfrm>
        </p:spPr>
        <p:txBody>
          <a:bodyPr/>
          <a:lstStyle/>
          <a:p>
            <a:pPr algn="just" eaLnBrk="1" hangingPunct="1"/>
            <a:r>
              <a:rPr lang="en-US" altLang="en-US" sz="2200" dirty="0"/>
              <a:t>The </a:t>
            </a:r>
            <a:r>
              <a:rPr lang="en-US" altLang="en-US" sz="2200" dirty="0">
                <a:highlight>
                  <a:srgbClr val="FFFF00"/>
                </a:highlight>
              </a:rPr>
              <a:t>mere discovery of scientific principle </a:t>
            </a:r>
            <a:r>
              <a:rPr lang="en-US" altLang="en-US" sz="2200" dirty="0"/>
              <a:t>or the formulation of an abstract theory or discovery of any living thing or non-living substance occurring in nature.</a:t>
            </a:r>
          </a:p>
          <a:p>
            <a:pPr algn="just" eaLnBrk="1" hangingPunct="1"/>
            <a:r>
              <a:rPr lang="en-US" altLang="en-US" sz="2200" dirty="0"/>
              <a:t>A substance obtained by mere admixture resulting only in aggregation of the properties of the components thereof or process for producing such substance.</a:t>
            </a:r>
          </a:p>
          <a:p>
            <a:pPr algn="just" eaLnBrk="1" hangingPunct="1"/>
            <a:r>
              <a:rPr lang="en-US" altLang="en-US" sz="2200" dirty="0"/>
              <a:t>The mere arrangement or re-arrangement or duplication of known devices each functioning independently of one another in a known way.</a:t>
            </a:r>
          </a:p>
          <a:p>
            <a:pPr algn="just" eaLnBrk="1" hangingPunct="1"/>
            <a:r>
              <a:rPr lang="en-US" altLang="en-US" sz="2200" dirty="0"/>
              <a:t>A method of agriculture or horticulture.</a:t>
            </a:r>
          </a:p>
          <a:p>
            <a:pPr algn="just" eaLnBrk="1" hangingPunct="1"/>
            <a:r>
              <a:rPr lang="en-US" altLang="en-US" sz="2200" dirty="0"/>
              <a:t>Any process for the medicinal, surgical, curative, prophylactic, diagnostic, therapeutic or other treatment or human beings or any process for a similar treatment of animals to render them free of disease or to increase their economic value or that of their products </a:t>
            </a:r>
            <a:endParaRPr lang="en-IN" altLang="en-US" sz="2200" dirty="0"/>
          </a:p>
          <a:p>
            <a:pPr algn="just" eaLnBrk="1" hangingPunct="1"/>
            <a:endParaRPr lang="en-IN" altLang="en-US" sz="2200" dirty="0"/>
          </a:p>
        </p:txBody>
      </p:sp>
    </p:spTree>
    <p:extLst>
      <p:ext uri="{BB962C8B-B14F-4D97-AF65-F5344CB8AC3E}">
        <p14:creationId xmlns:p14="http://schemas.microsoft.com/office/powerpoint/2010/main" val="4289876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 name="Content Placeholder 2">
            <a:extLst>
              <a:ext uri="{FF2B5EF4-FFF2-40B4-BE49-F238E27FC236}">
                <a16:creationId xmlns:a16="http://schemas.microsoft.com/office/drawing/2014/main" id="{1CF47ADB-D965-9519-8223-65C3C5467988}"/>
              </a:ext>
            </a:extLst>
          </p:cNvPr>
          <p:cNvSpPr>
            <a:spLocks noGrp="1" noChangeArrowheads="1"/>
          </p:cNvSpPr>
          <p:nvPr>
            <p:ph type="body" idx="1"/>
          </p:nvPr>
        </p:nvSpPr>
        <p:spPr>
          <a:xfrm>
            <a:off x="609600" y="1600200"/>
            <a:ext cx="10972800" cy="4525963"/>
          </a:xfrm>
        </p:spPr>
        <p:txBody>
          <a:bodyPr/>
          <a:lstStyle/>
          <a:p>
            <a:pPr algn="just" eaLnBrk="1" hangingPunct="1"/>
            <a:r>
              <a:rPr lang="en-US" altLang="en-US" sz="2400" dirty="0"/>
              <a:t>Plants and animals in whole or any part thereof other than micro-organisms but including seeds, varieties and species and essentially biological processes for production or propagation of plants and animals.</a:t>
            </a:r>
          </a:p>
          <a:p>
            <a:pPr algn="just" eaLnBrk="1" hangingPunct="1"/>
            <a:r>
              <a:rPr lang="en-US" altLang="en-US" sz="2400" dirty="0"/>
              <a:t>A mathematical or business method or computer program per se or algorithms.</a:t>
            </a:r>
          </a:p>
          <a:p>
            <a:pPr algn="just" eaLnBrk="1" hangingPunct="1"/>
            <a:r>
              <a:rPr lang="en-US" altLang="en-US" sz="2400" dirty="0"/>
              <a:t>Topography of integrated circuits.</a:t>
            </a:r>
          </a:p>
          <a:p>
            <a:pPr algn="just" eaLnBrk="1" hangingPunct="1"/>
            <a:r>
              <a:rPr lang="en-US" altLang="en-US" sz="2400" dirty="0"/>
              <a:t>An invention which, in effect, is traditional knowledge or which is an aggregation or duplication of known properties  of traditionally known component or components. </a:t>
            </a:r>
          </a:p>
          <a:p>
            <a:pPr algn="just" eaLnBrk="1" hangingPunct="1"/>
            <a:r>
              <a:rPr lang="en-US" altLang="en-US" sz="2400" dirty="0"/>
              <a:t>Inventions relating to atomic energy are not patentable</a:t>
            </a:r>
          </a:p>
          <a:p>
            <a:pPr algn="just" eaLnBrk="1" hangingPunct="1"/>
            <a:endParaRPr lang="en-IN" altLang="en-US" sz="2400" dirty="0"/>
          </a:p>
        </p:txBody>
      </p:sp>
    </p:spTree>
    <p:extLst>
      <p:ext uri="{BB962C8B-B14F-4D97-AF65-F5344CB8AC3E}">
        <p14:creationId xmlns:p14="http://schemas.microsoft.com/office/powerpoint/2010/main" val="2600636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 name="Subtitle 10">
            <a:extLst>
              <a:ext uri="{FF2B5EF4-FFF2-40B4-BE49-F238E27FC236}">
                <a16:creationId xmlns:a16="http://schemas.microsoft.com/office/drawing/2014/main" id="{A78AFB0F-E4D0-F2F9-DE30-8429597103FA}"/>
              </a:ext>
            </a:extLst>
          </p:cNvPr>
          <p:cNvSpPr>
            <a:spLocks noGrp="1" noChangeArrowheads="1"/>
          </p:cNvSpPr>
          <p:nvPr>
            <p:ph type="body" idx="1"/>
          </p:nvPr>
        </p:nvSpPr>
        <p:spPr>
          <a:xfrm>
            <a:off x="609600" y="1600200"/>
            <a:ext cx="10972800" cy="4525963"/>
          </a:xfrm>
        </p:spPr>
        <p:txBody>
          <a:bodyPr/>
          <a:lstStyle/>
          <a:p>
            <a:pPr algn="just"/>
            <a:r>
              <a:rPr lang="en-US" altLang="en-US" sz="2400" b="1" dirty="0"/>
              <a:t>Term of a Patent in the Indian System</a:t>
            </a:r>
          </a:p>
          <a:p>
            <a:pPr algn="just"/>
            <a:endParaRPr lang="en-US" altLang="en-US" sz="2400" dirty="0"/>
          </a:p>
          <a:p>
            <a:pPr algn="just"/>
            <a:r>
              <a:rPr lang="en-US" altLang="en-US" sz="2400" dirty="0"/>
              <a:t>Section 53 of the Act lays down that the term of the patent after the commencement of the Patents Act,2002 or the term of every patent which has not expired and has not ceased to have effect, </a:t>
            </a:r>
            <a:r>
              <a:rPr lang="en-US" altLang="en-US" sz="2400" dirty="0">
                <a:highlight>
                  <a:srgbClr val="FFFF00"/>
                </a:highlight>
              </a:rPr>
              <a:t>shall be </a:t>
            </a:r>
            <a:r>
              <a:rPr lang="en-US" altLang="en-US" sz="2400" b="1" dirty="0">
                <a:highlight>
                  <a:srgbClr val="FFFF00"/>
                </a:highlight>
              </a:rPr>
              <a:t>20 years </a:t>
            </a:r>
            <a:r>
              <a:rPr lang="en-US" altLang="en-US" sz="2400" dirty="0">
                <a:highlight>
                  <a:srgbClr val="FFFF00"/>
                </a:highlight>
              </a:rPr>
              <a:t>from the date of filling of the application for the patent.</a:t>
            </a:r>
          </a:p>
          <a:p>
            <a:pPr algn="just"/>
            <a:endParaRPr lang="en-US" altLang="en-US" sz="2400" dirty="0"/>
          </a:p>
          <a:p>
            <a:pPr algn="just"/>
            <a:r>
              <a:rPr lang="en-US" altLang="en-US" sz="2400" dirty="0"/>
              <a:t>Similarly, the term of patent in case of international applications filed under the Patent Co-operation Treaty designating India, shall be </a:t>
            </a:r>
            <a:r>
              <a:rPr lang="en-US" altLang="en-US" sz="2400" b="1" dirty="0"/>
              <a:t>20 years from the international filing date accorded under Patent co-operation Treaty</a:t>
            </a:r>
            <a:r>
              <a:rPr lang="en-US" altLang="en-US" sz="2400" dirty="0"/>
              <a:t>. </a:t>
            </a:r>
          </a:p>
          <a:p>
            <a:pPr algn="just"/>
            <a:endParaRPr lang="en-US" altLang="en-US" sz="2400" dirty="0"/>
          </a:p>
          <a:p>
            <a:br>
              <a:rPr lang="en-US" altLang="en-US" sz="2400" dirty="0"/>
            </a:br>
            <a:r>
              <a:rPr lang="en-US" altLang="en-US" sz="2400" dirty="0"/>
              <a:t> </a:t>
            </a:r>
          </a:p>
          <a:p>
            <a:r>
              <a:rPr lang="en-US" altLang="en-US" sz="2400" dirty="0"/>
              <a:t> </a:t>
            </a:r>
          </a:p>
          <a:p>
            <a:r>
              <a:rPr lang="en-US" altLang="en-US" sz="2400" dirty="0"/>
              <a:t> </a:t>
            </a:r>
          </a:p>
          <a:p>
            <a:pPr algn="just"/>
            <a:endParaRPr lang="en-US" altLang="en-US" sz="2400" dirty="0"/>
          </a:p>
        </p:txBody>
      </p:sp>
    </p:spTree>
    <p:extLst>
      <p:ext uri="{BB962C8B-B14F-4D97-AF65-F5344CB8AC3E}">
        <p14:creationId xmlns:p14="http://schemas.microsoft.com/office/powerpoint/2010/main" val="1330111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35" y="485654"/>
            <a:ext cx="10972800" cy="1143000"/>
          </a:xfrm>
        </p:spPr>
        <p:txBody>
          <a:bodyPr/>
          <a:lstStyle/>
          <a:p>
            <a:r>
              <a:rPr lang="en-US" dirty="0"/>
              <a:t>Rights conferred by a patentee</a:t>
            </a:r>
          </a:p>
        </p:txBody>
      </p:sp>
      <p:sp>
        <p:nvSpPr>
          <p:cNvPr id="3" name="Text Placeholder 2"/>
          <p:cNvSpPr>
            <a:spLocks noGrp="1"/>
          </p:cNvSpPr>
          <p:nvPr>
            <p:ph type="body" idx="1"/>
          </p:nvPr>
        </p:nvSpPr>
        <p:spPr/>
        <p:txBody>
          <a:bodyPr/>
          <a:lstStyle/>
          <a:p>
            <a:r>
              <a:rPr lang="en-US" dirty="0"/>
              <a:t>The right to exploit the patent</a:t>
            </a:r>
          </a:p>
          <a:p>
            <a:r>
              <a:rPr lang="en-US" dirty="0"/>
              <a:t>Right to </a:t>
            </a:r>
            <a:r>
              <a:rPr lang="en-US" dirty="0" err="1"/>
              <a:t>licence</a:t>
            </a:r>
            <a:endParaRPr lang="en-US" dirty="0"/>
          </a:p>
          <a:p>
            <a:r>
              <a:rPr lang="en-US" dirty="0"/>
              <a:t>Right to assign</a:t>
            </a:r>
          </a:p>
          <a:p>
            <a:r>
              <a:rPr lang="en-US" dirty="0"/>
              <a:t>The right to surrender the patent</a:t>
            </a:r>
          </a:p>
          <a:p>
            <a:r>
              <a:rPr lang="en-US" dirty="0"/>
              <a:t>Right to sue for infringement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IN" dirty="0"/>
              <a:t>Role of IPR in R&amp;D</a:t>
            </a:r>
            <a:endParaRPr dirty="0"/>
          </a:p>
        </p:txBody>
      </p:sp>
      <p:sp>
        <p:nvSpPr>
          <p:cNvPr id="97" name="Google Shape;97;p5"/>
          <p:cNvSpPr txBox="1">
            <a:spLocks noGrp="1"/>
          </p:cNvSpPr>
          <p:nvPr>
            <p:ph type="body" idx="1"/>
          </p:nvPr>
        </p:nvSpPr>
        <p:spPr>
          <a:xfrm>
            <a:off x="609600" y="934279"/>
            <a:ext cx="109728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IPR provide certain exclusive rights to the inventors or creators of that property, in order to enable them to reap commercial benefits from their creative efforts or reputation. </a:t>
            </a:r>
          </a:p>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The term ‘</a:t>
            </a:r>
            <a:r>
              <a:rPr lang="en-US" sz="2200" dirty="0" err="1">
                <a:solidFill>
                  <a:srgbClr val="202124"/>
                </a:solidFill>
                <a:latin typeface="Google Sans"/>
              </a:rPr>
              <a:t>i</a:t>
            </a:r>
            <a:r>
              <a:rPr lang="en-US" sz="2200" dirty="0" err="1">
                <a:solidFill>
                  <a:srgbClr val="202124"/>
                </a:solidFill>
                <a:highlight>
                  <a:srgbClr val="FFFF00"/>
                </a:highlight>
                <a:latin typeface="Google Sans"/>
              </a:rPr>
              <a:t>p</a:t>
            </a:r>
            <a:r>
              <a:rPr lang="en-US" sz="2200" dirty="0">
                <a:solidFill>
                  <a:srgbClr val="202124"/>
                </a:solidFill>
                <a:latin typeface="Google Sans"/>
              </a:rPr>
              <a:t>’ refers to </a:t>
            </a:r>
            <a:r>
              <a:rPr lang="en-US" sz="2200" dirty="0">
                <a:solidFill>
                  <a:srgbClr val="202124"/>
                </a:solidFill>
                <a:highlight>
                  <a:srgbClr val="FFFF00"/>
                </a:highlight>
                <a:latin typeface="Google Sans"/>
              </a:rPr>
              <a:t>unique value-adding </a:t>
            </a:r>
            <a:r>
              <a:rPr lang="en-US" sz="2200" dirty="0">
                <a:solidFill>
                  <a:srgbClr val="202124"/>
                </a:solidFill>
                <a:latin typeface="Google Sans"/>
              </a:rPr>
              <a:t>creations of the human intellect that results from human ingenuity creativity and inventiveness. </a:t>
            </a:r>
          </a:p>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As there are many players involved in facilitating the market success of an innovation,  the effective use of IP plays an important role in reducing the risk for the players involved, who may then be able to reap acceptable returns for their participation in the process. </a:t>
            </a:r>
          </a:p>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IP acts as a key in facilitating the process of taking innovative technology to the market. At the same time, IP helps in enhancing the competitiveness of technology-based enterprises, whether such enterprises are commercializing new or improved products or providing service on the basis of new or improved technology.</a:t>
            </a:r>
          </a:p>
        </p:txBody>
      </p:sp>
    </p:spTree>
    <p:extLst>
      <p:ext uri="{BB962C8B-B14F-4D97-AF65-F5344CB8AC3E}">
        <p14:creationId xmlns:p14="http://schemas.microsoft.com/office/powerpoint/2010/main" val="1213513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IN" dirty="0"/>
              <a:t>Basmati Rice Patent Case</a:t>
            </a:r>
            <a:endParaRPr dirty="0"/>
          </a:p>
        </p:txBody>
      </p:sp>
      <p:sp>
        <p:nvSpPr>
          <p:cNvPr id="97" name="Google Shape;97;p5"/>
          <p:cNvSpPr txBox="1">
            <a:spLocks noGrp="1"/>
          </p:cNvSpPr>
          <p:nvPr>
            <p:ph type="body" idx="1"/>
          </p:nvPr>
        </p:nvSpPr>
        <p:spPr>
          <a:xfrm>
            <a:off x="748748" y="777876"/>
            <a:ext cx="10972800" cy="50558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endParaRPr lang="en-US" sz="1500" b="1" i="0" dirty="0">
              <a:solidFill>
                <a:srgbClr val="222222"/>
              </a:solidFill>
              <a:effectLst/>
              <a:latin typeface="Verdana" panose="020B0604030504040204" pitchFamily="34" charset="0"/>
            </a:endParaRPr>
          </a:p>
          <a:p>
            <a:pPr algn="l"/>
            <a:r>
              <a:rPr lang="en-US" sz="1050" b="0" i="0" dirty="0">
                <a:solidFill>
                  <a:srgbClr val="222222"/>
                </a:solidFill>
                <a:effectLst/>
                <a:latin typeface="Verdana" panose="020B0604030504040204" pitchFamily="34" charset="0"/>
              </a:rPr>
              <a:t>It is known world-wide that the long-grain aromatic rice known as ‘basmati’ has been produced widely in the Sub-</a:t>
            </a:r>
            <a:r>
              <a:rPr lang="en-US" sz="1050" b="0" i="0" dirty="0" err="1">
                <a:solidFill>
                  <a:srgbClr val="222222"/>
                </a:solidFill>
                <a:effectLst/>
                <a:latin typeface="Verdana" panose="020B0604030504040204" pitchFamily="34" charset="0"/>
              </a:rPr>
              <a:t>himalayan</a:t>
            </a:r>
            <a:r>
              <a:rPr lang="en-US" sz="1050" b="0" i="0" dirty="0">
                <a:solidFill>
                  <a:srgbClr val="222222"/>
                </a:solidFill>
                <a:effectLst/>
                <a:latin typeface="Verdana" panose="020B0604030504040204" pitchFamily="34" charset="0"/>
              </a:rPr>
              <a:t> region. Basmati rice is one of the best-known varieties of rice originally cultivated in India, Pakistan and certain regions of South Asia.</a:t>
            </a:r>
            <a:r>
              <a:rPr lang="en-US" sz="1050" b="0" i="0" u="none" strike="noStrike" baseline="30000" dirty="0">
                <a:solidFill>
                  <a:srgbClr val="4DB2EC"/>
                </a:solidFill>
                <a:effectLst/>
                <a:latin typeface="Verdana" panose="020B0604030504040204" pitchFamily="34" charset="0"/>
                <a:hlinkClick r:id="rId3"/>
              </a:rPr>
              <a:t>[5]</a:t>
            </a:r>
            <a:endParaRPr lang="en-US" sz="1050" b="0" i="0" dirty="0">
              <a:solidFill>
                <a:srgbClr val="222222"/>
              </a:solidFill>
              <a:effectLst/>
              <a:latin typeface="Verdana" panose="020B0604030504040204" pitchFamily="34" charset="0"/>
            </a:endParaRPr>
          </a:p>
          <a:p>
            <a:pPr algn="l"/>
            <a:r>
              <a:rPr lang="en-US" sz="1050" b="0" i="1" dirty="0">
                <a:solidFill>
                  <a:srgbClr val="222222"/>
                </a:solidFill>
                <a:effectLst/>
                <a:latin typeface="Verdana" panose="020B0604030504040204" pitchFamily="34" charset="0"/>
              </a:rPr>
              <a:t>India is a diverse country with traditional knowledge ranging from Yoga to Ayurveda. </a:t>
            </a:r>
            <a:endParaRPr lang="en-US" sz="1050" b="0" i="0" dirty="0">
              <a:solidFill>
                <a:srgbClr val="222222"/>
              </a:solidFill>
              <a:effectLst/>
              <a:latin typeface="Verdana" panose="020B0604030504040204" pitchFamily="34" charset="0"/>
            </a:endParaRPr>
          </a:p>
          <a:p>
            <a:pPr marL="0" lvl="0" indent="0" algn="l" rtl="0">
              <a:lnSpc>
                <a:spcPct val="100000"/>
              </a:lnSpc>
              <a:spcBef>
                <a:spcPts val="640"/>
              </a:spcBef>
              <a:spcAft>
                <a:spcPts val="0"/>
              </a:spcAft>
              <a:buClr>
                <a:schemeClr val="dk1"/>
              </a:buClr>
              <a:buSzPts val="3200"/>
              <a:buNone/>
            </a:pPr>
            <a:endParaRPr lang="en-US" sz="1500" b="1" dirty="0">
              <a:solidFill>
                <a:srgbClr val="222222"/>
              </a:solidFill>
              <a:latin typeface="Verdana" panose="020B0604030504040204" pitchFamily="34" charset="0"/>
            </a:endParaRPr>
          </a:p>
          <a:p>
            <a:pPr marL="0" lvl="0" indent="0" algn="l" rtl="0">
              <a:lnSpc>
                <a:spcPct val="100000"/>
              </a:lnSpc>
              <a:spcBef>
                <a:spcPts val="640"/>
              </a:spcBef>
              <a:spcAft>
                <a:spcPts val="0"/>
              </a:spcAft>
              <a:buClr>
                <a:schemeClr val="dk1"/>
              </a:buClr>
              <a:buSzPts val="3200"/>
              <a:buNone/>
            </a:pPr>
            <a:r>
              <a:rPr lang="en-US" sz="1500" b="1" i="0" dirty="0">
                <a:solidFill>
                  <a:srgbClr val="222222"/>
                </a:solidFill>
                <a:effectLst/>
                <a:latin typeface="Verdana" panose="020B0604030504040204" pitchFamily="34" charset="0"/>
              </a:rPr>
              <a:t>Dr. Vandana Shiva, an Indian environmental activist once quoted that, </a:t>
            </a:r>
            <a:r>
              <a:rPr lang="en-US" sz="1500" b="1" i="1" dirty="0">
                <a:solidFill>
                  <a:srgbClr val="222222"/>
                </a:solidFill>
                <a:effectLst/>
                <a:latin typeface="Verdana" panose="020B0604030504040204" pitchFamily="34" charset="0"/>
              </a:rPr>
              <a:t>“Bio-piracy (is) biological theft; illegal collection of indigenous plants by corporations who patent them or their own use and benefit”.</a:t>
            </a:r>
          </a:p>
          <a:p>
            <a:pPr marL="0" lvl="0" indent="0" algn="l" rtl="0">
              <a:lnSpc>
                <a:spcPct val="100000"/>
              </a:lnSpc>
              <a:spcBef>
                <a:spcPts val="640"/>
              </a:spcBef>
              <a:spcAft>
                <a:spcPts val="0"/>
              </a:spcAft>
              <a:buClr>
                <a:schemeClr val="dk1"/>
              </a:buClr>
              <a:buSzPts val="3200"/>
              <a:buNone/>
            </a:pPr>
            <a:r>
              <a:rPr lang="en-US" sz="1500" b="0" i="0" dirty="0">
                <a:solidFill>
                  <a:srgbClr val="222222"/>
                </a:solidFill>
                <a:effectLst/>
                <a:latin typeface="Verdana" panose="020B0604030504040204" pitchFamily="34" charset="0"/>
              </a:rPr>
              <a:t>The importance of analyzing the issue of Basmati Rice is since India has a bundle of traditional knowledge and rich heritage which if patented by other nations can put restrictions on use of such resources by the indigenous communities. India is a signatory country which complies with the provisions stated in the Trade related aspects of Intellectual Property Rights (TRIPs) for intellectual property, wherein, most countries have been committed to provide minimum standards of protection to intellectual property. </a:t>
            </a:r>
            <a:endParaRPr lang="en-US" sz="1500" i="1" dirty="0">
              <a:solidFill>
                <a:srgbClr val="222222"/>
              </a:solidFill>
              <a:latin typeface="Verdana" panose="020B0604030504040204" pitchFamily="34" charset="0"/>
            </a:endParaRPr>
          </a:p>
          <a:p>
            <a:pPr marL="0" lvl="0" indent="0" algn="l" rtl="0">
              <a:lnSpc>
                <a:spcPct val="100000"/>
              </a:lnSpc>
              <a:spcBef>
                <a:spcPts val="640"/>
              </a:spcBef>
              <a:spcAft>
                <a:spcPts val="0"/>
              </a:spcAft>
              <a:buClr>
                <a:schemeClr val="dk1"/>
              </a:buClr>
              <a:buSzPts val="3200"/>
              <a:buNone/>
            </a:pPr>
            <a:r>
              <a:rPr lang="en-US" sz="1500" b="0" i="0" dirty="0">
                <a:solidFill>
                  <a:srgbClr val="222222"/>
                </a:solidFill>
                <a:effectLst/>
                <a:latin typeface="Verdana" panose="020B0604030504040204" pitchFamily="34" charset="0"/>
              </a:rPr>
              <a:t>Intellectual properties like plant variety, patents, geographical indications etc. are served extremely crucial for growth of agriculture in a developing country like India.  The geographical Indications can be elucidated as particular goods originating from a country, region or a locality due to several special circumstances, quality and reputation of the product</a:t>
            </a:r>
            <a:r>
              <a:rPr lang="en-US" sz="1500" b="0" i="1" dirty="0">
                <a:solidFill>
                  <a:srgbClr val="222222"/>
                </a:solidFill>
                <a:effectLst/>
                <a:latin typeface="Verdana" panose="020B0604030504040204" pitchFamily="34" charset="0"/>
              </a:rPr>
              <a:t>.</a:t>
            </a:r>
          </a:p>
          <a:p>
            <a:pPr marL="0" lvl="0" indent="0" algn="l" rtl="0">
              <a:lnSpc>
                <a:spcPct val="100000"/>
              </a:lnSpc>
              <a:spcBef>
                <a:spcPts val="640"/>
              </a:spcBef>
              <a:spcAft>
                <a:spcPts val="0"/>
              </a:spcAft>
              <a:buClr>
                <a:schemeClr val="dk1"/>
              </a:buClr>
              <a:buSzPts val="3200"/>
              <a:buNone/>
            </a:pPr>
            <a:r>
              <a:rPr lang="en-US" sz="1500" b="0" i="0" dirty="0">
                <a:solidFill>
                  <a:srgbClr val="222222"/>
                </a:solidFill>
                <a:effectLst/>
                <a:latin typeface="Verdana" panose="020B0604030504040204" pitchFamily="34" charset="0"/>
              </a:rPr>
              <a:t>They are gaining a rapid popularity in the field of trade and commerce and recognize the true heritage of a country in terms of specified goods. This is due to the special quality of such products being rendered because of their goodwill.</a:t>
            </a:r>
            <a:endParaRPr lang="en-US" sz="1500" i="1" dirty="0">
              <a:solidFill>
                <a:srgbClr val="222222"/>
              </a:solidFill>
              <a:latin typeface="Verdana" panose="020B0604030504040204" pitchFamily="34" charset="0"/>
            </a:endParaRPr>
          </a:p>
        </p:txBody>
      </p:sp>
    </p:spTree>
    <p:extLst>
      <p:ext uri="{BB962C8B-B14F-4D97-AF65-F5344CB8AC3E}">
        <p14:creationId xmlns:p14="http://schemas.microsoft.com/office/powerpoint/2010/main" val="723186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5"/>
          <p:cNvSpPr txBox="1">
            <a:spLocks noGrp="1"/>
          </p:cNvSpPr>
          <p:nvPr>
            <p:ph type="body" idx="1"/>
          </p:nvPr>
        </p:nvSpPr>
        <p:spPr>
          <a:xfrm>
            <a:off x="808383" y="1003853"/>
            <a:ext cx="10972800" cy="54665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1800" b="1" i="1" dirty="0">
                <a:solidFill>
                  <a:srgbClr val="222222"/>
                </a:solidFill>
                <a:latin typeface="Verdana" panose="020B0604030504040204" pitchFamily="34" charset="0"/>
              </a:rPr>
              <a:t>Facts:</a:t>
            </a:r>
            <a:r>
              <a:rPr lang="en-US" sz="1800" i="1" dirty="0">
                <a:solidFill>
                  <a:srgbClr val="222222"/>
                </a:solidFill>
                <a:latin typeface="Verdana" panose="020B0604030504040204" pitchFamily="34" charset="0"/>
              </a:rPr>
              <a:t> </a:t>
            </a:r>
          </a:p>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In late 1997, the United States Patent and Trademark Office granted a patent to </a:t>
            </a:r>
            <a:r>
              <a:rPr lang="en-US" sz="1800" b="0" i="0" dirty="0" err="1">
                <a:solidFill>
                  <a:srgbClr val="222222"/>
                </a:solidFill>
                <a:effectLst/>
                <a:latin typeface="Verdana" panose="020B0604030504040204" pitchFamily="34" charset="0"/>
              </a:rPr>
              <a:t>Ricetec</a:t>
            </a:r>
            <a:r>
              <a:rPr lang="en-US" sz="1800" b="0" i="0" dirty="0">
                <a:solidFill>
                  <a:srgbClr val="222222"/>
                </a:solidFill>
                <a:effectLst/>
                <a:latin typeface="Verdana" panose="020B0604030504040204" pitchFamily="34" charset="0"/>
              </a:rPr>
              <a:t> Inc., the United States based multinational company headquartered in Alvin, Texas for a novel ‘grain’ also known as ‘basmati’</a:t>
            </a:r>
            <a:r>
              <a:rPr lang="en-US" sz="1800" b="0" i="1" dirty="0">
                <a:solidFill>
                  <a:srgbClr val="222222"/>
                </a:solidFill>
                <a:effectLst/>
                <a:latin typeface="Verdana" panose="020B0604030504040204" pitchFamily="34" charset="0"/>
              </a:rPr>
              <a:t>.</a:t>
            </a:r>
          </a:p>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The company claimed the protection of new varieties of ‘basmati’ crops with better qualities than the original crop. It has been using several versions of the crop by selling it with the name ‘</a:t>
            </a:r>
            <a:r>
              <a:rPr lang="en-US" sz="1800" b="0" i="0" dirty="0" err="1">
                <a:solidFill>
                  <a:srgbClr val="222222"/>
                </a:solidFill>
                <a:effectLst/>
                <a:latin typeface="Verdana" panose="020B0604030504040204" pitchFamily="34" charset="0"/>
              </a:rPr>
              <a:t>Jasmati</a:t>
            </a:r>
            <a:r>
              <a:rPr lang="en-US" sz="1800" b="0" i="0" dirty="0">
                <a:solidFill>
                  <a:srgbClr val="222222"/>
                </a:solidFill>
                <a:effectLst/>
                <a:latin typeface="Verdana" panose="020B0604030504040204" pitchFamily="34" charset="0"/>
              </a:rPr>
              <a:t>’ or ‘</a:t>
            </a:r>
            <a:r>
              <a:rPr lang="en-US" sz="1800" b="0" i="0" dirty="0" err="1">
                <a:solidFill>
                  <a:srgbClr val="222222"/>
                </a:solidFill>
                <a:effectLst/>
                <a:latin typeface="Verdana" panose="020B0604030504040204" pitchFamily="34" charset="0"/>
              </a:rPr>
              <a:t>Kasmati</a:t>
            </a:r>
            <a:r>
              <a:rPr lang="en-US" sz="1800" b="0" i="0" dirty="0">
                <a:solidFill>
                  <a:srgbClr val="222222"/>
                </a:solidFill>
                <a:effectLst/>
                <a:latin typeface="Verdana" panose="020B0604030504040204" pitchFamily="34" charset="0"/>
              </a:rPr>
              <a:t>’ in the international rice market. Moreover, it was also professed to have developed a novel strain of the aromatic rice by inter-breeding of basmati rice with another crop known as American basmati or ‘Texmati’. The patent was granted to the company for basmati rice grains and variety by USPTO</a:t>
            </a:r>
            <a:r>
              <a:rPr lang="en-US" sz="1800" i="1" dirty="0">
                <a:solidFill>
                  <a:srgbClr val="222222"/>
                </a:solidFill>
                <a:latin typeface="Verdana" panose="020B0604030504040204" pitchFamily="34" charset="0"/>
              </a:rPr>
              <a:t>.</a:t>
            </a:r>
            <a:endParaRPr lang="en-US" sz="1800" dirty="0"/>
          </a:p>
          <a:p>
            <a:pPr marL="0" lvl="0" indent="0" algn="l" rtl="0">
              <a:lnSpc>
                <a:spcPct val="100000"/>
              </a:lnSpc>
              <a:spcBef>
                <a:spcPts val="640"/>
              </a:spcBef>
              <a:spcAft>
                <a:spcPts val="0"/>
              </a:spcAft>
              <a:buClr>
                <a:schemeClr val="dk1"/>
              </a:buClr>
              <a:buSzPts val="3200"/>
              <a:buNone/>
            </a:pPr>
            <a:endParaRPr lang="en-US" sz="1800" b="0" i="0" dirty="0">
              <a:solidFill>
                <a:srgbClr val="222222"/>
              </a:solidFill>
              <a:effectLst/>
              <a:latin typeface="Verdana" panose="020B0604030504040204" pitchFamily="34" charset="0"/>
            </a:endParaRPr>
          </a:p>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Later, the patent was opposed by the Indian NGOs like Research Foundation for Science, Centre for Food Safety and ultimately, Centre for Scientific and Industrial Research too, objected to it. The Indian sub-continent protected its traditional crop basmati while Thailand contested for the safeguarding of its claim for jasmine rice. In 2000, after examining evidence, the Indian Government challenged the patent claims by the company.</a:t>
            </a:r>
          </a:p>
          <a:p>
            <a:pPr marL="0" lvl="0" indent="0" algn="l" rtl="0">
              <a:lnSpc>
                <a:spcPct val="100000"/>
              </a:lnSpc>
              <a:spcBef>
                <a:spcPts val="640"/>
              </a:spcBef>
              <a:spcAft>
                <a:spcPts val="0"/>
              </a:spcAft>
              <a:buClr>
                <a:schemeClr val="dk1"/>
              </a:buClr>
              <a:buSzPts val="3200"/>
              <a:buNone/>
            </a:pPr>
            <a:endParaRPr sz="2000" dirty="0"/>
          </a:p>
        </p:txBody>
      </p:sp>
    </p:spTree>
    <p:extLst>
      <p:ext uri="{BB962C8B-B14F-4D97-AF65-F5344CB8AC3E}">
        <p14:creationId xmlns:p14="http://schemas.microsoft.com/office/powerpoint/2010/main" val="475909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indent="0">
              <a:buNone/>
            </a:pPr>
            <a:r>
              <a:rPr lang="en-IN" sz="2000" b="1" i="1" dirty="0">
                <a:solidFill>
                  <a:srgbClr val="111111"/>
                </a:solidFill>
                <a:effectLst/>
                <a:latin typeface="roboto" panose="02000000000000000000" pitchFamily="2" charset="0"/>
              </a:rPr>
              <a:t>Issues raised</a:t>
            </a:r>
          </a:p>
          <a:p>
            <a:pPr algn="l">
              <a:buFont typeface="Arial" panose="020B0604020202020204" pitchFamily="34" charset="0"/>
              <a:buChar char="•"/>
            </a:pPr>
            <a:r>
              <a:rPr lang="en-US" sz="2000" b="0" i="0" dirty="0">
                <a:solidFill>
                  <a:srgbClr val="222222"/>
                </a:solidFill>
                <a:effectLst/>
                <a:latin typeface="Verdana" panose="020B0604030504040204" pitchFamily="34" charset="0"/>
              </a:rPr>
              <a:t>Whether the name ‘basmati’ is a ‘generic’ term or specifically originates from the aromatic rice grown in India and various South-Asian countries?</a:t>
            </a:r>
          </a:p>
          <a:p>
            <a:pPr algn="l">
              <a:buFont typeface="Arial" panose="020B0604020202020204" pitchFamily="34" charset="0"/>
              <a:buChar char="•"/>
            </a:pPr>
            <a:r>
              <a:rPr lang="en-US" sz="2000" b="0" i="0" dirty="0">
                <a:solidFill>
                  <a:srgbClr val="222222"/>
                </a:solidFill>
                <a:effectLst/>
                <a:latin typeface="Verdana" panose="020B0604030504040204" pitchFamily="34" charset="0"/>
              </a:rPr>
              <a:t>Whether the grain developed by </a:t>
            </a:r>
            <a:r>
              <a:rPr lang="en-US" sz="2000" b="0" i="0" dirty="0" err="1">
                <a:solidFill>
                  <a:srgbClr val="222222"/>
                </a:solidFill>
                <a:effectLst/>
                <a:latin typeface="Verdana" panose="020B0604030504040204" pitchFamily="34" charset="0"/>
              </a:rPr>
              <a:t>Ricetec</a:t>
            </a:r>
            <a:r>
              <a:rPr lang="en-US" sz="2000" b="0" i="0" dirty="0">
                <a:solidFill>
                  <a:srgbClr val="222222"/>
                </a:solidFill>
                <a:effectLst/>
                <a:latin typeface="Verdana" panose="020B0604030504040204" pitchFamily="34" charset="0"/>
              </a:rPr>
              <a:t> Inc. is a novel variety and strain?</a:t>
            </a:r>
          </a:p>
          <a:p>
            <a:pPr algn="l">
              <a:buFont typeface="Arial" panose="020B0604020202020204" pitchFamily="34" charset="0"/>
              <a:buChar char="•"/>
            </a:pPr>
            <a:r>
              <a:rPr lang="en-US" sz="2000" b="0" i="0" dirty="0">
                <a:solidFill>
                  <a:srgbClr val="222222"/>
                </a:solidFill>
                <a:effectLst/>
                <a:latin typeface="Verdana" panose="020B0604030504040204" pitchFamily="34" charset="0"/>
              </a:rPr>
              <a:t>Is </a:t>
            </a:r>
            <a:r>
              <a:rPr lang="en-US" sz="2000" b="0" i="0" dirty="0" err="1">
                <a:solidFill>
                  <a:srgbClr val="222222"/>
                </a:solidFill>
                <a:effectLst/>
                <a:latin typeface="Verdana" panose="020B0604030504040204" pitchFamily="34" charset="0"/>
              </a:rPr>
              <a:t>Ricetec</a:t>
            </a:r>
            <a:r>
              <a:rPr lang="en-US" sz="2000" b="0" i="0" dirty="0">
                <a:solidFill>
                  <a:srgbClr val="222222"/>
                </a:solidFill>
                <a:effectLst/>
                <a:latin typeface="Verdana" panose="020B0604030504040204" pitchFamily="34" charset="0"/>
              </a:rPr>
              <a:t> Inc. guilty of bio-piracy and violation of traditional knowledge belonging to indigenous communities of Southern-Asian countries?</a:t>
            </a:r>
          </a:p>
          <a:p>
            <a:pPr algn="l">
              <a:buFont typeface="Arial" panose="020B0604020202020204" pitchFamily="34" charset="0"/>
              <a:buChar char="•"/>
            </a:pPr>
            <a:r>
              <a:rPr lang="en-US" sz="2000" b="0" i="0" dirty="0">
                <a:solidFill>
                  <a:srgbClr val="222222"/>
                </a:solidFill>
                <a:effectLst/>
                <a:latin typeface="Verdana" panose="020B0604030504040204" pitchFamily="34" charset="0"/>
              </a:rPr>
              <a:t>Whether the patent granted to </a:t>
            </a:r>
            <a:r>
              <a:rPr lang="en-US" sz="2000" b="0" i="0" dirty="0" err="1">
                <a:solidFill>
                  <a:srgbClr val="222222"/>
                </a:solidFill>
                <a:effectLst/>
                <a:latin typeface="Verdana" panose="020B0604030504040204" pitchFamily="34" charset="0"/>
              </a:rPr>
              <a:t>Ricetec</a:t>
            </a:r>
            <a:r>
              <a:rPr lang="en-US" sz="2000" b="0" i="0" dirty="0">
                <a:solidFill>
                  <a:srgbClr val="222222"/>
                </a:solidFill>
                <a:effectLst/>
                <a:latin typeface="Verdana" panose="020B0604030504040204" pitchFamily="34" charset="0"/>
              </a:rPr>
              <a:t> must be revoked due to protests by various NGOs and Indigenous Communities?</a:t>
            </a:r>
          </a:p>
          <a:p>
            <a:pPr algn="l">
              <a:buFont typeface="Arial" panose="020B0604020202020204" pitchFamily="34" charset="0"/>
              <a:buChar char="•"/>
            </a:pPr>
            <a:r>
              <a:rPr lang="en-US" sz="2000" b="0" i="0" dirty="0">
                <a:solidFill>
                  <a:srgbClr val="222222"/>
                </a:solidFill>
                <a:effectLst/>
                <a:latin typeface="Verdana" panose="020B0604030504040204" pitchFamily="34" charset="0"/>
              </a:rPr>
              <a:t>Whether USPTO’s decision to grant patent to Basmati Rice violates TRIPs Agreement?</a:t>
            </a:r>
          </a:p>
          <a:p>
            <a:pPr marL="0" lvl="0" indent="0" algn="l" rtl="0">
              <a:lnSpc>
                <a:spcPct val="100000"/>
              </a:lnSpc>
              <a:spcBef>
                <a:spcPts val="640"/>
              </a:spcBef>
              <a:spcAft>
                <a:spcPts val="0"/>
              </a:spcAft>
              <a:buClr>
                <a:schemeClr val="dk1"/>
              </a:buClr>
              <a:buSzPts val="3200"/>
              <a:buNone/>
            </a:pPr>
            <a:endParaRPr sz="2000" dirty="0"/>
          </a:p>
        </p:txBody>
      </p:sp>
    </p:spTree>
    <p:extLst>
      <p:ext uri="{BB962C8B-B14F-4D97-AF65-F5344CB8AC3E}">
        <p14:creationId xmlns:p14="http://schemas.microsoft.com/office/powerpoint/2010/main" val="2357331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758687" y="890864"/>
            <a:ext cx="10972800" cy="1143000"/>
          </a:xfrm>
          <a:prstGeom prst="rect">
            <a:avLst/>
          </a:prstGeom>
          <a:noFill/>
          <a:ln>
            <a:noFill/>
          </a:ln>
        </p:spPr>
        <p:txBody>
          <a:bodyPr spcFirstLastPara="1" wrap="square" lIns="91425" tIns="45700" rIns="91425" bIns="45700" anchor="t" anchorCtr="0">
            <a:noAutofit/>
          </a:bodyPr>
          <a:lstStyle/>
          <a:p>
            <a:r>
              <a:rPr lang="en-US" b="0" i="0" dirty="0">
                <a:solidFill>
                  <a:srgbClr val="111111"/>
                </a:solidFill>
                <a:effectLst/>
                <a:latin typeface="roboto" panose="02000000000000000000" pitchFamily="2" charset="0"/>
              </a:rPr>
              <a:t>Critical analysis and emergence of new geographical indication laws in India</a:t>
            </a:r>
            <a:br>
              <a:rPr lang="en-US" b="0" i="0" dirty="0">
                <a:solidFill>
                  <a:srgbClr val="111111"/>
                </a:solidFill>
                <a:effectLst/>
                <a:latin typeface="roboto" panose="02000000000000000000" pitchFamily="2" charset="0"/>
              </a:rPr>
            </a:br>
            <a:endParaRPr dirty="0"/>
          </a:p>
        </p:txBody>
      </p:sp>
      <p:sp>
        <p:nvSpPr>
          <p:cNvPr id="97" name="Google Shape;97;p5"/>
          <p:cNvSpPr txBox="1">
            <a:spLocks noGrp="1"/>
          </p:cNvSpPr>
          <p:nvPr>
            <p:ph type="body" idx="1"/>
          </p:nvPr>
        </p:nvSpPr>
        <p:spPr>
          <a:xfrm>
            <a:off x="609600" y="2405271"/>
            <a:ext cx="109728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Dr. Shiva realized that patenting of basmati rice is not only perceived as an infringement of intellectual property but a cultural theft which threatens the rights of developing countries, their traditional knowledge and practice of such knowledge by farmers.</a:t>
            </a:r>
          </a:p>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 The theft so involved in Basmati’s case is threefold: theft of heritage and biodiversity of Indian farmers; Indian traders and exporters and finally, a deceiving of its consumers.</a:t>
            </a:r>
          </a:p>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 the importance for emergence of a statute to protect the geographical indicators pertaining to Indian heritage and sub-continent was realized</a:t>
            </a:r>
            <a:r>
              <a:rPr lang="en-US" sz="1800" dirty="0">
                <a:solidFill>
                  <a:srgbClr val="222222"/>
                </a:solidFill>
                <a:latin typeface="Verdana" panose="020B0604030504040204" pitchFamily="34" charset="0"/>
              </a:rPr>
              <a:t>.</a:t>
            </a:r>
          </a:p>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in 1999, India enacted a legislation called Geographical Indication of Goods (Registration and Protection) Act, 1999. </a:t>
            </a:r>
          </a:p>
          <a:p>
            <a:pPr marL="0" lvl="0" indent="0" algn="l" rtl="0">
              <a:lnSpc>
                <a:spcPct val="100000"/>
              </a:lnSpc>
              <a:spcBef>
                <a:spcPts val="640"/>
              </a:spcBef>
              <a:spcAft>
                <a:spcPts val="0"/>
              </a:spcAft>
              <a:buClr>
                <a:schemeClr val="dk1"/>
              </a:buClr>
              <a:buSzPts val="3200"/>
              <a:buNone/>
            </a:pPr>
            <a:r>
              <a:rPr lang="en-US" sz="1800" b="0" i="0" dirty="0">
                <a:solidFill>
                  <a:srgbClr val="222222"/>
                </a:solidFill>
                <a:effectLst/>
                <a:latin typeface="Verdana" panose="020B0604030504040204" pitchFamily="34" charset="0"/>
              </a:rPr>
              <a:t>It is administered as the first specific law to register and protect the geographical indications.</a:t>
            </a:r>
          </a:p>
        </p:txBody>
      </p:sp>
    </p:spTree>
    <p:extLst>
      <p:ext uri="{BB962C8B-B14F-4D97-AF65-F5344CB8AC3E}">
        <p14:creationId xmlns:p14="http://schemas.microsoft.com/office/powerpoint/2010/main" val="1591967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2000" b="0" i="0" dirty="0">
                <a:solidFill>
                  <a:srgbClr val="222222"/>
                </a:solidFill>
                <a:effectLst/>
                <a:latin typeface="Verdana" panose="020B0604030504040204" pitchFamily="34" charset="0"/>
              </a:rPr>
              <a:t> The crop basmati has been registered as a </a:t>
            </a:r>
            <a:r>
              <a:rPr lang="en-US" sz="2000" b="0" i="0" dirty="0">
                <a:solidFill>
                  <a:srgbClr val="222222"/>
                </a:solidFill>
                <a:effectLst/>
                <a:highlight>
                  <a:srgbClr val="FFFF00"/>
                </a:highlight>
                <a:latin typeface="Verdana" panose="020B0604030504040204" pitchFamily="34" charset="0"/>
              </a:rPr>
              <a:t>geographical indication under the Act </a:t>
            </a:r>
            <a:r>
              <a:rPr lang="en-US" sz="2000" b="0" i="0" dirty="0">
                <a:solidFill>
                  <a:srgbClr val="222222"/>
                </a:solidFill>
                <a:effectLst/>
                <a:latin typeface="Verdana" panose="020B0604030504040204" pitchFamily="34" charset="0"/>
              </a:rPr>
              <a:t>for states including Haryana, Uttar Pradesh, Punjab, Jammu &amp; Kashmir, Uttarakhand, Delhi and Himachal Pradesh. Prior to 1999, there was no specific legislation to regulate and protect the geographical indications. </a:t>
            </a:r>
          </a:p>
          <a:p>
            <a:pPr marL="0" lvl="0" indent="0" algn="l" rtl="0">
              <a:lnSpc>
                <a:spcPct val="100000"/>
              </a:lnSpc>
              <a:spcBef>
                <a:spcPts val="640"/>
              </a:spcBef>
              <a:spcAft>
                <a:spcPts val="0"/>
              </a:spcAft>
              <a:buClr>
                <a:schemeClr val="dk1"/>
              </a:buClr>
              <a:buSzPts val="3200"/>
              <a:buNone/>
            </a:pPr>
            <a:r>
              <a:rPr lang="en-US" sz="2000" b="0" i="0" dirty="0">
                <a:solidFill>
                  <a:srgbClr val="222222"/>
                </a:solidFill>
                <a:effectLst/>
                <a:latin typeface="Verdana" panose="020B0604030504040204" pitchFamily="34" charset="0"/>
              </a:rPr>
              <a:t>It was, however, in 1999 that India adopted the act after complying with Article 22 of the TRIPs Agreement. </a:t>
            </a:r>
          </a:p>
          <a:p>
            <a:pPr marL="0" lvl="0" indent="0" algn="l" rtl="0">
              <a:lnSpc>
                <a:spcPct val="100000"/>
              </a:lnSpc>
              <a:spcBef>
                <a:spcPts val="640"/>
              </a:spcBef>
              <a:spcAft>
                <a:spcPts val="0"/>
              </a:spcAft>
              <a:buClr>
                <a:schemeClr val="dk1"/>
              </a:buClr>
              <a:buSzPts val="3200"/>
              <a:buNone/>
            </a:pPr>
            <a:r>
              <a:rPr lang="en-US" sz="2000" b="0" i="0" dirty="0">
                <a:solidFill>
                  <a:srgbClr val="222222"/>
                </a:solidFill>
                <a:effectLst/>
                <a:latin typeface="Verdana" panose="020B0604030504040204" pitchFamily="34" charset="0"/>
              </a:rPr>
              <a:t>The Article stated with regard to the ‘protection of geographical indicators’ with the help of 3 essential clauses. </a:t>
            </a:r>
          </a:p>
          <a:p>
            <a:pPr marL="0" lvl="0" indent="0" algn="l" rtl="0">
              <a:lnSpc>
                <a:spcPct val="100000"/>
              </a:lnSpc>
              <a:spcBef>
                <a:spcPts val="640"/>
              </a:spcBef>
              <a:spcAft>
                <a:spcPts val="0"/>
              </a:spcAft>
              <a:buClr>
                <a:schemeClr val="dk1"/>
              </a:buClr>
              <a:buSzPts val="3200"/>
              <a:buNone/>
            </a:pPr>
            <a:r>
              <a:rPr lang="en-US" sz="2000" b="0" i="0" dirty="0">
                <a:solidFill>
                  <a:srgbClr val="222222"/>
                </a:solidFill>
                <a:effectLst/>
                <a:latin typeface="Verdana" panose="020B0604030504040204" pitchFamily="34" charset="0"/>
              </a:rPr>
              <a:t>Article 22 clause (1) stated the definition of the term and clause (2) explained how the member states shall provide the legal means for interested parties to prevent any sale of misleading products to consumers and unfair competition in the market. Clause (3) suggested that member states shall implement a legislation for registration or invalidation of a trademark which might consist of geographical indications.</a:t>
            </a:r>
            <a:endParaRPr lang="en-US" sz="2000" dirty="0"/>
          </a:p>
          <a:p>
            <a:pPr marL="0" lvl="0" indent="0" algn="l" rtl="0">
              <a:lnSpc>
                <a:spcPct val="100000"/>
              </a:lnSpc>
              <a:spcBef>
                <a:spcPts val="640"/>
              </a:spcBef>
              <a:spcAft>
                <a:spcPts val="0"/>
              </a:spcAft>
              <a:buClr>
                <a:schemeClr val="dk1"/>
              </a:buClr>
              <a:buSzPts val="3200"/>
              <a:buNone/>
            </a:pPr>
            <a:endParaRPr sz="2000" dirty="0"/>
          </a:p>
        </p:txBody>
      </p:sp>
    </p:spTree>
    <p:extLst>
      <p:ext uri="{BB962C8B-B14F-4D97-AF65-F5344CB8AC3E}">
        <p14:creationId xmlns:p14="http://schemas.microsoft.com/office/powerpoint/2010/main" val="40993356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2000" b="0" i="0" dirty="0">
                <a:solidFill>
                  <a:srgbClr val="222222"/>
                </a:solidFill>
                <a:effectLst/>
                <a:latin typeface="Verdana" panose="020B0604030504040204" pitchFamily="34" charset="0"/>
              </a:rPr>
              <a:t> Other than basmati crops, indigenous crops like </a:t>
            </a:r>
            <a:r>
              <a:rPr lang="en-US" sz="2000" b="0" i="1" dirty="0">
                <a:solidFill>
                  <a:srgbClr val="222222"/>
                </a:solidFill>
                <a:effectLst/>
                <a:latin typeface="Verdana" panose="020B0604030504040204" pitchFamily="34" charset="0"/>
              </a:rPr>
              <a:t>Karela, Jamun, Neem leaves, </a:t>
            </a:r>
            <a:r>
              <a:rPr lang="en-US" sz="2000" b="0" i="1" dirty="0" err="1">
                <a:solidFill>
                  <a:srgbClr val="222222"/>
                </a:solidFill>
                <a:effectLst/>
                <a:latin typeface="Verdana" panose="020B0604030504040204" pitchFamily="34" charset="0"/>
              </a:rPr>
              <a:t>Imli</a:t>
            </a:r>
            <a:r>
              <a:rPr lang="en-US" sz="2000" b="0" i="1" dirty="0">
                <a:solidFill>
                  <a:srgbClr val="222222"/>
                </a:solidFill>
                <a:effectLst/>
                <a:latin typeface="Verdana" panose="020B0604030504040204" pitchFamily="34" charset="0"/>
              </a:rPr>
              <a:t>, </a:t>
            </a:r>
            <a:r>
              <a:rPr lang="en-US" sz="2000" b="0" i="1" dirty="0" err="1">
                <a:solidFill>
                  <a:srgbClr val="222222"/>
                </a:solidFill>
                <a:effectLst/>
                <a:latin typeface="Verdana" panose="020B0604030504040204" pitchFamily="34" charset="0"/>
              </a:rPr>
              <a:t>Adrak</a:t>
            </a:r>
            <a:r>
              <a:rPr lang="en-US" sz="2000" b="0" i="1" dirty="0">
                <a:solidFill>
                  <a:srgbClr val="222222"/>
                </a:solidFill>
                <a:effectLst/>
                <a:latin typeface="Verdana" panose="020B0604030504040204" pitchFamily="34" charset="0"/>
              </a:rPr>
              <a:t>, Ashwagandha</a:t>
            </a:r>
            <a:r>
              <a:rPr lang="en-US" sz="2000" b="0" i="0" dirty="0">
                <a:solidFill>
                  <a:srgbClr val="222222"/>
                </a:solidFill>
                <a:effectLst/>
                <a:latin typeface="Verdana" panose="020B0604030504040204" pitchFamily="34" charset="0"/>
              </a:rPr>
              <a:t> etc. have also faced similar patent claims by developed nations. </a:t>
            </a:r>
          </a:p>
          <a:p>
            <a:pPr marL="0" lvl="0" indent="0" algn="l" rtl="0">
              <a:lnSpc>
                <a:spcPct val="100000"/>
              </a:lnSpc>
              <a:spcBef>
                <a:spcPts val="640"/>
              </a:spcBef>
              <a:spcAft>
                <a:spcPts val="0"/>
              </a:spcAft>
              <a:buClr>
                <a:schemeClr val="dk1"/>
              </a:buClr>
              <a:buSzPts val="3200"/>
              <a:buNone/>
            </a:pPr>
            <a:r>
              <a:rPr lang="en-US" sz="2000" b="0" i="0" dirty="0">
                <a:solidFill>
                  <a:srgbClr val="222222"/>
                </a:solidFill>
                <a:effectLst/>
                <a:latin typeface="Verdana" panose="020B0604030504040204" pitchFamily="34" charset="0"/>
              </a:rPr>
              <a:t>To restrict the further conduct of bio-piracy by other developed nations, India prepared a database called ‘Traditional Knowledge Digital Library’. </a:t>
            </a:r>
          </a:p>
          <a:p>
            <a:pPr marL="0" lvl="0" indent="0" algn="l" rtl="0">
              <a:lnSpc>
                <a:spcPct val="100000"/>
              </a:lnSpc>
              <a:spcBef>
                <a:spcPts val="640"/>
              </a:spcBef>
              <a:spcAft>
                <a:spcPts val="0"/>
              </a:spcAft>
              <a:buClr>
                <a:schemeClr val="dk1"/>
              </a:buClr>
              <a:buSzPts val="3200"/>
              <a:buNone/>
            </a:pPr>
            <a:r>
              <a:rPr lang="en-US" sz="2000" b="0" i="0" dirty="0">
                <a:solidFill>
                  <a:srgbClr val="222222"/>
                </a:solidFill>
                <a:effectLst/>
                <a:latin typeface="Verdana" panose="020B0604030504040204" pitchFamily="34" charset="0"/>
              </a:rPr>
              <a:t>The idea behind TKDL is to help patent offices across the globe reject patent applications based on Indian Traditional Knowledge.</a:t>
            </a:r>
            <a:endParaRPr sz="2000" dirty="0"/>
          </a:p>
        </p:txBody>
      </p:sp>
    </p:spTree>
    <p:extLst>
      <p:ext uri="{BB962C8B-B14F-4D97-AF65-F5344CB8AC3E}">
        <p14:creationId xmlns:p14="http://schemas.microsoft.com/office/powerpoint/2010/main" val="126811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C24D-E6E0-A4F6-E8EE-8BFD1DBB41A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49637AF-A80B-FB76-922A-8C393F29E62D}"/>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08DBAF0B-03D6-B226-E852-8078B60D3084}"/>
              </a:ext>
            </a:extLst>
          </p:cNvPr>
          <p:cNvSpPr>
            <a:spLocks noGrp="1"/>
          </p:cNvSpPr>
          <p:nvPr>
            <p:ph type="body" idx="2"/>
          </p:nvPr>
        </p:nvSpPr>
        <p:spPr/>
        <p:txBody>
          <a:bodyPr/>
          <a:lstStyle/>
          <a:p>
            <a:endParaRPr lang="en-IN"/>
          </a:p>
        </p:txBody>
      </p:sp>
    </p:spTree>
    <p:extLst>
      <p:ext uri="{BB962C8B-B14F-4D97-AF65-F5344CB8AC3E}">
        <p14:creationId xmlns:p14="http://schemas.microsoft.com/office/powerpoint/2010/main" val="28647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IN" dirty="0"/>
              <a:t>Role of IPR in R&amp;D</a:t>
            </a:r>
            <a:endParaRPr dirty="0"/>
          </a:p>
        </p:txBody>
      </p:sp>
      <p:sp>
        <p:nvSpPr>
          <p:cNvPr id="97" name="Google Shape;97;p5"/>
          <p:cNvSpPr txBox="1">
            <a:spLocks noGrp="1"/>
          </p:cNvSpPr>
          <p:nvPr>
            <p:ph type="body" idx="1"/>
          </p:nvPr>
        </p:nvSpPr>
        <p:spPr>
          <a:xfrm>
            <a:off x="609600" y="934279"/>
            <a:ext cx="109728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endParaRPr lang="en-US" sz="2200" dirty="0">
              <a:solidFill>
                <a:srgbClr val="202124"/>
              </a:solidFill>
              <a:latin typeface="Google Sans"/>
            </a:endParaRPr>
          </a:p>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innovation is a process, which begins from the conception of an idea to the launching of a new product/process in the market place. </a:t>
            </a:r>
          </a:p>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Intellectual property rights can be used effectively to facilitate successful innovation. Innovative technologies stand a better chance of successfully reaching the marketplace if IP is used strategically. </a:t>
            </a:r>
          </a:p>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Gauging the importance of IP in innovation by merely focusing on patents as input and/or output of innovation, does not do justice to the significant role that can be played by the other tools of IP. </a:t>
            </a:r>
          </a:p>
          <a:p>
            <a:pPr marL="0" lvl="0" indent="0" algn="l" rtl="0">
              <a:lnSpc>
                <a:spcPct val="100000"/>
              </a:lnSpc>
              <a:spcBef>
                <a:spcPts val="640"/>
              </a:spcBef>
              <a:spcAft>
                <a:spcPts val="0"/>
              </a:spcAft>
              <a:buClr>
                <a:schemeClr val="dk1"/>
              </a:buClr>
              <a:buSzPts val="3200"/>
              <a:buNone/>
            </a:pPr>
            <a:r>
              <a:rPr lang="en-US" sz="2200" dirty="0">
                <a:solidFill>
                  <a:srgbClr val="202124"/>
                </a:solidFill>
                <a:latin typeface="Google Sans"/>
              </a:rPr>
              <a:t>There are several types of intellectual property protection like patent, copyright, trademark, </a:t>
            </a:r>
            <a:r>
              <a:rPr lang="en-US" sz="2200" dirty="0" err="1">
                <a:solidFill>
                  <a:srgbClr val="202124"/>
                </a:solidFill>
                <a:latin typeface="Google Sans"/>
              </a:rPr>
              <a:t>etc</a:t>
            </a:r>
            <a:endParaRPr sz="2200" dirty="0">
              <a:solidFill>
                <a:srgbClr val="202124"/>
              </a:solidFill>
              <a:latin typeface="Google Sans"/>
            </a:endParaRPr>
          </a:p>
        </p:txBody>
      </p:sp>
    </p:spTree>
    <p:extLst>
      <p:ext uri="{BB962C8B-B14F-4D97-AF65-F5344CB8AC3E}">
        <p14:creationId xmlns:p14="http://schemas.microsoft.com/office/powerpoint/2010/main" val="392907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708074" y="527857"/>
            <a:ext cx="109728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alibri"/>
              <a:buNone/>
            </a:pPr>
            <a:r>
              <a:rPr lang="en-IN" dirty="0"/>
              <a:t>FORMS of Intellectual Property Rights</a:t>
            </a:r>
            <a:endParaRPr dirty="0"/>
          </a:p>
        </p:txBody>
      </p:sp>
      <p:sp>
        <p:nvSpPr>
          <p:cNvPr id="97" name="Google Shape;97;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55600" indent="-342900">
              <a:lnSpc>
                <a:spcPct val="100000"/>
              </a:lnSpc>
              <a:buChar char="•"/>
              <a:tabLst>
                <a:tab pos="354965" algn="l"/>
                <a:tab pos="355600" algn="l"/>
              </a:tabLst>
            </a:pPr>
            <a:r>
              <a:rPr lang="en-US" sz="3200" dirty="0">
                <a:highlight>
                  <a:srgbClr val="FFFF00"/>
                </a:highlight>
                <a:latin typeface="Arial MT"/>
                <a:cs typeface="Arial MT"/>
              </a:rPr>
              <a:t>Copyrights</a:t>
            </a:r>
          </a:p>
          <a:p>
            <a:pPr marL="355600" indent="-342900">
              <a:lnSpc>
                <a:spcPct val="100000"/>
              </a:lnSpc>
              <a:spcBef>
                <a:spcPts val="675"/>
              </a:spcBef>
              <a:buChar char="•"/>
              <a:tabLst>
                <a:tab pos="354965" algn="l"/>
                <a:tab pos="355600" algn="l"/>
              </a:tabLst>
            </a:pPr>
            <a:r>
              <a:rPr lang="en-US" sz="3200" dirty="0">
                <a:highlight>
                  <a:srgbClr val="FFFF00"/>
                </a:highlight>
                <a:latin typeface="Arial MT"/>
                <a:cs typeface="Arial MT"/>
              </a:rPr>
              <a:t>Trademarks</a:t>
            </a:r>
          </a:p>
          <a:p>
            <a:pPr marL="355600" indent="-342900">
              <a:lnSpc>
                <a:spcPct val="100000"/>
              </a:lnSpc>
              <a:spcBef>
                <a:spcPts val="675"/>
              </a:spcBef>
              <a:buChar char="•"/>
              <a:tabLst>
                <a:tab pos="354965" algn="l"/>
                <a:tab pos="355600" algn="l"/>
              </a:tabLst>
            </a:pPr>
            <a:r>
              <a:rPr lang="en-US" sz="3200" dirty="0">
                <a:highlight>
                  <a:srgbClr val="FFFF00"/>
                </a:highlight>
                <a:latin typeface="Arial MT"/>
                <a:cs typeface="Arial MT"/>
              </a:rPr>
              <a:t>Service</a:t>
            </a:r>
            <a:r>
              <a:rPr lang="en-US" sz="3200" spc="-40" dirty="0">
                <a:highlight>
                  <a:srgbClr val="FFFF00"/>
                </a:highlight>
                <a:latin typeface="Arial MT"/>
                <a:cs typeface="Arial MT"/>
              </a:rPr>
              <a:t> </a:t>
            </a:r>
            <a:r>
              <a:rPr lang="en-US" sz="3200" dirty="0">
                <a:highlight>
                  <a:srgbClr val="FFFF00"/>
                </a:highlight>
                <a:latin typeface="Arial MT"/>
                <a:cs typeface="Arial MT"/>
              </a:rPr>
              <a:t>marks</a:t>
            </a:r>
          </a:p>
          <a:p>
            <a:pPr marL="355600" indent="-342900">
              <a:lnSpc>
                <a:spcPct val="100000"/>
              </a:lnSpc>
              <a:spcBef>
                <a:spcPts val="670"/>
              </a:spcBef>
              <a:buChar char="•"/>
              <a:tabLst>
                <a:tab pos="354965" algn="l"/>
                <a:tab pos="355600" algn="l"/>
              </a:tabLst>
            </a:pPr>
            <a:r>
              <a:rPr lang="en-US" sz="3200" spc="-5" dirty="0">
                <a:highlight>
                  <a:srgbClr val="FFFF00"/>
                </a:highlight>
                <a:latin typeface="Arial MT"/>
                <a:cs typeface="Arial MT"/>
              </a:rPr>
              <a:t>IC</a:t>
            </a:r>
            <a:r>
              <a:rPr lang="en-US" sz="3200" spc="-20" dirty="0">
                <a:highlight>
                  <a:srgbClr val="FFFF00"/>
                </a:highlight>
                <a:latin typeface="Arial MT"/>
                <a:cs typeface="Arial MT"/>
              </a:rPr>
              <a:t> </a:t>
            </a:r>
            <a:r>
              <a:rPr lang="en-US" sz="3200" dirty="0">
                <a:highlight>
                  <a:srgbClr val="FFFF00"/>
                </a:highlight>
                <a:latin typeface="Arial MT"/>
                <a:cs typeface="Arial MT"/>
              </a:rPr>
              <a:t>Layout</a:t>
            </a:r>
            <a:r>
              <a:rPr lang="en-US" sz="3200" spc="-20" dirty="0">
                <a:highlight>
                  <a:srgbClr val="FFFF00"/>
                </a:highlight>
                <a:latin typeface="Arial MT"/>
                <a:cs typeface="Arial MT"/>
              </a:rPr>
              <a:t> </a:t>
            </a:r>
            <a:r>
              <a:rPr lang="en-US" sz="3200" dirty="0">
                <a:highlight>
                  <a:srgbClr val="FFFF00"/>
                </a:highlight>
                <a:latin typeface="Arial MT"/>
                <a:cs typeface="Arial MT"/>
              </a:rPr>
              <a:t>Designs</a:t>
            </a:r>
          </a:p>
          <a:p>
            <a:pPr marL="355600" indent="-342900">
              <a:lnSpc>
                <a:spcPct val="100000"/>
              </a:lnSpc>
              <a:spcBef>
                <a:spcPts val="675"/>
              </a:spcBef>
              <a:buChar char="•"/>
              <a:tabLst>
                <a:tab pos="354965" algn="l"/>
                <a:tab pos="355600" algn="l"/>
              </a:tabLst>
            </a:pPr>
            <a:r>
              <a:rPr lang="en-US" sz="3200" spc="-5" dirty="0">
                <a:highlight>
                  <a:srgbClr val="FFFF00"/>
                </a:highlight>
                <a:latin typeface="Arial MT"/>
                <a:cs typeface="Arial MT"/>
              </a:rPr>
              <a:t>Plant</a:t>
            </a:r>
            <a:r>
              <a:rPr lang="en-US" sz="3200" spc="-30" dirty="0">
                <a:highlight>
                  <a:srgbClr val="FFFF00"/>
                </a:highlight>
                <a:latin typeface="Arial MT"/>
                <a:cs typeface="Arial MT"/>
              </a:rPr>
              <a:t> </a:t>
            </a:r>
            <a:r>
              <a:rPr lang="en-US" sz="3200" dirty="0">
                <a:highlight>
                  <a:srgbClr val="FFFF00"/>
                </a:highlight>
                <a:latin typeface="Arial MT"/>
                <a:cs typeface="Arial MT"/>
              </a:rPr>
              <a:t>Varieties</a:t>
            </a:r>
          </a:p>
          <a:p>
            <a:pPr marL="355600" indent="-342900">
              <a:lnSpc>
                <a:spcPct val="100000"/>
              </a:lnSpc>
              <a:spcBef>
                <a:spcPts val="670"/>
              </a:spcBef>
              <a:buChar char="•"/>
              <a:tabLst>
                <a:tab pos="354965" algn="l"/>
                <a:tab pos="355600" algn="l"/>
              </a:tabLst>
            </a:pPr>
            <a:r>
              <a:rPr lang="en-US" sz="3200" spc="-5" dirty="0">
                <a:highlight>
                  <a:srgbClr val="FFFF00"/>
                </a:highlight>
                <a:latin typeface="Arial MT"/>
                <a:cs typeface="Arial MT"/>
              </a:rPr>
              <a:t>Trade</a:t>
            </a:r>
            <a:r>
              <a:rPr lang="en-US" sz="3200" spc="-15" dirty="0">
                <a:highlight>
                  <a:srgbClr val="FFFF00"/>
                </a:highlight>
                <a:latin typeface="Arial MT"/>
                <a:cs typeface="Arial MT"/>
              </a:rPr>
              <a:t> </a:t>
            </a:r>
            <a:r>
              <a:rPr lang="en-US" sz="3200" dirty="0">
                <a:highlight>
                  <a:srgbClr val="FFFF00"/>
                </a:highlight>
                <a:latin typeface="Arial MT"/>
                <a:cs typeface="Arial MT"/>
              </a:rPr>
              <a:t>Secrets</a:t>
            </a:r>
          </a:p>
          <a:p>
            <a:pPr marL="355600" indent="-342900">
              <a:lnSpc>
                <a:spcPct val="100000"/>
              </a:lnSpc>
              <a:spcBef>
                <a:spcPts val="675"/>
              </a:spcBef>
              <a:buChar char="•"/>
              <a:tabLst>
                <a:tab pos="354965" algn="l"/>
                <a:tab pos="355600" algn="l"/>
              </a:tabLst>
            </a:pPr>
            <a:r>
              <a:rPr lang="en-US" sz="3200" dirty="0">
                <a:highlight>
                  <a:srgbClr val="FFFF00"/>
                </a:highlight>
                <a:latin typeface="Arial MT"/>
                <a:cs typeface="Arial MT"/>
              </a:rPr>
              <a:t>Geographic</a:t>
            </a:r>
            <a:r>
              <a:rPr lang="en-US" sz="3200" spc="-25" dirty="0">
                <a:highlight>
                  <a:srgbClr val="FFFF00"/>
                </a:highlight>
                <a:latin typeface="Arial MT"/>
                <a:cs typeface="Arial MT"/>
              </a:rPr>
              <a:t> </a:t>
            </a:r>
            <a:r>
              <a:rPr lang="en-US" sz="3200" dirty="0">
                <a:highlight>
                  <a:srgbClr val="FFFF00"/>
                </a:highlight>
                <a:latin typeface="Arial MT"/>
                <a:cs typeface="Arial MT"/>
              </a:rPr>
              <a:t>Indicators</a:t>
            </a:r>
          </a:p>
          <a:p>
            <a:pPr marL="355600" indent="-342900">
              <a:lnSpc>
                <a:spcPct val="100000"/>
              </a:lnSpc>
              <a:spcBef>
                <a:spcPts val="675"/>
              </a:spcBef>
              <a:buChar char="•"/>
              <a:tabLst>
                <a:tab pos="354965" algn="l"/>
                <a:tab pos="355600" algn="l"/>
              </a:tabLst>
            </a:pPr>
            <a:r>
              <a:rPr lang="en-US" sz="3200" dirty="0">
                <a:highlight>
                  <a:srgbClr val="FFFF00"/>
                </a:highlight>
                <a:latin typeface="Arial MT"/>
                <a:cs typeface="Arial MT"/>
              </a:rPr>
              <a:t>Patents</a:t>
            </a:r>
          </a:p>
          <a:p>
            <a:pPr marL="0" lvl="0" indent="0" algn="l" rtl="0">
              <a:lnSpc>
                <a:spcPct val="100000"/>
              </a:lnSpc>
              <a:spcBef>
                <a:spcPts val="640"/>
              </a:spcBef>
              <a:spcAft>
                <a:spcPts val="0"/>
              </a:spcAft>
              <a:buClr>
                <a:schemeClr val="dk1"/>
              </a:buClr>
              <a:buSzPts val="3200"/>
              <a:buNone/>
            </a:pPr>
            <a:endParaRPr dirty="0"/>
          </a:p>
        </p:txBody>
      </p:sp>
    </p:spTree>
    <p:extLst>
      <p:ext uri="{BB962C8B-B14F-4D97-AF65-F5344CB8AC3E}">
        <p14:creationId xmlns:p14="http://schemas.microsoft.com/office/powerpoint/2010/main" val="25650301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6987</Words>
  <Application>Microsoft Office PowerPoint</Application>
  <PresentationFormat>Widescreen</PresentationFormat>
  <Paragraphs>398</Paragraphs>
  <Slides>65</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Arial</vt:lpstr>
      <vt:lpstr>Calibri</vt:lpstr>
      <vt:lpstr>Libre Baskerville</vt:lpstr>
      <vt:lpstr>Arial</vt:lpstr>
      <vt:lpstr>Verdana</vt:lpstr>
      <vt:lpstr>Times New Roman</vt:lpstr>
      <vt:lpstr>roboto</vt:lpstr>
      <vt:lpstr>Wingdings</vt:lpstr>
      <vt:lpstr>Noto Sans Display</vt:lpstr>
      <vt:lpstr>Google Sans</vt:lpstr>
      <vt:lpstr>Arial MT</vt:lpstr>
      <vt:lpstr>Angsana New</vt:lpstr>
      <vt:lpstr>Office Theme</vt:lpstr>
      <vt:lpstr>RESEARCH METHODOLOGY  AND  INTELLECTUAL PROPERTY RIGHTS Course Code: AL58 UNIT 4 </vt:lpstr>
      <vt:lpstr>PowerPoint Presentation</vt:lpstr>
      <vt:lpstr>Necessary is the mother of invention </vt:lpstr>
      <vt:lpstr>Meaning of Intellectual Property </vt:lpstr>
      <vt:lpstr>PowerPoint Presentation</vt:lpstr>
      <vt:lpstr>Role of IPR in R&amp;D</vt:lpstr>
      <vt:lpstr>PowerPoint Presentation</vt:lpstr>
      <vt:lpstr>Role of IPR in R&amp;D</vt:lpstr>
      <vt:lpstr>FORMS of Intellectual Property Rights</vt:lpstr>
      <vt:lpstr>PowerPoint Presentation</vt:lpstr>
      <vt:lpstr>PowerPoint Presentation</vt:lpstr>
      <vt:lpstr>PowerPoint Presentation</vt:lpstr>
      <vt:lpstr>PowerPoint Presentation</vt:lpstr>
      <vt:lpstr>©opyrights</vt:lpstr>
      <vt:lpstr>PowerPoint Presentation</vt:lpstr>
      <vt:lpstr>PowerPoint Presentation</vt:lpstr>
      <vt:lpstr>TRADE MARKS</vt:lpstr>
      <vt:lpstr>PowerPoint Presentation</vt:lpstr>
      <vt:lpstr>Industrial Designs</vt:lpstr>
      <vt:lpstr>PowerPoint Presentation</vt:lpstr>
      <vt:lpstr>PowerPoint Presentation</vt:lpstr>
      <vt:lpstr>Patents</vt:lpstr>
      <vt:lpstr>CONSTITUTIONAL ASPECTS OF IP</vt:lpstr>
      <vt:lpstr>Legislations covering IPRs in India</vt:lpstr>
      <vt:lpstr>TRIPS agreement; 1994</vt:lpstr>
      <vt:lpstr>PowerPoint Presentation</vt:lpstr>
      <vt:lpstr>PowerPoint Presentation</vt:lpstr>
      <vt:lpstr>PowerPoint Presentation</vt:lpstr>
      <vt:lpstr>Patents</vt:lpstr>
      <vt:lpstr>Patent Cooperation Treaty (PCT). </vt:lpstr>
      <vt:lpstr>Brief history of Patents- Indian and Global Scenario</vt:lpstr>
      <vt:lpstr>PowerPoint Presentation</vt:lpstr>
      <vt:lpstr>PowerPoint Presentation</vt:lpstr>
      <vt:lpstr> Principles underlying Patent law in India</vt:lpstr>
      <vt:lpstr>Legislative provisions regulating Patents</vt:lpstr>
      <vt:lpstr>ESTABLISHMENT OF PATENT  ADMINISTRATION IN INDIA </vt:lpstr>
      <vt:lpstr>PowerPoint Presentation</vt:lpstr>
      <vt:lpstr>Click to edit Master title style</vt:lpstr>
      <vt:lpstr>Patentable Subject matters </vt:lpstr>
      <vt:lpstr>Patentable Inventions </vt:lpstr>
      <vt:lpstr>Patentable Inventions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Non-Patentable Subject Matters</vt:lpstr>
      <vt:lpstr>PowerPoint Presentation</vt:lpstr>
      <vt:lpstr>PowerPoint Presentation</vt:lpstr>
      <vt:lpstr>PowerPoint Presentation</vt:lpstr>
      <vt:lpstr>Rights conferred by a patentee</vt:lpstr>
      <vt:lpstr>Basmati Rice Patent Case</vt:lpstr>
      <vt:lpstr>PowerPoint Presentation</vt:lpstr>
      <vt:lpstr>PowerPoint Presentation</vt:lpstr>
      <vt:lpstr>Critical analysis and emergence of new geographical indication laws in India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AND  INTELLECTUAL PROPERTY RIGHTS Course Code: AL58</dc:title>
  <dc:creator>admin</dc:creator>
  <cp:lastModifiedBy>Anu S M</cp:lastModifiedBy>
  <cp:revision>8</cp:revision>
  <dcterms:created xsi:type="dcterms:W3CDTF">2020-09-04T05:08:02Z</dcterms:created>
  <dcterms:modified xsi:type="dcterms:W3CDTF">2024-01-20T05:36:20Z</dcterms:modified>
</cp:coreProperties>
</file>