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handoutMasterIdLst>
    <p:handoutMasterId r:id="rId46"/>
  </p:handoutMasterIdLst>
  <p:sldIdLst>
    <p:sldId id="256" r:id="rId2"/>
    <p:sldId id="287" r:id="rId3"/>
    <p:sldId id="288" r:id="rId4"/>
    <p:sldId id="269" r:id="rId5"/>
    <p:sldId id="270" r:id="rId6"/>
    <p:sldId id="295" r:id="rId7"/>
    <p:sldId id="296" r:id="rId8"/>
    <p:sldId id="257" r:id="rId9"/>
    <p:sldId id="258" r:id="rId10"/>
    <p:sldId id="259" r:id="rId11"/>
    <p:sldId id="273" r:id="rId12"/>
    <p:sldId id="260" r:id="rId13"/>
    <p:sldId id="261" r:id="rId14"/>
    <p:sldId id="274" r:id="rId15"/>
    <p:sldId id="275" r:id="rId16"/>
    <p:sldId id="276" r:id="rId17"/>
    <p:sldId id="277" r:id="rId18"/>
    <p:sldId id="262" r:id="rId19"/>
    <p:sldId id="278" r:id="rId20"/>
    <p:sldId id="279" r:id="rId21"/>
    <p:sldId id="281" r:id="rId22"/>
    <p:sldId id="263" r:id="rId23"/>
    <p:sldId id="282" r:id="rId24"/>
    <p:sldId id="264" r:id="rId25"/>
    <p:sldId id="298" r:id="rId26"/>
    <p:sldId id="284" r:id="rId27"/>
    <p:sldId id="286" r:id="rId28"/>
    <p:sldId id="289" r:id="rId29"/>
    <p:sldId id="290" r:id="rId30"/>
    <p:sldId id="292" r:id="rId31"/>
    <p:sldId id="293" r:id="rId32"/>
    <p:sldId id="291" r:id="rId33"/>
    <p:sldId id="301" r:id="rId34"/>
    <p:sldId id="303" r:id="rId35"/>
    <p:sldId id="304" r:id="rId36"/>
    <p:sldId id="306" r:id="rId37"/>
    <p:sldId id="307" r:id="rId38"/>
    <p:sldId id="308" r:id="rId39"/>
    <p:sldId id="309" r:id="rId40"/>
    <p:sldId id="310" r:id="rId41"/>
    <p:sldId id="311" r:id="rId42"/>
    <p:sldId id="312" r:id="rId43"/>
    <p:sldId id="31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71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pPr/>
              <a:t>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pPr/>
              <a:t>1/18/2024</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pPr/>
              <a:t>1/18/2024</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pPr/>
              <a:t>1/18/2024</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pPr/>
              <a:t>1/18/2024</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pPr/>
              <a:t>1/18/2024</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pPr/>
              <a:t>1/18/2024</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pPr/>
              <a:t>1/18/2024</a:t>
            </a:fld>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pPr/>
              <a:t>1/18/2024</a:t>
            </a:fld>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pPr/>
              <a:t>1/18/2024</a:t>
            </a:fld>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pPr/>
              <a:t>1/18/2024</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pPr/>
              <a:t>1/18/2024</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dirty="0"/>
              <a:t>7.1.2 Architectural design</a:t>
            </a:r>
          </a:p>
        </p:txBody>
      </p:sp>
      <p:sp>
        <p:nvSpPr>
          <p:cNvPr id="120835" name="Rectangle 3"/>
          <p:cNvSpPr>
            <a:spLocks noGrp="1" noChangeArrowheads="1"/>
          </p:cNvSpPr>
          <p:nvPr>
            <p:ph type="body" idx="1"/>
          </p:nvPr>
        </p:nvSpPr>
        <p:spPr/>
        <p:txBody>
          <a:bodyPr/>
          <a:lstStyle/>
          <a:p>
            <a:pPr algn="just"/>
            <a:r>
              <a:rPr lang="en-GB" sz="2400" dirty="0"/>
              <a:t>Once interactions between the system and its environment have been understood, you use this information for designing the system architecture.</a:t>
            </a:r>
          </a:p>
          <a:p>
            <a:pPr algn="just"/>
            <a:r>
              <a:rPr lang="en-US" dirty="0"/>
              <a:t>You identify the major components that make up the system and their interactions, and then may organize the components using an architectural pattern such as a layered or client-server model. </a:t>
            </a:r>
          </a:p>
          <a:p>
            <a:pPr algn="just"/>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964692" y="1737504"/>
            <a:ext cx="7537139" cy="4145136"/>
          </a:xfrm>
        </p:spPr>
      </p:pic>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7.1.3 Object class 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 object classes is </a:t>
            </a:r>
            <a:r>
              <a:rPr lang="en-GB" dirty="0" err="1"/>
              <a:t>toften</a:t>
            </a:r>
            <a:r>
              <a:rPr lang="en-GB" dirty="0"/>
              <a:t> a difficult part of object oriented design.</a:t>
            </a:r>
          </a:p>
          <a:p>
            <a:r>
              <a:rPr lang="en-GB" dirty="0"/>
              <a:t>There is no 'magic formula' for object identification. It relies on the skill, experience and domain knowledge of system designers.</a:t>
            </a:r>
          </a:p>
          <a:p>
            <a:r>
              <a:rPr lang="en-GB" dirty="0"/>
              <a:t>Object identification is an </a:t>
            </a:r>
            <a:r>
              <a:rPr lang="en-GB" dirty="0">
                <a:highlight>
                  <a:srgbClr val="FFFF00"/>
                </a:highlight>
              </a:rPr>
              <a:t>iterative process</a:t>
            </a:r>
            <a:r>
              <a:rPr lang="en-GB" dirty="0"/>
              <a:t>. You are </a:t>
            </a:r>
            <a:r>
              <a:rPr lang="en-GB" dirty="0">
                <a:highlight>
                  <a:srgbClr val="FFFF00"/>
                </a:highlight>
              </a:rPr>
              <a:t>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a:t>
            </a:r>
            <a:r>
              <a:rPr lang="en-GB" sz="2400" dirty="0">
                <a:highlight>
                  <a:srgbClr val="FFFF00"/>
                </a:highlight>
              </a:rPr>
              <a:t>package of software controlled instruments </a:t>
            </a:r>
            <a:r>
              <a:rPr lang="en-GB" sz="2400" dirty="0"/>
              <a:t>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dirty="0"/>
              <a:t>7.1,.4 Design models</a:t>
            </a:r>
          </a:p>
        </p:txBody>
      </p:sp>
      <p:sp>
        <p:nvSpPr>
          <p:cNvPr id="61445" name="Rectangle 5"/>
          <p:cNvSpPr>
            <a:spLocks noGrp="1" noChangeArrowheads="1"/>
          </p:cNvSpPr>
          <p:nvPr>
            <p:ph type="body" idx="1"/>
          </p:nvPr>
        </p:nvSpPr>
        <p:spPr/>
        <p:txBody>
          <a:bodyPr/>
          <a:lstStyle/>
          <a:p>
            <a:r>
              <a:rPr lang="en-GB" dirty="0"/>
              <a:t>Design models show the </a:t>
            </a:r>
            <a:r>
              <a:rPr lang="en-GB" dirty="0">
                <a:highlight>
                  <a:srgbClr val="FFFF00"/>
                </a:highlight>
              </a:rPr>
              <a:t>objects and object classes </a:t>
            </a:r>
            <a:r>
              <a:rPr lang="en-GB" dirty="0"/>
              <a:t>and relationships between these entities.</a:t>
            </a:r>
          </a:p>
          <a:p>
            <a:r>
              <a:rPr lang="en-GB" dirty="0"/>
              <a:t>Static models describe the static structure of the system in terms of object classes and relationships.</a:t>
            </a:r>
          </a:p>
          <a:p>
            <a:r>
              <a:rPr lang="en-GB" dirty="0"/>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dirty="0"/>
              <a:t>Sequence models </a:t>
            </a:r>
            <a:r>
              <a:rPr lang="en-GB" dirty="0">
                <a:highlight>
                  <a:srgbClr val="FFFF00"/>
                </a:highlight>
              </a:rPr>
              <a:t>show the sequence of object interactions that take place</a:t>
            </a:r>
          </a:p>
          <a:p>
            <a:pPr lvl="1">
              <a:lnSpc>
                <a:spcPct val="90000"/>
              </a:lnSpc>
            </a:pPr>
            <a:r>
              <a:rPr lang="en-GB" dirty="0"/>
              <a:t>Objects are arranged horizontally across the top;</a:t>
            </a:r>
          </a:p>
          <a:p>
            <a:pPr lvl="1">
              <a:lnSpc>
                <a:spcPct val="90000"/>
              </a:lnSpc>
            </a:pPr>
            <a:r>
              <a:rPr lang="en-GB" dirty="0"/>
              <a:t>Time is represented vertically so models are read top to bottom;</a:t>
            </a:r>
          </a:p>
          <a:p>
            <a:pPr lvl="1">
              <a:lnSpc>
                <a:spcPct val="90000"/>
              </a:lnSpc>
            </a:pPr>
            <a:r>
              <a:rPr lang="en-GB" dirty="0"/>
              <a:t>Interactions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endParaRPr lang="en-GB" sz="20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p>
        </p:txBody>
      </p:sp>
      <p:pic>
        <p:nvPicPr>
          <p:cNvPr id="4" name="Content Placeholder 3" descr="7.8 WS-State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a:t>
            </a:r>
            <a:r>
              <a:rPr lang="en-GB" dirty="0">
                <a:highlight>
                  <a:srgbClr val="FFFF00"/>
                </a:highlight>
              </a:rPr>
              <a:t>reusing abstract knowledge </a:t>
            </a:r>
            <a:r>
              <a:rPr lang="en-GB" dirty="0"/>
              <a:t>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gn="just">
              <a:lnSpc>
                <a:spcPct val="90000"/>
              </a:lnSpc>
            </a:pPr>
            <a:r>
              <a:rPr lang="en-US" sz="2000" dirty="0"/>
              <a:t>A name that is a meaningful reference to the pattern. </a:t>
            </a:r>
          </a:p>
          <a:p>
            <a:pPr algn="just">
              <a:lnSpc>
                <a:spcPct val="90000"/>
              </a:lnSpc>
            </a:pPr>
            <a:r>
              <a:rPr lang="en-US" sz="2000" dirty="0"/>
              <a:t> A description of the problem area that explains when the pattern may be applied. </a:t>
            </a:r>
          </a:p>
          <a:p>
            <a:pPr algn="just">
              <a:lnSpc>
                <a:spcPct val="90000"/>
              </a:lnSpc>
            </a:pPr>
            <a:r>
              <a:rPr lang="en-US" sz="2000" dirty="0"/>
              <a:t> A solution description of the parts of the design solution, their relationships, and their responsibilities. </a:t>
            </a:r>
          </a:p>
          <a:p>
            <a:pPr algn="just">
              <a:lnSpc>
                <a:spcPct val="90000"/>
              </a:lnSpc>
            </a:pPr>
            <a:r>
              <a:rPr lang="en-US" sz="2000" dirty="0"/>
              <a:t> A statement of the consequences—the results and trade-offs—of applying the pattern. This can help designers understand whether or not a pattern can be used in a particular situation.</a:t>
            </a:r>
            <a:endParaRPr lang="en-GB" sz="19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a:t>
            </a:r>
            <a:r>
              <a:rPr lang="en-US" dirty="0">
                <a:highlight>
                  <a:srgbClr val="FFFF00"/>
                </a:highlight>
              </a:rPr>
              <a:t>reusing existing components or systems. </a:t>
            </a:r>
            <a:r>
              <a:rPr lang="en-US" dirty="0"/>
              <a:t>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a:t>
            </a:r>
            <a:r>
              <a:rPr lang="en-US" dirty="0">
                <a:highlight>
                  <a:srgbClr val="FFFF00"/>
                </a:highlight>
              </a:rPr>
              <a:t>keep track of the many different versions of each software component </a:t>
            </a:r>
            <a:r>
              <a:rPr lang="en-US" dirty="0"/>
              <a:t>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a:t>
            </a:r>
            <a:r>
              <a:rPr lang="en-US" dirty="0">
                <a:highlight>
                  <a:srgbClr val="FFFF00"/>
                </a:highlight>
              </a:rPr>
              <a:t>you develop it on one computer (the host system) and execute it on a separate computer </a:t>
            </a:r>
            <a:r>
              <a:rPr lang="en-US" dirty="0"/>
              <a:t>(the target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a:t>
            </a:r>
            <a:r>
              <a:rPr lang="en-US" dirty="0">
                <a:highlight>
                  <a:srgbClr val="FFFF00"/>
                </a:highlight>
              </a:rPr>
              <a:t>software components and their relationships, </a:t>
            </a:r>
            <a:r>
              <a:rPr lang="en-US" dirty="0"/>
              <a:t>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a:t>
            </a:r>
            <a:r>
              <a:rPr lang="en-US" dirty="0">
                <a:highlight>
                  <a:srgbClr val="FFFF00"/>
                </a:highlight>
              </a:rPr>
              <a:t>knowledge of successful abstractions</a:t>
            </a:r>
            <a:r>
              <a:rPr lang="en-US" dirty="0"/>
              <a:t> in the design of your software. </a:t>
            </a:r>
            <a:endParaRPr lang="en-GB" dirty="0"/>
          </a:p>
          <a:p>
            <a:r>
              <a:rPr lang="en-US" dirty="0"/>
              <a:t>The object level </a:t>
            </a:r>
          </a:p>
          <a:p>
            <a:pPr lvl="1"/>
            <a:r>
              <a:rPr lang="en-US" dirty="0"/>
              <a:t>At this level</a:t>
            </a:r>
            <a:r>
              <a:rPr lang="en-US" dirty="0">
                <a:highlight>
                  <a:srgbClr val="FFFF00"/>
                </a:highlight>
              </a:rPr>
              <a:t>, you directly reuse objects</a:t>
            </a:r>
            <a:r>
              <a:rPr lang="en-US" dirty="0"/>
              <a:t> from a library rather than writing the code yourself. </a:t>
            </a:r>
            <a:endParaRPr lang="en-GB" dirty="0"/>
          </a:p>
          <a:p>
            <a:r>
              <a:rPr lang="en-US" dirty="0"/>
              <a:t>The component level </a:t>
            </a:r>
          </a:p>
          <a:p>
            <a:pPr lvl="1"/>
            <a:r>
              <a:rPr lang="en-US" dirty="0">
                <a:highlight>
                  <a:srgbClr val="FFFF00"/>
                </a:highlight>
              </a:rPr>
              <a:t>Components are collections of objects </a:t>
            </a:r>
            <a:r>
              <a:rPr lang="en-US" dirty="0"/>
              <a:t>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a:t>
            </a:r>
            <a:r>
              <a:rPr lang="en-US" dirty="0">
                <a:highlight>
                  <a:srgbClr val="FFFF00"/>
                </a:highlight>
              </a:rPr>
              <a:t>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highlight>
                  <a:srgbClr val="FFFF00"/>
                </a:highlight>
              </a:rPr>
              <a:t>Version management, </a:t>
            </a:r>
            <a:r>
              <a:rPr lang="en-US" sz="2200" dirty="0"/>
              <a:t>where support is provided to keep track of the different versions of software components. Version management systems include facilities to coordinate development by several programmers. </a:t>
            </a:r>
            <a:endParaRPr lang="en-GB" sz="2200" dirty="0"/>
          </a:p>
          <a:p>
            <a:r>
              <a:rPr lang="en-US" sz="2200" dirty="0">
                <a:highlight>
                  <a:srgbClr val="FFFF00"/>
                </a:highlight>
              </a:rPr>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highlight>
                  <a:srgbClr val="FFFF00"/>
                </a:highlight>
              </a:rPr>
              <a:t>Problem tracking</a:t>
            </a:r>
            <a:r>
              <a:rPr lang="en-US" sz="2200" dirty="0"/>
              <a:t>, where support is provided to allow users to report bugs and other problems, and to allow all developers to see who is working on these problems and when they are fixed.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highlight>
                  <a:srgbClr val="FFFF00"/>
                </a:highlight>
              </a:rPr>
              <a:t>An integrated compiler </a:t>
            </a:r>
            <a:r>
              <a:rPr lang="en-US" dirty="0"/>
              <a:t>and syntax-directed editing system that allows you to create, edit and compile code.</a:t>
            </a:r>
            <a:endParaRPr lang="en-GB" dirty="0"/>
          </a:p>
          <a:p>
            <a:r>
              <a:rPr lang="en-US" dirty="0"/>
              <a:t>A language debugging system.</a:t>
            </a:r>
            <a:endParaRPr lang="en-GB" dirty="0"/>
          </a:p>
          <a:p>
            <a:r>
              <a:rPr lang="en-US" dirty="0">
                <a:highlight>
                  <a:srgbClr val="FFFF00"/>
                </a:highlight>
              </a:rPr>
              <a:t>Graphical editing tools</a:t>
            </a:r>
            <a:r>
              <a:rPr lang="en-US" dirty="0"/>
              <a:t>, such as tools to edit </a:t>
            </a:r>
            <a:r>
              <a:rPr lang="en-US" dirty="0">
                <a:highlight>
                  <a:srgbClr val="FFFF00"/>
                </a:highlight>
              </a:rPr>
              <a:t>UML</a:t>
            </a:r>
            <a:r>
              <a:rPr lang="en-US" dirty="0"/>
              <a:t>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t>
            </a:r>
            <a:r>
              <a:rPr lang="en-US" dirty="0">
                <a:highlight>
                  <a:srgbClr val="FFFF00"/>
                </a:highlight>
              </a:rPr>
              <a:t>a set of software tools </a:t>
            </a:r>
            <a:r>
              <a:rPr lang="en-US" dirty="0"/>
              <a:t>that supports </a:t>
            </a:r>
            <a:r>
              <a:rPr lang="en-US" dirty="0">
                <a:highlight>
                  <a:srgbClr val="FFFF00"/>
                </a:highlight>
              </a:rPr>
              <a:t>different aspects of software development,</a:t>
            </a:r>
            <a:r>
              <a:rPr lang="en-US" dirty="0"/>
              <a: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a:t>
            </a:r>
            <a:r>
              <a:rPr lang="en-US" dirty="0">
                <a:highlight>
                  <a:srgbClr val="FFFF00"/>
                </a:highlight>
              </a:rPr>
              <a:t>Linux</a:t>
            </a:r>
            <a:r>
              <a:rPr lang="en-US" dirty="0"/>
              <a:t>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dirty="0"/>
              <a:t>7. 1 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 object-oriented design processes involve </a:t>
            </a:r>
            <a:r>
              <a:rPr lang="en-US" dirty="0">
                <a:highlight>
                  <a:srgbClr val="FFFF00"/>
                </a:highlight>
              </a:rPr>
              <a:t>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err="1"/>
              <a:t>Afundamental</a:t>
            </a:r>
            <a:r>
              <a:rPr lang="en-US" dirty="0"/>
              <a:t> principle of open-source development is that source code should be freely available, this does not mean that anyone can do as they wish with that code.</a:t>
            </a:r>
          </a:p>
          <a:p>
            <a:pPr lvl="1"/>
            <a:r>
              <a:rPr lang="en-US" dirty="0"/>
              <a:t>Legally, the </a:t>
            </a:r>
            <a:r>
              <a:rPr lang="en-US" dirty="0">
                <a:highlight>
                  <a:srgbClr val="FFFF00"/>
                </a:highlight>
              </a:rPr>
              <a:t>developer </a:t>
            </a:r>
            <a:r>
              <a:rPr lang="en-US" dirty="0"/>
              <a:t>of the code (either a company or an individual) </a:t>
            </a:r>
            <a:r>
              <a:rPr lang="en-US" dirty="0">
                <a:highlight>
                  <a:srgbClr val="FFFF00"/>
                </a:highlight>
              </a:rPr>
              <a:t>still owns the code. </a:t>
            </a:r>
            <a:r>
              <a:rPr lang="en-US" dirty="0"/>
              <a:t>They can place restrictions on how it is used by including legally binding conditions in an open source software license. </a:t>
            </a:r>
          </a:p>
          <a:p>
            <a:pPr lvl="1"/>
            <a:r>
              <a:rPr lang="en-US" dirty="0"/>
              <a:t>Some open source developers believe that if an open source component is used to </a:t>
            </a:r>
            <a:r>
              <a:rPr lang="en-US" dirty="0">
                <a:highlight>
                  <a:srgbClr val="FFFF00"/>
                </a:highlight>
              </a:rPr>
              <a:t>develop a new system</a:t>
            </a:r>
            <a:r>
              <a:rPr lang="en-US" dirty="0"/>
              <a:t>, then that system should also be </a:t>
            </a:r>
            <a:r>
              <a:rPr lang="en-US" dirty="0">
                <a:highlight>
                  <a:srgbClr val="FFFF00"/>
                </a:highlight>
              </a:rPr>
              <a:t>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a:t>
            </a:r>
            <a:r>
              <a:rPr lang="en-US" sz="2200" dirty="0">
                <a:highlight>
                  <a:srgbClr val="FFFF00"/>
                </a:highlight>
              </a:rPr>
              <a:t>reciprocal’</a:t>
            </a:r>
            <a:r>
              <a:rPr lang="en-US" sz="2200" dirty="0"/>
              <a:t> license that means that if you use open source software that is licensed under the GPL license</a:t>
            </a:r>
            <a:r>
              <a:rPr lang="en-US" sz="2200" dirty="0">
                <a:highlight>
                  <a:srgbClr val="FFFF00"/>
                </a:highlight>
              </a:rPr>
              <a:t>, then you must make that software open source. </a:t>
            </a:r>
            <a:endParaRPr lang="en-GB" sz="2200" dirty="0">
              <a:highlight>
                <a:srgbClr val="FFFF00"/>
              </a:highlight>
            </a:endParaRPr>
          </a:p>
          <a:p>
            <a:r>
              <a:rPr lang="en-US" sz="2200" dirty="0"/>
              <a:t>The GNU </a:t>
            </a:r>
            <a:r>
              <a:rPr lang="en-US" sz="2200" dirty="0">
                <a:highlight>
                  <a:srgbClr val="FFFF00"/>
                </a:highlight>
              </a:rPr>
              <a:t>Lesser General Public License (LGPL) </a:t>
            </a:r>
            <a:r>
              <a:rPr lang="en-US" sz="2200" dirty="0"/>
              <a:t>is a variant of the GPL license where you can write components that link to open source code without having to publish the source of these components. </a:t>
            </a:r>
            <a:endParaRPr lang="en-GB" sz="2200" dirty="0"/>
          </a:p>
          <a:p>
            <a:r>
              <a:rPr lang="en-US" sz="2200" dirty="0"/>
              <a:t>The </a:t>
            </a:r>
            <a:r>
              <a:rPr lang="en-US" sz="2200" dirty="0">
                <a:highlight>
                  <a:srgbClr val="FFFF00"/>
                </a:highlight>
              </a:rPr>
              <a:t>Berkley Standard Distribution (BSD) </a:t>
            </a:r>
            <a:r>
              <a:rPr lang="en-US" sz="2200" dirty="0"/>
              <a:t>License. This is a </a:t>
            </a:r>
            <a:r>
              <a:rPr lang="en-US" sz="2200" dirty="0">
                <a:highlight>
                  <a:srgbClr val="FFFF00"/>
                </a:highlight>
              </a:rPr>
              <a:t>non-reciprocal license</a:t>
            </a:r>
            <a:r>
              <a:rPr lang="en-US" sz="2200" dirty="0"/>
              <a:t>,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US" dirty="0">
                <a:highlight>
                  <a:srgbClr val="FFFF00"/>
                </a:highlight>
              </a:rPr>
              <a:t>Understand and define the context</a:t>
            </a:r>
            <a:r>
              <a:rPr lang="en-US" dirty="0"/>
              <a:t> and the external interactions with the system.</a:t>
            </a:r>
            <a:endParaRPr lang="en-GB" dirty="0"/>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7.1.1 System context and interactions</a:t>
            </a:r>
          </a:p>
        </p:txBody>
      </p:sp>
      <p:sp>
        <p:nvSpPr>
          <p:cNvPr id="3" name="Content Placeholder 2"/>
          <p:cNvSpPr>
            <a:spLocks noGrp="1"/>
          </p:cNvSpPr>
          <p:nvPr>
            <p:ph idx="1"/>
          </p:nvPr>
        </p:nvSpPr>
        <p:spPr/>
        <p:txBody>
          <a:bodyPr/>
          <a:lstStyle/>
          <a:p>
            <a:pPr algn="just"/>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pPr algn="just"/>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3057</TotalTime>
  <Words>2991</Words>
  <Application>Microsoft Office PowerPoint</Application>
  <PresentationFormat>On-screen Show (4:3)</PresentationFormat>
  <Paragraphs>272</Paragraphs>
  <Slides>43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SE9</vt:lpstr>
      <vt:lpstr>Chapter 7 – Design and Implementation</vt:lpstr>
      <vt:lpstr>Topics covered</vt:lpstr>
      <vt:lpstr>Design and implementation</vt:lpstr>
      <vt:lpstr>7. 1 An object-oriented design process</vt:lpstr>
      <vt:lpstr>Process stages</vt:lpstr>
      <vt:lpstr>7.1.1 System context and interactions</vt:lpstr>
      <vt:lpstr>Context and interaction models</vt:lpstr>
      <vt:lpstr>System context for the weather station</vt:lpstr>
      <vt:lpstr>Weather station use cases</vt:lpstr>
      <vt:lpstr>Use case description—Report weather</vt:lpstr>
      <vt:lpstr>7.1.2 Architectural design</vt:lpstr>
      <vt:lpstr>High-level architecture of the weather station</vt:lpstr>
      <vt:lpstr>Architecture of data collection system</vt:lpstr>
      <vt:lpstr>7.1.3 Object class identification</vt:lpstr>
      <vt:lpstr>Approaches to identification</vt:lpstr>
      <vt:lpstr>Weather station description</vt:lpstr>
      <vt:lpstr>Weather station object classes</vt:lpstr>
      <vt:lpstr>Weather station object classes</vt:lpstr>
      <vt:lpstr>7.1,.4 Design models</vt:lpstr>
      <vt:lpstr>Examples of design models</vt:lpstr>
      <vt:lpstr>Sequence models</vt:lpstr>
      <vt:lpstr>Sequence diagram describing data collection</vt:lpstr>
      <vt:lpstr>State diagrams</vt:lpstr>
      <vt:lpstr>Weather station state diagram</vt:lpstr>
      <vt:lpstr>Chapter 7 – Design and Implementation</vt:lpstr>
      <vt:lpstr>Design patterns</vt:lpstr>
      <vt:lpstr>The Observer pattern</vt:lpstr>
      <vt:lpstr>Implementation issues</vt:lpstr>
      <vt:lpstr>Reuse</vt:lpstr>
      <vt:lpstr>Reuse levels</vt:lpstr>
      <vt:lpstr>Reuse costs</vt:lpstr>
      <vt:lpstr>Configuration management</vt:lpstr>
      <vt:lpstr>Configuration management activities</vt:lpstr>
      <vt:lpstr>Development platform tools</vt:lpstr>
      <vt:lpstr>Integrated development environments (IDEs)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Anu S M</cp:lastModifiedBy>
  <cp:revision>22</cp:revision>
  <dcterms:created xsi:type="dcterms:W3CDTF">2010-01-21T17:21:03Z</dcterms:created>
  <dcterms:modified xsi:type="dcterms:W3CDTF">2024-01-18T14:52:26Z</dcterms:modified>
</cp:coreProperties>
</file>