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3"/>
  </p:notesMasterIdLst>
  <p:handoutMasterIdLst>
    <p:handoutMasterId r:id="rId54"/>
  </p:handoutMasterIdLst>
  <p:sldIdLst>
    <p:sldId id="256" r:id="rId2"/>
    <p:sldId id="273" r:id="rId3"/>
    <p:sldId id="329" r:id="rId4"/>
    <p:sldId id="313" r:id="rId5"/>
    <p:sldId id="312" r:id="rId6"/>
    <p:sldId id="281" r:id="rId7"/>
    <p:sldId id="282" r:id="rId8"/>
    <p:sldId id="257" r:id="rId9"/>
    <p:sldId id="274" r:id="rId10"/>
    <p:sldId id="275" r:id="rId11"/>
    <p:sldId id="276" r:id="rId12"/>
    <p:sldId id="258" r:id="rId13"/>
    <p:sldId id="278" r:id="rId14"/>
    <p:sldId id="314" r:id="rId15"/>
    <p:sldId id="280" r:id="rId16"/>
    <p:sldId id="259" r:id="rId17"/>
    <p:sldId id="315" r:id="rId18"/>
    <p:sldId id="316" r:id="rId19"/>
    <p:sldId id="283" r:id="rId20"/>
    <p:sldId id="284" r:id="rId21"/>
    <p:sldId id="260" r:id="rId22"/>
    <p:sldId id="317" r:id="rId23"/>
    <p:sldId id="318" r:id="rId24"/>
    <p:sldId id="321" r:id="rId25"/>
    <p:sldId id="319" r:id="rId26"/>
    <p:sldId id="320" r:id="rId27"/>
    <p:sldId id="290" r:id="rId28"/>
    <p:sldId id="263" r:id="rId29"/>
    <p:sldId id="268" r:id="rId30"/>
    <p:sldId id="271" r:id="rId31"/>
    <p:sldId id="291" r:id="rId32"/>
    <p:sldId id="322" r:id="rId33"/>
    <p:sldId id="324" r:id="rId34"/>
    <p:sldId id="331" r:id="rId35"/>
    <p:sldId id="297" r:id="rId36"/>
    <p:sldId id="265" r:id="rId37"/>
    <p:sldId id="309" r:id="rId38"/>
    <p:sldId id="330" r:id="rId39"/>
    <p:sldId id="308" r:id="rId40"/>
    <p:sldId id="310" r:id="rId41"/>
    <p:sldId id="299" r:id="rId42"/>
    <p:sldId id="311" r:id="rId43"/>
    <p:sldId id="298" r:id="rId44"/>
    <p:sldId id="327" r:id="rId45"/>
    <p:sldId id="306" r:id="rId46"/>
    <p:sldId id="301" r:id="rId47"/>
    <p:sldId id="302" r:id="rId48"/>
    <p:sldId id="267" r:id="rId49"/>
    <p:sldId id="303" r:id="rId50"/>
    <p:sldId id="304" r:id="rId51"/>
    <p:sldId id="305"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171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1/17/2024</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1/17/2024</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1/17/2024</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1/17/2024</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1/17/2024</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1/17/2024</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1/17/2024</a:t>
            </a:fld>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1/17/2024</a:t>
            </a:fld>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1/17/2024</a:t>
            </a:fld>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1/17/2024</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1/17/2024</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type="body" idx="1"/>
          </p:nvPr>
        </p:nvSpPr>
        <p:spPr/>
        <p:txBody>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Software purpose</a:t>
            </a:r>
          </a:p>
          <a:p>
            <a:pPr lvl="2">
              <a:lnSpc>
                <a:spcPct val="90000"/>
              </a:lnSpc>
            </a:pPr>
            <a:r>
              <a:rPr lang="en-US" dirty="0"/>
              <a:t>The more critical the software, the more important that it is reliable.</a:t>
            </a:r>
            <a:endParaRPr lang="en-GB" dirty="0"/>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US" dirty="0"/>
              <a:t>Because of their experiences with buggy, unreliable software, many users have low expectations of software quality</a:t>
            </a:r>
            <a:endParaRPr lang="en-GB" dirty="0"/>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12813" y="1982788"/>
            <a:ext cx="7805737" cy="4129087"/>
          </a:xfrm>
          <a:noFill/>
          <a:ln/>
        </p:spPr>
        <p:txBody>
          <a:bodyPr lIns="90840" tIns="44623" rIns="90840" bIns="44623"/>
          <a:lstStyle/>
          <a:p>
            <a:r>
              <a:rPr lang="en-GB" sz="2400" dirty="0">
                <a:solidFill>
                  <a:srgbClr val="FF0000"/>
                </a:solidFill>
              </a:rPr>
              <a:t>Software inspections </a:t>
            </a:r>
            <a:r>
              <a:rPr lang="en-GB" dirty="0"/>
              <a:t>Concerned 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analysis.</a:t>
            </a:r>
          </a:p>
          <a:p>
            <a:r>
              <a:rPr lang="en-GB" sz="2400" dirty="0">
                <a:solidFill>
                  <a:srgbClr val="FF0000"/>
                </a:solidFill>
              </a:rPr>
              <a:t>Software testing </a:t>
            </a:r>
            <a:r>
              <a:rPr lang="en-GB" sz="2400" dirty="0"/>
              <a:t>Concerned with exercising and </a:t>
            </a:r>
            <a:br>
              <a:rPr lang="en-GB" sz="2400" dirty="0"/>
            </a:br>
            <a:r>
              <a:rPr lang="en-GB" sz="2400" dirty="0"/>
              <a:t>observing product behaviour (dynamic verification)</a:t>
            </a:r>
          </a:p>
          <a:p>
            <a:pPr lvl="1"/>
            <a:r>
              <a:rPr lang="en-GB" sz="2000" dirty="0"/>
              <a:t>The system is executed with test data and its operational behaviour is observed.</a:t>
            </a:r>
          </a:p>
          <a:p>
            <a:endParaRPr lang="en-GB" sz="2400" dirty="0"/>
          </a:p>
        </p:txBody>
      </p:sp>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p>
        </p:txBody>
      </p:sp>
      <p:pic>
        <p:nvPicPr>
          <p:cNvPr id="4" name="Content Placeholder 3" descr="8.2 Inspections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5603" b="-15603"/>
              <a:stretch>
                <a:fillRect/>
              </a:stretch>
            </p:blipFill>
          </mc:Choice>
          <mc:Fallback>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type="body" idx="1"/>
          </p:nvPr>
        </p:nvSpPr>
        <p:spPr/>
        <p:txBody>
          <a:bodyPr/>
          <a:lstStyle/>
          <a:p>
            <a:r>
              <a:rPr lang="en-GB" sz="2400" dirty="0"/>
              <a:t>These involve people examining the source representation </a:t>
            </a:r>
            <a:r>
              <a:rPr lang="en-GB" sz="2400" dirty="0">
                <a:highlight>
                  <a:srgbClr val="FFFF00"/>
                </a:highlight>
              </a:rPr>
              <a:t>with the aim of discovering anomalies and defects.</a:t>
            </a:r>
          </a:p>
          <a:p>
            <a:r>
              <a:rPr lang="en-GB" sz="2400" dirty="0"/>
              <a:t>Inspections not require execution of a system so may be used before implementation.</a:t>
            </a:r>
          </a:p>
          <a:p>
            <a:r>
              <a:rPr lang="en-GB" sz="2400" dirty="0"/>
              <a:t>They may be applied to any representation of the system (requirements, design, configuration data, test data, etc).</a:t>
            </a:r>
          </a:p>
          <a:p>
            <a:r>
              <a:rPr lang="en-GB" sz="2400" dirty="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13</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r>
              <a:rPr lang="en-US" dirty="0"/>
              <a:t>During testing, errors can mask (hide) other errors. Because inspection is a static process, you don’t have to be concerned with interactions between errors.</a:t>
            </a:r>
          </a:p>
          <a:p>
            <a:r>
              <a:rPr lang="en-US" dirty="0">
                <a:highlight>
                  <a:srgbClr val="FFFF00"/>
                </a:highlight>
              </a:rPr>
              <a:t>Incomplete versions of a system can be inspected without additional costs. </a:t>
            </a:r>
            <a:r>
              <a:rPr lang="en-US" dirty="0"/>
              <a:t>If a program is incomplete, then you need to develop specialized test harnesses to test the parts that are available. </a:t>
            </a:r>
          </a:p>
          <a:p>
            <a:r>
              <a:rPr lang="en-US" dirty="0"/>
              <a:t>As well as searching for program defects, an inspection can also consider broader quality attributes 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sz="2400" dirty="0"/>
              <a:t>Inspections and testing are complementary and not opposing verification techniques.</a:t>
            </a:r>
          </a:p>
          <a:p>
            <a:r>
              <a:rPr lang="en-GB" sz="2400" dirty="0"/>
              <a:t>Both should be used during the V &amp; V process.</a:t>
            </a:r>
          </a:p>
          <a:p>
            <a:r>
              <a:rPr lang="en-GB" sz="2400" dirty="0"/>
              <a:t>Inspections can check conformance with a specification but not conformance with the customer’s real requirements.</a:t>
            </a:r>
          </a:p>
          <a:p>
            <a:r>
              <a:rPr lang="en-GB" sz="2400" dirty="0"/>
              <a:t>Inspections cannot check </a:t>
            </a:r>
            <a:r>
              <a:rPr lang="en-GB" sz="2400" dirty="0">
                <a:highlight>
                  <a:srgbClr val="FFFF00"/>
                </a:highlight>
              </a:rPr>
              <a:t>non-functional characteristics such as performance, usability, </a:t>
            </a:r>
            <a:r>
              <a:rPr lang="en-GB" sz="2400" dirty="0"/>
              <a:t>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p>
        </p:txBody>
      </p:sp>
      <p:pic>
        <p:nvPicPr>
          <p:cNvPr id="4" name="Content Placeholder 3" descr="8.3 Testi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highlight>
                  <a:srgbClr val="FFFF00"/>
                </a:highlight>
              </a:rPr>
              <a:t>Development testing, </a:t>
            </a:r>
            <a:r>
              <a:rPr lang="en-US" dirty="0"/>
              <a:t>where the system is tested during development to discover bugs and defects. </a:t>
            </a:r>
          </a:p>
          <a:p>
            <a:r>
              <a:rPr lang="en-US" dirty="0">
                <a:highlight>
                  <a:srgbClr val="FFFF00"/>
                </a:highlight>
              </a:rPr>
              <a:t>Release testing</a:t>
            </a:r>
            <a:r>
              <a:rPr lang="en-US" dirty="0"/>
              <a:t>, where a separate testing team test a complete version of the system before it is released to users. </a:t>
            </a:r>
          </a:p>
          <a:p>
            <a:r>
              <a:rPr lang="en-US" dirty="0">
                <a:highlight>
                  <a:srgbClr val="FFFF00"/>
                </a:highlight>
              </a:rPr>
              <a:t>User testing</a:t>
            </a:r>
            <a:r>
              <a:rPr lang="en-US" dirty="0"/>
              <a:t>,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dirty="0">
                <a:highlight>
                  <a:srgbClr val="FFFF00"/>
                </a:highlight>
              </a:rPr>
              <a:t>Unit testing</a:t>
            </a:r>
            <a:r>
              <a:rPr lang="en-US" dirty="0"/>
              <a:t>, </a:t>
            </a:r>
            <a:r>
              <a:rPr lang="en-US" dirty="0">
                <a:highlight>
                  <a:srgbClr val="FFFF00"/>
                </a:highlight>
              </a:rPr>
              <a:t>where individual program units </a:t>
            </a:r>
            <a:r>
              <a:rPr lang="en-US" dirty="0"/>
              <a:t>or object classes are tested. Unit testing should focus on testing the functionality of objects or methods.</a:t>
            </a:r>
            <a:endParaRPr lang="en-GB" dirty="0"/>
          </a:p>
          <a:p>
            <a:pPr lvl="1"/>
            <a:r>
              <a:rPr lang="en-US" dirty="0">
                <a:highlight>
                  <a:srgbClr val="FFFF00"/>
                </a:highlight>
              </a:rPr>
              <a:t>Component testing</a:t>
            </a:r>
            <a:r>
              <a:rPr lang="en-US" dirty="0"/>
              <a:t>, where </a:t>
            </a:r>
            <a:r>
              <a:rPr lang="en-US" dirty="0">
                <a:highlight>
                  <a:srgbClr val="FFFF00"/>
                </a:highlight>
              </a:rPr>
              <a:t>several individual units </a:t>
            </a:r>
            <a:r>
              <a:rPr lang="en-US" dirty="0"/>
              <a:t>are integrated to create composite components. Component testing should focus on testing component interfaces.</a:t>
            </a:r>
            <a:endParaRPr lang="en-GB" dirty="0"/>
          </a:p>
          <a:p>
            <a:pPr lvl="1"/>
            <a:r>
              <a:rPr lang="en-US" dirty="0">
                <a:highlight>
                  <a:srgbClr val="FFFF00"/>
                </a:highlight>
              </a:rPr>
              <a:t>System testing, </a:t>
            </a:r>
            <a:r>
              <a:rPr lang="en-US" dirty="0"/>
              <a:t>where some or all of the components in a system are integrated and the system is tested as a whole. System testing should 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type="body"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highlight>
                  <a:srgbClr val="FFFF00"/>
                </a:highlight>
              </a:rPr>
              <a:t>Individual functions or methods </a:t>
            </a:r>
            <a:r>
              <a:rPr lang="en-US" dirty="0"/>
              <a:t>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object</a:t>
            </a:r>
          </a:p>
          <a:p>
            <a:pPr lvl="1"/>
            <a:r>
              <a:rPr lang="en-GB" dirty="0"/>
              <a:t>Setting and interrogating all object attributes</a:t>
            </a:r>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p>
        </p:txBody>
      </p:sp>
      <p:pic>
        <p:nvPicPr>
          <p:cNvPr id="4" name="Content Placeholder 3" descr="8.4 WeatherStationIfac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a:t>
            </a:r>
            <a:r>
              <a:rPr lang="en-US" dirty="0">
                <a:highlight>
                  <a:srgbClr val="FFFF00"/>
                </a:highlight>
              </a:rPr>
              <a:t>unit testing should be automated </a:t>
            </a:r>
            <a:r>
              <a:rPr lang="en-US" dirty="0"/>
              <a:t>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 </a:t>
            </a:r>
            <a:r>
              <a:rPr lang="en-US" dirty="0">
                <a:highlight>
                  <a:srgbClr val="FFFF00"/>
                </a:highlight>
              </a:rPr>
              <a:t>setup part, </a:t>
            </a:r>
            <a:r>
              <a:rPr lang="en-US" dirty="0"/>
              <a:t>where you initialize the system with the test case, namely the inputs and expected outputs.</a:t>
            </a:r>
            <a:endParaRPr lang="en-GB" dirty="0"/>
          </a:p>
          <a:p>
            <a:r>
              <a:rPr lang="en-US" dirty="0"/>
              <a:t>A </a:t>
            </a:r>
            <a:r>
              <a:rPr lang="en-US" dirty="0">
                <a:highlight>
                  <a:srgbClr val="FFFF00"/>
                </a:highlight>
              </a:rPr>
              <a:t>call part, </a:t>
            </a:r>
            <a:r>
              <a:rPr lang="en-US" dirty="0"/>
              <a:t>where you call the object or method to be tested.</a:t>
            </a:r>
            <a:endParaRPr lang="en-GB" dirty="0"/>
          </a:p>
          <a:p>
            <a:r>
              <a:rPr lang="en-US" dirty="0"/>
              <a:t>An </a:t>
            </a:r>
            <a:r>
              <a:rPr lang="en-US" dirty="0">
                <a:highlight>
                  <a:srgbClr val="FFFF00"/>
                </a:highlight>
              </a:rPr>
              <a:t>assertion part, </a:t>
            </a:r>
            <a:r>
              <a:rPr lang="en-US" dirty="0"/>
              <a:t>where you compare the result of the call with the expected result.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lstStyle/>
          <a:p>
            <a:r>
              <a:rPr lang="en-US" dirty="0">
                <a:highlight>
                  <a:srgbClr val="FFFF00"/>
                </a:highlight>
              </a:rPr>
              <a:t>Partition testing</a:t>
            </a:r>
            <a:r>
              <a:rPr lang="en-US" dirty="0"/>
              <a:t>, where you identify </a:t>
            </a:r>
            <a:r>
              <a:rPr lang="en-US" dirty="0">
                <a:highlight>
                  <a:srgbClr val="FFFF00"/>
                </a:highlight>
              </a:rPr>
              <a:t>groups of inputs that have common characteristics and should be processed </a:t>
            </a:r>
            <a:r>
              <a:rPr lang="en-US" dirty="0"/>
              <a:t>in the same way. </a:t>
            </a:r>
          </a:p>
          <a:p>
            <a:pPr lvl="1"/>
            <a:r>
              <a:rPr lang="en-US" dirty="0"/>
              <a:t>You should choose tests from within each of these groups.</a:t>
            </a:r>
            <a:endParaRPr lang="en-GB" dirty="0"/>
          </a:p>
          <a:p>
            <a:r>
              <a:rPr lang="en-US" dirty="0">
                <a:highlight>
                  <a:srgbClr val="FFFF00"/>
                </a:highlight>
              </a:rPr>
              <a:t>Guideline-based testing, </a:t>
            </a:r>
            <a:r>
              <a:rPr lang="en-US" dirty="0"/>
              <a:t>where you use </a:t>
            </a:r>
            <a:r>
              <a:rPr lang="en-US" dirty="0">
                <a:highlight>
                  <a:srgbClr val="FFFF00"/>
                </a:highlight>
              </a:rPr>
              <a:t>testing guidelines to choose test cases. </a:t>
            </a:r>
          </a:p>
          <a:p>
            <a:pPr lvl="1"/>
            <a:r>
              <a:rPr lang="en-US" dirty="0"/>
              <a:t>These guidelines reflect previous experience of the kinds of errors that programmers often make when developing components.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a:t>
            </a:r>
            <a:r>
              <a:rPr lang="en-US" dirty="0">
                <a:highlight>
                  <a:srgbClr val="FFFF00"/>
                </a:highlight>
              </a:rPr>
              <a:t>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p>
        </p:txBody>
      </p:sp>
      <p:pic>
        <p:nvPicPr>
          <p:cNvPr id="4" name="Content Placeholder 3" descr="8.7 Ifa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FF0000"/>
                </a:solidFill>
              </a:rPr>
              <a:t>Parameter interfaces </a:t>
            </a:r>
            <a:r>
              <a:rPr lang="en-US" dirty="0"/>
              <a:t>These are </a:t>
            </a:r>
            <a:r>
              <a:rPr lang="en-US" dirty="0">
                <a:highlight>
                  <a:srgbClr val="FFFF00"/>
                </a:highlight>
              </a:rPr>
              <a:t>interfaces in which data or sometimes function references are passed from one component to another.</a:t>
            </a:r>
            <a:r>
              <a:rPr lang="en-US" dirty="0"/>
              <a:t> Methods in an object have a parameter interface.</a:t>
            </a:r>
            <a:endParaRPr lang="en-GB" dirty="0"/>
          </a:p>
          <a:p>
            <a:pPr lvl="1"/>
            <a:r>
              <a:rPr lang="en-GB" dirty="0">
                <a:solidFill>
                  <a:srgbClr val="FF0000"/>
                </a:solidFill>
              </a:rPr>
              <a:t>Shared memory interfaces </a:t>
            </a:r>
            <a:r>
              <a:rPr lang="en-GB" dirty="0">
                <a:highlight>
                  <a:srgbClr val="FFFF00"/>
                </a:highlight>
              </a:rPr>
              <a:t>Block of memory </a:t>
            </a:r>
            <a:r>
              <a:rPr lang="en-GB" dirty="0"/>
              <a:t>is shared between </a:t>
            </a:r>
            <a:r>
              <a:rPr lang="en-GB" dirty="0">
                <a:highlight>
                  <a:srgbClr val="FFFF00"/>
                </a:highlight>
              </a:rPr>
              <a:t>procedures or functions</a:t>
            </a:r>
            <a:r>
              <a:rPr lang="en-GB" dirty="0"/>
              <a:t>.</a:t>
            </a:r>
          </a:p>
          <a:p>
            <a:pPr lvl="1"/>
            <a:r>
              <a:rPr lang="en-GB" dirty="0">
                <a:solidFill>
                  <a:srgbClr val="FF0000"/>
                </a:solidFill>
              </a:rPr>
              <a:t>Procedural interfaces</a:t>
            </a:r>
            <a:r>
              <a:rPr lang="en-US" dirty="0"/>
              <a:t>These are interfaces in which </a:t>
            </a:r>
            <a:r>
              <a:rPr lang="en-US" dirty="0">
                <a:highlight>
                  <a:srgbClr val="FFFF00"/>
                </a:highlight>
              </a:rPr>
              <a:t>one component encapsulates a set of procedures </a:t>
            </a:r>
            <a:r>
              <a:rPr lang="en-US" dirty="0"/>
              <a:t>that can be called by other components</a:t>
            </a:r>
            <a:r>
              <a:rPr lang="en-GB" dirty="0"/>
              <a:t>.</a:t>
            </a:r>
          </a:p>
          <a:p>
            <a:pPr lvl="1"/>
            <a:r>
              <a:rPr lang="en-GB" dirty="0">
                <a:solidFill>
                  <a:srgbClr val="FF0000"/>
                </a:solidFill>
              </a:rPr>
              <a:t>Message passing </a:t>
            </a:r>
            <a:r>
              <a:rPr lang="en-GB" dirty="0">
                <a:solidFill>
                  <a:srgbClr val="FF0000"/>
                </a:solidFill>
                <a:highlight>
                  <a:srgbClr val="FFFF00"/>
                </a:highlight>
              </a:rPr>
              <a:t>interfaces </a:t>
            </a:r>
            <a:r>
              <a:rPr lang="en-GB" dirty="0">
                <a:highlight>
                  <a:srgbClr val="FFFF00"/>
                </a:highlight>
              </a:rPr>
              <a:t>Sub-systems request services</a:t>
            </a:r>
            <a:r>
              <a:rPr lang="en-GB" dirty="0"/>
              <a:t> from </a:t>
            </a:r>
            <a:r>
              <a:rPr lang="en-GB" dirty="0">
                <a:highlight>
                  <a:srgbClr val="FFFF00"/>
                </a:highlight>
              </a:rPr>
              <a:t>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Testing </a:t>
            </a:r>
            <a:endParaRPr lang="en-US" dirty="0"/>
          </a:p>
        </p:txBody>
      </p:sp>
      <p:sp>
        <p:nvSpPr>
          <p:cNvPr id="3" name="Footer Placeholder 2"/>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a:t>
            </a:fld>
            <a:endParaRPr lang="en-US"/>
          </a:p>
        </p:txBody>
      </p:sp>
      <p:sp>
        <p:nvSpPr>
          <p:cNvPr id="5" name="Rectangle 4"/>
          <p:cNvSpPr/>
          <p:nvPr/>
        </p:nvSpPr>
        <p:spPr>
          <a:xfrm>
            <a:off x="457200" y="1798320"/>
            <a:ext cx="8229600" cy="3970318"/>
          </a:xfrm>
          <a:prstGeom prst="rect">
            <a:avLst/>
          </a:prstGeom>
        </p:spPr>
        <p:txBody>
          <a:bodyPr wrap="square">
            <a:spAutoFit/>
          </a:bodyPr>
          <a:lstStyle/>
          <a:p>
            <a:pPr algn="just"/>
            <a:r>
              <a:rPr lang="en-US" sz="2800" b="1" dirty="0"/>
              <a:t>Software Testing</a:t>
            </a:r>
            <a:r>
              <a:rPr lang="en-US" sz="2800" dirty="0"/>
              <a:t> is a method to check whether the </a:t>
            </a:r>
            <a:r>
              <a:rPr lang="en-US" sz="2800" dirty="0">
                <a:highlight>
                  <a:srgbClr val="FFFF00"/>
                </a:highlight>
              </a:rPr>
              <a:t>actual software product matches expected requirements and to ensure that software product is</a:t>
            </a:r>
            <a:r>
              <a:rPr lang="en-US" sz="2800" dirty="0">
                <a:highlight>
                  <a:srgbClr val="FFFF00"/>
                </a:highlight>
                <a:hlinkClick r:id="rId2"/>
              </a:rPr>
              <a:t> Defect </a:t>
            </a:r>
            <a:r>
              <a:rPr lang="en-US" sz="2800" dirty="0">
                <a:highlight>
                  <a:srgbClr val="FFFF00"/>
                </a:highlight>
              </a:rPr>
              <a:t>free</a:t>
            </a:r>
            <a:r>
              <a:rPr lang="en-US" sz="2800" dirty="0"/>
              <a:t>. It involves execution of software/system components using manual or automated tools to evaluate one or more properties of interest. The purpose of software testing is to identify errors, gaps or missing requirements in contrast to actual requirements.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dirty="0"/>
              <a:t>Interface misuse</a:t>
            </a:r>
          </a:p>
          <a:p>
            <a:pPr lvl="1"/>
            <a:r>
              <a:rPr lang="en-GB" sz="2000" dirty="0"/>
              <a:t>A calling component calls another component and makes an error in its use of its interface e.g. parameters in the wrong order.</a:t>
            </a:r>
          </a:p>
          <a:p>
            <a:r>
              <a:rPr lang="en-GB" sz="2400" dirty="0"/>
              <a:t>Interface misunderstanding</a:t>
            </a:r>
          </a:p>
          <a:p>
            <a:pPr lvl="1"/>
            <a:r>
              <a:rPr lang="en-US" dirty="0"/>
              <a:t>A calling component misunderstands the specification of the interface of the called component and makes assumptions about its behavior</a:t>
            </a:r>
            <a:endParaRPr lang="en-GB" sz="2000" dirty="0"/>
          </a:p>
          <a:p>
            <a:r>
              <a:rPr lang="en-GB" sz="2400" dirty="0"/>
              <a:t>Timing errors</a:t>
            </a:r>
          </a:p>
          <a:p>
            <a:pPr lvl="1"/>
            <a:r>
              <a:rPr lang="en-US" dirty="0"/>
              <a:t>These occur in real-time systems that </a:t>
            </a:r>
            <a:r>
              <a:rPr lang="en-US" dirty="0">
                <a:highlight>
                  <a:srgbClr val="FFFF00"/>
                </a:highlight>
              </a:rPr>
              <a:t>use a shared memory or a message-passing interface.</a:t>
            </a:r>
            <a:endParaRPr lang="en-GB" sz="2000" dirty="0">
              <a:highlight>
                <a:srgbClr val="FFFF00"/>
              </a:highlight>
            </a:endParaRPr>
          </a:p>
          <a:p>
            <a:pPr lvl="1"/>
            <a:r>
              <a:rPr lang="en-GB" sz="2000" dirty="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a:t>
            </a:r>
            <a:r>
              <a:rPr lang="en-US" dirty="0">
                <a:highlight>
                  <a:srgbClr val="FFFF00"/>
                </a:highlight>
              </a:rPr>
              <a:t>integrating components to create a version of the system and then testing the integrated system.</a:t>
            </a:r>
          </a:p>
          <a:p>
            <a:r>
              <a:rPr lang="en-US" dirty="0"/>
              <a:t>The focus in system testing is testing </a:t>
            </a:r>
            <a:r>
              <a:rPr lang="en-US" dirty="0">
                <a:highlight>
                  <a:srgbClr val="FFFF00"/>
                </a:highlight>
              </a:rPr>
              <a:t>the interactions between components.</a:t>
            </a:r>
          </a:p>
          <a:p>
            <a:r>
              <a:rPr lang="en-US" dirty="0"/>
              <a:t>System testing checks that components are compatible, interact correctly and transfer the right data at the right time across their interfaces.</a:t>
            </a:r>
          </a:p>
          <a:p>
            <a:r>
              <a:rPr lang="en-US" dirty="0"/>
              <a:t>System testing tests the emergent </a:t>
            </a:r>
            <a:r>
              <a:rPr lang="en-US" dirty="0" err="1"/>
              <a:t>behaviour</a:t>
            </a:r>
            <a:r>
              <a:rPr lang="en-US" dirty="0"/>
              <a:t> of a system. </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a:t>
            </a:r>
            <a:r>
              <a:rPr lang="en-US" dirty="0">
                <a:highlight>
                  <a:srgbClr val="FFFF00"/>
                </a:highlight>
              </a:rPr>
              <a:t>reusable components </a:t>
            </a:r>
            <a:r>
              <a:rPr lang="en-US" dirty="0"/>
              <a:t>that have been separately developed and off-the-shelf systems may be </a:t>
            </a:r>
            <a:r>
              <a:rPr lang="en-US" dirty="0">
                <a:highlight>
                  <a:srgbClr val="FFFF00"/>
                </a:highlight>
              </a:rPr>
              <a:t>integrated with newly developed components</a:t>
            </a:r>
            <a:r>
              <a:rPr lang="en-US" dirty="0"/>
              <a:t>. The complete system is then tested.</a:t>
            </a:r>
            <a:endParaRPr lang="en-GB" dirty="0"/>
          </a:p>
          <a:p>
            <a:r>
              <a:rPr lang="en-US" dirty="0"/>
              <a:t>Components developed by different team members or sub-teams may be integrated at this stage. System testing is a collective rather than an individual process. </a:t>
            </a:r>
          </a:p>
          <a:p>
            <a:pPr lvl="1"/>
            <a:r>
              <a:rPr lang="en-US" dirty="0"/>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testing</a:t>
            </a:r>
          </a:p>
        </p:txBody>
      </p:sp>
      <p:sp>
        <p:nvSpPr>
          <p:cNvPr id="3" name="Content Placeholder 2"/>
          <p:cNvSpPr>
            <a:spLocks noGrp="1"/>
          </p:cNvSpPr>
          <p:nvPr>
            <p:ph idx="1"/>
          </p:nvPr>
        </p:nvSpPr>
        <p:spPr/>
        <p:txBody>
          <a:bodyPr/>
          <a:lstStyle/>
          <a:p>
            <a:r>
              <a:rPr lang="en-US" dirty="0"/>
              <a:t>The use-cases developed to identify system interactions can be used as a basis for system testing.</a:t>
            </a:r>
          </a:p>
          <a:p>
            <a:r>
              <a:rPr lang="en-US" dirty="0"/>
              <a:t>Each use case usually involves several system components so testing the use case forces these interactions to occur.</a:t>
            </a:r>
          </a:p>
          <a:p>
            <a:r>
              <a:rPr lang="en-US" dirty="0"/>
              <a:t>The sequence diagrams associated with the use case documents the components and interactions that are being tested.</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highlight>
                  <a:srgbClr val="FFFF00"/>
                </a:highlight>
              </a:rPr>
              <a:t>Test-driven development (TDD</a:t>
            </a:r>
            <a:r>
              <a:rPr lang="en-US" dirty="0"/>
              <a:t>) is an approach to program development in which </a:t>
            </a:r>
            <a:r>
              <a:rPr lang="en-US" dirty="0">
                <a:highlight>
                  <a:srgbClr val="FFFF00"/>
                </a:highlight>
              </a:rPr>
              <a:t>you inter-leave testing and code development.</a:t>
            </a:r>
          </a:p>
          <a:p>
            <a:r>
              <a:rPr lang="en-US" dirty="0"/>
              <a:t>Tests are written before code and ‘passing’ the tests is the critical driver of development. </a:t>
            </a:r>
          </a:p>
          <a:p>
            <a:r>
              <a:rPr lang="en-US" dirty="0"/>
              <a:t>You develop code incrementally, along with a test for that increment. </a:t>
            </a:r>
            <a:r>
              <a:rPr lang="en-US" dirty="0">
                <a:highlight>
                  <a:srgbClr val="FFFF00"/>
                </a:highlight>
              </a:rPr>
              <a:t>You don’t move on to the next increment until the code that you have developed passes its test. </a:t>
            </a:r>
          </a:p>
          <a:p>
            <a:r>
              <a:rPr lang="en-US" dirty="0"/>
              <a:t>TDD was introduced as part of agile methods such as </a:t>
            </a:r>
            <a:r>
              <a:rPr lang="en-US" dirty="0">
                <a:highlight>
                  <a:srgbClr val="FFFF00"/>
                </a:highlight>
              </a:rPr>
              <a:t>Extreme Programming</a:t>
            </a:r>
            <a:r>
              <a:rPr lang="en-US" dirty="0"/>
              <a:t>. However, it can also be used in plan-driven development processes.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Test-driven development</a:t>
            </a:r>
          </a:p>
        </p:txBody>
      </p:sp>
      <p:pic>
        <p:nvPicPr>
          <p:cNvPr id="4" name="Content Placeholder 3" descr="8.9 TestDrivenDev.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36</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a:t>
            </a:r>
            <a:r>
              <a:rPr lang="en-US" dirty="0">
                <a:highlight>
                  <a:srgbClr val="FFFF00"/>
                </a:highlight>
              </a:rPr>
              <a:t>implementing the next chunk of functionality.</a:t>
            </a:r>
            <a:endParaRPr lang="en-GB" dirty="0">
              <a:highlight>
                <a:srgbClr val="FFFF00"/>
              </a:highlight>
            </a:endParaRP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Chapter 8 Software testing</a:t>
            </a:r>
          </a:p>
        </p:txBody>
      </p:sp>
      <p:sp>
        <p:nvSpPr>
          <p:cNvPr id="3" name="Slide Number Placeholder 2"/>
          <p:cNvSpPr>
            <a:spLocks noGrp="1"/>
          </p:cNvSpPr>
          <p:nvPr>
            <p:ph type="sldNum" sz="quarter" idx="12"/>
          </p:nvPr>
        </p:nvSpPr>
        <p:spPr/>
        <p:txBody>
          <a:bodyPr/>
          <a:lstStyle/>
          <a:p>
            <a:fld id="{CB105B8D-1C36-1C40-961B-CAAB1DD98B28}" type="slidenum">
              <a:rPr lang="en-US" smtClean="0"/>
              <a:pPr/>
              <a:t>38</a:t>
            </a:fld>
            <a:endParaRPr lang="en-US"/>
          </a:p>
        </p:txBody>
      </p:sp>
      <p:pic>
        <p:nvPicPr>
          <p:cNvPr id="1026" name="Picture 2"/>
          <p:cNvPicPr>
            <a:picLocks noChangeAspect="1" noChangeArrowheads="1"/>
          </p:cNvPicPr>
          <p:nvPr/>
        </p:nvPicPr>
        <p:blipFill>
          <a:blip r:embed="rId2"/>
          <a:srcRect/>
          <a:stretch>
            <a:fillRect/>
          </a:stretch>
        </p:blipFill>
        <p:spPr bwMode="auto">
          <a:xfrm>
            <a:off x="745134" y="2805113"/>
            <a:ext cx="7435890" cy="2208847"/>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code segment that you write has </a:t>
            </a:r>
            <a:r>
              <a:rPr lang="en-US" dirty="0">
                <a:highlight>
                  <a:srgbClr val="FFFF00"/>
                </a:highlight>
              </a:rPr>
              <a:t>at least one associated test </a:t>
            </a:r>
            <a:r>
              <a:rPr lang="en-US" dirty="0"/>
              <a:t>so all code written has at least one test.</a:t>
            </a:r>
            <a:endParaRPr lang="en-GB" dirty="0"/>
          </a:p>
          <a:p>
            <a:r>
              <a:rPr lang="en-US" dirty="0">
                <a:solidFill>
                  <a:srgbClr val="000000"/>
                </a:solidFill>
              </a:rPr>
              <a:t>Regression testing </a:t>
            </a:r>
          </a:p>
          <a:p>
            <a:pPr lvl="1"/>
            <a:r>
              <a:rPr lang="en-US" dirty="0"/>
              <a:t>A regression test suite is developed incrementally as a program is developed. </a:t>
            </a:r>
            <a:endParaRPr lang="en-GB" dirty="0"/>
          </a:p>
          <a:p>
            <a:r>
              <a:rPr lang="en-US" dirty="0">
                <a:solidFill>
                  <a:srgbClr val="000000"/>
                </a:solidFill>
              </a:rPr>
              <a:t>Simplified debugging </a:t>
            </a:r>
          </a:p>
          <a:p>
            <a:pPr lvl="1"/>
            <a:r>
              <a:rPr lang="en-US" dirty="0">
                <a:highlight>
                  <a:srgbClr val="FFFF00"/>
                </a:highlight>
              </a:rPr>
              <a:t>When a test fails, it should be obvious where the problem lies. </a:t>
            </a:r>
            <a:r>
              <a:rPr lang="en-US" dirty="0"/>
              <a:t>The newly written code needs to be checked and modified. </a:t>
            </a:r>
            <a:endParaRPr lang="en-GB" dirty="0"/>
          </a:p>
          <a:p>
            <a:r>
              <a:rPr lang="en-US"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discover program defects </a:t>
            </a:r>
            <a:r>
              <a:rPr lang="en-US" sz="2200" dirty="0">
                <a:highlight>
                  <a:srgbClr val="FFFF00"/>
                </a:highlight>
              </a:rPr>
              <a:t>before it is put into use. </a:t>
            </a:r>
          </a:p>
          <a:p>
            <a:r>
              <a:rPr lang="en-US" sz="2200" dirty="0"/>
              <a:t>When you test software, you execute a program using artificial data. </a:t>
            </a:r>
          </a:p>
          <a:p>
            <a:r>
              <a:rPr lang="en-US" sz="2200" dirty="0"/>
              <a:t>You check the results of </a:t>
            </a:r>
            <a:r>
              <a:rPr lang="en-US" sz="2200" dirty="0">
                <a:highlight>
                  <a:srgbClr val="FFFF00"/>
                </a:highlight>
              </a:rPr>
              <a:t>the test run for errors, </a:t>
            </a:r>
            <a:r>
              <a:rPr lang="en-US" sz="2200" dirty="0"/>
              <a:t>anomalies or information about the program’s non-functional attributes.</a:t>
            </a:r>
          </a:p>
          <a:p>
            <a:r>
              <a:rPr lang="en-GB" sz="2200" dirty="0"/>
              <a:t>Can reveal the presence of errors NOT their </a:t>
            </a:r>
            <a:br>
              <a:rPr lang="en-GB" sz="2200" dirty="0"/>
            </a:br>
            <a:r>
              <a:rPr lang="en-GB" sz="2200" dirty="0"/>
              <a:t>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t>
            </a:r>
            <a:r>
              <a:rPr lang="en-US" dirty="0">
                <a:highlight>
                  <a:srgbClr val="FFFF00"/>
                </a:highlight>
              </a:rPr>
              <a:t>All tests are rerun every time a change is made to the program.</a:t>
            </a:r>
          </a:p>
          <a:p>
            <a:r>
              <a:rPr lang="en-US" dirty="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process of testing a particular release of a system that is intended for use </a:t>
            </a:r>
            <a:r>
              <a:rPr lang="en-US" dirty="0">
                <a:highlight>
                  <a:srgbClr val="FFFF00"/>
                </a:highlight>
              </a:rPr>
              <a:t>outside of the development team.</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p>
          <a:p>
            <a:r>
              <a:rPr lang="en-US" dirty="0"/>
              <a:t>Release testing is usually a black-box testing process where tests are only derived from the system specification.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41</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a:t>
            </a:r>
            <a:r>
              <a:rPr lang="en-US" dirty="0">
                <a:highlight>
                  <a:srgbClr val="FFFF00"/>
                </a:highlight>
              </a:rPr>
              <a:t>meets its requirements and is good enough for external use (validation testing).</a:t>
            </a:r>
            <a:endParaRPr lang="en-GB" dirty="0">
              <a:highlight>
                <a:srgbClr val="FFFF00"/>
              </a:highlight>
            </a:endParaRP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42</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a:t>
            </a:r>
            <a:r>
              <a:rPr lang="en-US" dirty="0">
                <a:highlight>
                  <a:srgbClr val="FFFF00"/>
                </a:highlight>
              </a:rPr>
              <a:t>examining each requirement and developing a test or tests for it.</a:t>
            </a:r>
          </a:p>
          <a:p>
            <a:r>
              <a:rPr lang="en-US" dirty="0"/>
              <a:t>MHC-PMS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p:txBody>
          <a:bodyPr/>
          <a:lstStyle/>
          <a:p>
            <a:pPr algn="just"/>
            <a:r>
              <a:rPr lang="en-US" b="1" dirty="0"/>
              <a:t>Scenario Testing</a:t>
            </a:r>
            <a:r>
              <a:rPr lang="en-US" dirty="0"/>
              <a:t> in </a:t>
            </a:r>
            <a:r>
              <a:rPr lang="en-US" dirty="0">
                <a:hlinkClick r:id="rId2"/>
              </a:rPr>
              <a:t>software testing</a:t>
            </a:r>
            <a:r>
              <a:rPr lang="en-US" dirty="0"/>
              <a:t> is a method in which </a:t>
            </a:r>
            <a:r>
              <a:rPr lang="en-US" dirty="0">
                <a:highlight>
                  <a:srgbClr val="FFFF00"/>
                </a:highlight>
              </a:rPr>
              <a:t>actual scenarios are used for testing the software application instead of test cases</a:t>
            </a:r>
            <a:r>
              <a:rPr lang="en-US" dirty="0"/>
              <a:t>. The purpose of scenario testing is to test end to end scenarios for a specific complex problem of the software.</a:t>
            </a:r>
          </a:p>
          <a:p>
            <a:pPr algn="just"/>
            <a:r>
              <a:rPr lang="en-US" sz="1800" b="1" dirty="0"/>
              <a:t>Authentication by logging on to the system.</a:t>
            </a:r>
            <a:endParaRPr lang="en-GB" sz="1800" b="1" dirty="0"/>
          </a:p>
          <a:p>
            <a:pPr algn="just"/>
            <a:r>
              <a:rPr lang="en-US" sz="1800" b="1" dirty="0"/>
              <a:t>Downloading and uploading of specified patient records to a laptop.</a:t>
            </a:r>
            <a:endParaRPr lang="en-GB" sz="1800" b="1" dirty="0"/>
          </a:p>
          <a:p>
            <a:pPr algn="just"/>
            <a:r>
              <a:rPr lang="en-US" sz="1800" b="1" dirty="0"/>
              <a:t>Home visit scheduling.</a:t>
            </a:r>
            <a:endParaRPr lang="en-GB" sz="1800" b="1" dirty="0"/>
          </a:p>
          <a:p>
            <a:pPr algn="just"/>
            <a:r>
              <a:rPr lang="en-US" sz="1800" b="1" dirty="0"/>
              <a:t>Encryption and decryption of patient records on a mobile device. </a:t>
            </a:r>
            <a:endParaRPr lang="en-GB" sz="1800" b="1" dirty="0"/>
          </a:p>
          <a:p>
            <a:pPr algn="just"/>
            <a:r>
              <a:rPr lang="en-US" sz="1800" b="1" dirty="0"/>
              <a:t>Record retrieval and modification.</a:t>
            </a:r>
            <a:endParaRPr lang="en-GB" sz="1800" b="1" dirty="0"/>
          </a:p>
          <a:p>
            <a:pPr algn="just"/>
            <a:r>
              <a:rPr lang="en-US" sz="1800" b="1" dirty="0"/>
              <a:t>Links with the drugs database that maintains side-effect information.</a:t>
            </a:r>
            <a:endParaRPr lang="en-GB" sz="1800" b="1" dirty="0"/>
          </a:p>
          <a:p>
            <a:pPr algn="just"/>
            <a:r>
              <a:rPr lang="en-US" sz="1800" b="1" dirty="0"/>
              <a:t>The system for call prompting</a:t>
            </a:r>
            <a:r>
              <a:rPr lang="en-US" sz="1800" dirty="0"/>
              <a:t>.</a:t>
            </a:r>
            <a:endParaRPr lang="en-GB" sz="1800" dirty="0"/>
          </a:p>
          <a:p>
            <a:pPr algn="just"/>
            <a:endParaRPr lang="en-US" sz="1800"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pPr algn="just"/>
            <a:r>
              <a:rPr lang="en-US" dirty="0"/>
              <a:t>Once a system has been completely integrated, it is possible to test for emergent properties, such as </a:t>
            </a:r>
            <a:r>
              <a:rPr lang="en-US" dirty="0">
                <a:highlight>
                  <a:srgbClr val="FFFF00"/>
                </a:highlight>
              </a:rPr>
              <a:t>performance and reliability Tests should reflect the profile of use of the system.</a:t>
            </a:r>
          </a:p>
          <a:p>
            <a:pPr algn="just"/>
            <a:r>
              <a:rPr lang="en-US" dirty="0"/>
              <a:t>Performance tests usually involve planning a series of tests where the load is steadily increased until the system performance becomes unacceptable.</a:t>
            </a:r>
          </a:p>
          <a:p>
            <a:pPr algn="just"/>
            <a:r>
              <a:rPr lang="en-US" dirty="0"/>
              <a:t>Stress testing is a form of performance testing where the system is deliberately overloaded to test its failure </a:t>
            </a:r>
            <a:r>
              <a:rPr lang="en-US" dirty="0" err="1"/>
              <a:t>behaviour</a:t>
            </a:r>
            <a:r>
              <a:rPr lang="en-US" dirty="0"/>
              <a:t>.</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a:t>
            </a:r>
            <a:r>
              <a:rPr lang="en-US" dirty="0">
                <a:highlight>
                  <a:srgbClr val="FFFF00"/>
                </a:highlight>
              </a:rPr>
              <a:t>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a:r>
            <a:r>
              <a:rPr lang="en-US" dirty="0">
                <a:highlight>
                  <a:srgbClr val="FFFF00"/>
                </a:highlight>
              </a:rPr>
              <a:t>at the developer’s site.</a:t>
            </a:r>
            <a:endParaRPr lang="en-GB" dirty="0">
              <a:highlight>
                <a:srgbClr val="FFFF00"/>
              </a:highlight>
            </a:endParaRPr>
          </a:p>
          <a:p>
            <a:r>
              <a:rPr lang="en-US" dirty="0"/>
              <a:t>Beta testing</a:t>
            </a:r>
          </a:p>
          <a:p>
            <a:pPr lvl="1"/>
            <a:r>
              <a:rPr lang="en-US" dirty="0"/>
              <a:t>A release of the software is </a:t>
            </a:r>
            <a:r>
              <a:rPr lang="en-US" dirty="0">
                <a:highlight>
                  <a:srgbClr val="FFFF00"/>
                </a:highlight>
              </a:rPr>
              <a:t>made available to users </a:t>
            </a:r>
            <a:r>
              <a:rPr lang="en-US" dirty="0"/>
              <a:t>to allow them to experiment and to raise problems that </a:t>
            </a:r>
            <a:r>
              <a:rPr lang="en-US" dirty="0">
                <a:highlight>
                  <a:srgbClr val="FFFF00"/>
                </a:highlight>
              </a:rPr>
              <a:t>they discover with the system developers.</a:t>
            </a:r>
            <a:endParaRPr lang="en-GB" dirty="0">
              <a:highlight>
                <a:srgbClr val="FFFF00"/>
              </a:highlight>
            </a:endParaRPr>
          </a:p>
          <a:p>
            <a:r>
              <a:rPr lang="en-US" dirty="0"/>
              <a:t>Acceptance testing</a:t>
            </a:r>
          </a:p>
          <a:p>
            <a:pPr lvl="1"/>
            <a:r>
              <a:rPr lang="en-US" dirty="0"/>
              <a:t>Customers test a system to decide </a:t>
            </a:r>
            <a:r>
              <a:rPr lang="en-US" dirty="0">
                <a:highlight>
                  <a:srgbClr val="FFFF00"/>
                </a:highlight>
              </a:rPr>
              <a:t>whether or not it is ready to be accepted from the system developers and deployed in the customer environment. </a:t>
            </a:r>
            <a:r>
              <a:rPr lang="en-US" dirty="0"/>
              <a:t>Primarily for custom systems.</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p>
        </p:txBody>
      </p:sp>
      <p:pic>
        <p:nvPicPr>
          <p:cNvPr id="4" name="Content Placeholder 3" descr="8.11 Acceptan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05822" b="-105822"/>
              <a:stretch>
                <a:fillRect/>
              </a:stretch>
            </p:blipFill>
          </mc:Choice>
          <mc:Fallback>
            <p:blipFill>
              <a:blip r:embed="rId3"/>
              <a:srcRect t="-105822" b="-105822"/>
              <a:stretch>
                <a:fillRect/>
              </a:stretch>
            </p:blipFill>
          </mc:Fallback>
        </mc:AlternateContent>
        <p:spPr>
          <a:xfrm>
            <a:off x="-30901" y="1600200"/>
            <a:ext cx="9312061" cy="5121275"/>
          </a:xfrm>
        </p:spPr>
      </p:pic>
      <p:sp>
        <p:nvSpPr>
          <p:cNvPr id="5" name="Slide Number Placeholder 4"/>
          <p:cNvSpPr>
            <a:spLocks noGrp="1"/>
          </p:cNvSpPr>
          <p:nvPr>
            <p:ph type="sldNum" sz="quarter" idx="12"/>
          </p:nvPr>
        </p:nvSpPr>
        <p:spPr/>
        <p:txBody>
          <a:bodyPr/>
          <a:lstStyle/>
          <a:p>
            <a:fld id="{CB105B8D-1C36-1C40-961B-CAAB1DD98B28}" type="slidenum">
              <a:rPr lang="en-US" smtClean="0"/>
              <a:pPr/>
              <a:t>48</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lstStyle/>
          <a:p>
            <a:r>
              <a:rPr lang="en-US" dirty="0"/>
              <a:t>To demonstrate to the developer and the customer that the software meets its requirements. </a:t>
            </a:r>
          </a:p>
          <a:p>
            <a:pPr lvl="1"/>
            <a:r>
              <a:rPr lang="en-US" dirty="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p>
          <a:p>
            <a:r>
              <a:rPr lang="en-US" dirty="0"/>
              <a:t>To discover situations in which the behavior of the software is incorrect, undesirable or does not conform to its specification. </a:t>
            </a:r>
          </a:p>
          <a:p>
            <a:pPr lvl="1"/>
            <a:r>
              <a:rPr lang="en-US" dirty="0"/>
              <a:t>Defect testing is concerned with rooting out undesirable system behavior such as system crashes, unwanted interactions with other systems, incorrect computations and data corruption.</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pPr algn="just"/>
            <a:r>
              <a:rPr lang="en-US" dirty="0"/>
              <a:t>In agile methods, the </a:t>
            </a:r>
            <a:r>
              <a:rPr lang="en-US" dirty="0">
                <a:highlight>
                  <a:srgbClr val="FFFF00"/>
                </a:highlight>
              </a:rPr>
              <a:t>user/customer is part of the development team and is responsible for making decisions on the acceptability of the system</a:t>
            </a:r>
            <a:r>
              <a:rPr lang="en-US" dirty="0"/>
              <a:t>.</a:t>
            </a:r>
          </a:p>
          <a:p>
            <a:pPr algn="just"/>
            <a:r>
              <a:rPr lang="en-US" dirty="0"/>
              <a:t>Tests are defined by the user/customer and are integrated with other tests in that they are run automatically when changes are made.</a:t>
            </a:r>
          </a:p>
          <a:p>
            <a:pPr algn="just"/>
            <a:r>
              <a:rPr lang="en-US" dirty="0"/>
              <a:t>There is no separate acceptance testing process.</a:t>
            </a:r>
          </a:p>
          <a:p>
            <a:pPr algn="just"/>
            <a:r>
              <a:rPr lang="en-US" dirty="0"/>
              <a:t>Main problem here is whether or not the embedded user is ‘typical’ and can represent the interests of all system stakeholders.</a:t>
            </a:r>
          </a:p>
          <a:p>
            <a:pPr algn="just"/>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t>The first goal leads to </a:t>
            </a:r>
            <a:r>
              <a:rPr lang="en-US" dirty="0">
                <a:solidFill>
                  <a:srgbClr val="FF0000"/>
                </a:solidFill>
              </a:rPr>
              <a:t>validation testing</a:t>
            </a:r>
          </a:p>
          <a:p>
            <a:pPr lvl="1"/>
            <a:r>
              <a:rPr lang="en-US" dirty="0"/>
              <a:t>You expect the system to perform correctly using a given set of </a:t>
            </a:r>
            <a:r>
              <a:rPr lang="en-US" dirty="0">
                <a:highlight>
                  <a:srgbClr val="FFFF00"/>
                </a:highlight>
              </a:rPr>
              <a:t>test cases </a:t>
            </a:r>
            <a:r>
              <a:rPr lang="en-US" dirty="0"/>
              <a:t>that reflect the system’s expected use. </a:t>
            </a:r>
          </a:p>
          <a:p>
            <a:r>
              <a:rPr lang="en-US" dirty="0"/>
              <a:t>The second goal leads to </a:t>
            </a:r>
            <a:r>
              <a:rPr lang="en-US" dirty="0">
                <a:solidFill>
                  <a:srgbClr val="FF0000"/>
                </a:solidFill>
              </a:rPr>
              <a:t>defect testing</a:t>
            </a:r>
          </a:p>
          <a:p>
            <a:pPr lvl="1"/>
            <a:r>
              <a:rPr lang="en-US" dirty="0">
                <a:highlight>
                  <a:srgbClr val="FFFF00"/>
                </a:highlight>
              </a:rPr>
              <a:t>The test cases are designed to expose defects. The test </a:t>
            </a:r>
            <a:r>
              <a:rPr lang="en-US" dirty="0"/>
              <a:t>cases in defect testing can be deliberately obscure and need not reflect how the system is normally used. </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p>
        </p:txBody>
      </p:sp>
      <p:pic>
        <p:nvPicPr>
          <p:cNvPr id="4" name="Content Placeholder 3" descr="8.1 IOModelof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8</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5238</TotalTime>
  <Words>3418</Words>
  <Application>Microsoft Office PowerPoint</Application>
  <PresentationFormat>On-screen Show (4:3)</PresentationFormat>
  <Paragraphs>332</Paragraphs>
  <Slides>51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Wingdings</vt:lpstr>
      <vt:lpstr>SE9</vt:lpstr>
      <vt:lpstr>Chapter 8 – Software Testing</vt:lpstr>
      <vt:lpstr>Topics covered</vt:lpstr>
      <vt:lpstr>Software Testing </vt:lpstr>
      <vt:lpstr>Program testing</vt:lpstr>
      <vt:lpstr>Program testing goals</vt:lpstr>
      <vt:lpstr>Validation and defect testing</vt:lpstr>
      <vt:lpstr>Testing process goals</vt:lpstr>
      <vt:lpstr>An input-output model of program testing</vt:lpstr>
      <vt:lpstr>Verification vs validation</vt:lpstr>
      <vt:lpstr>V &amp; V confidence</vt:lpstr>
      <vt:lpstr>Inspections and testing</vt:lpstr>
      <vt:lpstr>Inspections and testing</vt:lpstr>
      <vt:lpstr>Software inspections</vt:lpstr>
      <vt:lpstr>Advantages of inspections</vt:lpstr>
      <vt:lpstr>Inspections and testing</vt:lpstr>
      <vt:lpstr>A model of the software testing process</vt:lpstr>
      <vt:lpstr>Stages of testing</vt:lpstr>
      <vt:lpstr>Development testing</vt:lpstr>
      <vt:lpstr>Unit testing</vt:lpstr>
      <vt:lpstr>Object class testing</vt:lpstr>
      <vt:lpstr>The weather station object interface</vt:lpstr>
      <vt:lpstr>Automated testing</vt:lpstr>
      <vt:lpstr>Automated test components</vt:lpstr>
      <vt:lpstr>Testing strategies</vt:lpstr>
      <vt:lpstr>Key points</vt:lpstr>
      <vt:lpstr>Chapter 8 – Software Testing</vt:lpstr>
      <vt:lpstr>Component testing</vt:lpstr>
      <vt:lpstr>Interface testing</vt:lpstr>
      <vt:lpstr>Interface testing</vt:lpstr>
      <vt:lpstr>Interface errors</vt:lpstr>
      <vt:lpstr>System testing</vt:lpstr>
      <vt:lpstr>System and component testing</vt:lpstr>
      <vt:lpstr>Use-case testing</vt:lpstr>
      <vt:lpstr>PowerPoint Presentation</vt:lpstr>
      <vt:lpstr>Test-driven development</vt:lpstr>
      <vt:lpstr>Test-driven development</vt:lpstr>
      <vt:lpstr>TDD process activities</vt:lpstr>
      <vt:lpstr>PowerPoint Presentation</vt:lpstr>
      <vt:lpstr>Benefits of test-driven development</vt:lpstr>
      <vt:lpstr>Regression testing</vt:lpstr>
      <vt:lpstr>Release testing</vt:lpstr>
      <vt:lpstr>Release testing and system testing</vt:lpstr>
      <vt:lpstr>Requirements based testing</vt:lpstr>
      <vt:lpstr>Features tested by scenario</vt:lpstr>
      <vt:lpstr>Performance testing</vt:lpstr>
      <vt:lpstr>User testing</vt:lpstr>
      <vt:lpstr>Types of user testing</vt:lpstr>
      <vt:lpstr>The acceptance testing process</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Anu S M</cp:lastModifiedBy>
  <cp:revision>34</cp:revision>
  <dcterms:created xsi:type="dcterms:W3CDTF">2010-01-14T08:17:23Z</dcterms:created>
  <dcterms:modified xsi:type="dcterms:W3CDTF">2024-01-18T14:52:12Z</dcterms:modified>
</cp:coreProperties>
</file>