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9144000" cy="6858000"/>
  <p:embeddedFontLst>
    <p:embeddedFont>
      <p:font typeface="Manrope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akthechain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hoaxbusters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3.gov/Media/PDF/AnnualReport/2021_IC3Repor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ppukoo.com/" TargetMode="External"/><Relationship Id="rId5" Type="http://schemas.openxmlformats.org/officeDocument/2006/relationships/hyperlink" Target="http://www.suicidemachine.org/" TargetMode="External"/><Relationship Id="rId4" Type="http://schemas.openxmlformats.org/officeDocument/2006/relationships/hyperlink" Target="http://www.reputationdefend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6200" y="1"/>
            <a:ext cx="120396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0" y="6488113"/>
            <a:ext cx="12192000" cy="369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1524000" y="-9331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209800" y="152401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Unit-04  Phishing and Identity Theft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685800"/>
            <a:ext cx="6345398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Common features of Phishing  Emails 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381000" y="657674"/>
            <a:ext cx="11353800" cy="410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Too Good To Be True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Sense of Urgency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Hyperlinks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Attachments</a:t>
            </a:r>
            <a:endParaRPr dirty="0">
              <a:highlight>
                <a:srgbClr val="FFFF00"/>
              </a:highlight>
            </a:endParaRPr>
          </a:p>
          <a:p>
            <a:pPr marL="342900" marR="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Unusual Sender</a:t>
            </a: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</a:t>
            </a: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04800" y="685800"/>
            <a:ext cx="117348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Hoax E-Mails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Deliberate attempt to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deceive or trick a user into believing or accepting that something is real.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Hoax E-Mails may or may not be Spam E-Mails.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www.breakthechain.org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www.hoaxbusters.org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Website Spoofing, XSS and XSRF 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457200" y="1219200"/>
            <a:ext cx="11430000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Website Spoofing: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Act of creating a website as a hoax.</a:t>
            </a:r>
            <a:endParaRPr dirty="0">
              <a:highlight>
                <a:srgbClr val="FFFF00"/>
              </a:highlight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website will adopt the design of the target website.</a:t>
            </a:r>
            <a:endParaRPr dirty="0">
              <a:highlight>
                <a:srgbClr val="FFFF00"/>
              </a:highlight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XSS(Cross Site Scripting)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malicious attackers to inject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client-side scripts into webpages.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XSRF(Cross-site Request Forgery)or CSRF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304800" y="685800"/>
            <a:ext cx="117348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Phishing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Dragnet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Involves the use of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spammed E-Mails bearing falsified corporate identification.)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Rod-and-reel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identifying specific prospective victims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advance and convey false information to them to prompt their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disclosure of personal and financial data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Lobsterpot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(focuses upon the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use of spoofed websites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Gillnet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(relies far less on social engineering techniques and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phishers introduce Malicious Code into E-Mails and websites)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Techniques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762000" y="841457"/>
            <a:ext cx="1112520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Phishing Techniques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URL (weblink) manipulation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Filter evasion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Website forgery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Flash Phishing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Social Phishing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Phone Phishing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Phishers usually send millions of E-Mail messages, pop-up windows, etc.,  that appear to be looking official and legitimate.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Spear Phishing </a:t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228600" y="914400"/>
            <a:ext cx="114300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 Phishing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of sending a Phishing message to a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particular organization 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gain organizational information for more targeted social engineering. 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Spear phishers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send E-Mail that appears genuine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message might look like as if it has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come from your employer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from a colleague who might send an E-Mail message to everyone in the company (such as the person who manages the computer systems); it could include requests for usernames or passwords.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Whaling 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76200" y="914400"/>
            <a:ext cx="118110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specific form of “Phishing” and/or “Spear Phishing” –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targeting executives from the top management in the organizations, usually from private companies. 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objective is to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swindle the executives into revealing confidential information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Whaling targets C-level executives sometimes with the help of information gleaned through Spear Phishing, aimed at installing malware for keylogging or other backdoor access mechanisms.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E-Mails sent in the whaling scams are designed to masquerade as a critical business E-Mail sent from a legitimate business body and/or business authority. 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Whaling phishers have also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forged official-looking FBI subpoena E-Mails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claimed that the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manager needs to click a link and install special software to view the subpoena.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Types of Phishing Scams </a:t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304800" y="990600"/>
            <a:ext cx="112776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Types of Phishing Scams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Deceptive Phishing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Malware-based Phishing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Keyloggers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hijacking</a:t>
            </a:r>
            <a:endParaRPr dirty="0"/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In-session Phishing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Web Trojans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Pharming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System reconfiguration attacks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Data theft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Content-injection Phishing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11. Man-in-the-middle Phishing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12. Search engine Phishing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13. SSL certificate Phishing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Types of Phishing Scams 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55485" y="685800"/>
            <a:ext cx="121158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Distributed Phishing Attack (DPA)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 advanced form of phishing attack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works as per victim’s personalization of the location of sites collecting credentials and a covert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transmission of credentials to a hidden coordination center run by the phisher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large number of fraudulent web hosts are used for each set of lured E-Mails. </a:t>
            </a:r>
            <a:endParaRPr dirty="0"/>
          </a:p>
          <a:p>
            <a:pPr marL="171450" marR="0" lvl="0" indent="-57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Each server collects only a tiny percentage of the victim’s personal information. </a:t>
            </a:r>
            <a:endParaRPr dirty="0">
              <a:highlight>
                <a:srgbClr val="FFFF00"/>
              </a:highlight>
            </a:endParaRPr>
          </a:p>
          <a:p>
            <a:pPr marL="0" marR="0" lvl="0" indent="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Phishing Toolkits and Spy Phishing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Phishing toolkit is a set of scripts/programs 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Quite expensive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Phishers use hypertext preprocessor (PHP) to develop the Phishing kits. 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Most of the Phishing kits are advertised and distributed at no charge and usually these are </a:t>
            </a:r>
            <a:r>
              <a:rPr lang="en-US" sz="1800" i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free Phishing kits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– also called DIY (Do It Yourself ) Phishing kits. 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Countermeasures 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457200" y="749124"/>
            <a:ext cx="11582400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always challenging to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recognise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/judge the legitimacy of a website while Googling.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click on hyperlinks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antivirus up to date.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advantage of antivirus spam.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HTTPS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antispyware software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click unknown hyperlinks in emails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on firewall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Microsoft Baseline Security Analyzer(MBSA) to detect various vulnerabilities in windows operating system.</a:t>
            </a: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20396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0" y="6488113"/>
            <a:ext cx="12192000" cy="369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1524000" y="-9331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2209800" y="152401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228600" y="1066800"/>
            <a:ext cx="116586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type of </a:t>
            </a: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e-mail scam that steals your identity. 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e-mail fraud technique in which the culprit sends out e-mails looking legitimate in an effort to accumulate </a:t>
            </a: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personal and financial information from recipients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(messages likely come from well-known and trustworthy sites, viz., PayPal, eBay, MSN, Yahoo, BestBuy, and America Online).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Phishers use different </a:t>
            </a: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social engineering and e-mail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spoofings</a:t>
            </a: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try to trick their victims.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 of sending an e-mail to a user and falsely claiming to be an established legitimate organization to scam the user into giving up private information to be used for identity theft. 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e-mail steers the user to </a:t>
            </a: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visit a Web site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they are asked to update their personal information, viz., their passwords and information </a:t>
            </a:r>
            <a:r>
              <a:rPr lang="en-US" sz="1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about their credit cards, bank account numbers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Attack 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990600"/>
            <a:ext cx="9009252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Countermeasures 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457200" y="749124"/>
            <a:ext cx="115824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SPS Algorithm to Thwart Phishing Attacks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</a:t>
            </a: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Sanitizing Proxy System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(SPS),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Phishing attacks can be immunized by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removing part of the content that entices the users into entering their personal information. 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SPS sanitizes all HTTP responses from suspicious URLs with warning messages.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Characteristics of SPS </a:t>
            </a:r>
            <a:endParaRPr/>
          </a:p>
        </p:txBody>
      </p:sp>
      <p:sp>
        <p:nvSpPr>
          <p:cNvPr id="242" name="Google Shape;242;p24"/>
          <p:cNvSpPr txBox="1"/>
          <p:nvPr/>
        </p:nvSpPr>
        <p:spPr>
          <a:xfrm>
            <a:off x="1143000" y="1066800"/>
            <a:ext cx="100584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Two-Level Filtering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 SPS employs URL filtering and HTTP response sanitizing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flexibility of the rule set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:- Distinguishes between legitimate websites and suspicious websites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Simplicity of the filtering algorithm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 The filtering algorithm contains 20 steps, and can easily apply the existing SPS functions to existing proxy implementations, browser plugins or personal firewalls.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Accountability of HTTP response sanitizing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 SPS prevents users from disclosing their personal information to phishing sites.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Robust against both </a:t>
            </a:r>
            <a:r>
              <a:rPr lang="en-US" sz="1800" b="1" dirty="0" err="1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misbehaviour</a:t>
            </a: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of novice users and evasion techniques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Identity Theft 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152400" y="990600"/>
            <a:ext cx="54102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Identity Theft (ID Theft)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 that involves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someone pretending to be someone else to steal money or get other benefits.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person whose identity is used can suffer various consequences when he/she is held responsible for the perpetrator’s actions. </a:t>
            </a:r>
            <a:endParaRPr dirty="0"/>
          </a:p>
          <a:p>
            <a:pPr marL="171450" marR="0" lvl="0" indent="-57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theft is punishable under the Indian IT Act(Section 66C and Section 66D)</a:t>
            </a:r>
            <a:endParaRPr dirty="0"/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914400"/>
            <a:ext cx="5512912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Identity Theft </a:t>
            </a:r>
            <a:endParaRPr/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111296"/>
            <a:ext cx="7848600" cy="450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Identity Theft-Statistics 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76200" y="685800"/>
            <a:ext cx="11963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According to the Federal Bureau of Investigation’s (FBI) 2021 Internet Crime Report, the most common type of cybercrime in the US is </a:t>
            </a:r>
            <a:r>
              <a:rPr lang="en-US" sz="1800" b="1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phishing/vishing/smishing</a:t>
            </a:r>
            <a:r>
              <a:rPr lang="en-US" sz="1800" b="0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 - all of which involve stealing users’ personal data.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These types of cyber crimes occur </a:t>
            </a:r>
            <a:r>
              <a:rPr lang="en-US" sz="1800" b="1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almost 4x</a:t>
            </a:r>
            <a:r>
              <a:rPr lang="en-US" sz="1800" b="0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 more than any other.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800"/>
              <a:buFont typeface="Noto Sans Symbols"/>
              <a:buChar char="⮚"/>
            </a:pPr>
            <a:r>
              <a:rPr lang="en-US" sz="1800" b="1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Around $4 billion is lost to cybercrime each year in the US alone (</a:t>
            </a:r>
            <a:r>
              <a:rPr lang="en-US" sz="1800" b="1" i="0" u="sng" strike="noStrike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FBI</a:t>
            </a:r>
            <a:r>
              <a:rPr lang="en-US" sz="1800" b="1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)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21737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rgbClr val="121737"/>
                </a:solidFill>
                <a:latin typeface="Manrope"/>
                <a:ea typeface="Manrope"/>
                <a:cs typeface="Manrope"/>
                <a:sym typeface="Manrope"/>
              </a:rPr>
              <a:t>Cybercrime can be incredibly costly for victims.</a:t>
            </a:r>
            <a:endParaRPr/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2286000"/>
            <a:ext cx="8153400" cy="36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Personally Identifiable Information(PII) 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36250" y="457200"/>
            <a:ext cx="118110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Fraudsters attempt to steal the elements mentioned below: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identification number (e.g., SSN)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Telephone and mobile phone numbers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Driver’s license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card numbers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identity (e.g., E-Mail address, online account ID and password)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Birth date and Place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and fingerprints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Identity Theft 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990600" y="1066800"/>
            <a:ext cx="103632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fraudster generally searches the following about an individual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First or last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country, state or city of residence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gender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name of the school/college/workplace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job position, grades and/or salary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criminal record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Identity Theft </a:t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533400" y="914401"/>
            <a:ext cx="112776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Identity Theft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Financial identity theft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criminal identity theft—Cyber crimes, organized crimes, drug trafficking </a:t>
            </a:r>
            <a:r>
              <a:rPr lang="en-US" sz="1800" dirty="0" err="1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etc</a:t>
            </a: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identity cloning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business identity theft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medical identity theft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synthetic identity theft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child identity theft</a:t>
            </a:r>
            <a:endParaRPr dirty="0">
              <a:highlight>
                <a:srgbClr val="FFFF00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1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Techniques of Identity Theft </a:t>
            </a:r>
            <a:endParaRPr/>
          </a:p>
        </p:txBody>
      </p:sp>
      <p:sp>
        <p:nvSpPr>
          <p:cNvPr id="321" name="Google Shape;321;p31"/>
          <p:cNvSpPr txBox="1"/>
          <p:nvPr/>
        </p:nvSpPr>
        <p:spPr>
          <a:xfrm>
            <a:off x="533400" y="914401"/>
            <a:ext cx="112776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Human-based methods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a. Direct Access to 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b. Dumpster Diving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c. Mail Theft and Rerouting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d. Shoulder Surfing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e. Falsed or Disguised ATMs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f. Dishonest or mistreated employees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h.Telemarketing or fake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Computer-based technique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a. Backup Theft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b. Hacking, Unauthorized Access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c. Phishing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d. Pharming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120396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0" y="6488113"/>
            <a:ext cx="12192000" cy="369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1524000" y="-9331"/>
            <a:ext cx="9144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2209800" y="152401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028300"/>
            <a:ext cx="8610600" cy="437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Identity Theft Countermeasures </a:t>
            </a:r>
            <a:endParaRPr/>
          </a:p>
        </p:txBody>
      </p:sp>
      <p:sp>
        <p:nvSpPr>
          <p:cNvPr id="332" name="Google Shape;332;p32"/>
          <p:cNvSpPr txBox="1"/>
          <p:nvPr/>
        </p:nvSpPr>
        <p:spPr>
          <a:xfrm>
            <a:off x="914400" y="1295400"/>
            <a:ext cx="98298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your credit closely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records of your financial data and transactions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security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updated web browser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of Email attachments and links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your PII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sensitive data securely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1524000" y="6488114"/>
            <a:ext cx="9144000" cy="369887"/>
          </a:xfrm>
          <a:custGeom>
            <a:avLst/>
            <a:gdLst/>
            <a:ahLst/>
            <a:cxnLst/>
            <a:rect l="l" t="t" r="r" b="b"/>
            <a:pathLst>
              <a:path w="9144000" h="369328" extrusionOk="0">
                <a:moveTo>
                  <a:pt x="9144000" y="0"/>
                </a:moveTo>
                <a:lnTo>
                  <a:pt x="0" y="0"/>
                </a:lnTo>
                <a:lnTo>
                  <a:pt x="0" y="369327"/>
                </a:lnTo>
                <a:lnTo>
                  <a:pt x="9144000" y="369327"/>
                </a:lnTo>
                <a:lnTo>
                  <a:pt x="9144000" y="0"/>
                </a:lnTo>
              </a:path>
            </a:pathLst>
          </a:custGeom>
          <a:noFill/>
          <a:ln w="25375" cap="flat" cmpd="sng">
            <a:solidFill>
              <a:srgbClr val="385D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-12441" y="-27992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0" y="6248400"/>
            <a:ext cx="12192000" cy="609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2209800" y="152401"/>
            <a:ext cx="8077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How to protect/Efface your online Identity  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762000" y="1143000"/>
            <a:ext cx="105156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www.giantmatrix.com---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 Tracks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www.privacyeraser.com---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PrivacyeraserPro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www.reputationdefender.com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---MyPrivacy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www.suicidemachine.org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Web2.0 Suicide machine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www.seppukoo.com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–seppukoo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1" y="631302"/>
            <a:ext cx="9448799" cy="536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975970"/>
            <a:ext cx="8163437" cy="490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990601"/>
            <a:ext cx="8153399" cy="447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SPAM Emails </a:t>
            </a:r>
            <a:endParaRPr/>
          </a:p>
        </p:txBody>
      </p:sp>
      <p:sp>
        <p:nvSpPr>
          <p:cNvPr id="82" name="Google Shape;82;p9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762000" y="842340"/>
            <a:ext cx="103632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Spam E-Mails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known as “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junk E-Mails” 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Identical messages are sent to numerous recipients</a:t>
            </a:r>
            <a:endParaRPr dirty="0">
              <a:highlight>
                <a:srgbClr val="FFFF00"/>
              </a:highlight>
            </a:endParaRPr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medium for phishers to scam users to enter personal information on fake websites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person who creates electronic spam is called a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spammer</a:t>
            </a:r>
            <a:endParaRPr dirty="0"/>
          </a:p>
          <a:p>
            <a:pPr marL="1714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 i="1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Botnets are used to send about 80% of spam. SPAMBOTS (web crawlers) are used to send SPAM emails.</a:t>
            </a: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Unsolicited bulk E-Mail (UBE)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Unsolicited Commercial E-Mail (UCE)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0" y="6338453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</a:t>
            </a:r>
            <a:endParaRPr/>
          </a:p>
        </p:txBody>
      </p:sp>
      <p:sp>
        <p:nvSpPr>
          <p:cNvPr id="92" name="Google Shape;92;p10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381000" y="657674"/>
            <a:ext cx="11353800" cy="5447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Tactics used by a phisher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Names of legitimate organizations:-</a:t>
            </a:r>
            <a:endParaRPr dirty="0"/>
          </a:p>
          <a:p>
            <a:pPr marL="22860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“From” a real employee</a:t>
            </a:r>
            <a:endParaRPr dirty="0"/>
          </a:p>
          <a:p>
            <a:pPr marL="22860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URLs that “look right”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Urgent messages</a:t>
            </a:r>
            <a:endParaRPr dirty="0">
              <a:highlight>
                <a:srgbClr val="FFFF00"/>
              </a:highlight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/>
          <p:nvPr/>
        </p:nvSpPr>
        <p:spPr>
          <a:xfrm>
            <a:off x="0" y="0"/>
            <a:ext cx="12192000" cy="646113"/>
          </a:xfrm>
          <a:custGeom>
            <a:avLst/>
            <a:gdLst/>
            <a:ahLst/>
            <a:cxnLst/>
            <a:rect l="l" t="t" r="r" b="b"/>
            <a:pathLst>
              <a:path w="9144000" h="646328" extrusionOk="0">
                <a:moveTo>
                  <a:pt x="9144000" y="25"/>
                </a:moveTo>
                <a:lnTo>
                  <a:pt x="0" y="25"/>
                </a:lnTo>
                <a:lnTo>
                  <a:pt x="0" y="646328"/>
                </a:lnTo>
                <a:lnTo>
                  <a:pt x="9144000" y="646328"/>
                </a:lnTo>
                <a:lnTo>
                  <a:pt x="9144000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0" y="6324599"/>
            <a:ext cx="12268200" cy="533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71144" marR="0" lvl="0" indent="0" algn="l" rtl="0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Dept. of  CSE(CS),  MSRIT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71144" marR="0" lvl="0" indent="0" algn="l" rtl="0">
              <a:lnSpc>
                <a:spcPct val="101725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2028825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209800" y="152401"/>
            <a:ext cx="6858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Phishing 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828800" y="1066800"/>
            <a:ext cx="861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381000" y="657674"/>
            <a:ext cx="11353800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Phrases used to entice the user to take action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“Verify your account”</a:t>
            </a:r>
            <a:endParaRPr/>
          </a:p>
          <a:p>
            <a:pPr marL="22860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“You have won the lottery”</a:t>
            </a:r>
            <a:endParaRPr/>
          </a:p>
          <a:p>
            <a:pPr marL="228600" marR="0" lvl="0" indent="-114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“If you don’t respond within 48 hours, your account will be closed”</a:t>
            </a:r>
            <a:endParaRPr/>
          </a:p>
          <a:p>
            <a:pPr marL="2286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Microsoft Office PowerPoint</Application>
  <PresentationFormat>Widescreen</PresentationFormat>
  <Paragraphs>363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Manrope</vt:lpstr>
      <vt:lpstr>Noto Sans Symbols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S M</dc:creator>
  <cp:lastModifiedBy>Anu S M</cp:lastModifiedBy>
  <cp:revision>1</cp:revision>
  <dcterms:modified xsi:type="dcterms:W3CDTF">2024-01-21T10:49:15Z</dcterms:modified>
</cp:coreProperties>
</file>