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6" r:id="rId6"/>
    <p:sldId id="267" r:id="rId7"/>
    <p:sldId id="260" r:id="rId8"/>
    <p:sldId id="261" r:id="rId9"/>
    <p:sldId id="264" r:id="rId10"/>
    <p:sldId id="265" r:id="rId11"/>
    <p:sldId id="262" r:id="rId12"/>
    <p:sldId id="263"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63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127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
        <p:cNvGrpSpPr/>
        <p:nvPr/>
      </p:nvGrpSpPr>
      <p:grpSpPr>
        <a:xfrm>
          <a:off x="0" y="0"/>
          <a:ext cx="0" cy="0"/>
          <a:chOff x="0" y="0"/>
          <a:chExt cx="0" cy="0"/>
        </a:xfrm>
      </p:grpSpPr>
      <p:sp>
        <p:nvSpPr>
          <p:cNvPr id="28" name="Google Shape;28;p3"/>
          <p:cNvSpPr/>
          <p:nvPr/>
        </p:nvSpPr>
        <p:spPr>
          <a:xfrm>
            <a:off x="3175" y="6400800"/>
            <a:ext cx="12188825" cy="4572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cxnSp>
        <p:nvCxnSpPr>
          <p:cNvPr id="47" name="Google Shape;47;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1pPr>
            <a:lvl2pPr marL="0" marR="0" lvl="1"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2pPr>
            <a:lvl3pPr marL="0" marR="0" lvl="2"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3pPr>
            <a:lvl4pPr marL="0" marR="0" lvl="3"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4pPr>
            <a:lvl5pPr marL="0" marR="0" lvl="4"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5pPr>
            <a:lvl6pPr marL="0" marR="0" lvl="5"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6pPr>
            <a:lvl7pPr marL="0" marR="0" lvl="6"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7pPr>
            <a:lvl8pPr marL="0" marR="0" lvl="7"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8pPr>
            <a:lvl9pPr marL="0" marR="0" lvl="8"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2"/>
          </p:nvPr>
        </p:nvSpPr>
        <p:spPr>
          <a:xfrm>
            <a:off x="15" y="0"/>
            <a:ext cx="12191985" cy="4915076"/>
          </a:xfrm>
          <a:prstGeom prst="rect">
            <a:avLst/>
          </a:prstGeom>
          <a:solidFill>
            <a:srgbClr val="CCCCC2"/>
          </a:solidFill>
          <a:ln>
            <a:noFill/>
          </a:ln>
        </p:spPr>
      </p:sp>
      <p:sp>
        <p:nvSpPr>
          <p:cNvPr id="83" name="Google Shape;83;p10"/>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15" y="6334316"/>
            <a:ext cx="12191985" cy="6648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p:nvPr/>
        </p:nvSpPr>
        <p:spPr>
          <a:xfrm>
            <a:off x="2025541" y="3817982"/>
            <a:ext cx="8140917" cy="444603"/>
          </a:xfrm>
          <a:prstGeom prst="rect">
            <a:avLst/>
          </a:prstGeom>
          <a:noFill/>
          <a:ln>
            <a:noFill/>
          </a:ln>
        </p:spPr>
        <p:txBody>
          <a:bodyPr spcFirstLastPara="1" wrap="square" lIns="0" tIns="0" rIns="0" bIns="0" anchor="b" anchorCtr="0">
            <a:noAutofit/>
          </a:bodyPr>
          <a:lstStyle/>
          <a:p>
            <a:pPr marL="0" marR="0" lvl="0" indent="0" algn="ctr" rtl="0">
              <a:lnSpc>
                <a:spcPct val="110000"/>
              </a:lnSpc>
              <a:spcBef>
                <a:spcPts val="0"/>
              </a:spcBef>
              <a:spcAft>
                <a:spcPts val="0"/>
              </a:spcAft>
              <a:buClr>
                <a:schemeClr val="dk1"/>
              </a:buClr>
              <a:buSzPts val="2800"/>
              <a:buFont typeface="Source Sans Pro"/>
              <a:buNone/>
            </a:pPr>
            <a:r>
              <a:rPr lang="en-US" sz="2800" b="0" i="0" u="none" strike="noStrike" cap="none">
                <a:solidFill>
                  <a:schemeClr val="dk1"/>
                </a:solidFill>
                <a:latin typeface="Source Sans Pro"/>
                <a:ea typeface="Source Sans Pro"/>
                <a:cs typeface="Source Sans Pro"/>
                <a:sym typeface="Source Sans Pro"/>
              </a:rPr>
              <a:t>Hackathon Idea Submission Template</a:t>
            </a:r>
            <a:endParaRPr sz="1800" b="0" i="0" u="none" strike="noStrike" cap="none">
              <a:solidFill>
                <a:schemeClr val="dk1"/>
              </a:solidFill>
              <a:latin typeface="Calibri"/>
              <a:ea typeface="Calibri"/>
              <a:cs typeface="Calibri"/>
              <a:sym typeface="Calibri"/>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p:nvPr/>
        </p:nvSpPr>
        <p:spPr>
          <a:xfrm>
            <a:off x="431999" y="1368000"/>
            <a:ext cx="11174646" cy="1836567"/>
          </a:xfrm>
          <a:prstGeom prst="rect">
            <a:avLst/>
          </a:prstGeom>
          <a:noFill/>
          <a:ln>
            <a:noFill/>
          </a:ln>
        </p:spPr>
        <p:txBody>
          <a:bodyPr spcFirstLastPara="1" wrap="square" lIns="0" tIns="0" rIns="0" bIns="0" anchor="t" anchorCtr="0">
            <a:noAutofit/>
          </a:bodyPr>
          <a:lstStyle/>
          <a:p>
            <a:pPr marL="101600" marR="0" lvl="0" algn="just" rtl="0">
              <a:lnSpc>
                <a:spcPct val="115000"/>
              </a:lnSpc>
              <a:spcBef>
                <a:spcPts val="0"/>
              </a:spcBef>
              <a:spcAft>
                <a:spcPts val="0"/>
              </a:spcAft>
              <a:buClr>
                <a:srgbClr val="FFFFFF"/>
              </a:buClr>
              <a:buSzPts val="2000"/>
            </a:pPr>
            <a:r>
              <a:rPr lang="en-US" sz="2000" b="1" i="0" u="none" strike="noStrike" cap="none" dirty="0">
                <a:solidFill>
                  <a:schemeClr val="dk1"/>
                </a:solidFill>
                <a:latin typeface="Source Sans Pro"/>
                <a:ea typeface="Source Sans Pro"/>
                <a:cs typeface="Source Sans Pro"/>
                <a:sym typeface="Source Sans Pro"/>
              </a:rPr>
              <a:t>Scope for Modification:</a:t>
            </a:r>
          </a:p>
          <a:p>
            <a:pPr marL="457200" marR="0" lvl="0" indent="-355600" algn="just" rtl="0">
              <a:lnSpc>
                <a:spcPct val="115000"/>
              </a:lnSpc>
              <a:spcBef>
                <a:spcPts val="0"/>
              </a:spcBef>
              <a:spcAft>
                <a:spcPts val="0"/>
              </a:spcAft>
              <a:buClr>
                <a:srgbClr val="FFFFFF"/>
              </a:buClr>
              <a:buSzPts val="2000"/>
              <a:buFont typeface="Source Sans Pro"/>
              <a:buChar char="●"/>
            </a:pPr>
            <a:r>
              <a:rPr lang="en-US" sz="2000" b="0" i="0" u="none" strike="noStrike" cap="none" dirty="0">
                <a:solidFill>
                  <a:schemeClr val="dk1"/>
                </a:solidFill>
                <a:latin typeface="Source Sans Pro"/>
                <a:ea typeface="Source Sans Pro"/>
                <a:cs typeface="Source Sans Pro"/>
                <a:sym typeface="Source Sans Pro"/>
              </a:rPr>
              <a:t>Modular Design: A modular architecture allows for easy modification and addition of new features or components without disrupting existing functionality. For example, adding support for additional authentication methods or integrating with third-party services.</a:t>
            </a:r>
          </a:p>
          <a:p>
            <a:pPr marL="457200" marR="0" lvl="0" indent="-355600" algn="just" rtl="0">
              <a:lnSpc>
                <a:spcPct val="115000"/>
              </a:lnSpc>
              <a:spcBef>
                <a:spcPts val="0"/>
              </a:spcBef>
              <a:spcAft>
                <a:spcPts val="0"/>
              </a:spcAft>
              <a:buClr>
                <a:srgbClr val="FFFFFF"/>
              </a:buClr>
              <a:buSzPts val="2000"/>
              <a:buFont typeface="Source Sans Pro"/>
              <a:buChar char="●"/>
            </a:pPr>
            <a:r>
              <a:rPr lang="en-US" sz="2000" b="0" i="0" u="none" strike="noStrike" cap="none" dirty="0">
                <a:solidFill>
                  <a:schemeClr val="dk1"/>
                </a:solidFill>
                <a:latin typeface="Source Sans Pro"/>
                <a:ea typeface="Source Sans Pro"/>
                <a:cs typeface="Source Sans Pro"/>
                <a:sym typeface="Source Sans Pro"/>
              </a:rPr>
              <a:t>Flexible APIs: Well-defined and flexible APIs enable seamless integration with external systems or future enhancements, providing opportunities for extending functionality or adapting to changing business requirements.</a:t>
            </a:r>
          </a:p>
          <a:p>
            <a:pPr marL="457200" marR="0" lvl="0" indent="-355600" algn="just" rtl="0">
              <a:lnSpc>
                <a:spcPct val="115000"/>
              </a:lnSpc>
              <a:spcBef>
                <a:spcPts val="0"/>
              </a:spcBef>
              <a:spcAft>
                <a:spcPts val="0"/>
              </a:spcAft>
              <a:buClr>
                <a:srgbClr val="FFFFFF"/>
              </a:buClr>
              <a:buSzPts val="2000"/>
              <a:buFont typeface="Source Sans Pro"/>
              <a:buChar char="●"/>
            </a:pPr>
            <a:r>
              <a:rPr lang="en-US" sz="2000" b="0" i="0" u="none" strike="noStrike" cap="none" dirty="0">
                <a:solidFill>
                  <a:schemeClr val="dk1"/>
                </a:solidFill>
                <a:latin typeface="Source Sans Pro"/>
                <a:ea typeface="Source Sans Pro"/>
                <a:cs typeface="Source Sans Pro"/>
                <a:sym typeface="Source Sans Pro"/>
              </a:rPr>
              <a:t>Microservices Architecture: Adopting a microservices architecture allows for independent deployment and modification of individual services, promoting agility and flexibility in responding to business needs.</a:t>
            </a:r>
            <a:endParaRPr lang="en-IN" sz="2000" b="0" i="0" u="none" strike="noStrike" cap="none" dirty="0">
              <a:solidFill>
                <a:schemeClr val="dk1"/>
              </a:solidFill>
              <a:latin typeface="Source Sans Pro"/>
              <a:ea typeface="Source Sans Pro"/>
              <a:cs typeface="Source Sans Pro"/>
              <a:sym typeface="Source Sans Pro"/>
            </a:endParaRPr>
          </a:p>
        </p:txBody>
      </p:sp>
      <p:sp>
        <p:nvSpPr>
          <p:cNvPr id="135" name="Google Shape;135;p18"/>
          <p:cNvSpPr txBox="1"/>
          <p:nvPr/>
        </p:nvSpPr>
        <p:spPr>
          <a:xfrm>
            <a:off x="432000" y="759866"/>
            <a:ext cx="12578399" cy="379263"/>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Source Sans Pro"/>
              <a:buNone/>
            </a:pPr>
            <a:r>
              <a:rPr lang="en-US" sz="2400" b="1" i="0" u="none" strike="noStrike" cap="none" dirty="0">
                <a:solidFill>
                  <a:schemeClr val="dk1"/>
                </a:solidFill>
                <a:latin typeface="Source Sans Pro"/>
                <a:ea typeface="Source Sans Pro"/>
                <a:cs typeface="Source Sans Pro"/>
                <a:sym typeface="Source Sans Pro"/>
              </a:rPr>
              <a:t>🚀 Future Scope</a:t>
            </a:r>
            <a:endParaRPr sz="1800" b="0" i="0" u="none" strike="noStrike" cap="none" dirty="0">
              <a:solidFill>
                <a:schemeClr val="dk1"/>
              </a:solidFill>
              <a:latin typeface="Calibri"/>
              <a:ea typeface="Calibri"/>
              <a:cs typeface="Calibri"/>
              <a:sym typeface="Calibri"/>
            </a:endParaRPr>
          </a:p>
        </p:txBody>
      </p:sp>
      <p:sp>
        <p:nvSpPr>
          <p:cNvPr id="136" name="Google Shape;136;p18"/>
          <p:cNvSpPr txBox="1"/>
          <p:nvPr/>
        </p:nvSpPr>
        <p:spPr>
          <a:xfrm>
            <a:off x="3055069" y="8337676"/>
            <a:ext cx="12578399" cy="379263"/>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000000"/>
              </a:buClr>
              <a:buSzPts val="3800"/>
              <a:buFont typeface="Source Sans Pro"/>
              <a:buNone/>
            </a:pPr>
            <a:r>
              <a:rPr lang="en-US" sz="2400" b="1" i="0" u="none" strike="noStrike" cap="none" dirty="0">
                <a:solidFill>
                  <a:schemeClr val="dk1"/>
                </a:solidFill>
                <a:latin typeface="Source Sans Pro"/>
                <a:ea typeface="Source Sans Pro"/>
                <a:cs typeface="Source Sans Pro"/>
                <a:sym typeface="Source Sans Pro"/>
              </a:rPr>
              <a:t>🎯 Impact / Novelty</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173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4" name="TextBox 3">
            <a:extLst>
              <a:ext uri="{FF2B5EF4-FFF2-40B4-BE49-F238E27FC236}">
                <a16:creationId xmlns:a16="http://schemas.microsoft.com/office/drawing/2014/main" id="{AED0652E-4F82-65DE-0242-831043FBDCB8}"/>
              </a:ext>
            </a:extLst>
          </p:cNvPr>
          <p:cNvSpPr txBox="1"/>
          <p:nvPr/>
        </p:nvSpPr>
        <p:spPr>
          <a:xfrm>
            <a:off x="976745" y="428003"/>
            <a:ext cx="6629400" cy="400110"/>
          </a:xfrm>
          <a:prstGeom prst="rect">
            <a:avLst/>
          </a:prstGeom>
          <a:noFill/>
        </p:spPr>
        <p:txBody>
          <a:bodyPr wrap="square">
            <a:spAutoFit/>
          </a:bodyPr>
          <a:lstStyle/>
          <a:p>
            <a:r>
              <a:rPr lang="en-IN" sz="2000" b="1" i="0" u="none" strike="noStrike" dirty="0">
                <a:solidFill>
                  <a:srgbClr val="000000"/>
                </a:solidFill>
                <a:effectLst/>
                <a:latin typeface="Source Sans Pro" panose="020B0503030403020204" pitchFamily="34" charset="0"/>
              </a:rPr>
              <a:t>🎯 Impact / Novelty</a:t>
            </a:r>
            <a:endParaRPr lang="en-IN" sz="2000" dirty="0"/>
          </a:p>
        </p:txBody>
      </p:sp>
      <p:sp>
        <p:nvSpPr>
          <p:cNvPr id="8" name="TextBox 7">
            <a:extLst>
              <a:ext uri="{FF2B5EF4-FFF2-40B4-BE49-F238E27FC236}">
                <a16:creationId xmlns:a16="http://schemas.microsoft.com/office/drawing/2014/main" id="{7870A8FC-97AE-4230-5340-BCCD13729C20}"/>
              </a:ext>
            </a:extLst>
          </p:cNvPr>
          <p:cNvSpPr txBox="1"/>
          <p:nvPr/>
        </p:nvSpPr>
        <p:spPr>
          <a:xfrm>
            <a:off x="374072" y="1038220"/>
            <a:ext cx="11357263" cy="5016758"/>
          </a:xfrm>
          <a:prstGeom prst="rect">
            <a:avLst/>
          </a:prstGeom>
          <a:noFill/>
        </p:spPr>
        <p:txBody>
          <a:bodyPr wrap="square">
            <a:spAutoFit/>
          </a:bodyPr>
          <a:lstStyle/>
          <a:p>
            <a:r>
              <a:rPr lang="en-US" sz="2000" b="1" dirty="0">
                <a:latin typeface="Source Sans Pro" panose="020B0503030403020204" pitchFamily="34" charset="0"/>
                <a:ea typeface="Source Sans Pro" panose="020B0503030403020204" pitchFamily="34" charset="0"/>
              </a:rPr>
              <a:t>Enhanced Security: </a:t>
            </a:r>
            <a:r>
              <a:rPr lang="en-US" sz="2000" dirty="0">
                <a:latin typeface="Source Sans Pro" panose="020B0503030403020204" pitchFamily="34" charset="0"/>
                <a:ea typeface="Source Sans Pro" panose="020B0503030403020204" pitchFamily="34" charset="0"/>
              </a:rPr>
              <a:t>The implementation of multi-factor authentication (MFA) ensures a higher level of security for user accounts, significantly reducing the risk of unauthorized access and identity theft. This enhanced security feature sets our FinTech application apart from competitors and builds trust among users.</a:t>
            </a:r>
          </a:p>
          <a:p>
            <a:r>
              <a:rPr lang="en-US" sz="2000" b="1" dirty="0">
                <a:latin typeface="Source Sans Pro" panose="020B0503030403020204" pitchFamily="34" charset="0"/>
                <a:ea typeface="Source Sans Pro" panose="020B0503030403020204" pitchFamily="34" charset="0"/>
              </a:rPr>
              <a:t>Improved Compliance: </a:t>
            </a:r>
            <a:r>
              <a:rPr lang="en-US" sz="2000" dirty="0">
                <a:latin typeface="Source Sans Pro" panose="020B0503030403020204" pitchFamily="34" charset="0"/>
                <a:ea typeface="Source Sans Pro" panose="020B0503030403020204" pitchFamily="34" charset="0"/>
              </a:rPr>
              <a:t>By implementing continuous document monitoring and notification systems, the application ensures compliance with stringent regulatory standards such as GDPR, PCI-DSS, and other financial regulations. This proactive approach to compliance minimizes the risk of penalties and legal issues, distinguishing our application as a reliable and compliant platform.</a:t>
            </a:r>
          </a:p>
          <a:p>
            <a:r>
              <a:rPr lang="en-US" sz="2000" b="1" dirty="0">
                <a:latin typeface="Source Sans Pro" panose="020B0503030403020204" pitchFamily="34" charset="0"/>
                <a:ea typeface="Source Sans Pro" panose="020B0503030403020204" pitchFamily="34" charset="0"/>
              </a:rPr>
              <a:t>Efficient Document Management: </a:t>
            </a:r>
            <a:r>
              <a:rPr lang="en-US" sz="2000" dirty="0">
                <a:latin typeface="Source Sans Pro" panose="020B0503030403020204" pitchFamily="34" charset="0"/>
                <a:ea typeface="Source Sans Pro" panose="020B0503030403020204" pitchFamily="34" charset="0"/>
              </a:rPr>
              <a:t>The document management system, coupled with real-time notifications, streamlines document handling processes, reducing manual intervention and processing times. This efficiency improvement leads to faster document verification, quicker account approvals, and ultimately, a smoother user experience for customers.</a:t>
            </a:r>
          </a:p>
          <a:p>
            <a:r>
              <a:rPr lang="en-US" sz="2000" b="1" dirty="0">
                <a:latin typeface="Source Sans Pro" panose="020B0503030403020204" pitchFamily="34" charset="0"/>
                <a:ea typeface="Source Sans Pro" panose="020B0503030403020204" pitchFamily="34" charset="0"/>
              </a:rPr>
              <a:t>Increased Trust and Customer Satisfaction: </a:t>
            </a:r>
            <a:r>
              <a:rPr lang="en-US" sz="2000" dirty="0">
                <a:latin typeface="Source Sans Pro" panose="020B0503030403020204" pitchFamily="34" charset="0"/>
                <a:ea typeface="Source Sans Pro" panose="020B0503030403020204" pitchFamily="34" charset="0"/>
              </a:rPr>
              <a:t>The combination of robust security measures, compliance adherence, efficient document management, and proactive communication fosters trust and confidence among users. This increased trust translates into higher customer satisfaction, improved retention rates, and positive word-of-mouth referrals, ultimately driving business growth and success.</a:t>
            </a:r>
            <a:endParaRPr lang="en-IN" sz="2000"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EB6A1-CE89-979E-5571-88C6E9C02B9A}"/>
              </a:ext>
            </a:extLst>
          </p:cNvPr>
          <p:cNvSpPr txBox="1"/>
          <p:nvPr/>
        </p:nvSpPr>
        <p:spPr>
          <a:xfrm>
            <a:off x="4543425" y="2880257"/>
            <a:ext cx="6094268" cy="400110"/>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2400"/>
              <a:buFont typeface="Source Sans Pro"/>
              <a:buNone/>
            </a:pPr>
            <a:r>
              <a:rPr lang="en-US" sz="2000" b="1" i="0" u="none" strike="noStrike" cap="none" dirty="0">
                <a:solidFill>
                  <a:schemeClr val="dk1"/>
                </a:solidFill>
                <a:latin typeface="Source Sans Pro" panose="020B0503030403020204" pitchFamily="34" charset="0"/>
                <a:ea typeface="Source Sans Pro" panose="020B0503030403020204" pitchFamily="34" charset="0"/>
                <a:cs typeface="Calibri"/>
                <a:sym typeface="Calibri"/>
              </a:rPr>
              <a:t>Thank you</a:t>
            </a:r>
          </a:p>
        </p:txBody>
      </p:sp>
    </p:spTree>
    <p:extLst>
      <p:ext uri="{BB962C8B-B14F-4D97-AF65-F5344CB8AC3E}">
        <p14:creationId xmlns:p14="http://schemas.microsoft.com/office/powerpoint/2010/main" val="174622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4"/>
          <p:cNvSpPr txBox="1"/>
          <p:nvPr/>
        </p:nvSpPr>
        <p:spPr>
          <a:xfrm>
            <a:off x="431999" y="1288273"/>
            <a:ext cx="11283751" cy="5292951"/>
          </a:xfrm>
          <a:prstGeom prst="rect">
            <a:avLst/>
          </a:prstGeom>
          <a:noFill/>
          <a:ln>
            <a:noFill/>
          </a:ln>
        </p:spPr>
        <p:txBody>
          <a:bodyPr spcFirstLastPara="1" wrap="square" lIns="0" tIns="0" rIns="0" bIns="0" anchor="t" anchorCtr="0">
            <a:noAutofit/>
          </a:bodyPr>
          <a:lstStyle/>
          <a:p>
            <a:pPr marL="216000" marR="0" lvl="2" indent="-216000" algn="l" rtl="0">
              <a:lnSpc>
                <a:spcPct val="110000"/>
              </a:lnSpc>
              <a:spcBef>
                <a:spcPts val="0"/>
              </a:spcBef>
              <a:spcAft>
                <a:spcPts val="0"/>
              </a:spcAft>
              <a:buClr>
                <a:srgbClr val="FFFFFF"/>
              </a:buClr>
              <a:buSzPts val="1600"/>
              <a:buFont typeface="Noto Sans Symbols"/>
              <a:buChar char="⚫"/>
            </a:pPr>
            <a:r>
              <a:rPr lang="en-US" sz="2000" b="0" i="0" u="none" strike="noStrike" cap="none" dirty="0">
                <a:solidFill>
                  <a:schemeClr val="dk1"/>
                </a:solidFill>
                <a:latin typeface="Source Sans Pro"/>
                <a:ea typeface="Source Sans Pro"/>
                <a:cs typeface="Source Sans Pro"/>
                <a:sym typeface="Source Sans Pro"/>
              </a:rPr>
              <a:t>Team Name: </a:t>
            </a:r>
            <a:endParaRPr sz="1800" b="0" i="0" u="none" strike="noStrike" cap="none" dirty="0">
              <a:solidFill>
                <a:schemeClr val="dk1"/>
              </a:solidFill>
              <a:latin typeface="Calibri"/>
              <a:ea typeface="Calibri"/>
              <a:cs typeface="Calibri"/>
              <a:sym typeface="Calibri"/>
            </a:endParaRPr>
          </a:p>
          <a:p>
            <a:pPr marL="216000" marR="0" lvl="2" indent="-216000" algn="l" rtl="0">
              <a:lnSpc>
                <a:spcPct val="110000"/>
              </a:lnSpc>
              <a:spcBef>
                <a:spcPts val="600"/>
              </a:spcBef>
              <a:spcAft>
                <a:spcPts val="0"/>
              </a:spcAft>
              <a:buClr>
                <a:srgbClr val="FFFFFF"/>
              </a:buClr>
              <a:buSzPts val="1600"/>
              <a:buFont typeface="Noto Sans Symbols"/>
              <a:buChar char="⚫"/>
            </a:pPr>
            <a:r>
              <a:rPr lang="en-US" sz="2000" b="0" i="0" u="none" strike="noStrike" cap="none" dirty="0">
                <a:solidFill>
                  <a:schemeClr val="dk1"/>
                </a:solidFill>
                <a:latin typeface="Source Sans Pro"/>
                <a:ea typeface="Source Sans Pro"/>
                <a:cs typeface="Source Sans Pro"/>
                <a:sym typeface="Source Sans Pro"/>
              </a:rPr>
              <a:t>Member 1: Anu S M</a:t>
            </a:r>
            <a:endParaRPr sz="1800" b="0" i="0" u="none" strike="noStrike" cap="none" dirty="0">
              <a:solidFill>
                <a:schemeClr val="dk1"/>
              </a:solidFill>
              <a:latin typeface="Calibri"/>
              <a:ea typeface="Calibri"/>
              <a:cs typeface="Calibri"/>
              <a:sym typeface="Calibri"/>
            </a:endParaRPr>
          </a:p>
          <a:p>
            <a:pPr marL="216000" marR="0" lvl="2" indent="-216000" algn="l" rtl="0">
              <a:lnSpc>
                <a:spcPct val="110000"/>
              </a:lnSpc>
              <a:spcBef>
                <a:spcPts val="600"/>
              </a:spcBef>
              <a:spcAft>
                <a:spcPts val="0"/>
              </a:spcAft>
              <a:buClr>
                <a:srgbClr val="FFFFFF"/>
              </a:buClr>
              <a:buSzPts val="1600"/>
              <a:buFont typeface="Noto Sans Symbols"/>
              <a:buChar char="⚫"/>
            </a:pPr>
            <a:r>
              <a:rPr lang="en-US" sz="2000" b="0" i="0" u="none" strike="noStrike" cap="none" dirty="0">
                <a:solidFill>
                  <a:schemeClr val="dk1"/>
                </a:solidFill>
                <a:latin typeface="Source Sans Pro"/>
                <a:ea typeface="Source Sans Pro"/>
                <a:cs typeface="Source Sans Pro"/>
                <a:sym typeface="Source Sans Pro"/>
              </a:rPr>
              <a:t>Member 2: Meghana K</a:t>
            </a:r>
            <a:endParaRPr sz="1800" b="0" i="0" u="none" strike="noStrike" cap="none" dirty="0">
              <a:solidFill>
                <a:schemeClr val="dk1"/>
              </a:solidFill>
              <a:latin typeface="Calibri"/>
              <a:ea typeface="Calibri"/>
              <a:cs typeface="Calibri"/>
              <a:sym typeface="Calibri"/>
            </a:endParaRPr>
          </a:p>
          <a:p>
            <a:pPr marL="216000" marR="0" lvl="2" indent="-216000" algn="l" rtl="0">
              <a:lnSpc>
                <a:spcPct val="110000"/>
              </a:lnSpc>
              <a:spcBef>
                <a:spcPts val="600"/>
              </a:spcBef>
              <a:spcAft>
                <a:spcPts val="0"/>
              </a:spcAft>
              <a:buClr>
                <a:srgbClr val="FFFFFF"/>
              </a:buClr>
              <a:buSzPts val="1600"/>
              <a:buFont typeface="Noto Sans Symbols"/>
              <a:buChar char="⚫"/>
            </a:pPr>
            <a:r>
              <a:rPr lang="en-US" sz="2000" b="0" i="0" u="none" strike="noStrike" cap="none" dirty="0">
                <a:solidFill>
                  <a:schemeClr val="dk1"/>
                </a:solidFill>
                <a:latin typeface="Source Sans Pro"/>
                <a:ea typeface="Source Sans Pro"/>
                <a:cs typeface="Source Sans Pro"/>
                <a:sym typeface="Source Sans Pro"/>
              </a:rPr>
              <a:t>Member 3: M </a:t>
            </a:r>
            <a:r>
              <a:rPr lang="en-US" sz="2000" dirty="0">
                <a:solidFill>
                  <a:schemeClr val="dk1"/>
                </a:solidFill>
                <a:latin typeface="Source Sans Pro"/>
                <a:ea typeface="Source Sans Pro"/>
                <a:cs typeface="Source Sans Pro"/>
                <a:sym typeface="Source Sans Pro"/>
              </a:rPr>
              <a:t>C</a:t>
            </a:r>
            <a:r>
              <a:rPr lang="en-US" sz="2000" b="0" i="0" u="none" strike="noStrike" cap="none" dirty="0">
                <a:solidFill>
                  <a:schemeClr val="dk1"/>
                </a:solidFill>
                <a:latin typeface="Source Sans Pro"/>
                <a:ea typeface="Source Sans Pro"/>
                <a:cs typeface="Source Sans Pro"/>
                <a:sym typeface="Source Sans Pro"/>
              </a:rPr>
              <a:t>haithra</a:t>
            </a:r>
          </a:p>
          <a:p>
            <a:pPr marL="216000" lvl="2" indent="-216000">
              <a:lnSpc>
                <a:spcPct val="110000"/>
              </a:lnSpc>
              <a:spcBef>
                <a:spcPts val="600"/>
              </a:spcBef>
              <a:buClr>
                <a:srgbClr val="FFFFFF"/>
              </a:buClr>
              <a:buSzPts val="1600"/>
              <a:buFont typeface="Noto Sans Symbols"/>
              <a:buChar char="⚫"/>
            </a:pPr>
            <a:r>
              <a:rPr lang="en-US" sz="2000" b="0" i="0" u="none" strike="noStrike" cap="none" dirty="0">
                <a:solidFill>
                  <a:schemeClr val="dk1"/>
                </a:solidFill>
                <a:latin typeface="Source Sans Pro"/>
                <a:ea typeface="Source Sans Pro"/>
                <a:cs typeface="Source Sans Pro"/>
                <a:sym typeface="Source Sans Pro"/>
              </a:rPr>
              <a:t>Member 4: Sanvi H R</a:t>
            </a:r>
          </a:p>
          <a:p>
            <a:pPr marL="216000" marR="0" lvl="2" indent="-216000" algn="l" rtl="0">
              <a:lnSpc>
                <a:spcPct val="110000"/>
              </a:lnSpc>
              <a:spcBef>
                <a:spcPts val="600"/>
              </a:spcBef>
              <a:spcAft>
                <a:spcPts val="0"/>
              </a:spcAft>
              <a:buClr>
                <a:srgbClr val="FFFFFF"/>
              </a:buClr>
              <a:buSzPts val="1600"/>
              <a:buFont typeface="Noto Sans Symbols"/>
              <a:buChar char="⚫"/>
            </a:pPr>
            <a:endParaRPr sz="1800" b="0" i="0" u="none" strike="noStrike" cap="none" dirty="0">
              <a:solidFill>
                <a:schemeClr val="dk1"/>
              </a:solidFill>
              <a:latin typeface="Calibri"/>
              <a:ea typeface="Calibri"/>
              <a:cs typeface="Calibri"/>
              <a:sym typeface="Calibri"/>
            </a:endParaRPr>
          </a:p>
          <a:p>
            <a:pPr marL="0" marR="0" lvl="0" indent="0" algn="l" rtl="0">
              <a:lnSpc>
                <a:spcPct val="110000"/>
              </a:lnSpc>
              <a:spcBef>
                <a:spcPts val="2400"/>
              </a:spcBef>
              <a:spcAft>
                <a:spcPts val="0"/>
              </a:spcAft>
              <a:buClr>
                <a:srgbClr val="F9AE91"/>
              </a:buClr>
              <a:buSzPts val="2000"/>
              <a:buFont typeface="Source Sans Pro"/>
              <a:buNone/>
            </a:pPr>
            <a:endParaRPr sz="2000" b="1" i="0" u="none" strike="noStrike" cap="none" dirty="0">
              <a:solidFill>
                <a:schemeClr val="dk1"/>
              </a:solidFill>
              <a:latin typeface="Source Sans Pro"/>
              <a:ea typeface="Source Sans Pro"/>
              <a:cs typeface="Source Sans Pro"/>
              <a:sym typeface="Source Sans Pro"/>
            </a:endParaRPr>
          </a:p>
          <a:p>
            <a:pPr marL="0" marR="0" lvl="0" indent="0" algn="l" rtl="0">
              <a:lnSpc>
                <a:spcPct val="110000"/>
              </a:lnSpc>
              <a:spcBef>
                <a:spcPts val="2400"/>
              </a:spcBef>
              <a:spcAft>
                <a:spcPts val="0"/>
              </a:spcAft>
              <a:buClr>
                <a:srgbClr val="F9AE91"/>
              </a:buClr>
              <a:buSzPts val="2000"/>
              <a:buFont typeface="Source Sans Pro"/>
              <a:buNone/>
            </a:pPr>
            <a:endParaRPr sz="2000" b="1" i="0" u="none" strike="noStrike" cap="none" dirty="0">
              <a:solidFill>
                <a:schemeClr val="dk1"/>
              </a:solidFill>
              <a:latin typeface="Source Sans Pro"/>
              <a:ea typeface="Source Sans Pro"/>
              <a:cs typeface="Source Sans Pro"/>
              <a:sym typeface="Source Sans Pro"/>
            </a:endParaRPr>
          </a:p>
          <a:p>
            <a:pPr marL="0" marR="0" lvl="0" indent="0" algn="l" rtl="0">
              <a:lnSpc>
                <a:spcPct val="110000"/>
              </a:lnSpc>
              <a:spcBef>
                <a:spcPts val="2400"/>
              </a:spcBef>
              <a:spcAft>
                <a:spcPts val="0"/>
              </a:spcAft>
              <a:buClr>
                <a:schemeClr val="dk1"/>
              </a:buClr>
              <a:buSzPts val="2000"/>
              <a:buFont typeface="Source Sans Pro"/>
              <a:buNone/>
            </a:pPr>
            <a:r>
              <a:rPr lang="en-US" sz="2000" b="1" i="0" u="none" strike="noStrike" cap="none" dirty="0">
                <a:solidFill>
                  <a:schemeClr val="dk1"/>
                </a:solidFill>
                <a:latin typeface="Source Sans Pro"/>
                <a:ea typeface="Source Sans Pro"/>
                <a:cs typeface="Source Sans Pro"/>
                <a:sym typeface="Source Sans Pro"/>
              </a:rPr>
              <a:t>📝 Theme Name: Theme 2(Data Security in fintech)</a:t>
            </a:r>
            <a:endParaRPr sz="2000" b="0" i="0" u="none" strike="noStrike" cap="none" dirty="0">
              <a:solidFill>
                <a:schemeClr val="dk1"/>
              </a:solidFill>
              <a:latin typeface="Source Sans Pro"/>
              <a:ea typeface="Source Sans Pro"/>
              <a:cs typeface="Source Sans Pro"/>
              <a:sym typeface="Source Sans Pro"/>
            </a:endParaRPr>
          </a:p>
          <a:p>
            <a:pPr marL="216000" marR="0" lvl="2" indent="-114398" algn="l" rtl="0">
              <a:lnSpc>
                <a:spcPct val="110000"/>
              </a:lnSpc>
              <a:spcBef>
                <a:spcPts val="600"/>
              </a:spcBef>
              <a:spcAft>
                <a:spcPts val="0"/>
              </a:spcAft>
              <a:buClr>
                <a:srgbClr val="FFFFFF"/>
              </a:buClr>
              <a:buSzPts val="1600"/>
              <a:buFont typeface="Noto Sans Symbols"/>
              <a:buNone/>
            </a:pPr>
            <a:endParaRPr sz="2000" b="0" i="0" u="none" strike="noStrike" cap="none" dirty="0">
              <a:solidFill>
                <a:schemeClr val="dk1"/>
              </a:solidFill>
              <a:latin typeface="Source Sans Pro"/>
              <a:ea typeface="Source Sans Pro"/>
              <a:cs typeface="Source Sans Pro"/>
              <a:sym typeface="Source Sans Pro"/>
            </a:endParaRPr>
          </a:p>
        </p:txBody>
      </p:sp>
      <p:sp>
        <p:nvSpPr>
          <p:cNvPr id="111" name="Google Shape;111;p14"/>
          <p:cNvSpPr txBox="1"/>
          <p:nvPr/>
        </p:nvSpPr>
        <p:spPr>
          <a:xfrm>
            <a:off x="432000" y="680139"/>
            <a:ext cx="10609957" cy="379263"/>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Source Sans Pro"/>
              <a:buNone/>
            </a:pPr>
            <a:r>
              <a:rPr lang="en-US" sz="2400" b="1" i="0" u="none" strike="noStrike" cap="none">
                <a:solidFill>
                  <a:schemeClr val="dk1"/>
                </a:solidFill>
                <a:latin typeface="Source Sans Pro"/>
                <a:ea typeface="Source Sans Pro"/>
                <a:cs typeface="Source Sans Pro"/>
                <a:sym typeface="Source Sans Pro"/>
              </a:rPr>
              <a:t>👨‍👦‍👦 Team name and member details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p:nvPr/>
        </p:nvSpPr>
        <p:spPr>
          <a:xfrm>
            <a:off x="332031" y="941702"/>
            <a:ext cx="11320119" cy="5292951"/>
          </a:xfrm>
          <a:prstGeom prst="rect">
            <a:avLst/>
          </a:prstGeom>
          <a:noFill/>
          <a:ln>
            <a:noFill/>
          </a:ln>
        </p:spPr>
        <p:txBody>
          <a:bodyPr spcFirstLastPara="1" wrap="square" lIns="0" tIns="0" rIns="0" bIns="0" anchor="t" anchorCtr="0">
            <a:noAutofit/>
          </a:bodyPr>
          <a:lstStyle/>
          <a:p>
            <a:pPr marL="216000" marR="0" lvl="2" indent="-216000" algn="just" rtl="0">
              <a:lnSpc>
                <a:spcPct val="110000"/>
              </a:lnSpc>
              <a:spcBef>
                <a:spcPts val="0"/>
              </a:spcBef>
              <a:spcAft>
                <a:spcPts val="0"/>
              </a:spcAft>
              <a:buClr>
                <a:srgbClr val="FFFFFF"/>
              </a:buClr>
              <a:buSzPts val="1600"/>
              <a:buFont typeface="Noto Sans Symbols"/>
              <a:buChar char="⚫"/>
            </a:pPr>
            <a:r>
              <a:rPr lang="en-US" sz="1800" b="0" i="0" u="none" strike="noStrike" cap="none" dirty="0">
                <a:solidFill>
                  <a:schemeClr val="dk1"/>
                </a:solidFill>
                <a:latin typeface="Source Sans Pro"/>
                <a:ea typeface="Source Sans Pro"/>
                <a:cs typeface="Source Sans Pro"/>
                <a:sym typeface="Source Sans Pro"/>
              </a:rPr>
              <a:t>The problem we aim to solve is the need for secure and reliable authentication, document management, and monitoring within FinTech applications. In many financial services platforms, there's a critical requirement to verify the identity of users, ensure the integrity of sensitive documents, and comply with regulatory standards. Traditional authentication methods alone may not provide sufficient security against sophisticated threats, and document management processes may lack robust monitoring mechanisms, leading to potential vulnerabilities and compliance risks.</a:t>
            </a:r>
          </a:p>
          <a:p>
            <a:pPr marL="216000" marR="0" lvl="2" indent="-216000" algn="just" rtl="0">
              <a:lnSpc>
                <a:spcPct val="110000"/>
              </a:lnSpc>
              <a:spcBef>
                <a:spcPts val="0"/>
              </a:spcBef>
              <a:spcAft>
                <a:spcPts val="0"/>
              </a:spcAft>
              <a:buClr>
                <a:srgbClr val="FFFFFF"/>
              </a:buClr>
              <a:buSzPts val="1600"/>
              <a:buFont typeface="Noto Sans Symbols"/>
              <a:buChar char="⚫"/>
            </a:pPr>
            <a:endParaRPr lang="en-US" sz="1800" b="0" i="0" u="none" strike="noStrike" cap="none" dirty="0">
              <a:solidFill>
                <a:schemeClr val="dk1"/>
              </a:solidFill>
              <a:latin typeface="Source Sans Pro"/>
              <a:ea typeface="Source Sans Pro"/>
              <a:cs typeface="Source Sans Pro"/>
              <a:sym typeface="Source Sans Pro"/>
            </a:endParaRPr>
          </a:p>
          <a:p>
            <a:pPr marL="216000" marR="0" lvl="2" indent="-216000" algn="just" rtl="0">
              <a:lnSpc>
                <a:spcPct val="110000"/>
              </a:lnSpc>
              <a:spcBef>
                <a:spcPts val="0"/>
              </a:spcBef>
              <a:spcAft>
                <a:spcPts val="0"/>
              </a:spcAft>
              <a:buClr>
                <a:srgbClr val="FFFFFF"/>
              </a:buClr>
              <a:buSzPts val="1600"/>
              <a:buFont typeface="Noto Sans Symbols"/>
              <a:buChar char="⚫"/>
            </a:pPr>
            <a:r>
              <a:rPr lang="en-US" sz="1800" b="0" i="0" u="none" strike="noStrike" cap="none" dirty="0">
                <a:solidFill>
                  <a:schemeClr val="dk1"/>
                </a:solidFill>
                <a:latin typeface="Source Sans Pro"/>
                <a:ea typeface="Source Sans Pro"/>
                <a:cs typeface="Source Sans Pro"/>
                <a:sym typeface="Source Sans Pro"/>
              </a:rPr>
              <a:t>Our solution addresses these challenges by implementing a multi-factor authentication (MFA) system combined with document monitoring and notification features. This solution enhances the security of user authentication through multiple layers of verification, including passwords, one-time passwords (OTPs), and biometric authentication. Additionally, it provides administrators with the ability to monitor uploaded documents for any unauthorized changes or discrepancies, ensuring compliance with regulatory standards and safeguarding the integrity of sensitive financial data.</a:t>
            </a:r>
          </a:p>
          <a:p>
            <a:pPr marL="216000" marR="0" lvl="2" indent="-216000" algn="just" rtl="0">
              <a:lnSpc>
                <a:spcPct val="110000"/>
              </a:lnSpc>
              <a:spcBef>
                <a:spcPts val="0"/>
              </a:spcBef>
              <a:spcAft>
                <a:spcPts val="0"/>
              </a:spcAft>
              <a:buClr>
                <a:srgbClr val="FFFFFF"/>
              </a:buClr>
              <a:buSzPts val="1600"/>
              <a:buFont typeface="Noto Sans Symbols"/>
              <a:buChar char="⚫"/>
            </a:pPr>
            <a:endParaRPr lang="en-US" sz="1800" b="0" i="0" u="none" strike="noStrike" cap="none" dirty="0">
              <a:solidFill>
                <a:schemeClr val="dk1"/>
              </a:solidFill>
              <a:latin typeface="Source Sans Pro"/>
              <a:ea typeface="Source Sans Pro"/>
              <a:cs typeface="Source Sans Pro"/>
              <a:sym typeface="Source Sans Pro"/>
            </a:endParaRPr>
          </a:p>
          <a:p>
            <a:pPr marL="216000" marR="0" lvl="2" indent="-216000" algn="just" rtl="0">
              <a:lnSpc>
                <a:spcPct val="110000"/>
              </a:lnSpc>
              <a:spcBef>
                <a:spcPts val="0"/>
              </a:spcBef>
              <a:spcAft>
                <a:spcPts val="0"/>
              </a:spcAft>
              <a:buClr>
                <a:srgbClr val="FFFFFF"/>
              </a:buClr>
              <a:buSzPts val="1600"/>
              <a:buFont typeface="Noto Sans Symbols"/>
              <a:buChar char="⚫"/>
            </a:pPr>
            <a:r>
              <a:rPr lang="en-US" sz="1800" b="0" i="0" u="none" strike="noStrike" cap="none" dirty="0">
                <a:solidFill>
                  <a:schemeClr val="dk1"/>
                </a:solidFill>
                <a:latin typeface="Source Sans Pro"/>
                <a:ea typeface="Source Sans Pro"/>
                <a:cs typeface="Source Sans Pro"/>
                <a:sym typeface="Source Sans Pro"/>
              </a:rPr>
              <a:t>By providing a comprehensive solution that integrates advanced authentication and document management functionalities, we aim to offer FinTech applications a reliable way to mitigate security risks, enhance user trust, and maintain compliance with industry regulations.</a:t>
            </a:r>
            <a:endParaRPr lang="en-IN" sz="1800" b="0" i="0" u="none" strike="noStrike" cap="none" dirty="0">
              <a:solidFill>
                <a:schemeClr val="dk1"/>
              </a:solidFill>
              <a:latin typeface="Source Sans Pro"/>
              <a:ea typeface="Source Sans Pro"/>
              <a:cs typeface="Source Sans Pro"/>
              <a:sym typeface="Source Sans Pro"/>
            </a:endParaRPr>
          </a:p>
        </p:txBody>
      </p:sp>
      <p:sp>
        <p:nvSpPr>
          <p:cNvPr id="117" name="Google Shape;117;p15"/>
          <p:cNvSpPr txBox="1"/>
          <p:nvPr/>
        </p:nvSpPr>
        <p:spPr>
          <a:xfrm>
            <a:off x="435940" y="323448"/>
            <a:ext cx="10609957" cy="379263"/>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Source Sans Pro"/>
              <a:buNone/>
            </a:pPr>
            <a:r>
              <a:rPr lang="en-US" sz="2400" b="1" i="0" u="none" strike="noStrike" cap="none" dirty="0">
                <a:solidFill>
                  <a:schemeClr val="dk1"/>
                </a:solidFill>
                <a:latin typeface="Source Sans Pro"/>
                <a:ea typeface="Source Sans Pro"/>
                <a:cs typeface="Source Sans Pro"/>
                <a:sym typeface="Source Sans Pro"/>
              </a:rPr>
              <a:t>🚩 Problem statement</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p:nvPr/>
        </p:nvSpPr>
        <p:spPr>
          <a:xfrm>
            <a:off x="425549" y="615552"/>
            <a:ext cx="11340901" cy="5292951"/>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1800"/>
              </a:spcBef>
              <a:spcAft>
                <a:spcPts val="0"/>
              </a:spcAft>
              <a:buClr>
                <a:srgbClr val="F9AE91"/>
              </a:buClr>
              <a:buSzPts val="2000"/>
              <a:buFont typeface="Source Sans Pro"/>
              <a:buNone/>
            </a:pPr>
            <a:r>
              <a:rPr lang="en-US" sz="2000" b="1" i="0" u="none" strike="noStrike" cap="none" dirty="0">
                <a:solidFill>
                  <a:schemeClr val="dk1"/>
                </a:solidFill>
                <a:latin typeface="Source Sans Pro"/>
                <a:ea typeface="Source Sans Pro"/>
                <a:cs typeface="Source Sans Pro"/>
                <a:sym typeface="Source Sans Pro"/>
              </a:rPr>
              <a:t>How it helps to solve the problem?</a:t>
            </a:r>
          </a:p>
          <a:p>
            <a:pPr marL="342900" marR="0" lvl="0" indent="-342900" algn="just" rtl="0">
              <a:lnSpc>
                <a:spcPct val="110000"/>
              </a:lnSpc>
              <a:spcBef>
                <a:spcPts val="1800"/>
              </a:spcBef>
              <a:spcAft>
                <a:spcPts val="0"/>
              </a:spcAft>
              <a:buClr>
                <a:srgbClr val="F9AE91"/>
              </a:buClr>
              <a:buSzPts val="2000"/>
              <a:buFont typeface="Arial" panose="020B0604020202020204" pitchFamily="34" charset="0"/>
              <a:buChar char="•"/>
            </a:pPr>
            <a:r>
              <a:rPr lang="en-US" sz="2000" i="0" u="none" strike="noStrike" cap="none" dirty="0">
                <a:solidFill>
                  <a:schemeClr val="dk1"/>
                </a:solidFill>
                <a:latin typeface="Source Sans Pro"/>
                <a:ea typeface="Source Sans Pro"/>
                <a:cs typeface="Source Sans Pro"/>
                <a:sym typeface="Source Sans Pro"/>
              </a:rPr>
              <a:t>Our approach aims to enhance the security and reliability of the FinTech application by implementing robust authentication, document management, and notification systems.</a:t>
            </a:r>
          </a:p>
          <a:p>
            <a:pPr marL="342900" marR="0" lvl="0" indent="-342900" algn="just" rtl="0">
              <a:lnSpc>
                <a:spcPct val="110000"/>
              </a:lnSpc>
              <a:spcBef>
                <a:spcPts val="1800"/>
              </a:spcBef>
              <a:spcAft>
                <a:spcPts val="0"/>
              </a:spcAft>
              <a:buClr>
                <a:srgbClr val="F9AE91"/>
              </a:buClr>
              <a:buSzPts val="2000"/>
              <a:buFont typeface="Arial" panose="020B0604020202020204" pitchFamily="34" charset="0"/>
              <a:buChar char="•"/>
            </a:pPr>
            <a:r>
              <a:rPr lang="en-US" sz="2000" i="0" u="none" strike="noStrike" cap="none" dirty="0">
                <a:solidFill>
                  <a:schemeClr val="dk1"/>
                </a:solidFill>
                <a:latin typeface="Source Sans Pro"/>
                <a:ea typeface="Source Sans Pro"/>
                <a:cs typeface="Source Sans Pro"/>
                <a:sym typeface="Source Sans Pro"/>
              </a:rPr>
              <a:t>Multi-factor authentication (MFA) ensures secure user access, while continuous document monitoring and real-time notifications help maintain data integrity and keep users informed.</a:t>
            </a:r>
          </a:p>
          <a:p>
            <a:pPr marL="0" marR="0" lvl="0" indent="0" algn="l" rtl="0">
              <a:lnSpc>
                <a:spcPct val="110000"/>
              </a:lnSpc>
              <a:spcBef>
                <a:spcPts val="1800"/>
              </a:spcBef>
              <a:spcAft>
                <a:spcPts val="0"/>
              </a:spcAft>
              <a:buClr>
                <a:srgbClr val="F9AE91"/>
              </a:buClr>
              <a:buSzPts val="2000"/>
              <a:buFont typeface="Source Sans Pro"/>
              <a:buNone/>
            </a:pPr>
            <a:r>
              <a:rPr lang="en-US" sz="2000" b="1" i="0" u="none" strike="noStrike" cap="none" dirty="0">
                <a:solidFill>
                  <a:schemeClr val="dk1"/>
                </a:solidFill>
                <a:latin typeface="Source Sans Pro"/>
                <a:ea typeface="Source Sans Pro"/>
                <a:cs typeface="Source Sans Pro"/>
                <a:sym typeface="Source Sans Pro"/>
              </a:rPr>
              <a:t>Impact Metrics:</a:t>
            </a:r>
          </a:p>
          <a:p>
            <a:pPr marL="342900" marR="0" lvl="0" indent="-342900" algn="just" rtl="0">
              <a:lnSpc>
                <a:spcPct val="110000"/>
              </a:lnSpc>
              <a:spcBef>
                <a:spcPts val="1800"/>
              </a:spcBef>
              <a:spcAft>
                <a:spcPts val="0"/>
              </a:spcAft>
              <a:buClr>
                <a:srgbClr val="F9AE91"/>
              </a:buClr>
              <a:buSzPts val="2000"/>
              <a:buFont typeface="Arial" panose="020B0604020202020204" pitchFamily="34" charset="0"/>
              <a:buChar char="•"/>
            </a:pPr>
            <a:r>
              <a:rPr lang="en-US" sz="2000" i="0" u="none" strike="noStrike" cap="none" dirty="0">
                <a:solidFill>
                  <a:schemeClr val="dk1"/>
                </a:solidFill>
                <a:latin typeface="Source Sans Pro"/>
                <a:ea typeface="Source Sans Pro"/>
                <a:cs typeface="Source Sans Pro"/>
                <a:sym typeface="Source Sans Pro"/>
              </a:rPr>
              <a:t>Authentication Success Rate: Measures the percentage of successful user logins, indicating the effectiveness of the authentication system.</a:t>
            </a:r>
          </a:p>
          <a:p>
            <a:pPr marL="342900" marR="0" lvl="0" indent="-342900" algn="just" rtl="0">
              <a:lnSpc>
                <a:spcPct val="110000"/>
              </a:lnSpc>
              <a:spcBef>
                <a:spcPts val="1800"/>
              </a:spcBef>
              <a:spcAft>
                <a:spcPts val="0"/>
              </a:spcAft>
              <a:buClr>
                <a:srgbClr val="F9AE91"/>
              </a:buClr>
              <a:buSzPts val="2000"/>
              <a:buFont typeface="Arial" panose="020B0604020202020204" pitchFamily="34" charset="0"/>
              <a:buChar char="•"/>
            </a:pPr>
            <a:r>
              <a:rPr lang="en-US" sz="2000" i="0" u="none" strike="noStrike" cap="none" dirty="0">
                <a:solidFill>
                  <a:schemeClr val="dk1"/>
                </a:solidFill>
                <a:latin typeface="Source Sans Pro"/>
                <a:ea typeface="Source Sans Pro"/>
                <a:cs typeface="Source Sans Pro"/>
                <a:sym typeface="Source Sans Pro"/>
              </a:rPr>
              <a:t>Average Document Processing Time: Indicates the efficiency of document management processes, helping identify bottlenecks and optimize performance.</a:t>
            </a:r>
          </a:p>
          <a:p>
            <a:pPr marL="342900" marR="0" lvl="0" indent="-342900" algn="just" rtl="0">
              <a:lnSpc>
                <a:spcPct val="110000"/>
              </a:lnSpc>
              <a:spcBef>
                <a:spcPts val="1800"/>
              </a:spcBef>
              <a:spcAft>
                <a:spcPts val="0"/>
              </a:spcAft>
              <a:buClr>
                <a:srgbClr val="F9AE91"/>
              </a:buClr>
              <a:buSzPts val="2000"/>
              <a:buFont typeface="Arial" panose="020B0604020202020204" pitchFamily="34" charset="0"/>
              <a:buChar char="•"/>
            </a:pPr>
            <a:r>
              <a:rPr lang="en-US" sz="2000" i="0" u="none" strike="noStrike" cap="none" dirty="0">
                <a:solidFill>
                  <a:schemeClr val="dk1"/>
                </a:solidFill>
                <a:latin typeface="Source Sans Pro"/>
                <a:ea typeface="Source Sans Pro"/>
                <a:cs typeface="Source Sans Pro"/>
                <a:sym typeface="Source Sans Pro"/>
              </a:rPr>
              <a:t>Compliance with Regulatory Standards: Evaluates the application's adherence to industry regulations such as GDPR, PCI-DSS, ensuring data protection and legal compliance.</a:t>
            </a:r>
          </a:p>
        </p:txBody>
      </p:sp>
      <p:sp>
        <p:nvSpPr>
          <p:cNvPr id="123" name="Google Shape;123;p16"/>
          <p:cNvSpPr txBox="1"/>
          <p:nvPr/>
        </p:nvSpPr>
        <p:spPr>
          <a:xfrm>
            <a:off x="286528" y="236289"/>
            <a:ext cx="12578399" cy="379263"/>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Source Sans Pro"/>
              <a:buNone/>
            </a:pPr>
            <a:r>
              <a:rPr lang="en-US" sz="2400" b="1" i="0" u="none" strike="noStrike" cap="none" dirty="0">
                <a:solidFill>
                  <a:schemeClr val="dk1"/>
                </a:solidFill>
                <a:latin typeface="Source Sans Pro"/>
                <a:ea typeface="Source Sans Pro"/>
                <a:cs typeface="Source Sans Pro"/>
                <a:sym typeface="Source Sans Pro"/>
              </a:rPr>
              <a:t>💡 Solution</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7C5699-6299-6C6E-D0A3-B18E3C64C6A9}"/>
              </a:ext>
            </a:extLst>
          </p:cNvPr>
          <p:cNvSpPr txBox="1"/>
          <p:nvPr/>
        </p:nvSpPr>
        <p:spPr>
          <a:xfrm>
            <a:off x="675409" y="163666"/>
            <a:ext cx="9757064" cy="6247864"/>
          </a:xfrm>
          <a:prstGeom prst="rect">
            <a:avLst/>
          </a:prstGeom>
          <a:noFill/>
        </p:spPr>
        <p:txBody>
          <a:bodyPr wrap="square">
            <a:spAutoFit/>
          </a:bodyPr>
          <a:lstStyle/>
          <a:p>
            <a:pPr algn="just"/>
            <a:r>
              <a:rPr lang="en-US" sz="2000" b="1" dirty="0">
                <a:latin typeface="Source Sans Pro" panose="020B0503030403020204" pitchFamily="34" charset="0"/>
                <a:ea typeface="Source Sans Pro" panose="020B0503030403020204" pitchFamily="34" charset="0"/>
              </a:rPr>
              <a:t>Frameworks/Technologies Stacks to be Used:</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Authentication: Auth0, Firebase Authentication</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Document Management: AWS S3, Azure Blob Storage</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Notification System: Firebase Cloud Messaging, Amazon SNS</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Backend: Node.js, Express.js</a:t>
            </a:r>
          </a:p>
          <a:p>
            <a:pPr algn="just"/>
            <a:endParaRPr lang="en-US" sz="2000" b="1" dirty="0">
              <a:latin typeface="Source Sans Pro" panose="020B0503030403020204" pitchFamily="34" charset="0"/>
              <a:ea typeface="Source Sans Pro" panose="020B0503030403020204" pitchFamily="34" charset="0"/>
            </a:endParaRPr>
          </a:p>
          <a:p>
            <a:pPr algn="just"/>
            <a:r>
              <a:rPr lang="en-US" sz="2000" b="1" dirty="0">
                <a:latin typeface="Source Sans Pro" panose="020B0503030403020204" pitchFamily="34" charset="0"/>
                <a:ea typeface="Source Sans Pro" panose="020B0503030403020204" pitchFamily="34" charset="0"/>
              </a:rPr>
              <a:t>Assumptions, Constraints, and Solution Decision Points:</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Assumptions: Reliable internet connectivity for OTP delivery and notification services.</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Constraints: Adherence to cloud provider security practices for data encryption and compliance.</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Decision Points: Chosen technologies based on scalability, reliability, and ease of integration with existing systems.</a:t>
            </a:r>
          </a:p>
          <a:p>
            <a:pPr algn="just"/>
            <a:endParaRPr lang="en-US" sz="2000" dirty="0">
              <a:latin typeface="Source Sans Pro" panose="020B0503030403020204" pitchFamily="34" charset="0"/>
              <a:ea typeface="Source Sans Pro" panose="020B0503030403020204" pitchFamily="34" charset="0"/>
            </a:endParaRPr>
          </a:p>
          <a:p>
            <a:pPr algn="just"/>
            <a:r>
              <a:rPr lang="en-US" sz="2000" b="1" dirty="0">
                <a:latin typeface="Source Sans Pro" panose="020B0503030403020204" pitchFamily="34" charset="0"/>
                <a:ea typeface="Source Sans Pro" panose="020B0503030403020204" pitchFamily="34" charset="0"/>
              </a:rPr>
              <a:t>Ease of Implementation and Effectiveness:</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Implementation: Integration with chosen frameworks and cloud services is straightforward, supported by well-documented APIs and SDKs.</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Effectiveness: The solution effectively addresses security, compliance, and user experience requirements, enhancing the overall reliability and trustworthiness of the FinTech application.</a:t>
            </a:r>
          </a:p>
          <a:p>
            <a:pPr algn="just"/>
            <a:endParaRPr lang="en-US" sz="2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987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22E18B-75AD-F10C-6F5F-3949DE42F8C3}"/>
              </a:ext>
            </a:extLst>
          </p:cNvPr>
          <p:cNvSpPr txBox="1"/>
          <p:nvPr/>
        </p:nvSpPr>
        <p:spPr>
          <a:xfrm>
            <a:off x="1132609" y="2144221"/>
            <a:ext cx="10089573" cy="1631216"/>
          </a:xfrm>
          <a:prstGeom prst="rect">
            <a:avLst/>
          </a:prstGeom>
          <a:noFill/>
        </p:spPr>
        <p:txBody>
          <a:bodyPr wrap="square">
            <a:spAutoFit/>
          </a:bodyPr>
          <a:lstStyle/>
          <a:p>
            <a:pPr algn="just"/>
            <a:r>
              <a:rPr lang="en-US" sz="2000" b="1" dirty="0">
                <a:latin typeface="Source Sans Pro" panose="020B0503030403020204" pitchFamily="34" charset="0"/>
                <a:ea typeface="Source Sans Pro" panose="020B0503030403020204" pitchFamily="34" charset="0"/>
              </a:rPr>
              <a:t>Extent of Scalability/Usability:</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Scalability: The chosen technologies offer scalability to handle increased user loads and data volumes, ensuring the application can grow to meet future demands.</a:t>
            </a:r>
          </a:p>
          <a:p>
            <a:pPr marL="342900" indent="-342900" algn="jus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Usability: Intuitive user interfaces and seamless integration with existing systems ensure usability and user satisfaction.</a:t>
            </a:r>
          </a:p>
        </p:txBody>
      </p:sp>
    </p:spTree>
    <p:extLst>
      <p:ext uri="{BB962C8B-B14F-4D97-AF65-F5344CB8AC3E}">
        <p14:creationId xmlns:p14="http://schemas.microsoft.com/office/powerpoint/2010/main" val="102850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431999" y="1307146"/>
            <a:ext cx="11455201" cy="5292951"/>
          </a:xfrm>
          <a:prstGeom prst="rect">
            <a:avLst/>
          </a:prstGeom>
          <a:noFill/>
          <a:ln>
            <a:noFill/>
          </a:ln>
        </p:spPr>
        <p:txBody>
          <a:bodyPr spcFirstLastPara="1" wrap="square" lIns="0" tIns="0" rIns="0" bIns="0" anchor="t" anchorCtr="0">
            <a:noAutofit/>
          </a:bodyPr>
          <a:lstStyle/>
          <a:p>
            <a:pPr marL="0" marR="0" lvl="1" indent="0" algn="l" rtl="0">
              <a:lnSpc>
                <a:spcPct val="110000"/>
              </a:lnSpc>
              <a:spcBef>
                <a:spcPts val="0"/>
              </a:spcBef>
              <a:spcAft>
                <a:spcPts val="0"/>
              </a:spcAft>
              <a:buClr>
                <a:schemeClr val="dk2"/>
              </a:buClr>
              <a:buSzPts val="2000"/>
              <a:buFont typeface="Source Sans Pro"/>
              <a:buNone/>
            </a:pPr>
            <a:r>
              <a:rPr lang="en-IN" sz="2000" b="1" i="0" u="none" strike="noStrike" cap="none" dirty="0">
                <a:solidFill>
                  <a:schemeClr val="dk1"/>
                </a:solidFill>
                <a:latin typeface="Source Sans Pro"/>
                <a:ea typeface="Source Sans Pro"/>
                <a:cs typeface="Source Sans Pro"/>
                <a:sym typeface="Source Sans Pro"/>
              </a:rPr>
              <a:t>Flow Chart and Complete Overflow can be find in the given link</a:t>
            </a:r>
          </a:p>
          <a:p>
            <a:pPr marL="0" marR="0" lvl="1" indent="0" algn="l" rtl="0">
              <a:lnSpc>
                <a:spcPct val="110000"/>
              </a:lnSpc>
              <a:spcBef>
                <a:spcPts val="0"/>
              </a:spcBef>
              <a:spcAft>
                <a:spcPts val="0"/>
              </a:spcAft>
              <a:buClr>
                <a:schemeClr val="dk2"/>
              </a:buClr>
              <a:buSzPts val="2000"/>
              <a:buFont typeface="Source Sans Pro"/>
              <a:buNone/>
            </a:pPr>
            <a:endParaRPr lang="en-IN" sz="2000" dirty="0">
              <a:solidFill>
                <a:schemeClr val="dk1"/>
              </a:solidFill>
              <a:latin typeface="Source Sans Pro"/>
              <a:ea typeface="Source Sans Pro"/>
              <a:cs typeface="Source Sans Pro"/>
              <a:sym typeface="Source Sans Pro"/>
            </a:endParaRPr>
          </a:p>
          <a:p>
            <a:pPr marL="0" marR="0" lvl="1" indent="0" algn="l" rtl="0">
              <a:lnSpc>
                <a:spcPct val="110000"/>
              </a:lnSpc>
              <a:spcBef>
                <a:spcPts val="0"/>
              </a:spcBef>
              <a:spcAft>
                <a:spcPts val="0"/>
              </a:spcAft>
              <a:buClr>
                <a:schemeClr val="dk2"/>
              </a:buClr>
              <a:buSzPts val="2000"/>
              <a:buFont typeface="Source Sans Pro"/>
              <a:buNone/>
            </a:pPr>
            <a:r>
              <a:rPr lang="en-IN" sz="2000" b="0" i="0" u="none" strike="noStrike" cap="none" dirty="0">
                <a:solidFill>
                  <a:srgbClr val="0000FF"/>
                </a:solidFill>
                <a:latin typeface="Source Sans Pro"/>
                <a:ea typeface="Source Sans Pro"/>
                <a:cs typeface="Source Sans Pro"/>
                <a:sym typeface="Source Sans Pro"/>
              </a:rPr>
              <a:t>https://www.canva.com/design/DAGEWmtCnc0/HFshdioealdB37uaO6j1xg/edit?utm_content=DAGEWmtCnc0&amp;utm_campaign=designshare&amp;utm_medium=link2&amp;utm_source=sharebutton</a:t>
            </a:r>
            <a:endParaRPr sz="2000" b="0" i="0" u="none" strike="noStrike" cap="none" dirty="0">
              <a:solidFill>
                <a:srgbClr val="0000FF"/>
              </a:solidFill>
              <a:latin typeface="Source Sans Pro"/>
              <a:ea typeface="Source Sans Pro"/>
              <a:cs typeface="Source Sans Pro"/>
              <a:sym typeface="Source Sans Pro"/>
            </a:endParaRPr>
          </a:p>
        </p:txBody>
      </p:sp>
      <p:sp>
        <p:nvSpPr>
          <p:cNvPr id="129" name="Google Shape;129;p17"/>
          <p:cNvSpPr txBox="1"/>
          <p:nvPr/>
        </p:nvSpPr>
        <p:spPr>
          <a:xfrm>
            <a:off x="432000" y="699012"/>
            <a:ext cx="12578399" cy="379263"/>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Source Sans Pro"/>
              <a:buNone/>
            </a:pPr>
            <a:r>
              <a:rPr lang="en-US" sz="2400" b="1" i="0" u="none" strike="noStrike" cap="none">
                <a:solidFill>
                  <a:schemeClr val="dk1"/>
                </a:solidFill>
                <a:latin typeface="Source Sans Pro"/>
                <a:ea typeface="Source Sans Pro"/>
                <a:cs typeface="Source Sans Pro"/>
                <a:sym typeface="Source Sans Pro"/>
              </a:rPr>
              <a:t>📊 Methodology / Architecture diagram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p:nvPr/>
        </p:nvSpPr>
        <p:spPr>
          <a:xfrm>
            <a:off x="431999" y="1368000"/>
            <a:ext cx="11569501" cy="1836567"/>
          </a:xfrm>
          <a:prstGeom prst="rect">
            <a:avLst/>
          </a:prstGeom>
          <a:noFill/>
          <a:ln>
            <a:noFill/>
          </a:ln>
        </p:spPr>
        <p:txBody>
          <a:bodyPr spcFirstLastPara="1" wrap="square" lIns="0" tIns="0" rIns="0" bIns="0" anchor="t" anchorCtr="0">
            <a:noAutofit/>
          </a:bodyPr>
          <a:lstStyle/>
          <a:p>
            <a:pPr marL="101600" marR="0" lvl="0" algn="just" rtl="0">
              <a:lnSpc>
                <a:spcPct val="115000"/>
              </a:lnSpc>
              <a:spcBef>
                <a:spcPts val="0"/>
              </a:spcBef>
              <a:spcAft>
                <a:spcPts val="0"/>
              </a:spcAft>
              <a:buClr>
                <a:srgbClr val="FFFFFF"/>
              </a:buClr>
              <a:buSzPts val="2000"/>
            </a:pPr>
            <a:r>
              <a:rPr lang="en-US" sz="2000" b="1" i="0" u="none" strike="noStrike" cap="none" dirty="0">
                <a:solidFill>
                  <a:schemeClr val="dk1"/>
                </a:solidFill>
                <a:latin typeface="Source Sans Pro"/>
                <a:ea typeface="Source Sans Pro"/>
                <a:cs typeface="Source Sans Pro"/>
                <a:sym typeface="Source Sans Pro"/>
              </a:rPr>
              <a:t>Business Relevance:</a:t>
            </a:r>
          </a:p>
          <a:p>
            <a:pPr marL="444500" marR="0" lvl="0" indent="-342900" algn="just" rtl="0">
              <a:lnSpc>
                <a:spcPct val="115000"/>
              </a:lnSpc>
              <a:spcBef>
                <a:spcPts val="0"/>
              </a:spcBef>
              <a:spcAft>
                <a:spcPts val="0"/>
              </a:spcAft>
              <a:buClr>
                <a:srgbClr val="FFFFFF"/>
              </a:buClr>
              <a:buSzPts val="2000"/>
              <a:buFont typeface="Arial" panose="020B0604020202020204" pitchFamily="34" charset="0"/>
              <a:buChar char="•"/>
            </a:pPr>
            <a:r>
              <a:rPr lang="en-US" sz="2000" b="0" i="0" u="none" strike="noStrike" cap="none" dirty="0">
                <a:solidFill>
                  <a:schemeClr val="dk1"/>
                </a:solidFill>
                <a:latin typeface="Source Sans Pro"/>
                <a:ea typeface="Source Sans Pro"/>
                <a:cs typeface="Source Sans Pro"/>
                <a:sym typeface="Source Sans Pro"/>
              </a:rPr>
              <a:t> Authentication: Ensuring secure access to financial data and transactions is crucial for maintaining trust and compliance with regulatory standards.</a:t>
            </a:r>
          </a:p>
          <a:p>
            <a:pPr marL="444500" marR="0" lvl="0" indent="-342900" algn="just" rtl="0">
              <a:lnSpc>
                <a:spcPct val="115000"/>
              </a:lnSpc>
              <a:spcBef>
                <a:spcPts val="0"/>
              </a:spcBef>
              <a:spcAft>
                <a:spcPts val="0"/>
              </a:spcAft>
              <a:buClr>
                <a:srgbClr val="FFFFFF"/>
              </a:buClr>
              <a:buSzPts val="2000"/>
              <a:buFont typeface="Arial" panose="020B0604020202020204" pitchFamily="34" charset="0"/>
              <a:buChar char="•"/>
            </a:pPr>
            <a:r>
              <a:rPr lang="en-US" sz="2000" b="0" i="0" u="none" strike="noStrike" cap="none" dirty="0">
                <a:solidFill>
                  <a:schemeClr val="dk1"/>
                </a:solidFill>
                <a:latin typeface="Source Sans Pro"/>
                <a:ea typeface="Source Sans Pro"/>
                <a:cs typeface="Source Sans Pro"/>
                <a:sym typeface="Source Sans Pro"/>
              </a:rPr>
              <a:t>Document Management: Proper management and monitoring of uploaded documents are essential for identity verification, compliance with Know Your Customer (KYC) regulations, and fraud prevention.</a:t>
            </a:r>
          </a:p>
          <a:p>
            <a:pPr marL="444500" marR="0" lvl="0" indent="-342900" algn="just" rtl="0">
              <a:lnSpc>
                <a:spcPct val="115000"/>
              </a:lnSpc>
              <a:spcBef>
                <a:spcPts val="0"/>
              </a:spcBef>
              <a:spcAft>
                <a:spcPts val="0"/>
              </a:spcAft>
              <a:buClr>
                <a:srgbClr val="FFFFFF"/>
              </a:buClr>
              <a:buSzPts val="2000"/>
              <a:buFont typeface="Arial" panose="020B0604020202020204" pitchFamily="34" charset="0"/>
              <a:buChar char="•"/>
            </a:pPr>
            <a:r>
              <a:rPr lang="en-US" sz="2000" b="0" i="0" u="none" strike="noStrike" cap="none" dirty="0">
                <a:solidFill>
                  <a:schemeClr val="dk1"/>
                </a:solidFill>
                <a:latin typeface="Source Sans Pro"/>
                <a:ea typeface="Source Sans Pro"/>
                <a:cs typeface="Source Sans Pro"/>
                <a:sym typeface="Source Sans Pro"/>
              </a:rPr>
              <a:t>Notification System: Timely notifications help users stay informed about important updates, such as document approvals, account activities, or security alerts.</a:t>
            </a:r>
          </a:p>
          <a:p>
            <a:pPr marL="444500" marR="0" lvl="0" indent="-342900" algn="just" rtl="0">
              <a:lnSpc>
                <a:spcPct val="115000"/>
              </a:lnSpc>
              <a:spcBef>
                <a:spcPts val="0"/>
              </a:spcBef>
              <a:spcAft>
                <a:spcPts val="0"/>
              </a:spcAft>
              <a:buClr>
                <a:srgbClr val="FFFFFF"/>
              </a:buClr>
              <a:buSzPts val="2000"/>
              <a:buFont typeface="Arial" panose="020B0604020202020204" pitchFamily="34" charset="0"/>
              <a:buChar char="•"/>
            </a:pPr>
            <a:r>
              <a:rPr lang="en-US" sz="2000" b="0" i="0" u="none" strike="noStrike" cap="none" dirty="0">
                <a:solidFill>
                  <a:schemeClr val="dk1"/>
                </a:solidFill>
                <a:latin typeface="Source Sans Pro"/>
                <a:ea typeface="Source Sans Pro"/>
                <a:cs typeface="Source Sans Pro"/>
                <a:sym typeface="Source Sans Pro"/>
              </a:rPr>
              <a:t>User Interfaces: User-friendly interfaces for both customers and administrators enhance user experience and productivity, leading to higher customer satisfaction and retention.</a:t>
            </a:r>
          </a:p>
        </p:txBody>
      </p:sp>
      <p:sp>
        <p:nvSpPr>
          <p:cNvPr id="135" name="Google Shape;135;p18"/>
          <p:cNvSpPr txBox="1"/>
          <p:nvPr/>
        </p:nvSpPr>
        <p:spPr>
          <a:xfrm>
            <a:off x="432000" y="759866"/>
            <a:ext cx="12578399" cy="379263"/>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Source Sans Pro"/>
              <a:buNone/>
            </a:pPr>
            <a:r>
              <a:rPr lang="en-US" sz="2400" b="1" i="0" u="none" strike="noStrike" cap="none">
                <a:solidFill>
                  <a:schemeClr val="dk1"/>
                </a:solidFill>
                <a:latin typeface="Source Sans Pro"/>
                <a:ea typeface="Source Sans Pro"/>
                <a:cs typeface="Source Sans Pro"/>
                <a:sym typeface="Source Sans Pro"/>
              </a:rPr>
              <a:t>🚀 Future Scope</a:t>
            </a:r>
            <a:endParaRPr sz="1800" b="0" i="0" u="none" strike="noStrike" cap="none">
              <a:solidFill>
                <a:schemeClr val="dk1"/>
              </a:solidFill>
              <a:latin typeface="Calibri"/>
              <a:ea typeface="Calibri"/>
              <a:cs typeface="Calibri"/>
              <a:sym typeface="Calibri"/>
            </a:endParaRPr>
          </a:p>
        </p:txBody>
      </p:sp>
      <p:sp>
        <p:nvSpPr>
          <p:cNvPr id="136" name="Google Shape;136;p18"/>
          <p:cNvSpPr txBox="1"/>
          <p:nvPr/>
        </p:nvSpPr>
        <p:spPr>
          <a:xfrm>
            <a:off x="3055069" y="8337676"/>
            <a:ext cx="12578399" cy="379263"/>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000000"/>
              </a:buClr>
              <a:buSzPts val="3800"/>
              <a:buFont typeface="Source Sans Pro"/>
              <a:buNone/>
            </a:pPr>
            <a:r>
              <a:rPr lang="en-US" sz="2400" b="1" i="0" u="none" strike="noStrike" cap="none" dirty="0">
                <a:solidFill>
                  <a:schemeClr val="dk1"/>
                </a:solidFill>
                <a:latin typeface="Source Sans Pro"/>
                <a:ea typeface="Source Sans Pro"/>
                <a:cs typeface="Source Sans Pro"/>
                <a:sym typeface="Source Sans Pro"/>
              </a:rPr>
              <a:t>🎯 Impact / Novelty</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p:nvPr/>
        </p:nvSpPr>
        <p:spPr>
          <a:xfrm>
            <a:off x="534654" y="1440737"/>
            <a:ext cx="11122691" cy="1836567"/>
          </a:xfrm>
          <a:prstGeom prst="rect">
            <a:avLst/>
          </a:prstGeom>
          <a:noFill/>
          <a:ln>
            <a:noFill/>
          </a:ln>
        </p:spPr>
        <p:txBody>
          <a:bodyPr spcFirstLastPara="1" wrap="square" lIns="0" tIns="0" rIns="0" bIns="0" anchor="t" anchorCtr="0">
            <a:noAutofit/>
          </a:bodyPr>
          <a:lstStyle/>
          <a:p>
            <a:pPr marL="101600" marR="0" lvl="0" algn="just" rtl="0">
              <a:lnSpc>
                <a:spcPct val="115000"/>
              </a:lnSpc>
              <a:spcBef>
                <a:spcPts val="0"/>
              </a:spcBef>
              <a:spcAft>
                <a:spcPts val="0"/>
              </a:spcAft>
              <a:buClr>
                <a:srgbClr val="FFFFFF"/>
              </a:buClr>
              <a:buSzPts val="2000"/>
            </a:pPr>
            <a:r>
              <a:rPr lang="en-US" sz="2000" b="1" i="0" u="none" strike="noStrike" cap="none" dirty="0">
                <a:solidFill>
                  <a:schemeClr val="dk1"/>
                </a:solidFill>
                <a:latin typeface="Source Sans Pro"/>
                <a:ea typeface="Source Sans Pro"/>
                <a:cs typeface="Source Sans Pro"/>
                <a:sym typeface="Source Sans Pro"/>
              </a:rPr>
              <a:t>Optimization:</a:t>
            </a:r>
          </a:p>
          <a:p>
            <a:pPr marL="457200" marR="0" lvl="0" indent="-355600" algn="just" rtl="0">
              <a:lnSpc>
                <a:spcPct val="115000"/>
              </a:lnSpc>
              <a:spcBef>
                <a:spcPts val="0"/>
              </a:spcBef>
              <a:spcAft>
                <a:spcPts val="0"/>
              </a:spcAft>
              <a:buClr>
                <a:srgbClr val="FFFFFF"/>
              </a:buClr>
              <a:buSzPts val="2000"/>
              <a:buFont typeface="Source Sans Pro"/>
              <a:buChar char="●"/>
            </a:pPr>
            <a:r>
              <a:rPr lang="en-US" sz="2000" b="0" i="0" u="none" strike="noStrike" cap="none" dirty="0">
                <a:solidFill>
                  <a:schemeClr val="dk1"/>
                </a:solidFill>
                <a:latin typeface="Source Sans Pro"/>
                <a:ea typeface="Source Sans Pro"/>
                <a:cs typeface="Source Sans Pro"/>
                <a:sym typeface="Source Sans Pro"/>
              </a:rPr>
              <a:t>Scalability: The architecture should be designed to scale horizontally to handle increased user traffic and data volume efficiently, ensuring optimal performance during peak usage periods.</a:t>
            </a:r>
          </a:p>
          <a:p>
            <a:pPr marL="457200" marR="0" lvl="0" indent="-355600" algn="just" rtl="0">
              <a:lnSpc>
                <a:spcPct val="115000"/>
              </a:lnSpc>
              <a:spcBef>
                <a:spcPts val="0"/>
              </a:spcBef>
              <a:spcAft>
                <a:spcPts val="0"/>
              </a:spcAft>
              <a:buClr>
                <a:srgbClr val="FFFFFF"/>
              </a:buClr>
              <a:buSzPts val="2000"/>
              <a:buFont typeface="Source Sans Pro"/>
              <a:buChar char="●"/>
            </a:pPr>
            <a:r>
              <a:rPr lang="en-US" sz="2000" b="0" i="0" u="none" strike="noStrike" cap="none" dirty="0">
                <a:solidFill>
                  <a:schemeClr val="dk1"/>
                </a:solidFill>
                <a:latin typeface="Source Sans Pro"/>
                <a:ea typeface="Source Sans Pro"/>
                <a:cs typeface="Source Sans Pro"/>
                <a:sym typeface="Source Sans Pro"/>
              </a:rPr>
              <a:t>Resource Management: Efficient allocation and utilization of resources, such as server resources, database connections, and network bandwidth, help optimize system performance and reduce costs.</a:t>
            </a:r>
          </a:p>
          <a:p>
            <a:pPr marL="457200" marR="0" lvl="0" indent="-355600" algn="just" rtl="0">
              <a:lnSpc>
                <a:spcPct val="115000"/>
              </a:lnSpc>
              <a:spcBef>
                <a:spcPts val="0"/>
              </a:spcBef>
              <a:spcAft>
                <a:spcPts val="0"/>
              </a:spcAft>
              <a:buClr>
                <a:srgbClr val="FFFFFF"/>
              </a:buClr>
              <a:buSzPts val="2000"/>
              <a:buFont typeface="Source Sans Pro"/>
              <a:buChar char="●"/>
            </a:pPr>
            <a:r>
              <a:rPr lang="en-US" sz="2000" b="0" i="0" u="none" strike="noStrike" cap="none" dirty="0">
                <a:solidFill>
                  <a:schemeClr val="dk1"/>
                </a:solidFill>
                <a:latin typeface="Source Sans Pro"/>
                <a:ea typeface="Source Sans Pro"/>
                <a:cs typeface="Source Sans Pro"/>
                <a:sym typeface="Source Sans Pro"/>
              </a:rPr>
              <a:t>Load Balancing: Implementing load balancing techniques distributes incoming traffic across multiple servers, preventing overloading and improving system reliability and availability.</a:t>
            </a:r>
          </a:p>
          <a:p>
            <a:pPr marL="101600" marR="0" lvl="0" algn="just" rtl="0">
              <a:lnSpc>
                <a:spcPct val="115000"/>
              </a:lnSpc>
              <a:spcBef>
                <a:spcPts val="0"/>
              </a:spcBef>
              <a:spcAft>
                <a:spcPts val="0"/>
              </a:spcAft>
              <a:buClr>
                <a:srgbClr val="FFFFFF"/>
              </a:buClr>
              <a:buSzPts val="2000"/>
            </a:pPr>
            <a:endParaRPr lang="en-IN" sz="2000" b="0" i="0" u="none" strike="noStrike" cap="none" dirty="0">
              <a:solidFill>
                <a:schemeClr val="dk1"/>
              </a:solidFill>
              <a:latin typeface="Source Sans Pro"/>
              <a:ea typeface="Source Sans Pro"/>
              <a:cs typeface="Source Sans Pro"/>
              <a:sym typeface="Source Sans Pro"/>
            </a:endParaRPr>
          </a:p>
        </p:txBody>
      </p:sp>
      <p:sp>
        <p:nvSpPr>
          <p:cNvPr id="135" name="Google Shape;135;p18"/>
          <p:cNvSpPr txBox="1"/>
          <p:nvPr/>
        </p:nvSpPr>
        <p:spPr>
          <a:xfrm>
            <a:off x="432000" y="759866"/>
            <a:ext cx="12578399" cy="379263"/>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Source Sans Pro"/>
              <a:buNone/>
            </a:pPr>
            <a:r>
              <a:rPr lang="en-US" sz="2400" b="1" i="0" u="none" strike="noStrike" cap="none">
                <a:solidFill>
                  <a:schemeClr val="dk1"/>
                </a:solidFill>
                <a:latin typeface="Source Sans Pro"/>
                <a:ea typeface="Source Sans Pro"/>
                <a:cs typeface="Source Sans Pro"/>
                <a:sym typeface="Source Sans Pro"/>
              </a:rPr>
              <a:t>🚀 Future Scope</a:t>
            </a:r>
            <a:endParaRPr sz="1800" b="0" i="0" u="none" strike="noStrike" cap="none">
              <a:solidFill>
                <a:schemeClr val="dk1"/>
              </a:solidFill>
              <a:latin typeface="Calibri"/>
              <a:ea typeface="Calibri"/>
              <a:cs typeface="Calibri"/>
              <a:sym typeface="Calibri"/>
            </a:endParaRPr>
          </a:p>
        </p:txBody>
      </p:sp>
      <p:sp>
        <p:nvSpPr>
          <p:cNvPr id="136" name="Google Shape;136;p18"/>
          <p:cNvSpPr txBox="1"/>
          <p:nvPr/>
        </p:nvSpPr>
        <p:spPr>
          <a:xfrm>
            <a:off x="3055069" y="8337676"/>
            <a:ext cx="12578399" cy="379263"/>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000000"/>
              </a:buClr>
              <a:buSzPts val="3800"/>
              <a:buFont typeface="Source Sans Pro"/>
              <a:buNone/>
            </a:pPr>
            <a:r>
              <a:rPr lang="en-US" sz="2400" b="1" i="0" u="none" strike="noStrike" cap="none" dirty="0">
                <a:solidFill>
                  <a:schemeClr val="dk1"/>
                </a:solidFill>
                <a:latin typeface="Source Sans Pro"/>
                <a:ea typeface="Source Sans Pro"/>
                <a:cs typeface="Source Sans Pro"/>
                <a:sym typeface="Source Sans Pro"/>
              </a:rPr>
              <a:t>🎯 Impact / Novelty</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7303289"/>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1154</Words>
  <Application>Microsoft Office PowerPoint</Application>
  <PresentationFormat>Widescreen</PresentationFormat>
  <Paragraphs>71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Noto Sans Symbols</vt:lpstr>
      <vt:lpstr>Source Sans Pro</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 S M</dc:creator>
  <cp:lastModifiedBy>Anu S M</cp:lastModifiedBy>
  <cp:revision>1</cp:revision>
  <dcterms:modified xsi:type="dcterms:W3CDTF">2024-05-05T11:34:52Z</dcterms:modified>
</cp:coreProperties>
</file>