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Libre Franklin"/>
      <p:regular r:id="rId24"/>
      <p:bold r:id="rId25"/>
      <p:italic r:id="rId26"/>
      <p:boldItalic r:id="rId27"/>
    </p:embeddedFont>
    <p:embeddedFont>
      <p:font typeface="Franklin Gothic"/>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siwyyjDozCPAPxTa1O0ehjGvR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Franklin-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italic.fntdata"/><Relationship Id="rId25" Type="http://schemas.openxmlformats.org/officeDocument/2006/relationships/font" Target="fonts/LibreFranklin-bold.fntdata"/><Relationship Id="rId28" Type="http://schemas.openxmlformats.org/officeDocument/2006/relationships/font" Target="fonts/FranklinGothic-bold.fntdata"/><Relationship Id="rId27" Type="http://schemas.openxmlformats.org/officeDocument/2006/relationships/font" Target="fonts/LibreFranklin-bold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30f8b6ce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c930f8b6ce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930f8b6ce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c930f8b6c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930f8b6ce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c930f8b6ce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930f8b6ce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c930f8b6c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930f8b6c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c930f8b6c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930f8b6ce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c930f8b6ce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30f8b6ce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c930f8b6c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930f8b6c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c930f8b6c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PROJECT</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rPr>
              <a:t>S.K.Anulatha - College of Engineering Guindy , Anna University</a:t>
            </a:r>
            <a:endParaRPr b="1" sz="2000">
              <a:solidFill>
                <a:srgbClr val="1482AB"/>
              </a:solidFill>
            </a:endParaRPr>
          </a:p>
          <a:p>
            <a:pPr indent="0" lvl="0" marL="0" marR="0" rtl="0" algn="l">
              <a:spcBef>
                <a:spcPts val="0"/>
              </a:spcBef>
              <a:spcAft>
                <a:spcPts val="0"/>
              </a:spcAft>
              <a:buNone/>
            </a:pPr>
            <a:r>
              <a:rPr b="1" lang="en-IN" sz="2000">
                <a:solidFill>
                  <a:srgbClr val="1482AB"/>
                </a:solidFill>
              </a:rPr>
              <a:t>Roll number: 2021115014</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c930f8b6ce_0_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53" name="Google Shape;153;g2c930f8b6ce_0_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t/>
            </a:r>
            <a:endParaRPr sz="2400">
              <a:solidFill>
                <a:srgbClr val="0F0F0F"/>
              </a:solidFill>
            </a:endParaRPr>
          </a:p>
        </p:txBody>
      </p:sp>
      <p:pic>
        <p:nvPicPr>
          <p:cNvPr id="154" name="Google Shape;154;g2c930f8b6ce_0_19"/>
          <p:cNvPicPr preferRelativeResize="0"/>
          <p:nvPr/>
        </p:nvPicPr>
        <p:blipFill>
          <a:blip r:embed="rId3">
            <a:alphaModFix/>
          </a:blip>
          <a:stretch>
            <a:fillRect/>
          </a:stretch>
        </p:blipFill>
        <p:spPr>
          <a:xfrm>
            <a:off x="581200" y="1302025"/>
            <a:ext cx="10948349" cy="5048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c930f8b6ce_0_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60" name="Google Shape;160;g2c930f8b6ce_0_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t/>
            </a:r>
            <a:endParaRPr sz="2400">
              <a:solidFill>
                <a:srgbClr val="0F0F0F"/>
              </a:solidFill>
            </a:endParaRPr>
          </a:p>
        </p:txBody>
      </p:sp>
      <p:pic>
        <p:nvPicPr>
          <p:cNvPr id="161" name="Google Shape;161;g2c930f8b6ce_0_26"/>
          <p:cNvPicPr preferRelativeResize="0"/>
          <p:nvPr/>
        </p:nvPicPr>
        <p:blipFill>
          <a:blip r:embed="rId3">
            <a:alphaModFix/>
          </a:blip>
          <a:stretch>
            <a:fillRect/>
          </a:stretch>
        </p:blipFill>
        <p:spPr>
          <a:xfrm>
            <a:off x="701563" y="1185337"/>
            <a:ext cx="10788875" cy="490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c930f8b6ce_0_3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67" name="Google Shape;167;g2c930f8b6ce_0_3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t/>
            </a:r>
            <a:endParaRPr sz="2400">
              <a:solidFill>
                <a:srgbClr val="0F0F0F"/>
              </a:solidFill>
            </a:endParaRPr>
          </a:p>
        </p:txBody>
      </p:sp>
      <p:pic>
        <p:nvPicPr>
          <p:cNvPr id="168" name="Google Shape;168;g2c930f8b6ce_0_35"/>
          <p:cNvPicPr preferRelativeResize="0"/>
          <p:nvPr/>
        </p:nvPicPr>
        <p:blipFill>
          <a:blip r:embed="rId3">
            <a:alphaModFix/>
          </a:blip>
          <a:stretch>
            <a:fillRect/>
          </a:stretch>
        </p:blipFill>
        <p:spPr>
          <a:xfrm>
            <a:off x="581200" y="1302025"/>
            <a:ext cx="10846877" cy="5083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c930f8b6ce_0_5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4" name="Google Shape;174;g2c930f8b6ce_0_5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t/>
            </a:r>
            <a:endParaRPr sz="2400">
              <a:solidFill>
                <a:srgbClr val="0F0F0F"/>
              </a:solidFill>
            </a:endParaRPr>
          </a:p>
        </p:txBody>
      </p:sp>
      <p:pic>
        <p:nvPicPr>
          <p:cNvPr id="175" name="Google Shape;175;g2c930f8b6ce_0_55"/>
          <p:cNvPicPr preferRelativeResize="0"/>
          <p:nvPr/>
        </p:nvPicPr>
        <p:blipFill>
          <a:blip r:embed="rId3">
            <a:alphaModFix/>
          </a:blip>
          <a:stretch>
            <a:fillRect/>
          </a:stretch>
        </p:blipFill>
        <p:spPr>
          <a:xfrm>
            <a:off x="581200" y="1302025"/>
            <a:ext cx="10904850" cy="5068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c930f8b6ce_0_4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pic>
        <p:nvPicPr>
          <p:cNvPr id="181" name="Google Shape;181;g2c930f8b6ce_0_42"/>
          <p:cNvPicPr preferRelativeResize="0"/>
          <p:nvPr/>
        </p:nvPicPr>
        <p:blipFill>
          <a:blip r:embed="rId3">
            <a:alphaModFix/>
          </a:blip>
          <a:stretch>
            <a:fillRect/>
          </a:stretch>
        </p:blipFill>
        <p:spPr>
          <a:xfrm>
            <a:off x="3932127" y="928825"/>
            <a:ext cx="5131624" cy="5929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c930f8b6ce_0_4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pic>
        <p:nvPicPr>
          <p:cNvPr id="187" name="Google Shape;187;g2c930f8b6ce_0_49"/>
          <p:cNvPicPr preferRelativeResize="0"/>
          <p:nvPr/>
        </p:nvPicPr>
        <p:blipFill>
          <a:blip r:embed="rId3">
            <a:alphaModFix/>
          </a:blip>
          <a:stretch>
            <a:fillRect/>
          </a:stretch>
        </p:blipFill>
        <p:spPr>
          <a:xfrm>
            <a:off x="4400600" y="1232550"/>
            <a:ext cx="5737050" cy="5486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93" name="Google Shape;193;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17684" lvl="0" marL="306000" rtl="0" algn="l">
              <a:spcBef>
                <a:spcPts val="0"/>
              </a:spcBef>
              <a:spcAft>
                <a:spcPts val="0"/>
              </a:spcAft>
              <a:buSzPts val="1840"/>
              <a:buChar char="◼"/>
            </a:pPr>
            <a:r>
              <a:rPr lang="en-IN" sz="2000"/>
              <a:t>The provided Python code presents a basic implementation of a keylogger using the pynput library for capturing keyboard events and tkinter for creating a simple GUI interface. The keylogger effectively records pressed, held, and released keys, storing the data in both text and JSON formats. It offers functionality to start and stop the keylogging process through the GUI, providing users with a straightforward means of controlling the logger.</a:t>
            </a:r>
            <a:endParaRPr sz="2000"/>
          </a:p>
          <a:p>
            <a:pPr indent="-188595" lvl="0" marL="305435" rtl="0" algn="l">
              <a:spcBef>
                <a:spcPts val="1000"/>
              </a:spcBef>
              <a:spcAft>
                <a:spcPts val="0"/>
              </a:spcAft>
              <a:buNone/>
            </a:pPr>
            <a:r>
              <a:t/>
            </a:r>
            <a:endParaRPr sz="2000"/>
          </a:p>
          <a:p>
            <a:pPr indent="-317684" lvl="0" marL="306000" rtl="0" algn="l">
              <a:spcBef>
                <a:spcPts val="1000"/>
              </a:spcBef>
              <a:spcAft>
                <a:spcPts val="0"/>
              </a:spcAft>
              <a:buSzPts val="1840"/>
              <a:buChar char="◼"/>
            </a:pPr>
            <a:r>
              <a:rPr lang="en-IN" sz="2000"/>
              <a:t>While the current implementation fulfills its primary objective of logging keystrokes, there are several areas for improvement and expansion to enhance its functionality and usability.</a:t>
            </a:r>
            <a:endParaRPr sz="2000"/>
          </a:p>
          <a:p>
            <a:pPr indent="0" lvl="0" marL="0" rtl="0" algn="l">
              <a:lnSpc>
                <a:spcPct val="110000"/>
              </a:lnSpc>
              <a:spcBef>
                <a:spcPts val="0"/>
              </a:spcBef>
              <a:spcAft>
                <a:spcPts val="0"/>
              </a:spcAft>
              <a:buNone/>
            </a:pPr>
            <a:r>
              <a:t/>
            </a:r>
            <a:endParaRPr sz="2000">
              <a:solidFill>
                <a:srgbClr val="0F0F0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298113" lvl="0" marL="306000" rtl="0" algn="l">
              <a:spcBef>
                <a:spcPts val="0"/>
              </a:spcBef>
              <a:spcAft>
                <a:spcPts val="0"/>
              </a:spcAft>
              <a:buSzPct val="91999"/>
              <a:buChar char="◼"/>
            </a:pPr>
            <a:r>
              <a:rPr b="1" lang="en-IN" sz="1800">
                <a:latin typeface="Arial"/>
                <a:ea typeface="Arial"/>
                <a:cs typeface="Arial"/>
                <a:sym typeface="Arial"/>
              </a:rPr>
              <a:t>Increased Demand:</a:t>
            </a:r>
            <a:endParaRPr sz="1800">
              <a:latin typeface="Arial"/>
              <a:ea typeface="Arial"/>
              <a:cs typeface="Arial"/>
              <a:sym typeface="Arial"/>
            </a:endParaRPr>
          </a:p>
          <a:p>
            <a:pPr indent="-298989" lvl="1" marL="630000" rtl="0" algn="l">
              <a:spcBef>
                <a:spcPts val="920"/>
              </a:spcBef>
              <a:spcAft>
                <a:spcPts val="0"/>
              </a:spcAft>
              <a:buSzPct val="92000"/>
              <a:buChar char="◼"/>
            </a:pPr>
            <a:r>
              <a:rPr lang="en-IN" sz="1600">
                <a:latin typeface="Arial"/>
                <a:ea typeface="Arial"/>
                <a:cs typeface="Arial"/>
                <a:sym typeface="Arial"/>
              </a:rPr>
              <a:t>Potential for growth in cybersecurity and parental control.</a:t>
            </a:r>
            <a:endParaRPr/>
          </a:p>
          <a:p>
            <a:pPr indent="-298113" lvl="0" marL="306000" rtl="0" algn="l">
              <a:spcBef>
                <a:spcPts val="960"/>
              </a:spcBef>
              <a:spcAft>
                <a:spcPts val="0"/>
              </a:spcAft>
              <a:buSzPct val="91999"/>
              <a:buChar char="◼"/>
            </a:pPr>
            <a:r>
              <a:rPr b="1" lang="en-IN" sz="1800">
                <a:latin typeface="Arial"/>
                <a:ea typeface="Arial"/>
                <a:cs typeface="Arial"/>
                <a:sym typeface="Arial"/>
              </a:rPr>
              <a:t>Technological Advancements:</a:t>
            </a:r>
            <a:endParaRPr sz="1800">
              <a:latin typeface="Arial"/>
              <a:ea typeface="Arial"/>
              <a:cs typeface="Arial"/>
              <a:sym typeface="Arial"/>
            </a:endParaRPr>
          </a:p>
          <a:p>
            <a:pPr indent="-298989" lvl="1" marL="630000" rtl="0" algn="l">
              <a:spcBef>
                <a:spcPts val="920"/>
              </a:spcBef>
              <a:spcAft>
                <a:spcPts val="0"/>
              </a:spcAft>
              <a:buSzPct val="92000"/>
              <a:buChar char="◼"/>
            </a:pPr>
            <a:r>
              <a:rPr lang="en-IN" sz="1600">
                <a:latin typeface="Arial"/>
                <a:ea typeface="Arial"/>
                <a:cs typeface="Arial"/>
                <a:sym typeface="Arial"/>
              </a:rPr>
              <a:t>Malware developers may create more sophisticated keyloggers.</a:t>
            </a:r>
            <a:endParaRPr/>
          </a:p>
          <a:p>
            <a:pPr indent="-298989" lvl="1" marL="630000" rtl="0" algn="l">
              <a:spcBef>
                <a:spcPts val="920"/>
              </a:spcBef>
              <a:spcAft>
                <a:spcPts val="0"/>
              </a:spcAft>
              <a:buSzPct val="92000"/>
              <a:buChar char="◼"/>
            </a:pPr>
            <a:r>
              <a:rPr lang="en-IN" sz="1600">
                <a:latin typeface="Arial"/>
                <a:ea typeface="Arial"/>
                <a:cs typeface="Arial"/>
                <a:sym typeface="Arial"/>
              </a:rPr>
              <a:t>Keyloggers might be integrated into hardware for stealth.</a:t>
            </a:r>
            <a:endParaRPr/>
          </a:p>
          <a:p>
            <a:pPr indent="-298989" lvl="1" marL="630000" rtl="0" algn="l">
              <a:spcBef>
                <a:spcPts val="920"/>
              </a:spcBef>
              <a:spcAft>
                <a:spcPts val="0"/>
              </a:spcAft>
              <a:buSzPct val="92000"/>
              <a:buChar char="◼"/>
            </a:pPr>
            <a:r>
              <a:rPr lang="en-IN" sz="1600">
                <a:latin typeface="Arial"/>
                <a:ea typeface="Arial"/>
                <a:cs typeface="Arial"/>
                <a:sym typeface="Arial"/>
              </a:rPr>
              <a:t>Cloud-based logging could pose new privacy challenges.</a:t>
            </a:r>
            <a:endParaRPr/>
          </a:p>
          <a:p>
            <a:pPr indent="-298113" lvl="0" marL="306000" rtl="0" algn="l">
              <a:spcBef>
                <a:spcPts val="960"/>
              </a:spcBef>
              <a:spcAft>
                <a:spcPts val="0"/>
              </a:spcAft>
              <a:buSzPct val="91999"/>
              <a:buChar char="◼"/>
            </a:pPr>
            <a:r>
              <a:rPr b="1" lang="en-IN" sz="1800">
                <a:latin typeface="Arial"/>
                <a:ea typeface="Arial"/>
                <a:cs typeface="Arial"/>
                <a:sym typeface="Arial"/>
              </a:rPr>
              <a:t>Legal and Ethical Concerns:</a:t>
            </a:r>
            <a:endParaRPr sz="1800">
              <a:latin typeface="Arial"/>
              <a:ea typeface="Arial"/>
              <a:cs typeface="Arial"/>
              <a:sym typeface="Arial"/>
            </a:endParaRPr>
          </a:p>
          <a:p>
            <a:pPr indent="-298989" lvl="1" marL="630000" rtl="0" algn="l">
              <a:spcBef>
                <a:spcPts val="920"/>
              </a:spcBef>
              <a:spcAft>
                <a:spcPts val="0"/>
              </a:spcAft>
              <a:buSzPct val="92000"/>
              <a:buChar char="◼"/>
            </a:pPr>
            <a:r>
              <a:rPr lang="en-IN" sz="1600">
                <a:latin typeface="Arial"/>
                <a:ea typeface="Arial"/>
                <a:cs typeface="Arial"/>
                <a:sym typeface="Arial"/>
              </a:rPr>
              <a:t>Stricter privacy regulations may limit keylogger use.</a:t>
            </a:r>
            <a:endParaRPr/>
          </a:p>
          <a:p>
            <a:pPr indent="-298989" lvl="1" marL="630000" rtl="0" algn="l">
              <a:spcBef>
                <a:spcPts val="920"/>
              </a:spcBef>
              <a:spcAft>
                <a:spcPts val="0"/>
              </a:spcAft>
              <a:buSzPct val="92000"/>
              <a:buChar char="◼"/>
            </a:pPr>
            <a:r>
              <a:rPr lang="en-IN" sz="1600">
                <a:latin typeface="Arial"/>
                <a:ea typeface="Arial"/>
                <a:cs typeface="Arial"/>
                <a:sym typeface="Arial"/>
              </a:rPr>
              <a:t>Emphasis on transparency and user consent will rise.</a:t>
            </a:r>
            <a:endParaRPr/>
          </a:p>
          <a:p>
            <a:pPr indent="-298113" lvl="0" marL="306000" rtl="0" algn="l">
              <a:spcBef>
                <a:spcPts val="960"/>
              </a:spcBef>
              <a:spcAft>
                <a:spcPts val="0"/>
              </a:spcAft>
              <a:buSzPct val="91999"/>
              <a:buChar char="◼"/>
            </a:pPr>
            <a:r>
              <a:rPr b="1" lang="en-IN" sz="1800">
                <a:latin typeface="Arial"/>
                <a:ea typeface="Arial"/>
                <a:cs typeface="Arial"/>
                <a:sym typeface="Arial"/>
              </a:rPr>
              <a:t>Future Outlook:</a:t>
            </a:r>
            <a:endParaRPr sz="1800">
              <a:latin typeface="Arial"/>
              <a:ea typeface="Arial"/>
              <a:cs typeface="Arial"/>
              <a:sym typeface="Arial"/>
            </a:endParaRPr>
          </a:p>
          <a:p>
            <a:pPr indent="-298989" lvl="1" marL="630000" rtl="0" algn="l">
              <a:spcBef>
                <a:spcPts val="920"/>
              </a:spcBef>
              <a:spcAft>
                <a:spcPts val="0"/>
              </a:spcAft>
              <a:buSzPct val="92000"/>
              <a:buChar char="◼"/>
            </a:pPr>
            <a:r>
              <a:rPr lang="en-IN" sz="1600">
                <a:latin typeface="Arial"/>
                <a:ea typeface="Arial"/>
                <a:cs typeface="Arial"/>
                <a:sym typeface="Arial"/>
              </a:rPr>
              <a:t>Balance needed between utility and ethical user protection.</a:t>
            </a:r>
            <a:endParaRPr/>
          </a:p>
          <a:p>
            <a:pPr indent="-298989" lvl="1" marL="630000" rtl="0" algn="l">
              <a:spcBef>
                <a:spcPts val="920"/>
              </a:spcBef>
              <a:spcAft>
                <a:spcPts val="0"/>
              </a:spcAft>
              <a:buSzPct val="92000"/>
              <a:buChar char="◼"/>
            </a:pPr>
            <a:r>
              <a:rPr lang="en-IN" sz="1600">
                <a:latin typeface="Arial"/>
                <a:ea typeface="Arial"/>
                <a:cs typeface="Arial"/>
                <a:sym typeface="Arial"/>
              </a:rPr>
              <a:t>Public awareness about keyloggers is likely to increase.</a:t>
            </a:r>
            <a:endParaRPr/>
          </a:p>
          <a:p>
            <a:pPr indent="-298989" lvl="1" marL="630000" rtl="0" algn="l">
              <a:spcBef>
                <a:spcPts val="920"/>
              </a:spcBef>
              <a:spcAft>
                <a:spcPts val="0"/>
              </a:spcAft>
              <a:buSzPct val="92000"/>
              <a:buChar char="◼"/>
            </a:pPr>
            <a:r>
              <a:rPr lang="en-IN" sz="1600">
                <a:latin typeface="Arial"/>
                <a:ea typeface="Arial"/>
                <a:cs typeface="Arial"/>
                <a:sym typeface="Arial"/>
              </a:rPr>
              <a:t>Regulations around keylogger use may become stricter.</a:t>
            </a:r>
            <a:endParaRPr/>
          </a:p>
          <a:p>
            <a:pPr indent="-206121" lvl="0" marL="305435" rtl="0" algn="l">
              <a:lnSpc>
                <a:spcPct val="110000"/>
              </a:lnSpc>
              <a:spcBef>
                <a:spcPts val="940"/>
              </a:spcBef>
              <a:spcAft>
                <a:spcPts val="0"/>
              </a:spcAft>
              <a:buSzPct val="92000"/>
              <a:buNone/>
            </a:pPr>
            <a:r>
              <a:t/>
            </a:r>
            <a:endParaRPr b="1"/>
          </a:p>
        </p:txBody>
      </p:sp>
      <p:sp>
        <p:nvSpPr>
          <p:cNvPr id="199" name="Google Shape;199;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5" name="Google Shape;205;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1500" u="sng"/>
              <a:t>Research Papers and Journals:</a:t>
            </a:r>
            <a:endParaRPr b="1" sz="1500" u="sng"/>
          </a:p>
          <a:p>
            <a:pPr indent="0" lvl="0" marL="0" rtl="0" algn="l">
              <a:spcBef>
                <a:spcPts val="900"/>
              </a:spcBef>
              <a:spcAft>
                <a:spcPts val="0"/>
              </a:spcAft>
              <a:buNone/>
            </a:pPr>
            <a:r>
              <a:t/>
            </a:r>
            <a:endParaRPr sz="1500"/>
          </a:p>
          <a:p>
            <a:pPr indent="-305435" lvl="0" marL="305435" rtl="0" algn="l">
              <a:spcBef>
                <a:spcPts val="900"/>
              </a:spcBef>
              <a:spcAft>
                <a:spcPts val="0"/>
              </a:spcAft>
              <a:buClr>
                <a:srgbClr val="0F0F0F"/>
              </a:buClr>
              <a:buSzPts val="1380"/>
              <a:buChar char="◼"/>
            </a:pPr>
            <a:r>
              <a:rPr lang="en-IN" sz="1500">
                <a:solidFill>
                  <a:srgbClr val="0F0F0F"/>
                </a:solidFill>
              </a:rPr>
              <a:t>"A survey of keyloggers, detection and defence mechanisms" by Fadia Al Banaa and Thomas Owens (Journal of Information Security and Applications, Volume 39, 2018)</a:t>
            </a:r>
            <a:endParaRPr sz="1500">
              <a:solidFill>
                <a:srgbClr val="0F0F0F"/>
              </a:solidFill>
            </a:endParaRPr>
          </a:p>
          <a:p>
            <a:pPr indent="-305435" lvl="0" marL="305435" rtl="0" algn="l">
              <a:spcBef>
                <a:spcPts val="900"/>
              </a:spcBef>
              <a:spcAft>
                <a:spcPts val="0"/>
              </a:spcAft>
              <a:buClr>
                <a:srgbClr val="0F0F0F"/>
              </a:buClr>
              <a:buSzPts val="1380"/>
              <a:buChar char="◼"/>
            </a:pPr>
            <a:r>
              <a:rPr lang="en-IN" sz="1500">
                <a:solidFill>
                  <a:srgbClr val="0F0F0F"/>
                </a:solidFill>
              </a:rPr>
              <a:t>"Keylogging attacks and defences: A survey" by Alan Bartlett, Shirley Atkinson, and John N. Davies (Journal of Cyber Security Technology, Volume 1, 2017)</a:t>
            </a:r>
            <a:endParaRPr sz="1500">
              <a:solidFill>
                <a:srgbClr val="0F0F0F"/>
              </a:solidFill>
            </a:endParaRPr>
          </a:p>
          <a:p>
            <a:pPr indent="-305435" lvl="0" marL="305435" rtl="0" algn="l">
              <a:spcBef>
                <a:spcPts val="900"/>
              </a:spcBef>
              <a:spcAft>
                <a:spcPts val="0"/>
              </a:spcAft>
              <a:buClr>
                <a:srgbClr val="0F0F0F"/>
              </a:buClr>
              <a:buSzPts val="1380"/>
              <a:buChar char="◼"/>
            </a:pPr>
            <a:r>
              <a:rPr lang="en-IN" sz="1500">
                <a:solidFill>
                  <a:srgbClr val="0F0F0F"/>
                </a:solidFill>
              </a:rPr>
              <a:t>"A Comprehensive Review on Keyloggers and Their Detection Techniques" by Rana Moustafa and Sherif Elfayoumy (International Journal of Computer Applications, Volume 108, 2014)</a:t>
            </a:r>
            <a:endParaRPr sz="1500">
              <a:solidFill>
                <a:srgbClr val="0F0F0F"/>
              </a:solidFill>
            </a:endParaRPr>
          </a:p>
          <a:p>
            <a:pPr indent="-302514" lvl="0" marL="306070" rtl="0" algn="l">
              <a:spcBef>
                <a:spcPts val="1044"/>
              </a:spcBef>
              <a:spcAft>
                <a:spcPts val="0"/>
              </a:spcAft>
              <a:buClr>
                <a:schemeClr val="dk1"/>
              </a:buClr>
              <a:buSzPts val="1600"/>
              <a:buFont typeface="Libre Franklin"/>
              <a:buChar char="◼"/>
            </a:pPr>
            <a:r>
              <a:rPr lang="en-IN" sz="1500">
                <a:solidFill>
                  <a:srgbClr val="0F0F0F"/>
                </a:solidFill>
              </a:rPr>
              <a:t> M. Deshmukh, "Detecting Keylogger Attacks Usin</a:t>
            </a:r>
            <a:r>
              <a:rPr lang="en-IN" sz="1500">
                <a:solidFill>
                  <a:schemeClr val="dk1"/>
                </a:solidFill>
              </a:rPr>
              <a:t>g Machine Learning Techniques," International Journal of Advanced Research in Computer Science, 2017.</a:t>
            </a:r>
            <a:r>
              <a:rPr lang="en-IN" sz="1600">
                <a:solidFill>
                  <a:schemeClr val="dk1"/>
                </a:solidFill>
              </a:rPr>
              <a:t> </a:t>
            </a:r>
            <a:endParaRPr sz="1600">
              <a:solidFill>
                <a:schemeClr val="dk1"/>
              </a:solidFill>
            </a:endParaRPr>
          </a:p>
          <a:p>
            <a:pPr indent="0" lvl="0" marL="306070" rtl="0" algn="l">
              <a:spcBef>
                <a:spcPts val="900"/>
              </a:spcBef>
              <a:spcAft>
                <a:spcPts val="0"/>
              </a:spcAft>
              <a:buNone/>
            </a:pPr>
            <a:r>
              <a:t/>
            </a:r>
            <a:endParaRPr sz="1500"/>
          </a:p>
          <a:p>
            <a:pPr indent="0" lvl="0" marL="306000" rtl="0" algn="l">
              <a:lnSpc>
                <a:spcPct val="110000"/>
              </a:lnSpc>
              <a:spcBef>
                <a:spcPts val="0"/>
              </a:spcBef>
              <a:spcAft>
                <a:spcPts val="0"/>
              </a:spcAft>
              <a:buNone/>
            </a:pPr>
            <a:r>
              <a:t/>
            </a:r>
            <a:endParaRPr sz="2400">
              <a:solidFill>
                <a:srgbClr val="0F0F0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206121" lvl="0" marL="305435" rtl="0" algn="l">
              <a:lnSpc>
                <a:spcPct val="90000"/>
              </a:lnSpc>
              <a:spcBef>
                <a:spcPts val="940"/>
              </a:spcBef>
              <a:spcAft>
                <a:spcPts val="0"/>
              </a:spcAft>
              <a:buSzPts val="1564"/>
              <a:buNone/>
            </a:pPr>
            <a:r>
              <a:rPr lang="en-IN" sz="29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5" y="1232450"/>
            <a:ext cx="11613600" cy="5418900"/>
          </a:xfrm>
          <a:prstGeom prst="rect">
            <a:avLst/>
          </a:prstGeom>
          <a:noFill/>
          <a:ln>
            <a:noFill/>
          </a:ln>
        </p:spPr>
        <p:txBody>
          <a:bodyPr anchorCtr="0" anchor="ctr" bIns="45700" lIns="91425" spcFirstLastPara="1" rIns="91425" wrap="square" tIns="45700">
            <a:noAutofit/>
          </a:bodyPr>
          <a:lstStyle/>
          <a:p>
            <a:pPr indent="0" lvl="0" marL="0" rtl="0" algn="l">
              <a:spcBef>
                <a:spcPts val="940"/>
              </a:spcBef>
              <a:spcAft>
                <a:spcPts val="0"/>
              </a:spcAft>
              <a:buClr>
                <a:schemeClr val="dk1"/>
              </a:buClr>
              <a:buSzPts val="1100"/>
              <a:buFont typeface="Arial"/>
              <a:buNone/>
            </a:pPr>
            <a:r>
              <a:rPr b="1" lang="en-IN" sz="1400" u="sng">
                <a:solidFill>
                  <a:schemeClr val="dk1"/>
                </a:solidFill>
                <a:latin typeface="Calibri"/>
                <a:ea typeface="Calibri"/>
                <a:cs typeface="Calibri"/>
                <a:sym typeface="Calibri"/>
              </a:rPr>
              <a:t>Objectives and Scope Definition:</a:t>
            </a:r>
            <a:endParaRPr b="1" sz="1400" u="sng">
              <a:solidFill>
                <a:schemeClr val="dk1"/>
              </a:solidFill>
              <a:latin typeface="Calibri"/>
              <a:ea typeface="Calibri"/>
              <a:cs typeface="Calibri"/>
              <a:sym typeface="Calibri"/>
            </a:endParaRPr>
          </a:p>
          <a:p>
            <a:pPr indent="0" lvl="0" marL="0" rtl="0" algn="l">
              <a:spcBef>
                <a:spcPts val="940"/>
              </a:spcBef>
              <a:spcAft>
                <a:spcPts val="0"/>
              </a:spcAft>
              <a:buSzPts val="1100"/>
              <a:buNone/>
            </a:pPr>
            <a:r>
              <a:rPr b="1" lang="en-IN" sz="1400">
                <a:latin typeface="Calibri"/>
                <a:ea typeface="Calibri"/>
                <a:cs typeface="Calibri"/>
                <a:sym typeface="Calibri"/>
              </a:rPr>
              <a:t>Clearly outline the objectives and scope of the keylogger system, specifying its intended purpose and ethical considerations.</a:t>
            </a:r>
            <a:endParaRPr b="1" sz="14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t/>
            </a:r>
            <a:endParaRPr b="1" sz="1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rPr b="1" lang="en-IN" sz="1400" u="sng">
                <a:solidFill>
                  <a:schemeClr val="dk1"/>
                </a:solidFill>
                <a:latin typeface="Calibri"/>
                <a:ea typeface="Calibri"/>
                <a:cs typeface="Calibri"/>
                <a:sym typeface="Calibri"/>
              </a:rPr>
              <a:t>Platform and Language Selection:</a:t>
            </a:r>
            <a:endParaRPr b="1" sz="1400" u="sng">
              <a:solidFill>
                <a:schemeClr val="dk1"/>
              </a:solidFill>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rPr b="1" lang="en-IN" sz="1400">
                <a:latin typeface="Calibri"/>
                <a:ea typeface="Calibri"/>
                <a:cs typeface="Calibri"/>
                <a:sym typeface="Calibri"/>
              </a:rPr>
              <a:t>Determine the target platform(s) for the keylogger (e.g., Windows, macOS, Linux) and select the appropriate programming language (e.g., Python, C++) for development.</a:t>
            </a:r>
            <a:endParaRPr b="1" sz="14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t/>
            </a:r>
            <a:endParaRPr b="1" sz="7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rPr b="1" lang="en-IN" sz="1400" u="sng">
                <a:solidFill>
                  <a:schemeClr val="dk1"/>
                </a:solidFill>
                <a:latin typeface="Calibri"/>
                <a:ea typeface="Calibri"/>
                <a:cs typeface="Calibri"/>
                <a:sym typeface="Calibri"/>
              </a:rPr>
              <a:t>Data Capture:</a:t>
            </a:r>
            <a:endParaRPr b="1" sz="1400" u="sng">
              <a:solidFill>
                <a:schemeClr val="dk1"/>
              </a:solidFill>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rPr b="1" lang="en-IN" sz="1400">
                <a:latin typeface="Calibri"/>
                <a:ea typeface="Calibri"/>
                <a:cs typeface="Calibri"/>
                <a:sym typeface="Calibri"/>
              </a:rPr>
              <a:t>Identify the data to be recorded by the keylogger, including keystrokes, timestamps, and window titles. Implement functions to securely capture and store this data, taking into account privacy and security concerns.</a:t>
            </a:r>
            <a:endParaRPr b="1" sz="14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t/>
            </a:r>
            <a:endParaRPr b="1" sz="8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rPr b="1" lang="en-IN" sz="1400" u="sng">
                <a:solidFill>
                  <a:schemeClr val="dk1"/>
                </a:solidFill>
                <a:latin typeface="Calibri"/>
                <a:ea typeface="Calibri"/>
                <a:cs typeface="Calibri"/>
                <a:sym typeface="Calibri"/>
              </a:rPr>
              <a:t>Data Processing:</a:t>
            </a:r>
            <a:endParaRPr b="1" sz="1400" u="sng">
              <a:solidFill>
                <a:schemeClr val="dk1"/>
              </a:solidFill>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rPr b="1" lang="en-IN" sz="1400">
                <a:latin typeface="Calibri"/>
                <a:ea typeface="Calibri"/>
                <a:cs typeface="Calibri"/>
                <a:sym typeface="Calibri"/>
              </a:rPr>
              <a:t>Clean and preprocess the captured data to remove sensitive or irrelevant information. Encrypt the stored data to maintain confidentiality and integrity.</a:t>
            </a:r>
            <a:endParaRPr b="1" sz="14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t/>
            </a:r>
            <a:endParaRPr b="1" sz="600">
              <a:latin typeface="Calibri"/>
              <a:ea typeface="Calibri"/>
              <a:cs typeface="Calibri"/>
              <a:sym typeface="Calibri"/>
            </a:endParaRPr>
          </a:p>
          <a:p>
            <a:pPr indent="0" lvl="0" marL="0" rtl="0" algn="l">
              <a:spcBef>
                <a:spcPts val="940"/>
              </a:spcBef>
              <a:spcAft>
                <a:spcPts val="0"/>
              </a:spcAft>
              <a:buClr>
                <a:schemeClr val="dk1"/>
              </a:buClr>
              <a:buSzPts val="1100"/>
              <a:buFont typeface="Arial"/>
              <a:buNone/>
            </a:pPr>
            <a:r>
              <a:rPr b="1" lang="en-IN" sz="1400" u="sng">
                <a:solidFill>
                  <a:schemeClr val="dk1"/>
                </a:solidFill>
                <a:latin typeface="Calibri"/>
                <a:ea typeface="Calibri"/>
                <a:cs typeface="Calibri"/>
                <a:sym typeface="Calibri"/>
              </a:rPr>
              <a:t>Stealth Mode Integration:</a:t>
            </a:r>
            <a:endParaRPr b="1" sz="1400" u="sng">
              <a:solidFill>
                <a:schemeClr val="dk1"/>
              </a:solidFill>
              <a:latin typeface="Calibri"/>
              <a:ea typeface="Calibri"/>
              <a:cs typeface="Calibri"/>
              <a:sym typeface="Calibri"/>
            </a:endParaRPr>
          </a:p>
          <a:p>
            <a:pPr indent="0" lvl="0" marL="0" rtl="0" algn="l">
              <a:spcBef>
                <a:spcPts val="940"/>
              </a:spcBef>
              <a:spcAft>
                <a:spcPts val="0"/>
              </a:spcAft>
              <a:buSzPts val="1100"/>
              <a:buNone/>
            </a:pPr>
            <a:r>
              <a:rPr b="1" lang="en-IN" sz="1400">
                <a:latin typeface="Calibri"/>
                <a:ea typeface="Calibri"/>
                <a:cs typeface="Calibri"/>
                <a:sym typeface="Calibri"/>
              </a:rPr>
              <a:t>Incorporate techniques to enable the keylogger to operate stealthily, evading user detection and antivirus software. Implement methods to conceal the keylogger process from task managers and system monitoring tools.</a:t>
            </a:r>
            <a:endParaRPr b="1"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c930f8b6ce_0_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2" name="Google Shape;122;g2c930f8b6ce_0_2"/>
          <p:cNvSpPr txBox="1"/>
          <p:nvPr>
            <p:ph idx="1" type="body"/>
          </p:nvPr>
        </p:nvSpPr>
        <p:spPr>
          <a:xfrm>
            <a:off x="441675" y="1232450"/>
            <a:ext cx="11613600" cy="5418900"/>
          </a:xfrm>
          <a:prstGeom prst="rect">
            <a:avLst/>
          </a:prstGeom>
          <a:noFill/>
          <a:ln>
            <a:noFill/>
          </a:ln>
        </p:spPr>
        <p:txBody>
          <a:bodyPr anchorCtr="0" anchor="ctr" bIns="45700" lIns="91425" spcFirstLastPara="1" rIns="91425" wrap="square" tIns="45700">
            <a:noAutofit/>
          </a:bodyPr>
          <a:lstStyle/>
          <a:p>
            <a:pPr indent="0" lvl="0" marL="0" rtl="0" algn="l">
              <a:spcBef>
                <a:spcPts val="940"/>
              </a:spcBef>
              <a:spcAft>
                <a:spcPts val="0"/>
              </a:spcAft>
              <a:buSzPts val="1100"/>
              <a:buNone/>
            </a:pPr>
            <a:r>
              <a:t/>
            </a:r>
            <a:endParaRPr b="1" sz="1400" u="sng">
              <a:latin typeface="Calibri"/>
              <a:ea typeface="Calibri"/>
              <a:cs typeface="Calibri"/>
              <a:sym typeface="Calibri"/>
            </a:endParaRPr>
          </a:p>
          <a:p>
            <a:pPr indent="0" lvl="0" marL="0" rtl="0" algn="l">
              <a:spcBef>
                <a:spcPts val="940"/>
              </a:spcBef>
              <a:spcAft>
                <a:spcPts val="0"/>
              </a:spcAft>
              <a:buSzPts val="1100"/>
              <a:buNone/>
            </a:pPr>
            <a:r>
              <a:rPr b="1" lang="en-IN" sz="1400" u="sng">
                <a:solidFill>
                  <a:schemeClr val="dk1"/>
                </a:solidFill>
                <a:latin typeface="Calibri"/>
                <a:ea typeface="Calibri"/>
                <a:cs typeface="Calibri"/>
                <a:sym typeface="Calibri"/>
              </a:rPr>
              <a:t>Logging and Storage:</a:t>
            </a:r>
            <a:endParaRPr b="1" sz="1400" u="sng">
              <a:solidFill>
                <a:schemeClr val="dk1"/>
              </a:solidFill>
              <a:latin typeface="Calibri"/>
              <a:ea typeface="Calibri"/>
              <a:cs typeface="Calibri"/>
              <a:sym typeface="Calibri"/>
            </a:endParaRPr>
          </a:p>
          <a:p>
            <a:pPr indent="0" lvl="0" marL="0" rtl="0" algn="l">
              <a:spcBef>
                <a:spcPts val="940"/>
              </a:spcBef>
              <a:spcAft>
                <a:spcPts val="0"/>
              </a:spcAft>
              <a:buSzPts val="1100"/>
              <a:buNone/>
            </a:pPr>
            <a:r>
              <a:rPr b="1" lang="en-IN" sz="1400">
                <a:latin typeface="Calibri"/>
                <a:ea typeface="Calibri"/>
                <a:cs typeface="Calibri"/>
                <a:sym typeface="Calibri"/>
              </a:rPr>
              <a:t>Develop a logging mechanism for storing the captured data locally or remotely, as per requirements. Include functionality to periodically upload logged data to a secure server or cloud storage for remote access.</a:t>
            </a:r>
            <a:endParaRPr b="1" sz="1400">
              <a:latin typeface="Calibri"/>
              <a:ea typeface="Calibri"/>
              <a:cs typeface="Calibri"/>
              <a:sym typeface="Calibri"/>
            </a:endParaRPr>
          </a:p>
          <a:p>
            <a:pPr indent="0" lvl="0" marL="0" rtl="0" algn="l">
              <a:spcBef>
                <a:spcPts val="940"/>
              </a:spcBef>
              <a:spcAft>
                <a:spcPts val="0"/>
              </a:spcAft>
              <a:buSzPts val="1100"/>
              <a:buNone/>
            </a:pPr>
            <a:r>
              <a:t/>
            </a:r>
            <a:endParaRPr b="1" sz="1400" u="sng">
              <a:latin typeface="Calibri"/>
              <a:ea typeface="Calibri"/>
              <a:cs typeface="Calibri"/>
              <a:sym typeface="Calibri"/>
            </a:endParaRPr>
          </a:p>
          <a:p>
            <a:pPr indent="0" lvl="0" marL="0" rtl="0" algn="l">
              <a:spcBef>
                <a:spcPts val="940"/>
              </a:spcBef>
              <a:spcAft>
                <a:spcPts val="0"/>
              </a:spcAft>
              <a:buSzPts val="1100"/>
              <a:buNone/>
            </a:pPr>
            <a:r>
              <a:rPr b="1" lang="en-IN" sz="1400" u="sng">
                <a:solidFill>
                  <a:schemeClr val="dk1"/>
                </a:solidFill>
                <a:latin typeface="Calibri"/>
                <a:ea typeface="Calibri"/>
                <a:cs typeface="Calibri"/>
                <a:sym typeface="Calibri"/>
              </a:rPr>
              <a:t>Error Handling and Reliability:</a:t>
            </a:r>
            <a:endParaRPr b="1" sz="1400" u="sng">
              <a:solidFill>
                <a:schemeClr val="dk1"/>
              </a:solidFill>
              <a:latin typeface="Calibri"/>
              <a:ea typeface="Calibri"/>
              <a:cs typeface="Calibri"/>
              <a:sym typeface="Calibri"/>
            </a:endParaRPr>
          </a:p>
          <a:p>
            <a:pPr indent="0" lvl="0" marL="0" rtl="0" algn="l">
              <a:spcBef>
                <a:spcPts val="940"/>
              </a:spcBef>
              <a:spcAft>
                <a:spcPts val="0"/>
              </a:spcAft>
              <a:buSzPts val="1100"/>
              <a:buNone/>
            </a:pPr>
            <a:r>
              <a:rPr b="1" lang="en-IN" sz="1400">
                <a:latin typeface="Calibri"/>
                <a:ea typeface="Calibri"/>
                <a:cs typeface="Calibri"/>
                <a:sym typeface="Calibri"/>
              </a:rPr>
              <a:t>Integrate robust error handling mechanisms to manage exceptions and ensure the keylogger's reliability. Monitor system resources and disk space to prevent crashes or data loss due to resource constraints.</a:t>
            </a:r>
            <a:endParaRPr b="1" sz="1400">
              <a:latin typeface="Calibri"/>
              <a:ea typeface="Calibri"/>
              <a:cs typeface="Calibri"/>
              <a:sym typeface="Calibri"/>
            </a:endParaRPr>
          </a:p>
          <a:p>
            <a:pPr indent="0" lvl="0" marL="0" rtl="0" algn="l">
              <a:spcBef>
                <a:spcPts val="940"/>
              </a:spcBef>
              <a:spcAft>
                <a:spcPts val="0"/>
              </a:spcAft>
              <a:buSzPts val="1100"/>
              <a:buNone/>
            </a:pPr>
            <a:r>
              <a:t/>
            </a:r>
            <a:endParaRPr b="1" sz="1400" u="sng">
              <a:latin typeface="Calibri"/>
              <a:ea typeface="Calibri"/>
              <a:cs typeface="Calibri"/>
              <a:sym typeface="Calibri"/>
            </a:endParaRPr>
          </a:p>
          <a:p>
            <a:pPr indent="0" lvl="0" marL="0" rtl="0" algn="l">
              <a:spcBef>
                <a:spcPts val="940"/>
              </a:spcBef>
              <a:spcAft>
                <a:spcPts val="0"/>
              </a:spcAft>
              <a:buSzPts val="1100"/>
              <a:buNone/>
            </a:pPr>
            <a:r>
              <a:rPr b="1" lang="en-IN" sz="1400" u="sng">
                <a:solidFill>
                  <a:srgbClr val="0F0F0F"/>
                </a:solidFill>
                <a:latin typeface="Calibri"/>
                <a:ea typeface="Calibri"/>
                <a:cs typeface="Calibri"/>
                <a:sym typeface="Calibri"/>
              </a:rPr>
              <a:t>Testing and Assessment:</a:t>
            </a:r>
            <a:endParaRPr b="1" sz="1400" u="sng">
              <a:solidFill>
                <a:srgbClr val="0F0F0F"/>
              </a:solidFill>
              <a:latin typeface="Calibri"/>
              <a:ea typeface="Calibri"/>
              <a:cs typeface="Calibri"/>
              <a:sym typeface="Calibri"/>
            </a:endParaRPr>
          </a:p>
          <a:p>
            <a:pPr indent="0" lvl="0" marL="0" rtl="0" algn="l">
              <a:spcBef>
                <a:spcPts val="940"/>
              </a:spcBef>
              <a:spcAft>
                <a:spcPts val="0"/>
              </a:spcAft>
              <a:buSzPts val="1100"/>
              <a:buNone/>
            </a:pPr>
            <a:r>
              <a:rPr b="1" lang="en-IN" sz="1400">
                <a:latin typeface="Calibri"/>
                <a:ea typeface="Calibri"/>
                <a:cs typeface="Calibri"/>
                <a:sym typeface="Calibri"/>
              </a:rPr>
              <a:t>Conduct comprehensive testing of the keylogger across various scenarios to validate its functionality and reliability. Evaluate its performance in terms of data capture accuracy, stealthiness, and resource utilization.</a:t>
            </a:r>
            <a:endParaRPr b="1" sz="1400">
              <a:latin typeface="Calibri"/>
              <a:ea typeface="Calibri"/>
              <a:cs typeface="Calibri"/>
              <a:sym typeface="Calibri"/>
            </a:endParaRPr>
          </a:p>
          <a:p>
            <a:pPr indent="0" lvl="0" marL="0" rtl="0" algn="l">
              <a:spcBef>
                <a:spcPts val="940"/>
              </a:spcBef>
              <a:spcAft>
                <a:spcPts val="0"/>
              </a:spcAft>
              <a:buSzPts val="1100"/>
              <a:buNone/>
            </a:pPr>
            <a:r>
              <a:t/>
            </a:r>
            <a:endParaRPr b="1" sz="1400" u="sng">
              <a:latin typeface="Calibri"/>
              <a:ea typeface="Calibri"/>
              <a:cs typeface="Calibri"/>
              <a:sym typeface="Calibri"/>
            </a:endParaRPr>
          </a:p>
          <a:p>
            <a:pPr indent="0" lvl="0" marL="0" rtl="0" algn="l">
              <a:spcBef>
                <a:spcPts val="940"/>
              </a:spcBef>
              <a:spcAft>
                <a:spcPts val="0"/>
              </a:spcAft>
              <a:buSzPts val="1100"/>
              <a:buNone/>
            </a:pPr>
            <a:r>
              <a:rPr b="1" lang="en-IN" sz="1400" u="sng">
                <a:solidFill>
                  <a:schemeClr val="dk1"/>
                </a:solidFill>
                <a:latin typeface="Calibri"/>
                <a:ea typeface="Calibri"/>
                <a:cs typeface="Calibri"/>
                <a:sym typeface="Calibri"/>
              </a:rPr>
              <a:t>Documentation and Compliance:</a:t>
            </a:r>
            <a:endParaRPr b="1" sz="1400" u="sng">
              <a:solidFill>
                <a:schemeClr val="dk1"/>
              </a:solidFill>
              <a:latin typeface="Calibri"/>
              <a:ea typeface="Calibri"/>
              <a:cs typeface="Calibri"/>
              <a:sym typeface="Calibri"/>
            </a:endParaRPr>
          </a:p>
          <a:p>
            <a:pPr indent="0" lvl="0" marL="0" rtl="0" algn="l">
              <a:spcBef>
                <a:spcPts val="940"/>
              </a:spcBef>
              <a:spcAft>
                <a:spcPts val="0"/>
              </a:spcAft>
              <a:buSzPts val="1100"/>
              <a:buNone/>
            </a:pPr>
            <a:r>
              <a:rPr b="1" lang="en-IN" sz="1400">
                <a:latin typeface="Calibri"/>
                <a:ea typeface="Calibri"/>
                <a:cs typeface="Calibri"/>
                <a:sym typeface="Calibri"/>
              </a:rPr>
              <a:t>Thoroughly document the keylogger system, detailing its design, implementation specifics, and usage guidelines. Ensure compliance with pertinent laws and regulations governing keylogger creation and usage, including obtaining appropriate authorization and consent.</a:t>
            </a:r>
            <a:endParaRPr b="1" sz="1400">
              <a:latin typeface="Calibri"/>
              <a:ea typeface="Calibri"/>
              <a:cs typeface="Calibri"/>
              <a:sym typeface="Calibri"/>
            </a:endParaRPr>
          </a:p>
          <a:p>
            <a:pPr indent="0" lvl="0" marL="0" rtl="0" algn="l">
              <a:spcBef>
                <a:spcPts val="940"/>
              </a:spcBef>
              <a:spcAft>
                <a:spcPts val="0"/>
              </a:spcAft>
              <a:buSzPts val="1100"/>
              <a:buNone/>
            </a:pPr>
            <a:r>
              <a:t/>
            </a:r>
            <a:endParaRPr b="1" sz="1400" u="sng">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IN"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spcBef>
                <a:spcPts val="960"/>
              </a:spcBef>
              <a:spcAft>
                <a:spcPts val="0"/>
              </a:spcAft>
              <a:buClr>
                <a:schemeClr val="dk1"/>
              </a:buClr>
              <a:buSzPts val="1656"/>
              <a:buChar char="◼"/>
            </a:pPr>
            <a:r>
              <a:rPr b="1" lang="en-IN" sz="1800">
                <a:solidFill>
                  <a:srgbClr val="0F0F0F"/>
                </a:solidFill>
              </a:rPr>
              <a:t>System requirements</a:t>
            </a:r>
            <a:endParaRPr b="1" sz="1800">
              <a:solidFill>
                <a:srgbClr val="0F0F0F"/>
              </a:solidFill>
            </a:endParaRPr>
          </a:p>
          <a:p>
            <a:pPr indent="-305435" lvl="0" marL="305435" rtl="0" algn="l">
              <a:spcBef>
                <a:spcPts val="960"/>
              </a:spcBef>
              <a:spcAft>
                <a:spcPts val="0"/>
              </a:spcAft>
              <a:buClr>
                <a:schemeClr val="dk1"/>
              </a:buClr>
              <a:buSzPts val="1656"/>
              <a:buChar char="◼"/>
            </a:pPr>
            <a:r>
              <a:rPr b="1" lang="en-IN" sz="1800">
                <a:solidFill>
                  <a:srgbClr val="0F0F0F"/>
                </a:solidFill>
              </a:rPr>
              <a:t>Library required to build the model</a:t>
            </a:r>
            <a:endParaRPr b="1" sz="1800">
              <a:solidFill>
                <a:srgbClr val="0F0F0F"/>
              </a:solidFill>
            </a:endParaRPr>
          </a:p>
          <a:p>
            <a:pPr indent="-315214" lvl="0" marL="306070" rtl="0" algn="l">
              <a:spcBef>
                <a:spcPts val="960"/>
              </a:spcBef>
              <a:spcAft>
                <a:spcPts val="0"/>
              </a:spcAft>
              <a:buClr>
                <a:schemeClr val="dk1"/>
              </a:buClr>
              <a:buSzPts val="1800"/>
              <a:buChar char="◼"/>
            </a:pPr>
            <a:r>
              <a:rPr b="1" lang="en-IN" sz="1800">
                <a:solidFill>
                  <a:srgbClr val="0F0F0F"/>
                </a:solidFill>
              </a:rPr>
              <a:t>module -pynput,jsonlib</a:t>
            </a:r>
            <a:endParaRPr b="1" sz="1800">
              <a:solidFill>
                <a:srgbClr val="0F0F0F"/>
              </a:solidFill>
            </a:endParaRPr>
          </a:p>
          <a:p>
            <a:pPr indent="-305435" lvl="0" marL="305435" rtl="0" algn="l">
              <a:spcBef>
                <a:spcPts val="960"/>
              </a:spcBef>
              <a:spcAft>
                <a:spcPts val="0"/>
              </a:spcAft>
              <a:buClr>
                <a:schemeClr val="dk1"/>
              </a:buClr>
              <a:buSzPts val="1656"/>
              <a:buChar char="◼"/>
            </a:pPr>
            <a:r>
              <a:rPr b="1" lang="en-IN" sz="1800">
                <a:solidFill>
                  <a:srgbClr val="0F0F0F"/>
                </a:solidFill>
              </a:rPr>
              <a:t>python idle</a:t>
            </a:r>
            <a:endParaRPr b="1" sz="1800">
              <a:solidFill>
                <a:srgbClr val="0F0F0F"/>
              </a:solidFill>
            </a:endParaRPr>
          </a:p>
          <a:p>
            <a:pPr indent="0" lvl="0" marL="306070" rtl="0" algn="l">
              <a:spcBef>
                <a:spcPts val="960"/>
              </a:spcBef>
              <a:spcAft>
                <a:spcPts val="0"/>
              </a:spcAft>
              <a:buNone/>
            </a:pPr>
            <a:r>
              <a:t/>
            </a:r>
            <a:endParaRPr b="1" sz="1800">
              <a:solidFill>
                <a:srgbClr val="0F0F0F"/>
              </a:solidFill>
            </a:endParaRPr>
          </a:p>
          <a:p>
            <a:pPr indent="0" lvl="0" marL="306000" rtl="0" algn="l">
              <a:lnSpc>
                <a:spcPct val="110000"/>
              </a:lnSpc>
              <a:spcBef>
                <a:spcPts val="960"/>
              </a:spcBef>
              <a:spcAft>
                <a:spcPts val="0"/>
              </a:spcAft>
              <a:buNone/>
            </a:pPr>
            <a:r>
              <a:t/>
            </a:r>
            <a:endParaRPr b="1"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34" name="Google Shape;134;p6"/>
          <p:cNvSpPr txBox="1"/>
          <p:nvPr>
            <p:ph idx="1" type="body"/>
          </p:nvPr>
        </p:nvSpPr>
        <p:spPr>
          <a:xfrm>
            <a:off x="581200" y="1731175"/>
            <a:ext cx="11029500" cy="4639800"/>
          </a:xfrm>
          <a:prstGeom prst="rect">
            <a:avLst/>
          </a:prstGeom>
          <a:noFill/>
          <a:ln>
            <a:noFill/>
          </a:ln>
        </p:spPr>
        <p:txBody>
          <a:bodyPr anchorCtr="0" anchor="ctr" bIns="45700" lIns="91425" spcFirstLastPara="1" rIns="91425" wrap="square" tIns="45700">
            <a:noAutofit/>
          </a:bodyPr>
          <a:lstStyle/>
          <a:p>
            <a:pPr indent="-323850" lvl="0" marL="457200" rtl="0" algn="l">
              <a:lnSpc>
                <a:spcPct val="90000"/>
              </a:lnSpc>
              <a:spcBef>
                <a:spcPts val="940"/>
              </a:spcBef>
              <a:spcAft>
                <a:spcPts val="0"/>
              </a:spcAft>
              <a:buSzPts val="1500"/>
              <a:buChar char="◼"/>
            </a:pPr>
            <a:r>
              <a:rPr b="1" lang="en-IN" sz="1500"/>
              <a:t>Importing Required Libraries:</a:t>
            </a:r>
            <a:endParaRPr b="1" sz="1500"/>
          </a:p>
          <a:p>
            <a:pPr indent="-206121" lvl="0" marL="305435" rtl="0" algn="l">
              <a:lnSpc>
                <a:spcPct val="90000"/>
              </a:lnSpc>
              <a:spcBef>
                <a:spcPts val="940"/>
              </a:spcBef>
              <a:spcAft>
                <a:spcPts val="0"/>
              </a:spcAft>
              <a:buClr>
                <a:schemeClr val="dk1"/>
              </a:buClr>
              <a:buSzPts val="275"/>
              <a:buFont typeface="Arial"/>
              <a:buNone/>
            </a:pPr>
            <a:r>
              <a:rPr lang="en-IN" sz="1500"/>
              <a:t>The script begins by importing necessary libraries, including tkinter for GUI development, keyboard from pynput for capturing keyboard events, and json for handling JSON data.</a:t>
            </a:r>
            <a:endParaRPr sz="1500"/>
          </a:p>
          <a:p>
            <a:pPr indent="-206121" lvl="0" marL="305435" rtl="0" algn="l">
              <a:lnSpc>
                <a:spcPct val="90000"/>
              </a:lnSpc>
              <a:spcBef>
                <a:spcPts val="940"/>
              </a:spcBef>
              <a:spcAft>
                <a:spcPts val="0"/>
              </a:spcAft>
              <a:buClr>
                <a:schemeClr val="dk1"/>
              </a:buClr>
              <a:buSzPts val="275"/>
              <a:buFont typeface="Arial"/>
              <a:buNone/>
            </a:pPr>
            <a:r>
              <a:t/>
            </a:r>
            <a:endParaRPr sz="1500"/>
          </a:p>
          <a:p>
            <a:pPr indent="-323850" lvl="0" marL="457200" rtl="0" algn="l">
              <a:lnSpc>
                <a:spcPct val="90000"/>
              </a:lnSpc>
              <a:spcBef>
                <a:spcPts val="940"/>
              </a:spcBef>
              <a:spcAft>
                <a:spcPts val="0"/>
              </a:spcAft>
              <a:buSzPts val="1500"/>
              <a:buChar char="◼"/>
            </a:pPr>
            <a:r>
              <a:rPr b="1" lang="en-IN" sz="1500"/>
              <a:t>Global Variable Initialization:</a:t>
            </a:r>
            <a:endParaRPr b="1" sz="1500"/>
          </a:p>
          <a:p>
            <a:pPr indent="-206121" lvl="0" marL="305435" rtl="0" algn="l">
              <a:lnSpc>
                <a:spcPct val="90000"/>
              </a:lnSpc>
              <a:spcBef>
                <a:spcPts val="940"/>
              </a:spcBef>
              <a:spcAft>
                <a:spcPts val="0"/>
              </a:spcAft>
              <a:buClr>
                <a:schemeClr val="dk1"/>
              </a:buClr>
              <a:buSzPts val="275"/>
              <a:buFont typeface="Arial"/>
              <a:buNone/>
            </a:pPr>
            <a:r>
              <a:rPr lang="en-IN" sz="1500"/>
              <a:t>Initialization of global variables:</a:t>
            </a:r>
            <a:endParaRPr sz="1500"/>
          </a:p>
          <a:p>
            <a:pPr indent="-206121" lvl="0" marL="305435" rtl="0" algn="l">
              <a:lnSpc>
                <a:spcPct val="90000"/>
              </a:lnSpc>
              <a:spcBef>
                <a:spcPts val="940"/>
              </a:spcBef>
              <a:spcAft>
                <a:spcPts val="0"/>
              </a:spcAft>
              <a:buClr>
                <a:schemeClr val="dk1"/>
              </a:buClr>
              <a:buSzPts val="275"/>
              <a:buFont typeface="Arial"/>
              <a:buNone/>
            </a:pPr>
            <a:r>
              <a:rPr lang="en-IN" sz="1500"/>
              <a:t>- keys_used: A list to store information regarding pressed, held, and released keys.</a:t>
            </a:r>
            <a:endParaRPr sz="1500"/>
          </a:p>
          <a:p>
            <a:pPr indent="-206121" lvl="0" marL="305435" rtl="0" algn="l">
              <a:lnSpc>
                <a:spcPct val="90000"/>
              </a:lnSpc>
              <a:spcBef>
                <a:spcPts val="940"/>
              </a:spcBef>
              <a:spcAft>
                <a:spcPts val="0"/>
              </a:spcAft>
              <a:buClr>
                <a:schemeClr val="dk1"/>
              </a:buClr>
              <a:buSzPts val="275"/>
              <a:buFont typeface="Arial"/>
              <a:buNone/>
            </a:pPr>
            <a:r>
              <a:rPr lang="en-IN" sz="1500"/>
              <a:t>- flag: A boolean variable used to track if a key is being held.</a:t>
            </a:r>
            <a:endParaRPr sz="1500"/>
          </a:p>
          <a:p>
            <a:pPr indent="-206121" lvl="0" marL="305435" rtl="0" algn="l">
              <a:lnSpc>
                <a:spcPct val="90000"/>
              </a:lnSpc>
              <a:spcBef>
                <a:spcPts val="940"/>
              </a:spcBef>
              <a:spcAft>
                <a:spcPts val="0"/>
              </a:spcAft>
              <a:buClr>
                <a:schemeClr val="dk1"/>
              </a:buClr>
              <a:buSzPts val="275"/>
              <a:buFont typeface="Arial"/>
              <a:buNone/>
            </a:pPr>
            <a:r>
              <a:rPr lang="en-IN" sz="1500"/>
              <a:t>- keys: A string variable to hold the sequence of keys pressed.</a:t>
            </a:r>
            <a:endParaRPr sz="1500"/>
          </a:p>
          <a:p>
            <a:pPr indent="-206121" lvl="0" marL="305435" rtl="0" algn="l">
              <a:lnSpc>
                <a:spcPct val="90000"/>
              </a:lnSpc>
              <a:spcBef>
                <a:spcPts val="940"/>
              </a:spcBef>
              <a:spcAft>
                <a:spcPts val="0"/>
              </a:spcAft>
              <a:buSzPts val="275"/>
              <a:buNone/>
            </a:pPr>
            <a:r>
              <a:t/>
            </a:r>
            <a:endParaRPr sz="1500"/>
          </a:p>
          <a:p>
            <a:pPr indent="-323850" lvl="0" marL="457200" rtl="0" algn="l">
              <a:lnSpc>
                <a:spcPct val="90000"/>
              </a:lnSpc>
              <a:spcBef>
                <a:spcPts val="940"/>
              </a:spcBef>
              <a:spcAft>
                <a:spcPts val="0"/>
              </a:spcAft>
              <a:buSzPts val="1500"/>
              <a:buChar char="◼"/>
            </a:pPr>
            <a:r>
              <a:rPr b="1" lang="en-IN" sz="1500"/>
              <a:t>Functions Definition:</a:t>
            </a:r>
            <a:endParaRPr b="1" sz="1500"/>
          </a:p>
          <a:p>
            <a:pPr indent="-206121" lvl="0" marL="305435" rtl="0" algn="l">
              <a:lnSpc>
                <a:spcPct val="90000"/>
              </a:lnSpc>
              <a:spcBef>
                <a:spcPts val="940"/>
              </a:spcBef>
              <a:spcAft>
                <a:spcPts val="0"/>
              </a:spcAft>
              <a:buSzPts val="275"/>
              <a:buNone/>
            </a:pPr>
            <a:r>
              <a:rPr lang="en-IN" sz="1500"/>
              <a:t>The script defines several functions for various purposes:</a:t>
            </a:r>
            <a:endParaRPr sz="1500"/>
          </a:p>
          <a:p>
            <a:pPr indent="-206121" lvl="0" marL="305435" rtl="0" algn="l">
              <a:lnSpc>
                <a:spcPct val="90000"/>
              </a:lnSpc>
              <a:spcBef>
                <a:spcPts val="940"/>
              </a:spcBef>
              <a:spcAft>
                <a:spcPts val="0"/>
              </a:spcAft>
              <a:buSzPts val="275"/>
              <a:buNone/>
            </a:pPr>
            <a:r>
              <a:rPr lang="en-IN" sz="1500"/>
              <a:t>- generate_text_log(key): Writes the pressed keys to a text file named "key_log.txt".</a:t>
            </a:r>
            <a:endParaRPr sz="1500"/>
          </a:p>
          <a:p>
            <a:pPr indent="-206121" lvl="0" marL="305435" rtl="0" algn="l">
              <a:lnSpc>
                <a:spcPct val="90000"/>
              </a:lnSpc>
              <a:spcBef>
                <a:spcPts val="940"/>
              </a:spcBef>
              <a:spcAft>
                <a:spcPts val="0"/>
              </a:spcAft>
              <a:buSzPts val="275"/>
              <a:buNone/>
            </a:pPr>
            <a:r>
              <a:rPr lang="en-IN" sz="1500"/>
              <a:t>- generate_json_file(keys_used): Stores the captured keys in a JSON file named "key_log.json".</a:t>
            </a:r>
            <a:endParaRPr sz="1500"/>
          </a:p>
          <a:p>
            <a:pPr indent="-206121" lvl="0" marL="305435" rtl="0" algn="l">
              <a:lnSpc>
                <a:spcPct val="90000"/>
              </a:lnSpc>
              <a:spcBef>
                <a:spcPts val="940"/>
              </a:spcBef>
              <a:spcAft>
                <a:spcPts val="0"/>
              </a:spcAft>
              <a:buSzPts val="275"/>
              <a:buNone/>
            </a:pPr>
            <a:r>
              <a:rPr lang="en-IN" sz="1500"/>
              <a:t>- on_press(key): Invoked upon key press, adds the pressed or held key to keys_used list and generates the JSON file.</a:t>
            </a:r>
            <a:endParaRPr sz="1500"/>
          </a:p>
          <a:p>
            <a:pPr indent="-206121" lvl="0" marL="305435" rtl="0" algn="l">
              <a:lnSpc>
                <a:spcPct val="90000"/>
              </a:lnSpc>
              <a:spcBef>
                <a:spcPts val="940"/>
              </a:spcBef>
              <a:spcAft>
                <a:spcPts val="0"/>
              </a:spcAft>
              <a:buSzPts val="275"/>
              <a:buNone/>
            </a:pPr>
            <a:r>
              <a:t/>
            </a:r>
            <a:endParaRPr sz="1500"/>
          </a:p>
          <a:p>
            <a:pPr indent="-206121" lvl="0" marL="305435" rtl="0" algn="l">
              <a:lnSpc>
                <a:spcPct val="90000"/>
              </a:lnSpc>
              <a:spcBef>
                <a:spcPts val="940"/>
              </a:spcBef>
              <a:spcAft>
                <a:spcPts val="0"/>
              </a:spcAft>
              <a:buSzPts val="391"/>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930f8b6ce_0_1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0" name="Google Shape;140;g2c930f8b6ce_0_12"/>
          <p:cNvSpPr txBox="1"/>
          <p:nvPr>
            <p:ph idx="1" type="body"/>
          </p:nvPr>
        </p:nvSpPr>
        <p:spPr>
          <a:xfrm>
            <a:off x="581200" y="1731175"/>
            <a:ext cx="11029500" cy="4639800"/>
          </a:xfrm>
          <a:prstGeom prst="rect">
            <a:avLst/>
          </a:prstGeom>
          <a:noFill/>
          <a:ln>
            <a:noFill/>
          </a:ln>
        </p:spPr>
        <p:txBody>
          <a:bodyPr anchorCtr="0" anchor="ctr" bIns="45700" lIns="91425" spcFirstLastPara="1" rIns="91425" wrap="square" tIns="45700">
            <a:noAutofit/>
          </a:bodyPr>
          <a:lstStyle/>
          <a:p>
            <a:pPr indent="-206121" lvl="0" marL="305435" rtl="0" algn="l">
              <a:lnSpc>
                <a:spcPct val="90000"/>
              </a:lnSpc>
              <a:spcBef>
                <a:spcPts val="940"/>
              </a:spcBef>
              <a:spcAft>
                <a:spcPts val="0"/>
              </a:spcAft>
              <a:buClr>
                <a:schemeClr val="dk1"/>
              </a:buClr>
              <a:buSzPts val="1100"/>
              <a:buFont typeface="Arial"/>
              <a:buNone/>
            </a:pPr>
            <a:r>
              <a:t/>
            </a:r>
            <a:endParaRPr b="1" sz="1500"/>
          </a:p>
          <a:p>
            <a:pPr indent="-323850" lvl="0" marL="457200" rtl="0" algn="l">
              <a:lnSpc>
                <a:spcPct val="90000"/>
              </a:lnSpc>
              <a:spcBef>
                <a:spcPts val="940"/>
              </a:spcBef>
              <a:spcAft>
                <a:spcPts val="0"/>
              </a:spcAft>
              <a:buSzPts val="1500"/>
              <a:buChar char="◼"/>
            </a:pPr>
            <a:r>
              <a:rPr b="1" lang="en-IN" sz="1500"/>
              <a:t>Functions Definition:</a:t>
            </a:r>
            <a:endParaRPr b="1" sz="1500"/>
          </a:p>
          <a:p>
            <a:pPr indent="-206121" lvl="0" marL="305435" rtl="0" algn="l">
              <a:lnSpc>
                <a:spcPct val="90000"/>
              </a:lnSpc>
              <a:spcBef>
                <a:spcPts val="940"/>
              </a:spcBef>
              <a:spcAft>
                <a:spcPts val="0"/>
              </a:spcAft>
              <a:buClr>
                <a:schemeClr val="dk1"/>
              </a:buClr>
              <a:buSzPts val="1100"/>
              <a:buFont typeface="Arial"/>
              <a:buNone/>
            </a:pPr>
            <a:r>
              <a:rPr lang="en-IN" sz="1500"/>
              <a:t>- on_release(key): Invoked upon key release, adds the released key to keys_used list, updates the keys string, and generates both text and JSON log files.</a:t>
            </a:r>
            <a:endParaRPr sz="1500"/>
          </a:p>
          <a:p>
            <a:pPr indent="-206121" lvl="0" marL="305435" rtl="0" algn="l">
              <a:lnSpc>
                <a:spcPct val="90000"/>
              </a:lnSpc>
              <a:spcBef>
                <a:spcPts val="940"/>
              </a:spcBef>
              <a:spcAft>
                <a:spcPts val="0"/>
              </a:spcAft>
              <a:buClr>
                <a:schemeClr val="dk1"/>
              </a:buClr>
              <a:buSzPts val="1100"/>
              <a:buFont typeface="Arial"/>
              <a:buNone/>
            </a:pPr>
            <a:r>
              <a:rPr lang="en-IN" sz="1500"/>
              <a:t>- start_keylogger(): Initiates the keylogger by starting the listener and updating the GUI interface.</a:t>
            </a:r>
            <a:endParaRPr sz="1500"/>
          </a:p>
          <a:p>
            <a:pPr indent="-206121" lvl="0" marL="305435" rtl="0" algn="l">
              <a:lnSpc>
                <a:spcPct val="90000"/>
              </a:lnSpc>
              <a:spcBef>
                <a:spcPts val="940"/>
              </a:spcBef>
              <a:spcAft>
                <a:spcPts val="0"/>
              </a:spcAft>
              <a:buClr>
                <a:schemeClr val="dk1"/>
              </a:buClr>
              <a:buSzPts val="1100"/>
              <a:buFont typeface="Arial"/>
              <a:buNone/>
            </a:pPr>
            <a:r>
              <a:rPr lang="en-IN" sz="1500"/>
              <a:t>- stop_keylogger(): Halts the keylogger by stopping the listener and updating the GUI interface.</a:t>
            </a:r>
            <a:endParaRPr sz="1500"/>
          </a:p>
          <a:p>
            <a:pPr indent="-206121" lvl="0" marL="305435" rtl="0" algn="l">
              <a:lnSpc>
                <a:spcPct val="90000"/>
              </a:lnSpc>
              <a:spcBef>
                <a:spcPts val="940"/>
              </a:spcBef>
              <a:spcAft>
                <a:spcPts val="0"/>
              </a:spcAft>
              <a:buClr>
                <a:schemeClr val="dk1"/>
              </a:buClr>
              <a:buSzPts val="1100"/>
              <a:buFont typeface="Arial"/>
              <a:buNone/>
            </a:pPr>
            <a:r>
              <a:t/>
            </a:r>
            <a:endParaRPr sz="1500"/>
          </a:p>
          <a:p>
            <a:pPr indent="-323850" lvl="0" marL="457200" rtl="0" algn="l">
              <a:lnSpc>
                <a:spcPct val="90000"/>
              </a:lnSpc>
              <a:spcBef>
                <a:spcPts val="940"/>
              </a:spcBef>
              <a:spcAft>
                <a:spcPts val="0"/>
              </a:spcAft>
              <a:buSzPts val="1500"/>
              <a:buChar char="◼"/>
            </a:pPr>
            <a:r>
              <a:rPr b="1" lang="en-IN" sz="1500"/>
              <a:t>GUI Creation:</a:t>
            </a:r>
            <a:endParaRPr b="1" sz="1500"/>
          </a:p>
          <a:p>
            <a:pPr indent="-206121" lvl="0" marL="305435" rtl="0" algn="l">
              <a:lnSpc>
                <a:spcPct val="90000"/>
              </a:lnSpc>
              <a:spcBef>
                <a:spcPts val="940"/>
              </a:spcBef>
              <a:spcAft>
                <a:spcPts val="0"/>
              </a:spcAft>
              <a:buClr>
                <a:schemeClr val="dk1"/>
              </a:buClr>
              <a:buSzPts val="1100"/>
              <a:buFont typeface="Arial"/>
              <a:buNone/>
            </a:pPr>
            <a:r>
              <a:rPr lang="en-IN" sz="1500"/>
              <a:t>The script creates a basic GUI window using tkinter library, comprising two buttons: "Start" and "Stop", along with a label indicating the keylogger status.</a:t>
            </a:r>
            <a:endParaRPr sz="1500"/>
          </a:p>
          <a:p>
            <a:pPr indent="-206121" lvl="0" marL="305435" rtl="0" algn="l">
              <a:lnSpc>
                <a:spcPct val="90000"/>
              </a:lnSpc>
              <a:spcBef>
                <a:spcPts val="940"/>
              </a:spcBef>
              <a:spcAft>
                <a:spcPts val="0"/>
              </a:spcAft>
              <a:buClr>
                <a:schemeClr val="dk1"/>
              </a:buClr>
              <a:buSzPts val="1100"/>
              <a:buFont typeface="Arial"/>
              <a:buNone/>
            </a:pPr>
            <a:r>
              <a:t/>
            </a:r>
            <a:endParaRPr sz="1500"/>
          </a:p>
          <a:p>
            <a:pPr indent="-323850" lvl="0" marL="457200" rtl="0" algn="l">
              <a:lnSpc>
                <a:spcPct val="90000"/>
              </a:lnSpc>
              <a:spcBef>
                <a:spcPts val="940"/>
              </a:spcBef>
              <a:spcAft>
                <a:spcPts val="0"/>
              </a:spcAft>
              <a:buSzPts val="1500"/>
              <a:buChar char="◼"/>
            </a:pPr>
            <a:r>
              <a:rPr b="1" lang="en-IN" sz="1500"/>
              <a:t>Main Functionality:</a:t>
            </a:r>
            <a:endParaRPr b="1" sz="1500"/>
          </a:p>
          <a:p>
            <a:pPr indent="-206121" lvl="0" marL="305435" rtl="0" algn="l">
              <a:lnSpc>
                <a:spcPct val="90000"/>
              </a:lnSpc>
              <a:spcBef>
                <a:spcPts val="940"/>
              </a:spcBef>
              <a:spcAft>
                <a:spcPts val="0"/>
              </a:spcAft>
              <a:buClr>
                <a:schemeClr val="dk1"/>
              </a:buClr>
              <a:buSzPts val="1100"/>
              <a:buFont typeface="Arial"/>
              <a:buNone/>
            </a:pPr>
            <a:r>
              <a:rPr lang="en-IN" sz="1500"/>
              <a:t>When the user clicks the "Start" button, the keylogger initializes by invoking the start_keylogger() function.</a:t>
            </a:r>
            <a:endParaRPr sz="1500"/>
          </a:p>
          <a:p>
            <a:pPr indent="-206121" lvl="0" marL="305435" rtl="0" algn="l">
              <a:lnSpc>
                <a:spcPct val="90000"/>
              </a:lnSpc>
              <a:spcBef>
                <a:spcPts val="940"/>
              </a:spcBef>
              <a:spcAft>
                <a:spcPts val="0"/>
              </a:spcAft>
              <a:buClr>
                <a:schemeClr val="dk1"/>
              </a:buClr>
              <a:buSzPts val="1100"/>
              <a:buFont typeface="Arial"/>
              <a:buNone/>
            </a:pPr>
            <a:r>
              <a:rPr lang="en-IN" sz="1500"/>
              <a:t>Upon clicking the "Stop" button, the keylogger ceases its operation through the stop_keylogger() function.</a:t>
            </a:r>
            <a:endParaRPr sz="1500"/>
          </a:p>
          <a:p>
            <a:pPr indent="-206121" lvl="0" marL="305435" rtl="0" algn="l">
              <a:lnSpc>
                <a:spcPct val="90000"/>
              </a:lnSpc>
              <a:spcBef>
                <a:spcPts val="940"/>
              </a:spcBef>
              <a:spcAft>
                <a:spcPts val="0"/>
              </a:spcAft>
              <a:buClr>
                <a:schemeClr val="dk1"/>
              </a:buClr>
              <a:buSzPts val="1100"/>
              <a:buFont typeface="Arial"/>
              <a:buNone/>
            </a:pPr>
            <a:r>
              <a:t/>
            </a:r>
            <a:endParaRPr b="1" sz="1500"/>
          </a:p>
          <a:p>
            <a:pPr indent="-323850" lvl="0" marL="457200" rtl="0" algn="l">
              <a:lnSpc>
                <a:spcPct val="90000"/>
              </a:lnSpc>
              <a:spcBef>
                <a:spcPts val="940"/>
              </a:spcBef>
              <a:spcAft>
                <a:spcPts val="0"/>
              </a:spcAft>
              <a:buSzPts val="1500"/>
              <a:buChar char="◼"/>
            </a:pPr>
            <a:r>
              <a:rPr b="1" lang="en-IN" sz="1500"/>
              <a:t>Event Handling:</a:t>
            </a:r>
            <a:endParaRPr sz="1500"/>
          </a:p>
          <a:p>
            <a:pPr indent="-206121" lvl="0" marL="305435" rtl="0" algn="l">
              <a:lnSpc>
                <a:spcPct val="90000"/>
              </a:lnSpc>
              <a:spcBef>
                <a:spcPts val="940"/>
              </a:spcBef>
              <a:spcAft>
                <a:spcPts val="0"/>
              </a:spcAft>
              <a:buClr>
                <a:schemeClr val="dk1"/>
              </a:buClr>
              <a:buSzPts val="1100"/>
              <a:buFont typeface="Arial"/>
              <a:buNone/>
            </a:pPr>
            <a:r>
              <a:rPr lang="en-IN" sz="1500"/>
              <a:t>Keyboard events are captured utilizing the pynput library's Listener class.</a:t>
            </a:r>
            <a:endParaRPr sz="1500"/>
          </a:p>
          <a:p>
            <a:pPr indent="-206121" lvl="0" marL="305435" rtl="0" algn="l">
              <a:lnSpc>
                <a:spcPct val="90000"/>
              </a:lnSpc>
              <a:spcBef>
                <a:spcPts val="940"/>
              </a:spcBef>
              <a:spcAft>
                <a:spcPts val="0"/>
              </a:spcAft>
              <a:buClr>
                <a:schemeClr val="dk1"/>
              </a:buClr>
              <a:buSzPts val="1100"/>
              <a:buFont typeface="Arial"/>
              <a:buNone/>
            </a:pPr>
            <a:r>
              <a:rPr lang="en-IN" sz="1500"/>
              <a:t>The on_press() and on_release() functions are triggered upon key press and release, respectively.</a:t>
            </a:r>
            <a:endParaRPr sz="1500"/>
          </a:p>
          <a:p>
            <a:pPr indent="-206121" lvl="0" marL="305435" rtl="0" algn="l">
              <a:lnSpc>
                <a:spcPct val="90000"/>
              </a:lnSpc>
              <a:spcBef>
                <a:spcPts val="940"/>
              </a:spcBef>
              <a:spcAft>
                <a:spcPts val="0"/>
              </a:spcAft>
              <a:buSzPts val="391"/>
              <a:buNone/>
            </a:pPr>
            <a:r>
              <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6" name="Google Shape;146;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t/>
            </a:r>
            <a:endParaRPr sz="2400">
              <a:solidFill>
                <a:srgbClr val="0F0F0F"/>
              </a:solidFill>
            </a:endParaRPr>
          </a:p>
        </p:txBody>
      </p:sp>
      <p:pic>
        <p:nvPicPr>
          <p:cNvPr id="147" name="Google Shape;147;p7"/>
          <p:cNvPicPr preferRelativeResize="0"/>
          <p:nvPr/>
        </p:nvPicPr>
        <p:blipFill>
          <a:blip r:embed="rId3">
            <a:alphaModFix/>
          </a:blip>
          <a:stretch>
            <a:fillRect/>
          </a:stretch>
        </p:blipFill>
        <p:spPr>
          <a:xfrm>
            <a:off x="581200" y="1302025"/>
            <a:ext cx="11029598" cy="509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