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60" r:id="rId5"/>
    <p:sldId id="261" r:id="rId6"/>
    <p:sldId id="262" r:id="rId7"/>
    <p:sldId id="263" r:id="rId8"/>
    <p:sldId id="265" r:id="rId9"/>
    <p:sldId id="270" r:id="rId10"/>
    <p:sldId id="268"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81"/>
  </p:normalViewPr>
  <p:slideViewPr>
    <p:cSldViewPr snapToGrid="0" snapToObjects="1" showGuides="1">
      <p:cViewPr varScale="1">
        <p:scale>
          <a:sx n="85" d="100"/>
          <a:sy n="85" d="100"/>
        </p:scale>
        <p:origin x="590" y="6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Joseph" userId="9923f33c10e4f94a" providerId="LiveId" clId="{C9D4D8F1-3B37-4A1B-81F1-B6722711240C}"/>
    <pc:docChg chg="undo custSel delSld modSld">
      <pc:chgData name="Anu Joseph" userId="9923f33c10e4f94a" providerId="LiveId" clId="{C9D4D8F1-3B37-4A1B-81F1-B6722711240C}" dt="2024-06-03T21:12:26.789" v="1293" actId="20577"/>
      <pc:docMkLst>
        <pc:docMk/>
      </pc:docMkLst>
      <pc:sldChg chg="addSp modSp mod">
        <pc:chgData name="Anu Joseph" userId="9923f33c10e4f94a" providerId="LiveId" clId="{C9D4D8F1-3B37-4A1B-81F1-B6722711240C}" dt="2024-06-03T20:42:15.241" v="316" actId="20577"/>
        <pc:sldMkLst>
          <pc:docMk/>
          <pc:sldMk cId="491804035" sldId="262"/>
        </pc:sldMkLst>
        <pc:spChg chg="mod">
          <ac:chgData name="Anu Joseph" userId="9923f33c10e4f94a" providerId="LiveId" clId="{C9D4D8F1-3B37-4A1B-81F1-B6722711240C}" dt="2024-06-03T20:42:15.241" v="316" actId="20577"/>
          <ac:spMkLst>
            <pc:docMk/>
            <pc:sldMk cId="491804035" sldId="262"/>
            <ac:spMk id="3" creationId="{B6D4D0E5-75EB-F64C-BEF1-D8067990F699}"/>
          </ac:spMkLst>
        </pc:spChg>
        <pc:picChg chg="add mod modCrop">
          <ac:chgData name="Anu Joseph" userId="9923f33c10e4f94a" providerId="LiveId" clId="{C9D4D8F1-3B37-4A1B-81F1-B6722711240C}" dt="2024-06-03T20:37:54.391" v="15" actId="1036"/>
          <ac:picMkLst>
            <pc:docMk/>
            <pc:sldMk cId="491804035" sldId="262"/>
            <ac:picMk id="4" creationId="{94C9D5DA-2C1A-DCEE-73D0-150D1105AC21}"/>
          </ac:picMkLst>
        </pc:picChg>
      </pc:sldChg>
      <pc:sldChg chg="addSp delSp modSp mod">
        <pc:chgData name="Anu Joseph" userId="9923f33c10e4f94a" providerId="LiveId" clId="{C9D4D8F1-3B37-4A1B-81F1-B6722711240C}" dt="2024-06-03T20:44:21.473" v="342" actId="20577"/>
        <pc:sldMkLst>
          <pc:docMk/>
          <pc:sldMk cId="2578989884" sldId="263"/>
        </pc:sldMkLst>
        <pc:spChg chg="mod">
          <ac:chgData name="Anu Joseph" userId="9923f33c10e4f94a" providerId="LiveId" clId="{C9D4D8F1-3B37-4A1B-81F1-B6722711240C}" dt="2024-06-03T20:44:21.473" v="342" actId="20577"/>
          <ac:spMkLst>
            <pc:docMk/>
            <pc:sldMk cId="2578989884" sldId="263"/>
            <ac:spMk id="6" creationId="{BDED7758-9668-C549-8B57-C20E9108591A}"/>
          </ac:spMkLst>
        </pc:spChg>
        <pc:picChg chg="del">
          <ac:chgData name="Anu Joseph" userId="9923f33c10e4f94a" providerId="LiveId" clId="{C9D4D8F1-3B37-4A1B-81F1-B6722711240C}" dt="2024-06-03T20:43:14.235" v="318" actId="478"/>
          <ac:picMkLst>
            <pc:docMk/>
            <pc:sldMk cId="2578989884" sldId="263"/>
            <ac:picMk id="3" creationId="{0FAF2962-84AE-094F-8132-EF28C6D205F8}"/>
          </ac:picMkLst>
        </pc:picChg>
        <pc:picChg chg="del">
          <ac:chgData name="Anu Joseph" userId="9923f33c10e4f94a" providerId="LiveId" clId="{C9D4D8F1-3B37-4A1B-81F1-B6722711240C}" dt="2024-06-03T20:43:11.693" v="317" actId="478"/>
          <ac:picMkLst>
            <pc:docMk/>
            <pc:sldMk cId="2578989884" sldId="263"/>
            <ac:picMk id="4" creationId="{208E3293-E8B5-174A-8649-9A285C2DB967}"/>
          </ac:picMkLst>
        </pc:picChg>
        <pc:picChg chg="add mod modCrop">
          <ac:chgData name="Anu Joseph" userId="9923f33c10e4f94a" providerId="LiveId" clId="{C9D4D8F1-3B37-4A1B-81F1-B6722711240C}" dt="2024-06-03T20:43:55.783" v="324" actId="14100"/>
          <ac:picMkLst>
            <pc:docMk/>
            <pc:sldMk cId="2578989884" sldId="263"/>
            <ac:picMk id="5" creationId="{54F129D3-B694-26CB-B0B2-CB99C3041D61}"/>
          </ac:picMkLst>
        </pc:picChg>
        <pc:picChg chg="del">
          <ac:chgData name="Anu Joseph" userId="9923f33c10e4f94a" providerId="LiveId" clId="{C9D4D8F1-3B37-4A1B-81F1-B6722711240C}" dt="2024-06-03T20:43:16.629" v="319" actId="478"/>
          <ac:picMkLst>
            <pc:docMk/>
            <pc:sldMk cId="2578989884" sldId="263"/>
            <ac:picMk id="7" creationId="{4D4AF755-7D85-4C48-9149-6DC354407001}"/>
          </ac:picMkLst>
        </pc:picChg>
      </pc:sldChg>
      <pc:sldChg chg="addSp delSp modSp mod">
        <pc:chgData name="Anu Joseph" userId="9923f33c10e4f94a" providerId="LiveId" clId="{C9D4D8F1-3B37-4A1B-81F1-B6722711240C}" dt="2024-06-03T20:50:53.569" v="464" actId="20577"/>
        <pc:sldMkLst>
          <pc:docMk/>
          <pc:sldMk cId="2196414424" sldId="265"/>
        </pc:sldMkLst>
        <pc:spChg chg="del mod">
          <ac:chgData name="Anu Joseph" userId="9923f33c10e4f94a" providerId="LiveId" clId="{C9D4D8F1-3B37-4A1B-81F1-B6722711240C}" dt="2024-06-03T20:49:42.963" v="381" actId="478"/>
          <ac:spMkLst>
            <pc:docMk/>
            <pc:sldMk cId="2196414424" sldId="265"/>
            <ac:spMk id="4" creationId="{F3547194-76B4-9A45-9CA7-F07918211F38}"/>
          </ac:spMkLst>
        </pc:spChg>
        <pc:spChg chg="add mod">
          <ac:chgData name="Anu Joseph" userId="9923f33c10e4f94a" providerId="LiveId" clId="{C9D4D8F1-3B37-4A1B-81F1-B6722711240C}" dt="2024-06-03T20:50:53.569" v="464" actId="20577"/>
          <ac:spMkLst>
            <pc:docMk/>
            <pc:sldMk cId="2196414424" sldId="265"/>
            <ac:spMk id="8" creationId="{65056802-4693-55A1-6210-A823FE7EF358}"/>
          </ac:spMkLst>
        </pc:spChg>
        <pc:picChg chg="del">
          <ac:chgData name="Anu Joseph" userId="9923f33c10e4f94a" providerId="LiveId" clId="{C9D4D8F1-3B37-4A1B-81F1-B6722711240C}" dt="2024-06-03T20:46:27.894" v="343" actId="478"/>
          <ac:picMkLst>
            <pc:docMk/>
            <pc:sldMk cId="2196414424" sldId="265"/>
            <ac:picMk id="3" creationId="{E6E6870C-4A61-2144-8556-4108FA559BE7}"/>
          </ac:picMkLst>
        </pc:picChg>
        <pc:picChg chg="del">
          <ac:chgData name="Anu Joseph" userId="9923f33c10e4f94a" providerId="LiveId" clId="{C9D4D8F1-3B37-4A1B-81F1-B6722711240C}" dt="2024-06-03T20:46:32.222" v="344" actId="478"/>
          <ac:picMkLst>
            <pc:docMk/>
            <pc:sldMk cId="2196414424" sldId="265"/>
            <ac:picMk id="5" creationId="{E0E55953-F81A-D045-A87B-0AF591389EF1}"/>
          </ac:picMkLst>
        </pc:picChg>
        <pc:picChg chg="add mod modCrop">
          <ac:chgData name="Anu Joseph" userId="9923f33c10e4f94a" providerId="LiveId" clId="{C9D4D8F1-3B37-4A1B-81F1-B6722711240C}" dt="2024-06-03T20:47:47.429" v="355" actId="14100"/>
          <ac:picMkLst>
            <pc:docMk/>
            <pc:sldMk cId="2196414424" sldId="265"/>
            <ac:picMk id="7" creationId="{771DF779-BC71-8CDB-E6C5-371307E13BF4}"/>
          </ac:picMkLst>
        </pc:picChg>
      </pc:sldChg>
      <pc:sldChg chg="del">
        <pc:chgData name="Anu Joseph" userId="9923f33c10e4f94a" providerId="LiveId" clId="{C9D4D8F1-3B37-4A1B-81F1-B6722711240C}" dt="2024-06-03T20:51:19.860" v="465" actId="2696"/>
        <pc:sldMkLst>
          <pc:docMk/>
          <pc:sldMk cId="2689950000" sldId="266"/>
        </pc:sldMkLst>
      </pc:sldChg>
      <pc:sldChg chg="del">
        <pc:chgData name="Anu Joseph" userId="9923f33c10e4f94a" providerId="LiveId" clId="{C9D4D8F1-3B37-4A1B-81F1-B6722711240C}" dt="2024-06-03T20:52:22.989" v="468" actId="2696"/>
        <pc:sldMkLst>
          <pc:docMk/>
          <pc:sldMk cId="88533590" sldId="267"/>
        </pc:sldMkLst>
      </pc:sldChg>
      <pc:sldChg chg="addSp delSp modSp mod">
        <pc:chgData name="Anu Joseph" userId="9923f33c10e4f94a" providerId="LiveId" clId="{C9D4D8F1-3B37-4A1B-81F1-B6722711240C}" dt="2024-06-03T20:58:00.994" v="740" actId="14100"/>
        <pc:sldMkLst>
          <pc:docMk/>
          <pc:sldMk cId="2405512250" sldId="268"/>
        </pc:sldMkLst>
        <pc:spChg chg="mod">
          <ac:chgData name="Anu Joseph" userId="9923f33c10e4f94a" providerId="LiveId" clId="{C9D4D8F1-3B37-4A1B-81F1-B6722711240C}" dt="2024-06-03T20:56:34.426" v="734" actId="20577"/>
          <ac:spMkLst>
            <pc:docMk/>
            <pc:sldMk cId="2405512250" sldId="268"/>
            <ac:spMk id="9" creationId="{50FEA7FA-8D36-8444-8BD6-6E45A8C37B50}"/>
          </ac:spMkLst>
        </pc:spChg>
        <pc:picChg chg="add mod modCrop">
          <ac:chgData name="Anu Joseph" userId="9923f33c10e4f94a" providerId="LiveId" clId="{C9D4D8F1-3B37-4A1B-81F1-B6722711240C}" dt="2024-06-03T20:58:00.994" v="740" actId="14100"/>
          <ac:picMkLst>
            <pc:docMk/>
            <pc:sldMk cId="2405512250" sldId="268"/>
            <ac:picMk id="3" creationId="{AFE9C5FF-0487-2A2E-7C16-C25707511955}"/>
          </ac:picMkLst>
        </pc:picChg>
        <pc:picChg chg="del">
          <ac:chgData name="Anu Joseph" userId="9923f33c10e4f94a" providerId="LiveId" clId="{C9D4D8F1-3B37-4A1B-81F1-B6722711240C}" dt="2024-06-03T20:56:08.613" v="672" actId="478"/>
          <ac:picMkLst>
            <pc:docMk/>
            <pc:sldMk cId="2405512250" sldId="268"/>
            <ac:picMk id="4" creationId="{D90FB3DF-5716-4A4B-A585-ABC57F6C32C7}"/>
          </ac:picMkLst>
        </pc:picChg>
        <pc:picChg chg="del">
          <ac:chgData name="Anu Joseph" userId="9923f33c10e4f94a" providerId="LiveId" clId="{C9D4D8F1-3B37-4A1B-81F1-B6722711240C}" dt="2024-06-03T20:56:12.720" v="674" actId="478"/>
          <ac:picMkLst>
            <pc:docMk/>
            <pc:sldMk cId="2405512250" sldId="268"/>
            <ac:picMk id="6" creationId="{DA518258-BE37-5647-B3CE-8E6A270696FB}"/>
          </ac:picMkLst>
        </pc:picChg>
        <pc:picChg chg="del">
          <ac:chgData name="Anu Joseph" userId="9923f33c10e4f94a" providerId="LiveId" clId="{C9D4D8F1-3B37-4A1B-81F1-B6722711240C}" dt="2024-06-03T20:56:10.754" v="673" actId="478"/>
          <ac:picMkLst>
            <pc:docMk/>
            <pc:sldMk cId="2405512250" sldId="268"/>
            <ac:picMk id="7" creationId="{B8CDC753-EF15-5E41-802D-EC6604496E4F}"/>
          </ac:picMkLst>
        </pc:picChg>
        <pc:picChg chg="del">
          <ac:chgData name="Anu Joseph" userId="9923f33c10e4f94a" providerId="LiveId" clId="{C9D4D8F1-3B37-4A1B-81F1-B6722711240C}" dt="2024-06-03T20:56:14.880" v="675" actId="478"/>
          <ac:picMkLst>
            <pc:docMk/>
            <pc:sldMk cId="2405512250" sldId="268"/>
            <ac:picMk id="8" creationId="{E5156A81-6749-4348-89F1-F7D1D25056F8}"/>
          </ac:picMkLst>
        </pc:picChg>
      </pc:sldChg>
      <pc:sldChg chg="del">
        <pc:chgData name="Anu Joseph" userId="9923f33c10e4f94a" providerId="LiveId" clId="{C9D4D8F1-3B37-4A1B-81F1-B6722711240C}" dt="2024-06-03T20:24:47.315" v="2" actId="2696"/>
        <pc:sldMkLst>
          <pc:docMk/>
          <pc:sldMk cId="3036647107" sldId="269"/>
        </pc:sldMkLst>
      </pc:sldChg>
      <pc:sldChg chg="addSp delSp modSp mod">
        <pc:chgData name="Anu Joseph" userId="9923f33c10e4f94a" providerId="LiveId" clId="{C9D4D8F1-3B37-4A1B-81F1-B6722711240C}" dt="2024-06-03T20:55:55.753" v="671" actId="20577"/>
        <pc:sldMkLst>
          <pc:docMk/>
          <pc:sldMk cId="2810660563" sldId="270"/>
        </pc:sldMkLst>
        <pc:spChg chg="add mod">
          <ac:chgData name="Anu Joseph" userId="9923f33c10e4f94a" providerId="LiveId" clId="{C9D4D8F1-3B37-4A1B-81F1-B6722711240C}" dt="2024-06-03T20:55:55.753" v="671" actId="20577"/>
          <ac:spMkLst>
            <pc:docMk/>
            <pc:sldMk cId="2810660563" sldId="270"/>
            <ac:spMk id="4" creationId="{CE225E8A-15B5-CDE4-A516-8D2584E30076}"/>
          </ac:spMkLst>
        </pc:spChg>
        <pc:spChg chg="del">
          <ac:chgData name="Anu Joseph" userId="9923f33c10e4f94a" providerId="LiveId" clId="{C9D4D8F1-3B37-4A1B-81F1-B6722711240C}" dt="2024-06-03T20:54:56.552" v="567" actId="478"/>
          <ac:spMkLst>
            <pc:docMk/>
            <pc:sldMk cId="2810660563" sldId="270"/>
            <ac:spMk id="5" creationId="{C53584F2-69DA-8E4A-998E-7F3A78108DF8}"/>
          </ac:spMkLst>
        </pc:spChg>
        <pc:spChg chg="mod">
          <ac:chgData name="Anu Joseph" userId="9923f33c10e4f94a" providerId="LiveId" clId="{C9D4D8F1-3B37-4A1B-81F1-B6722711240C}" dt="2024-06-03T20:53:57.071" v="560" actId="20577"/>
          <ac:spMkLst>
            <pc:docMk/>
            <pc:sldMk cId="2810660563" sldId="270"/>
            <ac:spMk id="7" creationId="{0A1A7594-02FF-E846-981D-0DDF22812493}"/>
          </ac:spMkLst>
        </pc:spChg>
        <pc:picChg chg="add mod">
          <ac:chgData name="Anu Joseph" userId="9923f33c10e4f94a" providerId="LiveId" clId="{C9D4D8F1-3B37-4A1B-81F1-B6722711240C}" dt="2024-06-03T20:55:03.434" v="568" actId="1076"/>
          <ac:picMkLst>
            <pc:docMk/>
            <pc:sldMk cId="2810660563" sldId="270"/>
            <ac:picMk id="3" creationId="{9843E243-05BB-A606-8A24-6BA49E71CA1E}"/>
          </ac:picMkLst>
        </pc:picChg>
        <pc:picChg chg="del">
          <ac:chgData name="Anu Joseph" userId="9923f33c10e4f94a" providerId="LiveId" clId="{C9D4D8F1-3B37-4A1B-81F1-B6722711240C}" dt="2024-06-03T20:54:05.492" v="562" actId="478"/>
          <ac:picMkLst>
            <pc:docMk/>
            <pc:sldMk cId="2810660563" sldId="270"/>
            <ac:picMk id="6" creationId="{D1DFC1D3-ADE4-CB49-BC9E-4AF56CBFA129}"/>
          </ac:picMkLst>
        </pc:picChg>
        <pc:picChg chg="del">
          <ac:chgData name="Anu Joseph" userId="9923f33c10e4f94a" providerId="LiveId" clId="{C9D4D8F1-3B37-4A1B-81F1-B6722711240C}" dt="2024-06-03T20:54:03.438" v="561" actId="478"/>
          <ac:picMkLst>
            <pc:docMk/>
            <pc:sldMk cId="2810660563" sldId="270"/>
            <ac:picMk id="8" creationId="{81F756A9-68FC-6644-BCE1-8B79E86E97B6}"/>
          </ac:picMkLst>
        </pc:picChg>
        <pc:picChg chg="del">
          <ac:chgData name="Anu Joseph" userId="9923f33c10e4f94a" providerId="LiveId" clId="{C9D4D8F1-3B37-4A1B-81F1-B6722711240C}" dt="2024-06-03T20:54:08.113" v="563" actId="478"/>
          <ac:picMkLst>
            <pc:docMk/>
            <pc:sldMk cId="2810660563" sldId="270"/>
            <ac:picMk id="10" creationId="{A13DBF50-98B4-5F4E-B3C9-C3A93984FBAB}"/>
          </ac:picMkLst>
        </pc:picChg>
      </pc:sldChg>
      <pc:sldChg chg="del">
        <pc:chgData name="Anu Joseph" userId="9923f33c10e4f94a" providerId="LiveId" clId="{C9D4D8F1-3B37-4A1B-81F1-B6722711240C}" dt="2024-06-03T20:51:38.300" v="467" actId="2696"/>
        <pc:sldMkLst>
          <pc:docMk/>
          <pc:sldMk cId="2996844330" sldId="271"/>
        </pc:sldMkLst>
      </pc:sldChg>
      <pc:sldChg chg="modSp mod">
        <pc:chgData name="Anu Joseph" userId="9923f33c10e4f94a" providerId="LiveId" clId="{C9D4D8F1-3B37-4A1B-81F1-B6722711240C}" dt="2024-06-03T21:06:43.233" v="1287" actId="20577"/>
        <pc:sldMkLst>
          <pc:docMk/>
          <pc:sldMk cId="3544474714" sldId="272"/>
        </pc:sldMkLst>
        <pc:spChg chg="mod">
          <ac:chgData name="Anu Joseph" userId="9923f33c10e4f94a" providerId="LiveId" clId="{C9D4D8F1-3B37-4A1B-81F1-B6722711240C}" dt="2024-06-03T21:06:43.233" v="1287" actId="20577"/>
          <ac:spMkLst>
            <pc:docMk/>
            <pc:sldMk cId="3544474714" sldId="272"/>
            <ac:spMk id="9" creationId="{0087AA53-A2BE-554B-AAE4-C6D527006499}"/>
          </ac:spMkLst>
        </pc:spChg>
      </pc:sldChg>
      <pc:sldChg chg="del">
        <pc:chgData name="Anu Joseph" userId="9923f33c10e4f94a" providerId="LiveId" clId="{C9D4D8F1-3B37-4A1B-81F1-B6722711240C}" dt="2024-06-03T20:24:30.836" v="1" actId="2696"/>
        <pc:sldMkLst>
          <pc:docMk/>
          <pc:sldMk cId="2382649377" sldId="273"/>
        </pc:sldMkLst>
      </pc:sldChg>
      <pc:sldChg chg="del">
        <pc:chgData name="Anu Joseph" userId="9923f33c10e4f94a" providerId="LiveId" clId="{C9D4D8F1-3B37-4A1B-81F1-B6722711240C}" dt="2024-06-03T20:24:22.093" v="0" actId="2696"/>
        <pc:sldMkLst>
          <pc:docMk/>
          <pc:sldMk cId="3631031155" sldId="275"/>
        </pc:sldMkLst>
      </pc:sldChg>
      <pc:sldChg chg="del">
        <pc:chgData name="Anu Joseph" userId="9923f33c10e4f94a" providerId="LiveId" clId="{C9D4D8F1-3B37-4A1B-81F1-B6722711240C}" dt="2024-06-03T20:59:31.764" v="777" actId="2696"/>
        <pc:sldMkLst>
          <pc:docMk/>
          <pc:sldMk cId="2334327496" sldId="277"/>
        </pc:sldMkLst>
      </pc:sldChg>
      <pc:sldChg chg="del">
        <pc:chgData name="Anu Joseph" userId="9923f33c10e4f94a" providerId="LiveId" clId="{C9D4D8F1-3B37-4A1B-81F1-B6722711240C}" dt="2024-06-03T20:51:32.456" v="466" actId="2696"/>
        <pc:sldMkLst>
          <pc:docMk/>
          <pc:sldMk cId="499854839" sldId="278"/>
        </pc:sldMkLst>
      </pc:sldChg>
      <pc:sldChg chg="modSp mod">
        <pc:chgData name="Anu Joseph" userId="9923f33c10e4f94a" providerId="LiveId" clId="{C9D4D8F1-3B37-4A1B-81F1-B6722711240C}" dt="2024-06-03T21:12:26.789" v="1293" actId="20577"/>
        <pc:sldMkLst>
          <pc:docMk/>
          <pc:sldMk cId="1491976537" sldId="279"/>
        </pc:sldMkLst>
        <pc:spChg chg="mod">
          <ac:chgData name="Anu Joseph" userId="9923f33c10e4f94a" providerId="LiveId" clId="{C9D4D8F1-3B37-4A1B-81F1-B6722711240C}" dt="2024-06-03T21:12:26.789" v="1293" actId="20577"/>
          <ac:spMkLst>
            <pc:docMk/>
            <pc:sldMk cId="1491976537" sldId="279"/>
            <ac:spMk id="11" creationId="{00CC22B5-8500-2C45-91DE-A596A6DF1C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6/3/2024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6/3/2024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6/3/2024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6/3/2024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6/3/2024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6/3/2024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6/3/2024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6/3/2024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6/3/2024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6/3/2024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6/3/2024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6/3/2024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800" b="1" dirty="0">
                <a:solidFill>
                  <a:srgbClr val="FF6600"/>
                </a:solidFill>
              </a:rPr>
              <a:t>03/06/2024</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FEA7FA-8D36-8444-8BD6-6E45A8C37B50}"/>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Seasonal profit analysis</a:t>
            </a:r>
            <a:endParaRPr lang="en-US" sz="4400" dirty="0">
              <a:solidFill>
                <a:schemeClr val="accent2"/>
              </a:solidFill>
              <a:latin typeface="+mj-lt"/>
            </a:endParaRPr>
          </a:p>
        </p:txBody>
      </p:sp>
      <p:pic>
        <p:nvPicPr>
          <p:cNvPr id="3" name="Picture 2">
            <a:extLst>
              <a:ext uri="{FF2B5EF4-FFF2-40B4-BE49-F238E27FC236}">
                <a16:creationId xmlns:a16="http://schemas.microsoft.com/office/drawing/2014/main" id="{AFE9C5FF-0487-2A2E-7C16-C25707511955}"/>
              </a:ext>
            </a:extLst>
          </p:cNvPr>
          <p:cNvPicPr>
            <a:picLocks noChangeAspect="1"/>
          </p:cNvPicPr>
          <p:nvPr/>
        </p:nvPicPr>
        <p:blipFill rotWithShape="1">
          <a:blip r:embed="rId2"/>
          <a:srcRect l="5809" t="2143" r="7867"/>
          <a:stretch/>
        </p:blipFill>
        <p:spPr>
          <a:xfrm>
            <a:off x="277906" y="1383912"/>
            <a:ext cx="10524564" cy="5474088"/>
          </a:xfrm>
          <a:prstGeom prst="rect">
            <a:avLst/>
          </a:prstGeom>
        </p:spPr>
      </p:pic>
    </p:spTree>
    <p:extLst>
      <p:ext uri="{BB962C8B-B14F-4D97-AF65-F5344CB8AC3E}">
        <p14:creationId xmlns:p14="http://schemas.microsoft.com/office/powerpoint/2010/main" val="240551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293209"/>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Yearly profit  : </a:t>
            </a:r>
            <a:r>
              <a:rPr lang="en-US" sz="1600" dirty="0"/>
              <a:t>Yellow cab earns highest profit rate in all the three consecutive years compared to Pink cab.</a:t>
            </a:r>
          </a:p>
          <a:p>
            <a:endParaRPr lang="en-US" sz="1600" dirty="0"/>
          </a:p>
          <a:p>
            <a:pPr marL="285750" indent="-285750">
              <a:buFont typeface="Arial" panose="020B0604020202020204" pitchFamily="34" charset="0"/>
              <a:buChar char="•"/>
            </a:pPr>
            <a:r>
              <a:rPr lang="en-US" sz="1600" b="1" dirty="0"/>
              <a:t>Age wise Reach :</a:t>
            </a:r>
            <a:r>
              <a:rPr lang="en-US" sz="1600" dirty="0"/>
              <a:t>Yellow cab has maximum reach in all the age categories if it’s youth, middle-aged, older or senior than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very low and low income class but here also Yellow cab is performing better than Pink cab in offering their services to all the four income class group (very low, low, medium and high)</a:t>
            </a:r>
          </a:p>
          <a:p>
            <a:endParaRPr lang="en-US" sz="1600" dirty="0"/>
          </a:p>
          <a:p>
            <a:pPr marL="285750" indent="-285750">
              <a:buFont typeface="Arial" panose="020B0604020202020204" pitchFamily="34" charset="0"/>
              <a:buChar char="•"/>
            </a:pPr>
            <a:r>
              <a:rPr lang="en-US" sz="1600" b="1" dirty="0"/>
              <a:t>Seasonal profit: </a:t>
            </a:r>
            <a:r>
              <a:rPr lang="en-US" sz="1600" dirty="0"/>
              <a:t>Here also yellow cab favors most compared to Pink.</a:t>
            </a:r>
            <a:r>
              <a:rPr lang="en-US" sz="1600" b="1" dirty="0"/>
              <a:t> </a:t>
            </a:r>
          </a:p>
          <a:p>
            <a:endParaRPr lang="en-US" sz="1600" b="1" dirty="0"/>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three parts: </a:t>
            </a:r>
          </a:p>
          <a:p>
            <a:r>
              <a:rPr lang="en-US" sz="1800" dirty="0"/>
              <a:t>Data Understanding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287508" cy="4801314"/>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20 Features( including 5 derived features)</a:t>
            </a:r>
          </a:p>
          <a:p>
            <a:pPr marL="285750" indent="-285750">
              <a:buFont typeface="Arial" panose="020B0604020202020204" pitchFamily="34" charset="0"/>
              <a:buChar char="•"/>
            </a:pPr>
            <a:r>
              <a:rPr lang="en-US" dirty="0"/>
              <a:t>Timeframe of the data: 31/01/2016 to 31/12/2018</a:t>
            </a:r>
          </a:p>
          <a:p>
            <a:pPr marL="285750" indent="-285750">
              <a:buFont typeface="Arial" panose="020B0604020202020204" pitchFamily="34" charset="0"/>
              <a:buChar char="•"/>
            </a:pPr>
            <a:r>
              <a:rPr lang="en-US" dirty="0"/>
              <a:t>Total data points :10,676</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is consider as a derived feature which is </a:t>
            </a:r>
          </a:p>
          <a:p>
            <a:r>
              <a:rPr lang="en-US" dirty="0"/>
              <a:t>      calculated using the Price Charged and Cost of Trip features.</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which includes Yellow and Pink cab.</a:t>
            </a:r>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956843" cy="2730646"/>
            <a:chOff x="5536376" y="1858363"/>
            <a:chExt cx="6372281" cy="3627390"/>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627390"/>
              <a:chOff x="1702411" y="3452991"/>
              <a:chExt cx="5168575" cy="41014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1123810" cy="832101"/>
              </a:xfrm>
              <a:prstGeom prst="rect">
                <a:avLst/>
              </a:prstGeom>
              <a:noFill/>
            </p:spPr>
            <p:txBody>
              <a:bodyPr wrap="none" rtlCol="0">
                <a:spAutoFit/>
              </a:bodyPr>
              <a:lstStyle/>
              <a:p>
                <a:r>
                  <a:rPr lang="en-US" sz="1200" dirty="0" err="1"/>
                  <a:t>Finalcab_data</a:t>
                </a:r>
                <a:endParaRPr lang="en-US" sz="1200" dirty="0"/>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1" y="2887013"/>
              <a:ext cx="993006" cy="367965"/>
            </a:xfrm>
            <a:prstGeom prst="rect">
              <a:avLst/>
            </a:prstGeom>
            <a:noFill/>
          </p:spPr>
          <p:txBody>
            <a:bodyPr wrap="none" rtlCol="0">
              <a:spAutoFit/>
            </a:bodyPr>
            <a:lstStyle/>
            <a:p>
              <a:r>
                <a:rPr lang="en-US" sz="1200" dirty="0"/>
                <a:t>holidays.csv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pic>
        <p:nvPicPr>
          <p:cNvPr id="6" name="Picture 5">
            <a:extLst>
              <a:ext uri="{FF2B5EF4-FFF2-40B4-BE49-F238E27FC236}">
                <a16:creationId xmlns:a16="http://schemas.microsoft.com/office/drawing/2014/main" id="{5E686F2C-0C5A-1E1A-2618-6F9D31FF861A}"/>
              </a:ext>
            </a:extLst>
          </p:cNvPr>
          <p:cNvPicPr>
            <a:picLocks noChangeAspect="1"/>
          </p:cNvPicPr>
          <p:nvPr/>
        </p:nvPicPr>
        <p:blipFill>
          <a:blip r:embed="rId2"/>
          <a:stretch>
            <a:fillRect/>
          </a:stretch>
        </p:blipFill>
        <p:spPr>
          <a:xfrm>
            <a:off x="727578" y="1371589"/>
            <a:ext cx="9144018" cy="5486411"/>
          </a:xfrm>
          <a:prstGeom prst="rect">
            <a:avLst/>
          </a:prstGeom>
        </p:spPr>
      </p:pic>
      <p:sp>
        <p:nvSpPr>
          <p:cNvPr id="7" name="TextBox 6">
            <a:extLst>
              <a:ext uri="{FF2B5EF4-FFF2-40B4-BE49-F238E27FC236}">
                <a16:creationId xmlns:a16="http://schemas.microsoft.com/office/drawing/2014/main" id="{D21D5ABE-16D8-6F5E-9409-5753A99C3869}"/>
              </a:ext>
            </a:extLst>
          </p:cNvPr>
          <p:cNvSpPr txBox="1"/>
          <p:nvPr/>
        </p:nvSpPr>
        <p:spPr>
          <a:xfrm>
            <a:off x="10009239" y="2153265"/>
            <a:ext cx="1779638" cy="1754326"/>
          </a:xfrm>
          <a:prstGeom prst="rect">
            <a:avLst/>
          </a:prstGeom>
          <a:noFill/>
        </p:spPr>
        <p:txBody>
          <a:bodyPr wrap="square" rtlCol="0">
            <a:spAutoFit/>
          </a:bodyPr>
          <a:lstStyle/>
          <a:p>
            <a:r>
              <a:rPr lang="en-GB" dirty="0"/>
              <a:t>Yellow cab earns the higher profit compared to Pink in the three consecutive years.</a:t>
            </a:r>
          </a:p>
        </p:txBody>
      </p:sp>
    </p:spTree>
    <p:extLst>
      <p:ext uri="{BB962C8B-B14F-4D97-AF65-F5344CB8AC3E}">
        <p14:creationId xmlns:p14="http://schemas.microsoft.com/office/powerpoint/2010/main" val="23655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9444134" y="1696064"/>
            <a:ext cx="1902292" cy="3139321"/>
          </a:xfrm>
          <a:prstGeom prst="rect">
            <a:avLst/>
          </a:prstGeom>
          <a:noFill/>
        </p:spPr>
        <p:txBody>
          <a:bodyPr wrap="square" rtlCol="0">
            <a:spAutoFit/>
          </a:bodyPr>
          <a:lstStyle/>
          <a:p>
            <a:endParaRPr lang="en-US" dirty="0"/>
          </a:p>
          <a:p>
            <a:r>
              <a:rPr lang="en-US" dirty="0"/>
              <a:t>The graph reveals nearly same pattern on yellow and pink cab for both male and female. Here also yellow cab have higher profit compare to the other.</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Gender wise       </a:t>
            </a:r>
            <a:endParaRPr lang="en-US" sz="4400" dirty="0">
              <a:solidFill>
                <a:schemeClr val="accent2"/>
              </a:solidFill>
              <a:latin typeface="+mj-lt"/>
            </a:endParaRPr>
          </a:p>
        </p:txBody>
      </p:sp>
      <p:pic>
        <p:nvPicPr>
          <p:cNvPr id="8" name="Picture 7">
            <a:extLst>
              <a:ext uri="{FF2B5EF4-FFF2-40B4-BE49-F238E27FC236}">
                <a16:creationId xmlns:a16="http://schemas.microsoft.com/office/drawing/2014/main" id="{5AB4BE82-7CA8-0DA2-ECD5-F9A4E6CE4088}"/>
              </a:ext>
            </a:extLst>
          </p:cNvPr>
          <p:cNvPicPr>
            <a:picLocks noChangeAspect="1"/>
          </p:cNvPicPr>
          <p:nvPr/>
        </p:nvPicPr>
        <p:blipFill>
          <a:blip r:embed="rId2"/>
          <a:stretch>
            <a:fillRect/>
          </a:stretch>
        </p:blipFill>
        <p:spPr>
          <a:xfrm>
            <a:off x="324464" y="1383912"/>
            <a:ext cx="8662219" cy="5380682"/>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6D4D0E5-75EB-F64C-BEF1-D8067990F699}"/>
              </a:ext>
            </a:extLst>
          </p:cNvPr>
          <p:cNvSpPr txBox="1"/>
          <p:nvPr/>
        </p:nvSpPr>
        <p:spPr>
          <a:xfrm>
            <a:off x="9762565" y="1809489"/>
            <a:ext cx="2101395" cy="3970318"/>
          </a:xfrm>
          <a:prstGeom prst="rect">
            <a:avLst/>
          </a:prstGeom>
          <a:noFill/>
        </p:spPr>
        <p:txBody>
          <a:bodyPr wrap="square" rtlCol="0">
            <a:spAutoFit/>
          </a:bodyPr>
          <a:lstStyle/>
          <a:p>
            <a:r>
              <a:rPr lang="en-US" dirty="0"/>
              <a:t>Even though all type of income class categories contribute towards the profit of yellow and pink cabs, low class shows the highest attitude for cab usage. The plot also reveals that yellow cab has more favors cab users in all the income class categories.</a:t>
            </a:r>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Income Class wise Profit Analysis</a:t>
            </a:r>
            <a:endParaRPr lang="en-US" sz="4200" dirty="0">
              <a:solidFill>
                <a:schemeClr val="accent2"/>
              </a:solidFill>
              <a:latin typeface="+mj-lt"/>
            </a:endParaRPr>
          </a:p>
        </p:txBody>
      </p:sp>
      <p:pic>
        <p:nvPicPr>
          <p:cNvPr id="4" name="Picture 3">
            <a:extLst>
              <a:ext uri="{FF2B5EF4-FFF2-40B4-BE49-F238E27FC236}">
                <a16:creationId xmlns:a16="http://schemas.microsoft.com/office/drawing/2014/main" id="{94C9D5DA-2C1A-DCEE-73D0-150D1105AC21}"/>
              </a:ext>
            </a:extLst>
          </p:cNvPr>
          <p:cNvPicPr>
            <a:picLocks noChangeAspect="1"/>
          </p:cNvPicPr>
          <p:nvPr/>
        </p:nvPicPr>
        <p:blipFill rotWithShape="1">
          <a:blip r:embed="rId2"/>
          <a:srcRect l="6272" t="2292" r="8267"/>
          <a:stretch/>
        </p:blipFill>
        <p:spPr>
          <a:xfrm>
            <a:off x="215153" y="1393942"/>
            <a:ext cx="9179859" cy="5293729"/>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Age GroupWise Profit Analysis</a:t>
            </a:r>
            <a:endParaRPr lang="en-US" sz="4300" dirty="0">
              <a:solidFill>
                <a:schemeClr val="accent2"/>
              </a:solidFill>
              <a:latin typeface="+mj-lt"/>
            </a:endParaRPr>
          </a:p>
        </p:txBody>
      </p:sp>
      <p:pic>
        <p:nvPicPr>
          <p:cNvPr id="5" name="Picture 4">
            <a:extLst>
              <a:ext uri="{FF2B5EF4-FFF2-40B4-BE49-F238E27FC236}">
                <a16:creationId xmlns:a16="http://schemas.microsoft.com/office/drawing/2014/main" id="{54F129D3-B694-26CB-B0B2-CB99C3041D61}"/>
              </a:ext>
            </a:extLst>
          </p:cNvPr>
          <p:cNvPicPr>
            <a:picLocks noChangeAspect="1"/>
          </p:cNvPicPr>
          <p:nvPr/>
        </p:nvPicPr>
        <p:blipFill rotWithShape="1">
          <a:blip r:embed="rId2"/>
          <a:srcRect l="5441" t="3041" r="5441"/>
          <a:stretch/>
        </p:blipFill>
        <p:spPr>
          <a:xfrm>
            <a:off x="663388" y="1371599"/>
            <a:ext cx="10865224" cy="5327743"/>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Cab Users Covered By Company</a:t>
            </a:r>
            <a:endParaRPr lang="en-US" sz="4400" dirty="0">
              <a:solidFill>
                <a:schemeClr val="accent2"/>
              </a:solidFill>
              <a:latin typeface="+mj-lt"/>
            </a:endParaRPr>
          </a:p>
        </p:txBody>
      </p:sp>
      <p:pic>
        <p:nvPicPr>
          <p:cNvPr id="7" name="Picture 6">
            <a:extLst>
              <a:ext uri="{FF2B5EF4-FFF2-40B4-BE49-F238E27FC236}">
                <a16:creationId xmlns:a16="http://schemas.microsoft.com/office/drawing/2014/main" id="{771DF779-BC71-8CDB-E6C5-371307E13BF4}"/>
              </a:ext>
            </a:extLst>
          </p:cNvPr>
          <p:cNvPicPr>
            <a:picLocks noChangeAspect="1"/>
          </p:cNvPicPr>
          <p:nvPr/>
        </p:nvPicPr>
        <p:blipFill rotWithShape="1">
          <a:blip r:embed="rId2"/>
          <a:srcRect l="4412" t="2741" r="7058"/>
          <a:stretch/>
        </p:blipFill>
        <p:spPr>
          <a:xfrm>
            <a:off x="170330" y="1371601"/>
            <a:ext cx="9332258" cy="5486399"/>
          </a:xfrm>
          <a:prstGeom prst="rect">
            <a:avLst/>
          </a:prstGeom>
        </p:spPr>
      </p:pic>
      <p:sp>
        <p:nvSpPr>
          <p:cNvPr id="8" name="TextBox 7">
            <a:extLst>
              <a:ext uri="{FF2B5EF4-FFF2-40B4-BE49-F238E27FC236}">
                <a16:creationId xmlns:a16="http://schemas.microsoft.com/office/drawing/2014/main" id="{65056802-4693-55A1-6210-A823FE7EF358}"/>
              </a:ext>
            </a:extLst>
          </p:cNvPr>
          <p:cNvSpPr txBox="1"/>
          <p:nvPr/>
        </p:nvSpPr>
        <p:spPr>
          <a:xfrm>
            <a:off x="9502588" y="2070847"/>
            <a:ext cx="2151530" cy="2308324"/>
          </a:xfrm>
          <a:prstGeom prst="rect">
            <a:avLst/>
          </a:prstGeom>
          <a:noFill/>
        </p:spPr>
        <p:txBody>
          <a:bodyPr wrap="square" rtlCol="0">
            <a:spAutoFit/>
          </a:bodyPr>
          <a:lstStyle/>
          <a:p>
            <a:pPr algn="just"/>
            <a:r>
              <a:rPr lang="en-US" dirty="0"/>
              <a:t>This is the number</a:t>
            </a:r>
          </a:p>
          <a:p>
            <a:pPr algn="just"/>
            <a:r>
              <a:rPr lang="en-US" dirty="0"/>
              <a:t>of users covered by </a:t>
            </a:r>
          </a:p>
          <a:p>
            <a:pPr algn="just"/>
            <a:r>
              <a:rPr lang="en-US" dirty="0"/>
              <a:t>Yellow and Pink cab</a:t>
            </a:r>
          </a:p>
          <a:p>
            <a:pPr algn="just"/>
            <a:r>
              <a:rPr lang="en-US" dirty="0"/>
              <a:t>In the city. It is clear that New York city shows the highest rate in the cab users.</a:t>
            </a:r>
          </a:p>
          <a:p>
            <a:endParaRPr lang="en-GB" dirty="0"/>
          </a:p>
        </p:txBody>
      </p:sp>
    </p:spTree>
    <p:extLst>
      <p:ext uri="{BB962C8B-B14F-4D97-AF65-F5344CB8AC3E}">
        <p14:creationId xmlns:p14="http://schemas.microsoft.com/office/powerpoint/2010/main" val="219641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accent2"/>
                </a:solidFill>
                <a:latin typeface="+mj-lt"/>
              </a:rPr>
              <a:t>       Percentage of cab users in each city </a:t>
            </a:r>
            <a:endParaRPr lang="en-US" sz="3800" dirty="0">
              <a:solidFill>
                <a:schemeClr val="accent2"/>
              </a:solidFill>
              <a:latin typeface="+mj-lt"/>
            </a:endParaRPr>
          </a:p>
        </p:txBody>
      </p:sp>
      <p:pic>
        <p:nvPicPr>
          <p:cNvPr id="3" name="Picture 2">
            <a:extLst>
              <a:ext uri="{FF2B5EF4-FFF2-40B4-BE49-F238E27FC236}">
                <a16:creationId xmlns:a16="http://schemas.microsoft.com/office/drawing/2014/main" id="{9843E243-05BB-A606-8A24-6BA49E71CA1E}"/>
              </a:ext>
            </a:extLst>
          </p:cNvPr>
          <p:cNvPicPr>
            <a:picLocks noChangeAspect="1"/>
          </p:cNvPicPr>
          <p:nvPr/>
        </p:nvPicPr>
        <p:blipFill>
          <a:blip r:embed="rId2"/>
          <a:stretch>
            <a:fillRect/>
          </a:stretch>
        </p:blipFill>
        <p:spPr>
          <a:xfrm>
            <a:off x="263221" y="1383912"/>
            <a:ext cx="9144018" cy="5356418"/>
          </a:xfrm>
          <a:prstGeom prst="rect">
            <a:avLst/>
          </a:prstGeom>
        </p:spPr>
      </p:pic>
      <p:sp>
        <p:nvSpPr>
          <p:cNvPr id="4" name="TextBox 3">
            <a:extLst>
              <a:ext uri="{FF2B5EF4-FFF2-40B4-BE49-F238E27FC236}">
                <a16:creationId xmlns:a16="http://schemas.microsoft.com/office/drawing/2014/main" id="{CE225E8A-15B5-CDE4-A516-8D2584E30076}"/>
              </a:ext>
            </a:extLst>
          </p:cNvPr>
          <p:cNvSpPr txBox="1"/>
          <p:nvPr/>
        </p:nvSpPr>
        <p:spPr>
          <a:xfrm>
            <a:off x="9511553" y="2017059"/>
            <a:ext cx="1954306" cy="1477328"/>
          </a:xfrm>
          <a:prstGeom prst="rect">
            <a:avLst/>
          </a:prstGeom>
          <a:noFill/>
        </p:spPr>
        <p:txBody>
          <a:bodyPr wrap="square" rtlCol="0">
            <a:spAutoFit/>
          </a:bodyPr>
          <a:lstStyle/>
          <a:p>
            <a:r>
              <a:rPr lang="en-GB" dirty="0"/>
              <a:t>This is the percentage of cab users in each city for the two cab companies.</a:t>
            </a:r>
          </a:p>
        </p:txBody>
      </p:sp>
    </p:spTree>
    <p:extLst>
      <p:ext uri="{BB962C8B-B14F-4D97-AF65-F5344CB8AC3E}">
        <p14:creationId xmlns:p14="http://schemas.microsoft.com/office/powerpoint/2010/main" val="281066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TotalTime>
  <Words>538</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Background –G2M(cab industry) case study</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Anu Joseph</cp:lastModifiedBy>
  <cp:revision>147</cp:revision>
  <cp:lastPrinted>2019-08-24T08:13:50Z</cp:lastPrinted>
  <dcterms:created xsi:type="dcterms:W3CDTF">2019-08-19T15:39:24Z</dcterms:created>
  <dcterms:modified xsi:type="dcterms:W3CDTF">2024-06-03T21:12:37Z</dcterms:modified>
</cp:coreProperties>
</file>