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71" r:id="rId7"/>
    <p:sldId id="269" r:id="rId8"/>
    <p:sldId id="272" r:id="rId9"/>
    <p:sldId id="273" r:id="rId10"/>
    <p:sldId id="27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06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648">
          <p15:clr>
            <a:srgbClr val="A4A3A4"/>
          </p15:clr>
        </p15:guide>
        <p15:guide id="4" orient="horz" pos="3047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485">
          <p15:clr>
            <a:srgbClr val="A4A3A4"/>
          </p15:clr>
        </p15:guide>
        <p15:guide id="8" orient="horz" pos="1626">
          <p15:clr>
            <a:srgbClr val="A4A3A4"/>
          </p15:clr>
        </p15:guide>
        <p15:guide id="9" pos="2880">
          <p15:clr>
            <a:srgbClr val="A4A3A4"/>
          </p15:clr>
        </p15:guide>
        <p15:guide id="10" pos="5472">
          <p15:clr>
            <a:srgbClr val="A4A3A4"/>
          </p15:clr>
        </p15:guide>
        <p15:guide id="11" pos="404">
          <p15:clr>
            <a:srgbClr val="A4A3A4"/>
          </p15:clr>
        </p15:guide>
        <p15:guide id="12" pos="467">
          <p15:clr>
            <a:srgbClr val="A4A3A4"/>
          </p15:clr>
        </p15:guide>
        <p15:guide id="13" pos="43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CC"/>
    <a:srgbClr val="FFCC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2" autoAdjust="0"/>
    <p:restoredTop sz="94681"/>
  </p:normalViewPr>
  <p:slideViewPr>
    <p:cSldViewPr snapToGrid="0" snapToObjects="1" showGuides="1">
      <p:cViewPr>
        <p:scale>
          <a:sx n="90" d="100"/>
          <a:sy n="90" d="100"/>
        </p:scale>
        <p:origin x="-1334" y="-418"/>
      </p:cViewPr>
      <p:guideLst>
        <p:guide orient="horz" pos="2706"/>
        <p:guide orient="horz" pos="108"/>
        <p:guide orient="horz" pos="648"/>
        <p:guide orient="horz" pos="3047"/>
        <p:guide orient="horz" pos="2916"/>
        <p:guide orient="horz" pos="466"/>
        <p:guide orient="horz" pos="485"/>
        <p:guide orient="horz" pos="1626"/>
        <p:guide pos="2880"/>
        <p:guide pos="5472"/>
        <p:guide pos="404"/>
        <p:guide pos="467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50" d="100"/>
          <a:sy n="150" d="100"/>
        </p:scale>
        <p:origin x="-238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915399"/>
            <a:ext cx="2971800" cy="1231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 smtClean="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915400"/>
            <a:ext cx="5842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information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of UnitedHealth 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Group. Do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0"/>
            <a:ext cx="1422400" cy="2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15400"/>
            <a:ext cx="2971800" cy="1231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8915400"/>
            <a:ext cx="5842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information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of UnitedHealth 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Group. Do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0"/>
            <a:ext cx="1422400" cy="2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3429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5143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6858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0"/>
            <a:ext cx="7772400" cy="1102519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72000" cy="5153025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Add image here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6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4286250"/>
          </a:xfrm>
          <a:prstGeom prst="rect">
            <a:avLst/>
          </a:prstGeom>
          <a:solidFill>
            <a:srgbClr val="003DA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rgbClr val="646D72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64470"/>
            <a:ext cx="7772400" cy="110251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600" dirty="0">
                <a:solidFill>
                  <a:schemeClr val="bg1"/>
                </a:solidFill>
                <a:latin typeface="UHC Sans" pitchFamily="50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2574131"/>
            <a:ext cx="7772400" cy="13144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UHC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80" y="4506006"/>
            <a:ext cx="1556996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971801"/>
            <a:ext cx="7772400" cy="566738"/>
          </a:xfrm>
        </p:spPr>
        <p:txBody>
          <a:bodyPr anchor="b">
            <a:noAutofit/>
          </a:bodyPr>
          <a:lstStyle>
            <a:lvl1pPr>
              <a:defRPr sz="3600">
                <a:latin typeface="UHC Sans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63" y="3486151"/>
            <a:ext cx="7772400" cy="675679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accent3"/>
                </a:solidFill>
                <a:latin typeface="UHC Sans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80" y="4506006"/>
            <a:ext cx="1556996" cy="3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9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UHC Sans" pitchFamily="50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49" y="1028700"/>
            <a:ext cx="8212911" cy="3600450"/>
          </a:xfrm>
        </p:spPr>
        <p:txBody>
          <a:bodyPr>
            <a:noAutofit/>
          </a:bodyPr>
          <a:lstStyle>
            <a:lvl1pPr>
              <a:defRPr>
                <a:latin typeface="UHC Sans" pitchFamily="50" charset="0"/>
              </a:defRPr>
            </a:lvl1pPr>
            <a:lvl2pPr marL="342900" indent="-152400">
              <a:buFont typeface="Arial" panose="020B0604020202020204" pitchFamily="34" charset="0"/>
              <a:buChar char="-"/>
              <a:defRPr>
                <a:latin typeface="UHC Sans" pitchFamily="50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63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Add photo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UHC Sans" pitchFamily="50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0" y="1028700"/>
            <a:ext cx="5929434" cy="3600450"/>
          </a:xfrm>
        </p:spPr>
        <p:txBody>
          <a:bodyPr>
            <a:noAutofit/>
          </a:bodyPr>
          <a:lstStyle>
            <a:lvl1pPr>
              <a:defRPr>
                <a:latin typeface="UHC Sans" pitchFamily="50" charset="0"/>
              </a:defRPr>
            </a:lvl1pPr>
            <a:lvl2pPr marL="342900" indent="-152400">
              <a:buFont typeface="Arial" panose="020B0604020202020204" pitchFamily="34" charset="0"/>
              <a:buChar char="-"/>
              <a:defRPr>
                <a:latin typeface="UHC Sans" pitchFamily="50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latin typeface="UHC Sans" pitchFamily="50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2"/>
            <a:ext cx="7772400" cy="1102519"/>
          </a:xfrm>
        </p:spPr>
        <p:txBody>
          <a:bodyPr anchor="ctr">
            <a:noAutofit/>
          </a:bodyPr>
          <a:lstStyle>
            <a:lvl1pPr>
              <a:defRPr sz="3600">
                <a:latin typeface="UHC Sans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UHC Sans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020492"/>
            <a:ext cx="7772400" cy="1102519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6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196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184" y="171451"/>
            <a:ext cx="5943600" cy="59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028700"/>
            <a:ext cx="804545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96196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46128" y="742950"/>
            <a:ext cx="8397875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746128" y="4850027"/>
            <a:ext cx="839787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  <p:sldLayoutId id="2147483706" r:id="rId3"/>
    <p:sldLayoutId id="2147483672" r:id="rId4"/>
    <p:sldLayoutId id="2147483713" r:id="rId5"/>
    <p:sldLayoutId id="2147483676" r:id="rId6"/>
    <p:sldLayoutId id="2147483683" r:id="rId7"/>
    <p:sldLayoutId id="2147483684" r:id="rId8"/>
    <p:sldLayoutId id="2147483708" r:id="rId9"/>
    <p:sldLayoutId id="2147483712" r:id="rId10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574131"/>
            <a:ext cx="7772400" cy="1314450"/>
          </a:xfrm>
        </p:spPr>
        <p:txBody>
          <a:bodyPr/>
          <a:lstStyle/>
          <a:p>
            <a:r>
              <a:rPr lang="en-US" dirty="0"/>
              <a:t>Anukriti Gupta</a:t>
            </a:r>
          </a:p>
          <a:p>
            <a:r>
              <a:rPr lang="en-US" dirty="0" smtClean="0"/>
              <a:t>10/16/2019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3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58" y="1119188"/>
            <a:ext cx="3113722" cy="311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9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Regression?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54792" y="914401"/>
            <a:ext cx="4593908" cy="3238500"/>
            <a:chOff x="2233612" y="914401"/>
            <a:chExt cx="4593908" cy="32385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5" r="1772" b="5014"/>
            <a:stretch/>
          </p:blipFill>
          <p:spPr bwMode="auto">
            <a:xfrm>
              <a:off x="2233613" y="914401"/>
              <a:ext cx="4593907" cy="323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2233612" y="3185160"/>
              <a:ext cx="372427" cy="967741"/>
            </a:xfrm>
            <a:prstGeom prst="roundRect">
              <a:avLst/>
            </a:prstGeom>
            <a:gradFill>
              <a:gsLst>
                <a:gs pos="0">
                  <a:srgbClr val="FFCC66">
                    <a:lumMod val="4000"/>
                    <a:lumOff val="96000"/>
                  </a:srgbClr>
                </a:gs>
                <a:gs pos="50000">
                  <a:srgbClr val="FFCC66">
                    <a:lumMod val="31000"/>
                    <a:lumOff val="69000"/>
                  </a:srgbClr>
                </a:gs>
                <a:gs pos="100000">
                  <a:srgbClr val="FFCC66">
                    <a:lumMod val="37000"/>
                    <a:lumOff val="63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39140" y="1043940"/>
            <a:ext cx="2247900" cy="1304806"/>
          </a:xfrm>
          <a:prstGeom prst="snip1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dirty="0" smtClean="0">
                <a:solidFill>
                  <a:srgbClr val="4D4D4D"/>
                </a:solidFill>
              </a:rPr>
              <a:t>We need to predict the revenue based on the website traffic 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974394" y="1844040"/>
            <a:ext cx="3262826" cy="128016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591300" y="3436620"/>
            <a:ext cx="403860" cy="350520"/>
            <a:chOff x="6591300" y="3436620"/>
            <a:chExt cx="403860" cy="350520"/>
          </a:xfrm>
        </p:grpSpPr>
        <p:sp>
          <p:nvSpPr>
            <p:cNvPr id="16" name="Rectangle 15"/>
            <p:cNvSpPr/>
            <p:nvPr/>
          </p:nvSpPr>
          <p:spPr>
            <a:xfrm>
              <a:off x="6591300" y="3474720"/>
              <a:ext cx="403860" cy="312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accent1"/>
                  </a:solidFill>
                </a:rPr>
                <a:t>4.5?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732270" y="3436620"/>
              <a:ext cx="80010" cy="91440"/>
            </a:xfrm>
            <a:prstGeom prst="ellipse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68140" y="2266950"/>
            <a:ext cx="2636520" cy="1190681"/>
            <a:chOff x="4168140" y="2266950"/>
            <a:chExt cx="2636520" cy="1190681"/>
          </a:xfrm>
        </p:grpSpPr>
        <p:grpSp>
          <p:nvGrpSpPr>
            <p:cNvPr id="26" name="Group 25"/>
            <p:cNvGrpSpPr/>
            <p:nvPr/>
          </p:nvGrpSpPr>
          <p:grpSpPr>
            <a:xfrm>
              <a:off x="4693920" y="2385060"/>
              <a:ext cx="2110740" cy="1072571"/>
              <a:chOff x="4693920" y="2385060"/>
              <a:chExt cx="2110740" cy="107257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693920" y="2423160"/>
                <a:ext cx="2076163" cy="1034471"/>
                <a:chOff x="4693920" y="2423160"/>
                <a:chExt cx="2076163" cy="1034471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6770083" y="2423160"/>
                  <a:ext cx="0" cy="1034471"/>
                </a:xfrm>
                <a:prstGeom prst="line">
                  <a:avLst/>
                </a:prstGeom>
                <a:ln>
                  <a:solidFill>
                    <a:srgbClr val="00A8F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693920" y="2423160"/>
                  <a:ext cx="2076163" cy="0"/>
                </a:xfrm>
                <a:prstGeom prst="line">
                  <a:avLst/>
                </a:prstGeom>
                <a:ln>
                  <a:solidFill>
                    <a:srgbClr val="00A8F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Oval 26"/>
              <p:cNvSpPr/>
              <p:nvPr/>
            </p:nvSpPr>
            <p:spPr>
              <a:xfrm>
                <a:off x="6724650" y="2385060"/>
                <a:ext cx="80010" cy="91440"/>
              </a:xfrm>
              <a:prstGeom prst="ellipse">
                <a:avLst/>
              </a:prstGeom>
              <a:solidFill>
                <a:srgbClr val="00A8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4168140" y="2266950"/>
              <a:ext cx="525780" cy="312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accent1"/>
                  </a:solidFill>
                </a:rPr>
                <a:t>13000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2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18260" y="1005840"/>
            <a:ext cx="7269480" cy="5943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statistical relationship between two or more variables where a change in independent variable is associated with a change in dependent variable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56260" y="2532118"/>
            <a:ext cx="2156460" cy="13998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Here, the change in one variable (height) is closely associated with change in another variable (age)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964680" y="2532117"/>
            <a:ext cx="1950720" cy="13998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 see that the height is the dependent variable and age is the independent variable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-5361" r="6993" b="5361"/>
          <a:stretch/>
        </p:blipFill>
        <p:spPr bwMode="auto">
          <a:xfrm>
            <a:off x="2910841" y="1810570"/>
            <a:ext cx="3733800" cy="284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2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0558" y="924559"/>
            <a:ext cx="3264408" cy="32826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Linear Regression </a:t>
            </a:r>
          </a:p>
          <a:p>
            <a:pPr algn="ctr"/>
            <a:endParaRPr lang="en-US" sz="1200" dirty="0">
              <a:solidFill>
                <a:schemeClr val="tx2"/>
              </a:solidFill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When there is a linear relationship between a dependent variable (continuous) and an independent variable (continuous or discrete</a:t>
            </a:r>
            <a:r>
              <a:rPr lang="en-US" sz="12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endParaRPr lang="en-US" sz="1200" dirty="0" smtClean="0">
              <a:solidFill>
                <a:schemeClr val="tx2"/>
              </a:solidFill>
            </a:endParaRPr>
          </a:p>
          <a:p>
            <a:pPr algn="ctr"/>
            <a:endParaRPr lang="en-US" sz="1200" dirty="0">
              <a:solidFill>
                <a:schemeClr val="tx2"/>
              </a:solidFill>
            </a:endParaRPr>
          </a:p>
          <a:p>
            <a:pPr algn="ctr"/>
            <a:endParaRPr lang="en-US" sz="1200" dirty="0" smtClean="0">
              <a:solidFill>
                <a:schemeClr val="tx2"/>
              </a:solidFill>
            </a:endParaRPr>
          </a:p>
          <a:p>
            <a:pPr algn="ctr"/>
            <a:endParaRPr lang="en-US" sz="1200" dirty="0">
              <a:solidFill>
                <a:schemeClr val="tx2"/>
              </a:solidFill>
            </a:endParaRPr>
          </a:p>
          <a:p>
            <a:pPr algn="ctr"/>
            <a:endParaRPr lang="en-US" sz="1200" dirty="0" smtClean="0">
              <a:solidFill>
                <a:schemeClr val="tx2"/>
              </a:solidFill>
            </a:endParaRPr>
          </a:p>
          <a:p>
            <a:pPr algn="ctr"/>
            <a:endParaRPr lang="en-US" sz="1200" dirty="0">
              <a:solidFill>
                <a:schemeClr val="tx2"/>
              </a:solidFill>
            </a:endParaRPr>
          </a:p>
          <a:p>
            <a:pPr algn="ctr"/>
            <a:endParaRPr lang="en-US" sz="1200" dirty="0">
              <a:solidFill>
                <a:schemeClr val="tx2"/>
              </a:solidFill>
            </a:endParaRPr>
          </a:p>
          <a:p>
            <a:pPr algn="ctr"/>
            <a:endParaRPr lang="en-US" sz="1200" dirty="0">
              <a:solidFill>
                <a:schemeClr val="tx2"/>
              </a:solidFill>
            </a:endParaRPr>
          </a:p>
          <a:p>
            <a:pPr algn="ctr"/>
            <a:endParaRPr lang="en-US" sz="1200" b="1" dirty="0">
              <a:solidFill>
                <a:schemeClr val="tx2"/>
              </a:solidFill>
            </a:endParaRPr>
          </a:p>
          <a:p>
            <a:pPr algn="ctr"/>
            <a:endParaRPr lang="en-US" sz="1200" b="1" dirty="0">
              <a:solidFill>
                <a:schemeClr val="tx2"/>
              </a:solidFill>
            </a:endParaRPr>
          </a:p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6717" y="924560"/>
            <a:ext cx="3268133" cy="3279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Logistic Regression 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When the Y value in graph is categorical in nature i.e., Yes/No and depends on the X variable</a:t>
            </a:r>
          </a:p>
          <a:p>
            <a:pPr algn="ctr"/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18" y="2122366"/>
            <a:ext cx="3005667" cy="200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47" y="2122366"/>
            <a:ext cx="3053503" cy="200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18" y="4204548"/>
            <a:ext cx="2929468" cy="51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Logistic Regression?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r="1955" b="5231"/>
          <a:stretch/>
        </p:blipFill>
        <p:spPr bwMode="auto">
          <a:xfrm>
            <a:off x="287862" y="772852"/>
            <a:ext cx="8856137" cy="396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3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logitstic regression, roc curve, logit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4" y="764385"/>
            <a:ext cx="4003676" cy="38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4" y="965200"/>
            <a:ext cx="4044458" cy="130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517247"/>
            <a:ext cx="34861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4" y="3518478"/>
            <a:ext cx="39147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4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UnitedHealthcar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E30C7E3807845836FE04EDEB44627" ma:contentTypeVersion="1" ma:contentTypeDescription="Create a new document." ma:contentTypeScope="" ma:versionID="ffee0c0b360d1d50e11174020da71e1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2f3528a5c719e3255f43611dda9ae0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61D826-B2A9-4E43-BFC7-84B4317DE65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E663F71-C0C4-41AB-A4F2-BA3540B504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038F4-BD9B-4E76-AFF7-C696FC4A1E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1683</TotalTime>
  <Words>149</Words>
  <Application>Microsoft Office PowerPoint</Application>
  <PresentationFormat>On-screen Show (16:9)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UnitedHealthcare</vt:lpstr>
      <vt:lpstr>Logistic Regression with R</vt:lpstr>
      <vt:lpstr>What is Machine Learning?</vt:lpstr>
      <vt:lpstr>Why Regression?</vt:lpstr>
      <vt:lpstr>What is Regression?</vt:lpstr>
      <vt:lpstr>Types of Regression</vt:lpstr>
      <vt:lpstr>Why Logistic Regression?</vt:lpstr>
      <vt:lpstr>ROC Curve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Charts, Moira K</dc:creator>
  <cp:lastModifiedBy>Gupta, Anukriti</cp:lastModifiedBy>
  <cp:revision>198</cp:revision>
  <dcterms:created xsi:type="dcterms:W3CDTF">2017-04-30T13:48:41Z</dcterms:created>
  <dcterms:modified xsi:type="dcterms:W3CDTF">2019-10-16T13:31:49Z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0x0101005F9E30C7E3807845836FE04EDEB44627</vt:lpwstr>
  </property>
</Properties>
</file>