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41"/>
  </p:notesMasterIdLst>
  <p:sldIdLst>
    <p:sldId id="302" r:id="rId2"/>
    <p:sldId id="258" r:id="rId3"/>
    <p:sldId id="257" r:id="rId4"/>
    <p:sldId id="259" r:id="rId5"/>
    <p:sldId id="260" r:id="rId6"/>
    <p:sldId id="261" r:id="rId7"/>
    <p:sldId id="262" r:id="rId8"/>
    <p:sldId id="263" r:id="rId9"/>
    <p:sldId id="264" r:id="rId10"/>
    <p:sldId id="265" r:id="rId11"/>
    <p:sldId id="273" r:id="rId12"/>
    <p:sldId id="267" r:id="rId13"/>
    <p:sldId id="268" r:id="rId14"/>
    <p:sldId id="269" r:id="rId15"/>
    <p:sldId id="270" r:id="rId16"/>
    <p:sldId id="271" r:id="rId17"/>
    <p:sldId id="274" r:id="rId18"/>
    <p:sldId id="275" r:id="rId19"/>
    <p:sldId id="276" r:id="rId20"/>
    <p:sldId id="277" r:id="rId21"/>
    <p:sldId id="284" r:id="rId22"/>
    <p:sldId id="278" r:id="rId23"/>
    <p:sldId id="279" r:id="rId24"/>
    <p:sldId id="280" r:id="rId25"/>
    <p:sldId id="281" r:id="rId26"/>
    <p:sldId id="285" r:id="rId27"/>
    <p:sldId id="286" r:id="rId28"/>
    <p:sldId id="293" r:id="rId29"/>
    <p:sldId id="288" r:id="rId30"/>
    <p:sldId id="289" r:id="rId31"/>
    <p:sldId id="290" r:id="rId32"/>
    <p:sldId id="291" r:id="rId33"/>
    <p:sldId id="292" r:id="rId34"/>
    <p:sldId id="294" r:id="rId35"/>
    <p:sldId id="295" r:id="rId36"/>
    <p:sldId id="296" r:id="rId37"/>
    <p:sldId id="297" r:id="rId38"/>
    <p:sldId id="300" r:id="rId39"/>
    <p:sldId id="301"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076754-0E8C-4863-B09C-373BB623DD7A}" type="datetimeFigureOut">
              <a:rPr lang="en-IN" smtClean="0"/>
              <a:t>31-05-2021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04F690-5BF9-42A5-A732-C7A61FC64CB3}" type="slidenum">
              <a:rPr lang="en-IN" smtClean="0"/>
              <a:t>‹#›</a:t>
            </a:fld>
            <a:endParaRPr lang="en-IN"/>
          </a:p>
        </p:txBody>
      </p:sp>
    </p:spTree>
    <p:extLst>
      <p:ext uri="{BB962C8B-B14F-4D97-AF65-F5344CB8AC3E}">
        <p14:creationId xmlns:p14="http://schemas.microsoft.com/office/powerpoint/2010/main" val="2071808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1CB4008-1F7C-4A85-AFEB-CC00FB541C5A}" type="datetime1">
              <a:rPr lang="en-US" smtClean="0"/>
              <a:t>5/31/2021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E893A3-52B7-40BF-AF99-07D991FE0F8A}" type="slidenum">
              <a:rPr lang="en-US" smtClean="0"/>
              <a:t>‹#›</a:t>
            </a:fld>
            <a:endParaRPr lang="en-US" dirty="0"/>
          </a:p>
        </p:txBody>
      </p:sp>
    </p:spTree>
    <p:extLst>
      <p:ext uri="{BB962C8B-B14F-4D97-AF65-F5344CB8AC3E}">
        <p14:creationId xmlns:p14="http://schemas.microsoft.com/office/powerpoint/2010/main" val="360427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0FC3CAE-E191-4255-8532-05D652EBA7D9}" type="datetime1">
              <a:rPr lang="en-US" smtClean="0"/>
              <a:t>5/31/2021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E893A3-52B7-40BF-AF99-07D991FE0F8A}" type="slidenum">
              <a:rPr lang="en-US" smtClean="0"/>
              <a:t>‹#›</a:t>
            </a:fld>
            <a:endParaRPr lang="en-US" dirty="0"/>
          </a:p>
        </p:txBody>
      </p:sp>
    </p:spTree>
    <p:extLst>
      <p:ext uri="{BB962C8B-B14F-4D97-AF65-F5344CB8AC3E}">
        <p14:creationId xmlns:p14="http://schemas.microsoft.com/office/powerpoint/2010/main" val="3408252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B76D66B-4F36-4C4E-885E-D1AB5B675CA6}" type="datetime1">
              <a:rPr lang="en-US" smtClean="0"/>
              <a:t>5/31/2021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E893A3-52B7-40BF-AF99-07D991FE0F8A}" type="slidenum">
              <a:rPr lang="en-US" smtClean="0"/>
              <a:t>‹#›</a:t>
            </a:fld>
            <a:endParaRPr lang="en-US" dirty="0"/>
          </a:p>
        </p:txBody>
      </p:sp>
    </p:spTree>
    <p:extLst>
      <p:ext uri="{BB962C8B-B14F-4D97-AF65-F5344CB8AC3E}">
        <p14:creationId xmlns:p14="http://schemas.microsoft.com/office/powerpoint/2010/main" val="472931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AAA4EFC-2CAB-4931-A03D-CC98568A3438}" type="datetime1">
              <a:rPr lang="en-US" smtClean="0"/>
              <a:t>5/31/2021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E893A3-52B7-40BF-AF99-07D991FE0F8A}" type="slidenum">
              <a:rPr lang="en-US" smtClean="0"/>
              <a:t>‹#›</a:t>
            </a:fld>
            <a:endParaRPr lang="en-US" dirty="0"/>
          </a:p>
        </p:txBody>
      </p:sp>
    </p:spTree>
    <p:extLst>
      <p:ext uri="{BB962C8B-B14F-4D97-AF65-F5344CB8AC3E}">
        <p14:creationId xmlns:p14="http://schemas.microsoft.com/office/powerpoint/2010/main" val="648393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FC901AB-F7DD-4425-84D2-7C346C13BE0A}" type="datetime1">
              <a:rPr lang="en-US" smtClean="0"/>
              <a:t>5/31/2021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E893A3-52B7-40BF-AF99-07D991FE0F8A}" type="slidenum">
              <a:rPr lang="en-US" smtClean="0"/>
              <a:t>‹#›</a:t>
            </a:fld>
            <a:endParaRPr lang="en-US" dirty="0"/>
          </a:p>
        </p:txBody>
      </p:sp>
    </p:spTree>
    <p:extLst>
      <p:ext uri="{BB962C8B-B14F-4D97-AF65-F5344CB8AC3E}">
        <p14:creationId xmlns:p14="http://schemas.microsoft.com/office/powerpoint/2010/main" val="2350719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5103830-5034-4DBC-A8F9-2CA1107E074B}" type="datetime1">
              <a:rPr lang="en-US" smtClean="0"/>
              <a:t>5/31/2021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4E893A3-52B7-40BF-AF99-07D991FE0F8A}" type="slidenum">
              <a:rPr lang="en-US" smtClean="0"/>
              <a:t>‹#›</a:t>
            </a:fld>
            <a:endParaRPr lang="en-US" dirty="0"/>
          </a:p>
        </p:txBody>
      </p:sp>
    </p:spTree>
    <p:extLst>
      <p:ext uri="{BB962C8B-B14F-4D97-AF65-F5344CB8AC3E}">
        <p14:creationId xmlns:p14="http://schemas.microsoft.com/office/powerpoint/2010/main" val="380425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C97B265-6259-4A47-AC0D-732000C1B995}" type="datetime1">
              <a:rPr lang="en-US" smtClean="0"/>
              <a:t>5/31/2021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4E893A3-52B7-40BF-AF99-07D991FE0F8A}" type="slidenum">
              <a:rPr lang="en-US" smtClean="0"/>
              <a:t>‹#›</a:t>
            </a:fld>
            <a:endParaRPr lang="en-US" dirty="0"/>
          </a:p>
        </p:txBody>
      </p:sp>
    </p:spTree>
    <p:extLst>
      <p:ext uri="{BB962C8B-B14F-4D97-AF65-F5344CB8AC3E}">
        <p14:creationId xmlns:p14="http://schemas.microsoft.com/office/powerpoint/2010/main" val="1034373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B4EC76B-5864-4FEA-A93B-76139FFA281F}" type="datetime1">
              <a:rPr lang="en-US" smtClean="0"/>
              <a:t>5/31/2021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4E893A3-52B7-40BF-AF99-07D991FE0F8A}" type="slidenum">
              <a:rPr lang="en-US" smtClean="0"/>
              <a:t>‹#›</a:t>
            </a:fld>
            <a:endParaRPr lang="en-US" dirty="0"/>
          </a:p>
        </p:txBody>
      </p:sp>
    </p:spTree>
    <p:extLst>
      <p:ext uri="{BB962C8B-B14F-4D97-AF65-F5344CB8AC3E}">
        <p14:creationId xmlns:p14="http://schemas.microsoft.com/office/powerpoint/2010/main" val="1540319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CA5072-892B-4ACA-8420-85CE498D41A6}" type="datetime1">
              <a:rPr lang="en-US" smtClean="0"/>
              <a:t>5/31/2021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4E893A3-52B7-40BF-AF99-07D991FE0F8A}" type="slidenum">
              <a:rPr lang="en-US" smtClean="0"/>
              <a:t>‹#›</a:t>
            </a:fld>
            <a:endParaRPr lang="en-US" dirty="0"/>
          </a:p>
        </p:txBody>
      </p:sp>
    </p:spTree>
    <p:extLst>
      <p:ext uri="{BB962C8B-B14F-4D97-AF65-F5344CB8AC3E}">
        <p14:creationId xmlns:p14="http://schemas.microsoft.com/office/powerpoint/2010/main" val="653425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FD302251-885F-4556-A594-29220C06B948}" type="datetime1">
              <a:rPr lang="en-US" smtClean="0"/>
              <a:t>5/31/2021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4E893A3-52B7-40BF-AF99-07D991FE0F8A}" type="slidenum">
              <a:rPr lang="en-US" smtClean="0"/>
              <a:t>‹#›</a:t>
            </a:fld>
            <a:endParaRPr lang="en-US" dirty="0"/>
          </a:p>
        </p:txBody>
      </p:sp>
    </p:spTree>
    <p:extLst>
      <p:ext uri="{BB962C8B-B14F-4D97-AF65-F5344CB8AC3E}">
        <p14:creationId xmlns:p14="http://schemas.microsoft.com/office/powerpoint/2010/main" val="811833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8D30D463-17F8-4106-9763-480E850120E6}" type="datetime1">
              <a:rPr lang="en-US" smtClean="0"/>
              <a:t>5/31/2021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4E893A3-52B7-40BF-AF99-07D991FE0F8A}" type="slidenum">
              <a:rPr lang="en-US" smtClean="0"/>
              <a:t>‹#›</a:t>
            </a:fld>
            <a:endParaRPr lang="en-US" dirty="0"/>
          </a:p>
        </p:txBody>
      </p:sp>
    </p:spTree>
    <p:extLst>
      <p:ext uri="{BB962C8B-B14F-4D97-AF65-F5344CB8AC3E}">
        <p14:creationId xmlns:p14="http://schemas.microsoft.com/office/powerpoint/2010/main" val="550637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B20875E-5AFF-45AD-926A-B83B6A88F9E7}" type="datetime1">
              <a:rPr lang="en-US" smtClean="0"/>
              <a:t>5/31/2021</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4E893A3-52B7-40BF-AF99-07D991FE0F8A}" type="slidenum">
              <a:rPr lang="en-US" smtClean="0"/>
              <a:t>‹#›</a:t>
            </a:fld>
            <a:endParaRPr lang="en-US" dirty="0"/>
          </a:p>
        </p:txBody>
      </p:sp>
    </p:spTree>
    <p:extLst>
      <p:ext uri="{BB962C8B-B14F-4D97-AF65-F5344CB8AC3E}">
        <p14:creationId xmlns:p14="http://schemas.microsoft.com/office/powerpoint/2010/main" val="4187744241"/>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9.jpeg"/><Relationship Id="rId4" Type="http://schemas.openxmlformats.org/officeDocument/2006/relationships/image" Target="../media/image18.jpeg"/></Relationships>
</file>

<file path=ppt/slides/_rels/slide2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image" Target="../media/image21.jpeg"/></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6000"/>
            <a:lum/>
            <a:extLst>
              <a:ext uri="{BEBA8EAE-BF5A-486C-A8C5-ECC9F3942E4B}">
                <a14:imgProps xmlns:a14="http://schemas.microsoft.com/office/drawing/2010/main">
                  <a14:imgLayer r:embed="rId3">
                    <a14:imgEffect>
                      <a14:colorTemperature colorTemp="5074"/>
                    </a14:imgEffect>
                    <a14:imgEffect>
                      <a14:saturation sat="196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10" name="TextBox 9"/>
          <p:cNvSpPr txBox="1"/>
          <p:nvPr/>
        </p:nvSpPr>
        <p:spPr>
          <a:xfrm>
            <a:off x="4419600" y="4768188"/>
            <a:ext cx="4388958" cy="2062103"/>
          </a:xfrm>
          <a:prstGeom prst="rect">
            <a:avLst/>
          </a:prstGeom>
          <a:noFill/>
        </p:spPr>
        <p:txBody>
          <a:bodyPr wrap="none" rtlCol="0">
            <a:spAutoFit/>
          </a:bodyPr>
          <a:lstStyle/>
          <a:p>
            <a:r>
              <a:rPr lang="en-US" sz="3200" dirty="0" smtClean="0"/>
              <a:t>Submitted </a:t>
            </a:r>
          </a:p>
          <a:p>
            <a:r>
              <a:rPr lang="en-US" sz="3200" dirty="0" smtClean="0"/>
              <a:t>By-</a:t>
            </a:r>
          </a:p>
          <a:p>
            <a:r>
              <a:rPr lang="en-US" sz="3200" dirty="0"/>
              <a:t>	</a:t>
            </a:r>
            <a:r>
              <a:rPr lang="en-US" sz="3200" dirty="0" smtClean="0"/>
              <a:t>	Anurag Ghosh</a:t>
            </a:r>
          </a:p>
          <a:p>
            <a:r>
              <a:rPr lang="en-US" sz="3200" dirty="0"/>
              <a:t>	</a:t>
            </a:r>
            <a:r>
              <a:rPr lang="en-US" sz="3200" dirty="0" smtClean="0"/>
              <a:t>	</a:t>
            </a:r>
            <a:r>
              <a:rPr lang="en-US" sz="3200" dirty="0" err="1" smtClean="0"/>
              <a:t>Sweta</a:t>
            </a:r>
            <a:r>
              <a:rPr lang="en-US" sz="3200" dirty="0" smtClean="0"/>
              <a:t> Seal</a:t>
            </a:r>
            <a:endParaRPr lang="en-IN" sz="3200" dirty="0"/>
          </a:p>
        </p:txBody>
      </p:sp>
      <p:sp>
        <p:nvSpPr>
          <p:cNvPr id="11" name="TextBox 10"/>
          <p:cNvSpPr txBox="1"/>
          <p:nvPr/>
        </p:nvSpPr>
        <p:spPr>
          <a:xfrm>
            <a:off x="2667000" y="381000"/>
            <a:ext cx="4324966" cy="1446550"/>
          </a:xfrm>
          <a:prstGeom prst="rect">
            <a:avLst/>
          </a:prstGeom>
          <a:noFill/>
        </p:spPr>
        <p:txBody>
          <a:bodyPr wrap="none" rtlCol="0">
            <a:spAutoFit/>
          </a:bodyPr>
          <a:lstStyle/>
          <a:p>
            <a:pPr algn="ctr"/>
            <a:r>
              <a:rPr lang="en-US" sz="4400" dirty="0" smtClean="0"/>
              <a:t>CREDIT EDA CASE </a:t>
            </a:r>
          </a:p>
          <a:p>
            <a:pPr algn="ctr"/>
            <a:r>
              <a:rPr lang="en-US" sz="4400" dirty="0" smtClean="0"/>
              <a:t>STUDY</a:t>
            </a:r>
            <a:endParaRPr lang="en-IN" sz="4400" dirty="0"/>
          </a:p>
        </p:txBody>
      </p:sp>
      <p:sp>
        <p:nvSpPr>
          <p:cNvPr id="12" name="Slide Number Placeholder 11"/>
          <p:cNvSpPr>
            <a:spLocks noGrp="1"/>
          </p:cNvSpPr>
          <p:nvPr>
            <p:ph type="sldNum" sz="quarter" idx="12"/>
          </p:nvPr>
        </p:nvSpPr>
        <p:spPr/>
        <p:txBody>
          <a:bodyPr/>
          <a:lstStyle/>
          <a:p>
            <a:fld id="{E4E893A3-52B7-40BF-AF99-07D991FE0F8A}" type="slidenum">
              <a:rPr lang="en-US" smtClean="0"/>
              <a:t>1</a:t>
            </a:fld>
            <a:endParaRPr lang="en-US" dirty="0"/>
          </a:p>
        </p:txBody>
      </p:sp>
    </p:spTree>
    <p:extLst>
      <p:ext uri="{BB962C8B-B14F-4D97-AF65-F5344CB8AC3E}">
        <p14:creationId xmlns:p14="http://schemas.microsoft.com/office/powerpoint/2010/main" val="28412433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l="-17000" r="-17000"/>
          </a:stretch>
        </a:blipFill>
        <a:effectLst/>
      </p:bgPr>
    </p:bg>
    <p:spTree>
      <p:nvGrpSpPr>
        <p:cNvPr id="1" name=""/>
        <p:cNvGrpSpPr/>
        <p:nvPr/>
      </p:nvGrpSpPr>
      <p:grpSpPr>
        <a:xfrm>
          <a:off x="0" y="0"/>
          <a:ext cx="0" cy="0"/>
          <a:chOff x="0" y="0"/>
          <a:chExt cx="0" cy="0"/>
        </a:xfrm>
      </p:grpSpPr>
      <p:pic>
        <p:nvPicPr>
          <p:cNvPr id="5122" name="Picture 2" descr="C:\Users\abhi\Pictures\Case Study Images\Distribution of Organization Types T=0.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724400" y="76200"/>
            <a:ext cx="4163081" cy="64008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553200" y="6477000"/>
            <a:ext cx="990600" cy="307777"/>
          </a:xfrm>
          <a:prstGeom prst="rect">
            <a:avLst/>
          </a:prstGeom>
          <a:noFill/>
        </p:spPr>
        <p:txBody>
          <a:bodyPr wrap="square" rtlCol="0">
            <a:spAutoFit/>
          </a:bodyPr>
          <a:lstStyle/>
          <a:p>
            <a:r>
              <a:rPr lang="en-US" sz="1400" dirty="0" smtClean="0">
                <a:solidFill>
                  <a:srgbClr val="FF0000"/>
                </a:solidFill>
              </a:rPr>
              <a:t>Plot: 5</a:t>
            </a:r>
            <a:endParaRPr lang="en-US" sz="1400" dirty="0">
              <a:solidFill>
                <a:srgbClr val="FF0000"/>
              </a:solidFill>
            </a:endParaRPr>
          </a:p>
        </p:txBody>
      </p:sp>
      <p:sp>
        <p:nvSpPr>
          <p:cNvPr id="5" name="TextBox 4"/>
          <p:cNvSpPr txBox="1"/>
          <p:nvPr/>
        </p:nvSpPr>
        <p:spPr>
          <a:xfrm>
            <a:off x="457200" y="1524000"/>
            <a:ext cx="3733800" cy="3693319"/>
          </a:xfrm>
          <a:prstGeom prst="rect">
            <a:avLst/>
          </a:prstGeom>
          <a:noFill/>
        </p:spPr>
        <p:txBody>
          <a:bodyPr wrap="square" rtlCol="0">
            <a:spAutoFit/>
          </a:bodyPr>
          <a:lstStyle/>
          <a:p>
            <a:r>
              <a:rPr lang="en-US" b="1" i="1" dirty="0"/>
              <a:t>Conclusions from the graph</a:t>
            </a:r>
            <a:r>
              <a:rPr lang="en-US" b="1" i="1" dirty="0" smtClean="0"/>
              <a:t>:</a:t>
            </a:r>
          </a:p>
          <a:p>
            <a:endParaRPr lang="en-US" b="1" i="1" dirty="0"/>
          </a:p>
          <a:p>
            <a:pPr marL="285750" indent="-285750">
              <a:buFont typeface="Wingdings" panose="05000000000000000000" pitchFamily="2" charset="2"/>
              <a:buChar char="v"/>
            </a:pPr>
            <a:r>
              <a:rPr lang="en-US" dirty="0" smtClean="0">
                <a:effectLst/>
              </a:rPr>
              <a:t>Clients which have applied for credits are from most of the organization type ‘Business entity Type 3’ , ‘Self employed’, ‘Other’ , ‘Medicine’ and ‘Government’.</a:t>
            </a:r>
            <a:br>
              <a:rPr lang="en-US" dirty="0" smtClean="0">
                <a:effectLst/>
              </a:rPr>
            </a:br>
            <a:endParaRPr lang="en-US" dirty="0" smtClean="0">
              <a:effectLst/>
            </a:endParaRPr>
          </a:p>
          <a:p>
            <a:pPr marL="285750" indent="-285750">
              <a:buFont typeface="Wingdings" panose="05000000000000000000" pitchFamily="2" charset="2"/>
              <a:buChar char="v"/>
            </a:pPr>
            <a:r>
              <a:rPr lang="en-US" dirty="0" smtClean="0">
                <a:effectLst/>
              </a:rPr>
              <a:t>Less clients are from Industry type 8,type 6, type 10, religion and trade type 5, type 4.</a:t>
            </a:r>
          </a:p>
          <a:p>
            <a:endParaRPr lang="en-US" dirty="0"/>
          </a:p>
        </p:txBody>
      </p:sp>
      <p:sp>
        <p:nvSpPr>
          <p:cNvPr id="2" name="Slide Number Placeholder 1"/>
          <p:cNvSpPr>
            <a:spLocks noGrp="1"/>
          </p:cNvSpPr>
          <p:nvPr>
            <p:ph type="sldNum" sz="quarter" idx="12"/>
          </p:nvPr>
        </p:nvSpPr>
        <p:spPr/>
        <p:txBody>
          <a:bodyPr/>
          <a:lstStyle/>
          <a:p>
            <a:fld id="{E4E893A3-52B7-40BF-AF99-07D991FE0F8A}" type="slidenum">
              <a:rPr lang="en-US" smtClean="0"/>
              <a:t>10</a:t>
            </a:fld>
            <a:endParaRPr lang="en-US" dirty="0"/>
          </a:p>
        </p:txBody>
      </p:sp>
    </p:spTree>
    <p:extLst>
      <p:ext uri="{BB962C8B-B14F-4D97-AF65-F5344CB8AC3E}">
        <p14:creationId xmlns:p14="http://schemas.microsoft.com/office/powerpoint/2010/main" val="25640568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 y="1676400"/>
            <a:ext cx="8839200" cy="3276600"/>
          </a:xfrm>
        </p:spPr>
        <p:txBody>
          <a:bodyPr>
            <a:noAutofit/>
          </a:bodyPr>
          <a:lstStyle/>
          <a:p>
            <a:pPr algn="ctr"/>
            <a:r>
              <a:rPr lang="en-US" sz="3600" b="1" dirty="0">
                <a:solidFill>
                  <a:srgbClr val="0070C0"/>
                </a:solidFill>
              </a:rPr>
              <a:t>Categorical Univariate </a:t>
            </a:r>
            <a:r>
              <a:rPr lang="en-US" sz="3600" b="1" dirty="0" smtClean="0">
                <a:solidFill>
                  <a:srgbClr val="0070C0"/>
                </a:solidFill>
              </a:rPr>
              <a:t>Analysis </a:t>
            </a:r>
            <a:r>
              <a:rPr lang="en-US" sz="3600" b="1" dirty="0">
                <a:solidFill>
                  <a:srgbClr val="0070C0"/>
                </a:solidFill>
              </a:rPr>
              <a:t>for </a:t>
            </a:r>
            <a:r>
              <a:rPr lang="en-US" sz="3600" b="1" dirty="0" smtClean="0">
                <a:solidFill>
                  <a:srgbClr val="0070C0"/>
                </a:solidFill>
              </a:rPr>
              <a:t>Target 1</a:t>
            </a:r>
            <a:endParaRPr lang="en-US" sz="3600" b="1" dirty="0">
              <a:solidFill>
                <a:srgbClr val="0070C0"/>
              </a:solidFill>
            </a:endParaRPr>
          </a:p>
        </p:txBody>
      </p:sp>
      <p:sp>
        <p:nvSpPr>
          <p:cNvPr id="3" name="Slide Number Placeholder 2"/>
          <p:cNvSpPr>
            <a:spLocks noGrp="1"/>
          </p:cNvSpPr>
          <p:nvPr>
            <p:ph type="sldNum" sz="quarter" idx="12"/>
          </p:nvPr>
        </p:nvSpPr>
        <p:spPr/>
        <p:txBody>
          <a:bodyPr/>
          <a:lstStyle/>
          <a:p>
            <a:fld id="{E4E893A3-52B7-40BF-AF99-07D991FE0F8A}" type="slidenum">
              <a:rPr lang="en-US" smtClean="0"/>
              <a:t>11</a:t>
            </a:fld>
            <a:endParaRPr lang="en-US" dirty="0"/>
          </a:p>
        </p:txBody>
      </p:sp>
    </p:spTree>
    <p:extLst>
      <p:ext uri="{BB962C8B-B14F-4D97-AF65-F5344CB8AC3E}">
        <p14:creationId xmlns:p14="http://schemas.microsoft.com/office/powerpoint/2010/main" val="3007738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abhi\Pictures\Case Study Images\Distribution of Income Range, T=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81001"/>
            <a:ext cx="8658225" cy="43434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267200" y="4800600"/>
            <a:ext cx="838200" cy="307777"/>
          </a:xfrm>
          <a:prstGeom prst="rect">
            <a:avLst/>
          </a:prstGeom>
          <a:noFill/>
        </p:spPr>
        <p:txBody>
          <a:bodyPr wrap="square" rtlCol="0">
            <a:spAutoFit/>
          </a:bodyPr>
          <a:lstStyle/>
          <a:p>
            <a:r>
              <a:rPr lang="en-US" sz="1400" dirty="0" smtClean="0">
                <a:solidFill>
                  <a:srgbClr val="FF0000"/>
                </a:solidFill>
              </a:rPr>
              <a:t>Plot: 6</a:t>
            </a:r>
            <a:endParaRPr lang="en-US" sz="1400" dirty="0">
              <a:solidFill>
                <a:srgbClr val="FF0000"/>
              </a:solidFill>
            </a:endParaRPr>
          </a:p>
        </p:txBody>
      </p:sp>
      <p:sp>
        <p:nvSpPr>
          <p:cNvPr id="5" name="TextBox 4"/>
          <p:cNvSpPr txBox="1"/>
          <p:nvPr/>
        </p:nvSpPr>
        <p:spPr>
          <a:xfrm>
            <a:off x="304799" y="5030688"/>
            <a:ext cx="8505825" cy="1754326"/>
          </a:xfrm>
          <a:prstGeom prst="rect">
            <a:avLst/>
          </a:prstGeom>
          <a:noFill/>
        </p:spPr>
        <p:txBody>
          <a:bodyPr wrap="square" rtlCol="0">
            <a:spAutoFit/>
          </a:bodyPr>
          <a:lstStyle/>
          <a:p>
            <a:r>
              <a:rPr lang="en-US" b="1" i="1" dirty="0"/>
              <a:t>Conclusions from the graph</a:t>
            </a:r>
            <a:r>
              <a:rPr lang="en-US" b="1" i="1" dirty="0" smtClean="0"/>
              <a:t>:</a:t>
            </a:r>
          </a:p>
          <a:p>
            <a:endParaRPr lang="en-US" b="1" i="1" dirty="0"/>
          </a:p>
          <a:p>
            <a:pPr marL="285750" indent="-285750">
              <a:buFont typeface="Wingdings" panose="05000000000000000000" pitchFamily="2" charset="2"/>
              <a:buChar char="v"/>
            </a:pPr>
            <a:r>
              <a:rPr lang="en-US" dirty="0" smtClean="0">
                <a:effectLst/>
              </a:rPr>
              <a:t>Male Counts are higher.</a:t>
            </a:r>
          </a:p>
          <a:p>
            <a:pPr marL="285750" indent="-285750">
              <a:buFont typeface="Wingdings" panose="05000000000000000000" pitchFamily="2" charset="2"/>
              <a:buChar char="v"/>
            </a:pPr>
            <a:r>
              <a:rPr lang="en-US" dirty="0" smtClean="0">
                <a:effectLst/>
              </a:rPr>
              <a:t>Income range from 100000 to 200000 is having more number of credits.</a:t>
            </a:r>
          </a:p>
          <a:p>
            <a:pPr marL="285750" indent="-285750">
              <a:buFont typeface="Wingdings" panose="05000000000000000000" pitchFamily="2" charset="2"/>
              <a:buChar char="v"/>
            </a:pPr>
            <a:r>
              <a:rPr lang="en-US" dirty="0" smtClean="0">
                <a:effectLst/>
              </a:rPr>
              <a:t>Less count for income range 450000-475000.</a:t>
            </a:r>
          </a:p>
          <a:p>
            <a:endParaRPr lang="en-US" dirty="0"/>
          </a:p>
        </p:txBody>
      </p:sp>
      <p:sp>
        <p:nvSpPr>
          <p:cNvPr id="2" name="Slide Number Placeholder 1"/>
          <p:cNvSpPr>
            <a:spLocks noGrp="1"/>
          </p:cNvSpPr>
          <p:nvPr>
            <p:ph type="sldNum" sz="quarter" idx="12"/>
          </p:nvPr>
        </p:nvSpPr>
        <p:spPr/>
        <p:txBody>
          <a:bodyPr/>
          <a:lstStyle/>
          <a:p>
            <a:fld id="{E4E893A3-52B7-40BF-AF99-07D991FE0F8A}" type="slidenum">
              <a:rPr lang="en-US" smtClean="0"/>
              <a:t>12</a:t>
            </a:fld>
            <a:endParaRPr lang="en-US" dirty="0"/>
          </a:p>
        </p:txBody>
      </p:sp>
    </p:spTree>
    <p:extLst>
      <p:ext uri="{BB962C8B-B14F-4D97-AF65-F5344CB8AC3E}">
        <p14:creationId xmlns:p14="http://schemas.microsoft.com/office/powerpoint/2010/main" val="3632269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l="-17000" r="-17000"/>
          </a:stretch>
        </a:blipFill>
        <a:effectLst/>
      </p:bgPr>
    </p:bg>
    <p:spTree>
      <p:nvGrpSpPr>
        <p:cNvPr id="1" name=""/>
        <p:cNvGrpSpPr/>
        <p:nvPr/>
      </p:nvGrpSpPr>
      <p:grpSpPr>
        <a:xfrm>
          <a:off x="0" y="0"/>
          <a:ext cx="0" cy="0"/>
          <a:chOff x="0" y="0"/>
          <a:chExt cx="0" cy="0"/>
        </a:xfrm>
      </p:grpSpPr>
      <p:pic>
        <p:nvPicPr>
          <p:cNvPr id="7170" name="Picture 2" descr="C:\Users\abhi\Pictures\Case Study Images\Distribution of Income Type T=1.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33400" y="381000"/>
            <a:ext cx="8055614" cy="42672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267200" y="4724400"/>
            <a:ext cx="1066800" cy="307777"/>
          </a:xfrm>
          <a:prstGeom prst="rect">
            <a:avLst/>
          </a:prstGeom>
          <a:noFill/>
        </p:spPr>
        <p:txBody>
          <a:bodyPr wrap="square" rtlCol="0">
            <a:spAutoFit/>
          </a:bodyPr>
          <a:lstStyle/>
          <a:p>
            <a:r>
              <a:rPr lang="en-US" sz="1400" dirty="0" smtClean="0">
                <a:solidFill>
                  <a:srgbClr val="FF0000"/>
                </a:solidFill>
              </a:rPr>
              <a:t>Plot: 7</a:t>
            </a:r>
            <a:endParaRPr lang="en-US" sz="1400" dirty="0">
              <a:solidFill>
                <a:srgbClr val="FF0000"/>
              </a:solidFill>
            </a:endParaRPr>
          </a:p>
        </p:txBody>
      </p:sp>
      <p:sp>
        <p:nvSpPr>
          <p:cNvPr id="6" name="TextBox 5"/>
          <p:cNvSpPr txBox="1"/>
          <p:nvPr/>
        </p:nvSpPr>
        <p:spPr>
          <a:xfrm>
            <a:off x="228600" y="5029200"/>
            <a:ext cx="8686800" cy="2031325"/>
          </a:xfrm>
          <a:prstGeom prst="rect">
            <a:avLst/>
          </a:prstGeom>
          <a:noFill/>
        </p:spPr>
        <p:txBody>
          <a:bodyPr wrap="square" rtlCol="0">
            <a:spAutoFit/>
          </a:bodyPr>
          <a:lstStyle/>
          <a:p>
            <a:r>
              <a:rPr lang="en-US" b="1" i="1" dirty="0"/>
              <a:t>Conclusions from the graph</a:t>
            </a:r>
            <a:r>
              <a:rPr lang="en-US" b="1" i="1" dirty="0" smtClean="0"/>
              <a:t>:</a:t>
            </a:r>
          </a:p>
          <a:p>
            <a:endParaRPr lang="en-US" b="1" i="1" dirty="0"/>
          </a:p>
          <a:p>
            <a:pPr marL="285750" indent="-285750">
              <a:buFont typeface="Wingdings" panose="05000000000000000000" pitchFamily="2" charset="2"/>
              <a:buChar char="v"/>
            </a:pPr>
            <a:r>
              <a:rPr lang="en-US" dirty="0" smtClean="0">
                <a:effectLst/>
              </a:rPr>
              <a:t>For income type ‘working’, ’commercial associate’, and ‘State Servant’ the number of credits are higher than other i.e. ‘Maternity leave.</a:t>
            </a:r>
          </a:p>
          <a:p>
            <a:pPr marL="285750" indent="-285750">
              <a:buFont typeface="Wingdings" panose="05000000000000000000" pitchFamily="2" charset="2"/>
              <a:buChar char="v"/>
            </a:pPr>
            <a:r>
              <a:rPr lang="en-US" dirty="0" smtClean="0">
                <a:effectLst/>
              </a:rPr>
              <a:t>For this Females are having more number of credits than male.</a:t>
            </a:r>
          </a:p>
          <a:p>
            <a:pPr marL="285750" indent="-285750">
              <a:buFont typeface="Wingdings" panose="05000000000000000000" pitchFamily="2" charset="2"/>
              <a:buChar char="v"/>
            </a:pPr>
            <a:r>
              <a:rPr lang="en-US" dirty="0" smtClean="0">
                <a:effectLst/>
              </a:rPr>
              <a:t>Less number of credits for income type ‘Maternity leave’.</a:t>
            </a:r>
          </a:p>
          <a:p>
            <a:endParaRPr lang="en-US" dirty="0"/>
          </a:p>
        </p:txBody>
      </p:sp>
      <p:sp>
        <p:nvSpPr>
          <p:cNvPr id="2" name="Slide Number Placeholder 1"/>
          <p:cNvSpPr>
            <a:spLocks noGrp="1"/>
          </p:cNvSpPr>
          <p:nvPr>
            <p:ph type="sldNum" sz="quarter" idx="12"/>
          </p:nvPr>
        </p:nvSpPr>
        <p:spPr/>
        <p:txBody>
          <a:bodyPr/>
          <a:lstStyle/>
          <a:p>
            <a:fld id="{E4E893A3-52B7-40BF-AF99-07D991FE0F8A}" type="slidenum">
              <a:rPr lang="en-US" smtClean="0"/>
              <a:t>13</a:t>
            </a:fld>
            <a:endParaRPr lang="en-US" dirty="0"/>
          </a:p>
        </p:txBody>
      </p:sp>
    </p:spTree>
    <p:extLst>
      <p:ext uri="{BB962C8B-B14F-4D97-AF65-F5344CB8AC3E}">
        <p14:creationId xmlns:p14="http://schemas.microsoft.com/office/powerpoint/2010/main" val="3632269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l="-17000" r="-17000"/>
          </a:stretch>
        </a:blipFill>
        <a:effectLst/>
      </p:bgPr>
    </p:bg>
    <p:spTree>
      <p:nvGrpSpPr>
        <p:cNvPr id="1" name=""/>
        <p:cNvGrpSpPr/>
        <p:nvPr/>
      </p:nvGrpSpPr>
      <p:grpSpPr>
        <a:xfrm>
          <a:off x="0" y="0"/>
          <a:ext cx="0" cy="0"/>
          <a:chOff x="0" y="0"/>
          <a:chExt cx="0" cy="0"/>
        </a:xfrm>
      </p:grpSpPr>
      <p:sp>
        <p:nvSpPr>
          <p:cNvPr id="4" name="TextBox 3"/>
          <p:cNvSpPr txBox="1"/>
          <p:nvPr/>
        </p:nvSpPr>
        <p:spPr>
          <a:xfrm>
            <a:off x="4038600" y="4724400"/>
            <a:ext cx="1447800" cy="307777"/>
          </a:xfrm>
          <a:prstGeom prst="rect">
            <a:avLst/>
          </a:prstGeom>
          <a:noFill/>
        </p:spPr>
        <p:txBody>
          <a:bodyPr wrap="square" rtlCol="0">
            <a:spAutoFit/>
          </a:bodyPr>
          <a:lstStyle/>
          <a:p>
            <a:r>
              <a:rPr lang="en-US" sz="1400" dirty="0" smtClean="0">
                <a:solidFill>
                  <a:srgbClr val="FF0000"/>
                </a:solidFill>
              </a:rPr>
              <a:t>       Plot: 8</a:t>
            </a:r>
            <a:endParaRPr lang="en-US" sz="1400" dirty="0">
              <a:solidFill>
                <a:srgbClr val="FF0000"/>
              </a:solidFill>
            </a:endParaRPr>
          </a:p>
        </p:txBody>
      </p:sp>
      <p:sp>
        <p:nvSpPr>
          <p:cNvPr id="5" name="TextBox 4"/>
          <p:cNvSpPr txBox="1"/>
          <p:nvPr/>
        </p:nvSpPr>
        <p:spPr>
          <a:xfrm>
            <a:off x="228600" y="5103674"/>
            <a:ext cx="8305800" cy="1754326"/>
          </a:xfrm>
          <a:prstGeom prst="rect">
            <a:avLst/>
          </a:prstGeom>
          <a:noFill/>
        </p:spPr>
        <p:txBody>
          <a:bodyPr wrap="square" rtlCol="0">
            <a:spAutoFit/>
          </a:bodyPr>
          <a:lstStyle/>
          <a:p>
            <a:r>
              <a:rPr lang="en-US" b="1" i="1" dirty="0"/>
              <a:t>Conclusions from the graph</a:t>
            </a:r>
            <a:r>
              <a:rPr lang="en-US" b="1" i="1" dirty="0" smtClean="0"/>
              <a:t>:</a:t>
            </a:r>
          </a:p>
          <a:p>
            <a:endParaRPr lang="en-US" b="1" i="1" dirty="0"/>
          </a:p>
          <a:p>
            <a:pPr marL="285750" indent="-285750">
              <a:buFont typeface="Wingdings" panose="05000000000000000000" pitchFamily="2" charset="2"/>
              <a:buChar char="v"/>
            </a:pPr>
            <a:r>
              <a:rPr lang="en-US" dirty="0" smtClean="0">
                <a:effectLst/>
              </a:rPr>
              <a:t>For contract type ‘cash loans’ is having higher number of credits than ‘Revolving loans’ contract type.</a:t>
            </a:r>
          </a:p>
          <a:p>
            <a:pPr marL="285750" indent="-285750">
              <a:buFont typeface="Wingdings" panose="05000000000000000000" pitchFamily="2" charset="2"/>
              <a:buChar char="v"/>
            </a:pPr>
            <a:r>
              <a:rPr lang="en-US" dirty="0" smtClean="0">
                <a:effectLst/>
              </a:rPr>
              <a:t>For this also Female is leading for applying credits.</a:t>
            </a:r>
          </a:p>
          <a:p>
            <a:endParaRPr lang="en-US" dirty="0"/>
          </a:p>
        </p:txBody>
      </p:sp>
      <p:pic>
        <p:nvPicPr>
          <p:cNvPr id="6" name="Picture 5"/>
          <p:cNvPicPr>
            <a:picLocks noChangeAspect="1"/>
          </p:cNvPicPr>
          <p:nvPr/>
        </p:nvPicPr>
        <p:blipFill>
          <a:blip r:embed="rId3"/>
          <a:stretch>
            <a:fillRect/>
          </a:stretch>
        </p:blipFill>
        <p:spPr>
          <a:xfrm>
            <a:off x="304800" y="152400"/>
            <a:ext cx="8553450" cy="4610100"/>
          </a:xfrm>
          <a:prstGeom prst="rect">
            <a:avLst/>
          </a:prstGeom>
        </p:spPr>
      </p:pic>
      <p:sp>
        <p:nvSpPr>
          <p:cNvPr id="2" name="Slide Number Placeholder 1"/>
          <p:cNvSpPr>
            <a:spLocks noGrp="1"/>
          </p:cNvSpPr>
          <p:nvPr>
            <p:ph type="sldNum" sz="quarter" idx="12"/>
          </p:nvPr>
        </p:nvSpPr>
        <p:spPr/>
        <p:txBody>
          <a:bodyPr/>
          <a:lstStyle/>
          <a:p>
            <a:fld id="{E4E893A3-52B7-40BF-AF99-07D991FE0F8A}" type="slidenum">
              <a:rPr lang="en-US" smtClean="0"/>
              <a:t>14</a:t>
            </a:fld>
            <a:endParaRPr lang="en-US" dirty="0"/>
          </a:p>
        </p:txBody>
      </p:sp>
    </p:spTree>
    <p:extLst>
      <p:ext uri="{BB962C8B-B14F-4D97-AF65-F5344CB8AC3E}">
        <p14:creationId xmlns:p14="http://schemas.microsoft.com/office/powerpoint/2010/main" val="3632269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l="-17000" r="-17000"/>
          </a:stretch>
        </a:blipFill>
        <a:effectLst/>
      </p:bgPr>
    </p:bg>
    <p:spTree>
      <p:nvGrpSpPr>
        <p:cNvPr id="1" name=""/>
        <p:cNvGrpSpPr/>
        <p:nvPr/>
      </p:nvGrpSpPr>
      <p:grpSpPr>
        <a:xfrm>
          <a:off x="0" y="0"/>
          <a:ext cx="0" cy="0"/>
          <a:chOff x="0" y="0"/>
          <a:chExt cx="0" cy="0"/>
        </a:xfrm>
      </p:grpSpPr>
      <p:pic>
        <p:nvPicPr>
          <p:cNvPr id="9218" name="Picture 2" descr="C:\Users\abhi\Pictures\Case Study Images\Distribution of Organization Types T=1.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800600" y="290945"/>
            <a:ext cx="4127799" cy="60198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781800" y="6324600"/>
            <a:ext cx="914400" cy="307777"/>
          </a:xfrm>
          <a:prstGeom prst="rect">
            <a:avLst/>
          </a:prstGeom>
          <a:noFill/>
        </p:spPr>
        <p:txBody>
          <a:bodyPr wrap="square" rtlCol="0">
            <a:spAutoFit/>
          </a:bodyPr>
          <a:lstStyle/>
          <a:p>
            <a:r>
              <a:rPr lang="en-US" sz="1400" dirty="0" smtClean="0">
                <a:solidFill>
                  <a:srgbClr val="FF0000"/>
                </a:solidFill>
              </a:rPr>
              <a:t>Plot: 9</a:t>
            </a:r>
            <a:endParaRPr lang="en-US" sz="1400" dirty="0">
              <a:solidFill>
                <a:srgbClr val="FF0000"/>
              </a:solidFill>
            </a:endParaRPr>
          </a:p>
        </p:txBody>
      </p:sp>
      <p:sp>
        <p:nvSpPr>
          <p:cNvPr id="5" name="TextBox 4"/>
          <p:cNvSpPr txBox="1"/>
          <p:nvPr/>
        </p:nvSpPr>
        <p:spPr>
          <a:xfrm>
            <a:off x="304800" y="1363682"/>
            <a:ext cx="4191000" cy="4247317"/>
          </a:xfrm>
          <a:prstGeom prst="rect">
            <a:avLst/>
          </a:prstGeom>
          <a:noFill/>
        </p:spPr>
        <p:txBody>
          <a:bodyPr wrap="square" rtlCol="0">
            <a:spAutoFit/>
          </a:bodyPr>
          <a:lstStyle/>
          <a:p>
            <a:r>
              <a:rPr lang="en-US" b="1" i="1" dirty="0"/>
              <a:t>Conclusions from the graph</a:t>
            </a:r>
            <a:r>
              <a:rPr lang="en-US" b="1" i="1" dirty="0" smtClean="0"/>
              <a:t>:</a:t>
            </a:r>
          </a:p>
          <a:p>
            <a:endParaRPr lang="en-US" b="1" i="1" dirty="0"/>
          </a:p>
          <a:p>
            <a:pPr marL="285750" indent="-285750">
              <a:buFont typeface="Wingdings" panose="05000000000000000000" pitchFamily="2" charset="2"/>
              <a:buChar char="v"/>
            </a:pPr>
            <a:r>
              <a:rPr lang="en-US" dirty="0" smtClean="0">
                <a:effectLst/>
              </a:rPr>
              <a:t>Clients which have applied for credits are from most of the organization type ‘Business entity Type 3’ , ‘Self employed’ , ‘Other’ , ‘Medicine’ and ‘Government’.</a:t>
            </a:r>
          </a:p>
          <a:p>
            <a:pPr marL="285750" indent="-285750">
              <a:buFont typeface="Wingdings" panose="05000000000000000000" pitchFamily="2" charset="2"/>
              <a:buChar char="v"/>
            </a:pPr>
            <a:endParaRPr lang="en-US" dirty="0" smtClean="0">
              <a:effectLst/>
            </a:endParaRPr>
          </a:p>
          <a:p>
            <a:pPr marL="285750" indent="-285750">
              <a:buFont typeface="Wingdings" panose="05000000000000000000" pitchFamily="2" charset="2"/>
              <a:buChar char="v"/>
            </a:pPr>
            <a:r>
              <a:rPr lang="en-US" dirty="0" smtClean="0">
                <a:effectLst/>
              </a:rPr>
              <a:t>Less clients are from Industry type 8,type 6, type 10, religion and trade type 5, type 4.</a:t>
            </a:r>
          </a:p>
          <a:p>
            <a:pPr marL="285750" indent="-285750">
              <a:buFont typeface="Wingdings" panose="05000000000000000000" pitchFamily="2" charset="2"/>
              <a:buChar char="v"/>
            </a:pPr>
            <a:endParaRPr lang="en-US" dirty="0" smtClean="0">
              <a:effectLst/>
            </a:endParaRPr>
          </a:p>
          <a:p>
            <a:pPr marL="285750" indent="-285750">
              <a:buFont typeface="Wingdings" panose="05000000000000000000" pitchFamily="2" charset="2"/>
              <a:buChar char="v"/>
            </a:pPr>
            <a:r>
              <a:rPr lang="en-US" dirty="0" smtClean="0">
                <a:effectLst/>
              </a:rPr>
              <a:t>Same as type 0 in distribution of organization type.</a:t>
            </a:r>
          </a:p>
          <a:p>
            <a:endParaRPr lang="en-US" dirty="0"/>
          </a:p>
        </p:txBody>
      </p:sp>
      <p:sp>
        <p:nvSpPr>
          <p:cNvPr id="2" name="Slide Number Placeholder 1"/>
          <p:cNvSpPr>
            <a:spLocks noGrp="1"/>
          </p:cNvSpPr>
          <p:nvPr>
            <p:ph type="sldNum" sz="quarter" idx="12"/>
          </p:nvPr>
        </p:nvSpPr>
        <p:spPr/>
        <p:txBody>
          <a:bodyPr/>
          <a:lstStyle/>
          <a:p>
            <a:fld id="{E4E893A3-52B7-40BF-AF99-07D991FE0F8A}" type="slidenum">
              <a:rPr lang="en-US" smtClean="0"/>
              <a:t>15</a:t>
            </a:fld>
            <a:endParaRPr lang="en-US" dirty="0"/>
          </a:p>
        </p:txBody>
      </p:sp>
    </p:spTree>
    <p:extLst>
      <p:ext uri="{BB962C8B-B14F-4D97-AF65-F5344CB8AC3E}">
        <p14:creationId xmlns:p14="http://schemas.microsoft.com/office/powerpoint/2010/main" val="3632269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l="-17000" r="-17000"/>
          </a:stretch>
        </a:blipFill>
        <a:effectLst/>
      </p:bgPr>
    </p:bg>
    <p:spTree>
      <p:nvGrpSpPr>
        <p:cNvPr id="1" name=""/>
        <p:cNvGrpSpPr/>
        <p:nvPr/>
      </p:nvGrpSpPr>
      <p:grpSpPr>
        <a:xfrm>
          <a:off x="0" y="0"/>
          <a:ext cx="0" cy="0"/>
          <a:chOff x="0" y="0"/>
          <a:chExt cx="0" cy="0"/>
        </a:xfrm>
      </p:grpSpPr>
      <p:sp>
        <p:nvSpPr>
          <p:cNvPr id="5" name="TextBox 4"/>
          <p:cNvSpPr txBox="1"/>
          <p:nvPr/>
        </p:nvSpPr>
        <p:spPr>
          <a:xfrm>
            <a:off x="3657600" y="6553200"/>
            <a:ext cx="1905000" cy="307777"/>
          </a:xfrm>
          <a:prstGeom prst="rect">
            <a:avLst/>
          </a:prstGeom>
          <a:noFill/>
        </p:spPr>
        <p:txBody>
          <a:bodyPr wrap="square" rtlCol="0">
            <a:spAutoFit/>
          </a:bodyPr>
          <a:lstStyle/>
          <a:p>
            <a:r>
              <a:rPr lang="en-US" sz="1400" dirty="0">
                <a:solidFill>
                  <a:srgbClr val="FF0000"/>
                </a:solidFill>
              </a:rPr>
              <a:t> </a:t>
            </a:r>
            <a:r>
              <a:rPr lang="en-US" sz="1400" dirty="0" smtClean="0">
                <a:solidFill>
                  <a:srgbClr val="FF0000"/>
                </a:solidFill>
              </a:rPr>
              <a:t>            Plot: 10</a:t>
            </a:r>
            <a:endParaRPr lang="en-US" sz="1400" dirty="0">
              <a:solidFill>
                <a:srgbClr val="FF0000"/>
              </a:solidFill>
            </a:endParaRPr>
          </a:p>
        </p:txBody>
      </p:sp>
      <p:sp>
        <p:nvSpPr>
          <p:cNvPr id="6" name="TextBox 5"/>
          <p:cNvSpPr txBox="1"/>
          <p:nvPr/>
        </p:nvSpPr>
        <p:spPr>
          <a:xfrm>
            <a:off x="6096000" y="6553200"/>
            <a:ext cx="3124200" cy="615553"/>
          </a:xfrm>
          <a:prstGeom prst="rect">
            <a:avLst/>
          </a:prstGeom>
          <a:noFill/>
        </p:spPr>
        <p:txBody>
          <a:bodyPr wrap="square" rtlCol="0">
            <a:spAutoFit/>
          </a:bodyPr>
          <a:lstStyle/>
          <a:p>
            <a:pPr algn="r"/>
            <a:r>
              <a:rPr lang="en-US" sz="1600" dirty="0" smtClean="0"/>
              <a:t>In Continuation…</a:t>
            </a:r>
          </a:p>
          <a:p>
            <a:endParaRPr lang="en-US" dirty="0"/>
          </a:p>
        </p:txBody>
      </p:sp>
      <p:pic>
        <p:nvPicPr>
          <p:cNvPr id="4" name="Picture 3"/>
          <p:cNvPicPr>
            <a:picLocks noChangeAspect="1"/>
          </p:cNvPicPr>
          <p:nvPr/>
        </p:nvPicPr>
        <p:blipFill>
          <a:blip r:embed="rId3"/>
          <a:stretch>
            <a:fillRect/>
          </a:stretch>
        </p:blipFill>
        <p:spPr>
          <a:xfrm>
            <a:off x="152400" y="152400"/>
            <a:ext cx="8677275" cy="6096000"/>
          </a:xfrm>
          <a:prstGeom prst="rect">
            <a:avLst/>
          </a:prstGeom>
        </p:spPr>
      </p:pic>
      <p:sp>
        <p:nvSpPr>
          <p:cNvPr id="2" name="Slide Number Placeholder 1"/>
          <p:cNvSpPr>
            <a:spLocks noGrp="1"/>
          </p:cNvSpPr>
          <p:nvPr>
            <p:ph type="sldNum" sz="quarter" idx="12"/>
          </p:nvPr>
        </p:nvSpPr>
        <p:spPr/>
        <p:txBody>
          <a:bodyPr/>
          <a:lstStyle/>
          <a:p>
            <a:fld id="{E4E893A3-52B7-40BF-AF99-07D991FE0F8A}" type="slidenum">
              <a:rPr lang="en-US" smtClean="0"/>
              <a:t>16</a:t>
            </a:fld>
            <a:endParaRPr lang="en-US" dirty="0"/>
          </a:p>
        </p:txBody>
      </p:sp>
    </p:spTree>
    <p:extLst>
      <p:ext uri="{BB962C8B-B14F-4D97-AF65-F5344CB8AC3E}">
        <p14:creationId xmlns:p14="http://schemas.microsoft.com/office/powerpoint/2010/main" val="3632269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l="-17000" r="-17000"/>
          </a:stretch>
        </a:blipFill>
        <a:effectLst/>
      </p:bgPr>
    </p:bg>
    <p:spTree>
      <p:nvGrpSpPr>
        <p:cNvPr id="1" name=""/>
        <p:cNvGrpSpPr/>
        <p:nvPr/>
      </p:nvGrpSpPr>
      <p:grpSpPr>
        <a:xfrm>
          <a:off x="0" y="0"/>
          <a:ext cx="0" cy="0"/>
          <a:chOff x="0" y="0"/>
          <a:chExt cx="0" cy="0"/>
        </a:xfrm>
      </p:grpSpPr>
      <p:sp>
        <p:nvSpPr>
          <p:cNvPr id="4" name="Content Placeholder 3"/>
          <p:cNvSpPr txBox="1">
            <a:spLocks noGrp="1"/>
          </p:cNvSpPr>
          <p:nvPr>
            <p:ph idx="1"/>
          </p:nvPr>
        </p:nvSpPr>
        <p:spPr>
          <a:xfrm>
            <a:off x="152400" y="762000"/>
            <a:ext cx="8534400" cy="5627694"/>
          </a:xfrm>
          <a:prstGeom prst="rect">
            <a:avLst/>
          </a:prstGeom>
          <a:noFill/>
        </p:spPr>
        <p:txBody>
          <a:bodyPr wrap="square" rtlCol="0">
            <a:spAutoFit/>
          </a:bodyPr>
          <a:lstStyle/>
          <a:p>
            <a:r>
              <a:rPr lang="en-US" sz="2400" b="1" i="1" dirty="0"/>
              <a:t>Conclusions from the </a:t>
            </a:r>
            <a:r>
              <a:rPr lang="en-US" sz="2400" b="1" i="1" dirty="0" smtClean="0"/>
              <a:t>correlation graph:</a:t>
            </a:r>
            <a:endParaRPr lang="en-US" sz="2400" dirty="0" smtClean="0"/>
          </a:p>
          <a:p>
            <a:endParaRPr lang="en-US" sz="2400" dirty="0"/>
          </a:p>
          <a:p>
            <a:pPr marL="285750" indent="-285750">
              <a:buFont typeface="Wingdings" panose="05000000000000000000" pitchFamily="2" charset="2"/>
              <a:buChar char="v"/>
            </a:pPr>
            <a:r>
              <a:rPr lang="en-US" sz="2400" dirty="0" smtClean="0"/>
              <a:t>Credit </a:t>
            </a:r>
            <a:r>
              <a:rPr lang="en-US" sz="2400" dirty="0"/>
              <a:t>amount is inversely proportional to the number of children client have, means Credit amount is higher for less children count client have and vice-versa</a:t>
            </a:r>
            <a:r>
              <a:rPr lang="en-US" sz="2400" dirty="0" smtClean="0"/>
              <a:t>.</a:t>
            </a:r>
          </a:p>
          <a:p>
            <a:pPr marL="285750" indent="-285750">
              <a:buFont typeface="Wingdings" panose="05000000000000000000" pitchFamily="2" charset="2"/>
              <a:buChar char="v"/>
            </a:pPr>
            <a:endParaRPr lang="en-US" sz="2400" dirty="0"/>
          </a:p>
          <a:p>
            <a:pPr marL="285750" indent="-285750">
              <a:buFont typeface="Wingdings" panose="05000000000000000000" pitchFamily="2" charset="2"/>
              <a:buChar char="v"/>
            </a:pPr>
            <a:r>
              <a:rPr lang="en-US" sz="2400" dirty="0"/>
              <a:t>Income amount is inversely proportional to the number of children client have, means more income for less children client have and vice-versa</a:t>
            </a:r>
            <a:r>
              <a:rPr lang="en-US" sz="2400" dirty="0" smtClean="0"/>
              <a:t>.</a:t>
            </a:r>
          </a:p>
          <a:p>
            <a:pPr marL="285750" indent="-285750">
              <a:buFont typeface="Wingdings" panose="05000000000000000000" pitchFamily="2" charset="2"/>
              <a:buChar char="v"/>
            </a:pPr>
            <a:endParaRPr lang="en-US" sz="2400" dirty="0"/>
          </a:p>
          <a:p>
            <a:pPr marL="285750" indent="-285750">
              <a:buFont typeface="Wingdings" panose="05000000000000000000" pitchFamily="2" charset="2"/>
              <a:buChar char="v"/>
            </a:pPr>
            <a:r>
              <a:rPr lang="en-US" sz="2400" dirty="0" smtClean="0"/>
              <a:t>Credit </a:t>
            </a:r>
            <a:r>
              <a:rPr lang="en-US" sz="2400" dirty="0"/>
              <a:t>amount is higher to densely populated area</a:t>
            </a:r>
            <a:r>
              <a:rPr lang="en-US" sz="2400" dirty="0" smtClean="0"/>
              <a:t>.</a:t>
            </a:r>
          </a:p>
          <a:p>
            <a:pPr marL="285750" indent="-285750">
              <a:buFont typeface="Wingdings" panose="05000000000000000000" pitchFamily="2" charset="2"/>
              <a:buChar char="v"/>
            </a:pPr>
            <a:endParaRPr lang="en-US" sz="2400" dirty="0"/>
          </a:p>
          <a:p>
            <a:pPr marL="285750" indent="-285750">
              <a:buFont typeface="Wingdings" panose="05000000000000000000" pitchFamily="2" charset="2"/>
              <a:buChar char="v"/>
            </a:pPr>
            <a:r>
              <a:rPr lang="en-US" sz="2400" dirty="0"/>
              <a:t>The income is also higher in densely populated area.</a:t>
            </a:r>
          </a:p>
          <a:p>
            <a:endParaRPr lang="en-US" dirty="0"/>
          </a:p>
        </p:txBody>
      </p:sp>
      <p:sp>
        <p:nvSpPr>
          <p:cNvPr id="5" name="TextBox 4"/>
          <p:cNvSpPr txBox="1"/>
          <p:nvPr/>
        </p:nvSpPr>
        <p:spPr>
          <a:xfrm>
            <a:off x="457200" y="381000"/>
            <a:ext cx="3124200" cy="338554"/>
          </a:xfrm>
          <a:prstGeom prst="rect">
            <a:avLst/>
          </a:prstGeom>
          <a:noFill/>
        </p:spPr>
        <p:txBody>
          <a:bodyPr wrap="square" rtlCol="0">
            <a:spAutoFit/>
          </a:bodyPr>
          <a:lstStyle/>
          <a:p>
            <a:r>
              <a:rPr lang="en-US" sz="1600" dirty="0" smtClean="0"/>
              <a:t>In Continuation…</a:t>
            </a:r>
            <a:endParaRPr lang="en-US" sz="1600" dirty="0"/>
          </a:p>
        </p:txBody>
      </p:sp>
      <p:sp>
        <p:nvSpPr>
          <p:cNvPr id="6" name="Slide Number Placeholder 5"/>
          <p:cNvSpPr>
            <a:spLocks noGrp="1"/>
          </p:cNvSpPr>
          <p:nvPr>
            <p:ph type="sldNum" sz="quarter" idx="12"/>
          </p:nvPr>
        </p:nvSpPr>
        <p:spPr/>
        <p:txBody>
          <a:bodyPr/>
          <a:lstStyle/>
          <a:p>
            <a:fld id="{E4E893A3-52B7-40BF-AF99-07D991FE0F8A}" type="slidenum">
              <a:rPr lang="en-US" smtClean="0"/>
              <a:t>17</a:t>
            </a:fld>
            <a:endParaRPr lang="en-US" dirty="0"/>
          </a:p>
        </p:txBody>
      </p:sp>
    </p:spTree>
    <p:extLst>
      <p:ext uri="{BB962C8B-B14F-4D97-AF65-F5344CB8AC3E}">
        <p14:creationId xmlns:p14="http://schemas.microsoft.com/office/powerpoint/2010/main" val="41062962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l="-17000" r="-17000"/>
          </a:stretch>
        </a:blipFill>
        <a:effectLst/>
      </p:bgPr>
    </p:bg>
    <p:spTree>
      <p:nvGrpSpPr>
        <p:cNvPr id="1" name=""/>
        <p:cNvGrpSpPr/>
        <p:nvPr/>
      </p:nvGrpSpPr>
      <p:grpSpPr>
        <a:xfrm>
          <a:off x="0" y="0"/>
          <a:ext cx="0" cy="0"/>
          <a:chOff x="0" y="0"/>
          <a:chExt cx="0" cy="0"/>
        </a:xfrm>
      </p:grpSpPr>
      <p:sp>
        <p:nvSpPr>
          <p:cNvPr id="4" name="TextBox 3"/>
          <p:cNvSpPr txBox="1"/>
          <p:nvPr/>
        </p:nvSpPr>
        <p:spPr>
          <a:xfrm>
            <a:off x="4191000" y="6093023"/>
            <a:ext cx="1066800" cy="307777"/>
          </a:xfrm>
          <a:prstGeom prst="rect">
            <a:avLst/>
          </a:prstGeom>
          <a:noFill/>
        </p:spPr>
        <p:txBody>
          <a:bodyPr wrap="square" rtlCol="0">
            <a:spAutoFit/>
          </a:bodyPr>
          <a:lstStyle/>
          <a:p>
            <a:r>
              <a:rPr lang="en-US" sz="1400" dirty="0" smtClean="0">
                <a:solidFill>
                  <a:srgbClr val="FF0000"/>
                </a:solidFill>
              </a:rPr>
              <a:t>Plot: 11</a:t>
            </a:r>
            <a:endParaRPr lang="en-US" sz="1400" dirty="0">
              <a:solidFill>
                <a:srgbClr val="FF0000"/>
              </a:solidFill>
            </a:endParaRPr>
          </a:p>
        </p:txBody>
      </p:sp>
      <p:sp>
        <p:nvSpPr>
          <p:cNvPr id="5" name="TextBox 4"/>
          <p:cNvSpPr txBox="1"/>
          <p:nvPr/>
        </p:nvSpPr>
        <p:spPr>
          <a:xfrm>
            <a:off x="7467600" y="6553200"/>
            <a:ext cx="1676400" cy="307777"/>
          </a:xfrm>
          <a:prstGeom prst="rect">
            <a:avLst/>
          </a:prstGeom>
          <a:noFill/>
        </p:spPr>
        <p:txBody>
          <a:bodyPr wrap="square" rtlCol="0">
            <a:spAutoFit/>
          </a:bodyPr>
          <a:lstStyle/>
          <a:p>
            <a:r>
              <a:rPr lang="en-US" sz="1400" dirty="0" smtClean="0"/>
              <a:t>In Continuation..</a:t>
            </a:r>
            <a:endParaRPr lang="en-US" sz="1400" dirty="0"/>
          </a:p>
        </p:txBody>
      </p:sp>
      <p:pic>
        <p:nvPicPr>
          <p:cNvPr id="7" name="Picture 6"/>
          <p:cNvPicPr>
            <a:picLocks noChangeAspect="1"/>
          </p:cNvPicPr>
          <p:nvPr/>
        </p:nvPicPr>
        <p:blipFill>
          <a:blip r:embed="rId3"/>
          <a:stretch>
            <a:fillRect/>
          </a:stretch>
        </p:blipFill>
        <p:spPr>
          <a:xfrm>
            <a:off x="228600" y="228600"/>
            <a:ext cx="8677275" cy="5710238"/>
          </a:xfrm>
          <a:prstGeom prst="rect">
            <a:avLst/>
          </a:prstGeom>
        </p:spPr>
      </p:pic>
      <p:sp>
        <p:nvSpPr>
          <p:cNvPr id="2" name="Slide Number Placeholder 1"/>
          <p:cNvSpPr>
            <a:spLocks noGrp="1"/>
          </p:cNvSpPr>
          <p:nvPr>
            <p:ph type="sldNum" sz="quarter" idx="12"/>
          </p:nvPr>
        </p:nvSpPr>
        <p:spPr/>
        <p:txBody>
          <a:bodyPr/>
          <a:lstStyle/>
          <a:p>
            <a:fld id="{E4E893A3-52B7-40BF-AF99-07D991FE0F8A}" type="slidenum">
              <a:rPr lang="en-US" smtClean="0"/>
              <a:t>18</a:t>
            </a:fld>
            <a:endParaRPr lang="en-US" dirty="0"/>
          </a:p>
        </p:txBody>
      </p:sp>
    </p:spTree>
    <p:extLst>
      <p:ext uri="{BB962C8B-B14F-4D97-AF65-F5344CB8AC3E}">
        <p14:creationId xmlns:p14="http://schemas.microsoft.com/office/powerpoint/2010/main" val="41062962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l="-17000" r="-17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52600"/>
            <a:ext cx="8229600" cy="4389120"/>
          </a:xfrm>
        </p:spPr>
        <p:txBody>
          <a:bodyPr>
            <a:normAutofit/>
          </a:bodyPr>
          <a:lstStyle/>
          <a:p>
            <a:r>
              <a:rPr lang="en-US" sz="2400" b="1" i="1" dirty="0"/>
              <a:t>Conclusions from the graph</a:t>
            </a:r>
            <a:r>
              <a:rPr lang="en-US" sz="2400" b="1" i="1" dirty="0" smtClean="0"/>
              <a:t>:</a:t>
            </a:r>
          </a:p>
          <a:p>
            <a:endParaRPr lang="en-US" sz="2400" b="1" i="1" dirty="0"/>
          </a:p>
          <a:p>
            <a:pPr>
              <a:buFont typeface="Wingdings" panose="05000000000000000000" pitchFamily="2" charset="2"/>
              <a:buChar char="v"/>
            </a:pPr>
            <a:r>
              <a:rPr lang="en-US" sz="2400" dirty="0"/>
              <a:t>Same like the </a:t>
            </a:r>
            <a:r>
              <a:rPr lang="en-US" sz="2400" dirty="0" smtClean="0"/>
              <a:t>target=0 </a:t>
            </a:r>
            <a:r>
              <a:rPr lang="en-US" sz="2400" dirty="0"/>
              <a:t>heatmap above, adding some other points from this heatmap</a:t>
            </a:r>
            <a:r>
              <a:rPr lang="en-US" sz="2400" dirty="0" smtClean="0"/>
              <a:t>.</a:t>
            </a:r>
          </a:p>
          <a:p>
            <a:pPr>
              <a:buFont typeface="Wingdings" panose="05000000000000000000" pitchFamily="2" charset="2"/>
              <a:buChar char="v"/>
            </a:pPr>
            <a:endParaRPr lang="en-US" sz="2400" dirty="0"/>
          </a:p>
          <a:p>
            <a:pPr>
              <a:buFont typeface="Wingdings" panose="05000000000000000000" pitchFamily="2" charset="2"/>
              <a:buChar char="v"/>
            </a:pPr>
            <a:r>
              <a:rPr lang="en-US" sz="2400" dirty="0"/>
              <a:t>The client's permanent address does not match contact address are having less children and </a:t>
            </a:r>
            <a:r>
              <a:rPr lang="en-US" sz="2400" dirty="0" smtClean="0"/>
              <a:t>vice-versa.</a:t>
            </a:r>
          </a:p>
          <a:p>
            <a:pPr>
              <a:buFont typeface="Wingdings" panose="05000000000000000000" pitchFamily="2" charset="2"/>
              <a:buChar char="v"/>
            </a:pPr>
            <a:endParaRPr lang="en-US" sz="2400" dirty="0"/>
          </a:p>
          <a:p>
            <a:pPr>
              <a:buFont typeface="Wingdings" panose="05000000000000000000" pitchFamily="2" charset="2"/>
              <a:buChar char="v"/>
            </a:pPr>
            <a:r>
              <a:rPr lang="en-US" sz="2400" dirty="0"/>
              <a:t>The client's permanent address does not match work address are having less children and </a:t>
            </a:r>
            <a:r>
              <a:rPr lang="en-US" sz="2400" dirty="0" smtClean="0"/>
              <a:t>vice-versa.</a:t>
            </a:r>
            <a:endParaRPr lang="en-US" sz="2400" dirty="0"/>
          </a:p>
          <a:p>
            <a:endParaRPr lang="en-US" dirty="0"/>
          </a:p>
        </p:txBody>
      </p:sp>
      <p:sp>
        <p:nvSpPr>
          <p:cNvPr id="4" name="TextBox 3"/>
          <p:cNvSpPr txBox="1"/>
          <p:nvPr/>
        </p:nvSpPr>
        <p:spPr>
          <a:xfrm>
            <a:off x="381000" y="304800"/>
            <a:ext cx="1676400" cy="307777"/>
          </a:xfrm>
          <a:prstGeom prst="rect">
            <a:avLst/>
          </a:prstGeom>
          <a:noFill/>
        </p:spPr>
        <p:txBody>
          <a:bodyPr wrap="square" rtlCol="0">
            <a:spAutoFit/>
          </a:bodyPr>
          <a:lstStyle/>
          <a:p>
            <a:r>
              <a:rPr lang="en-US" sz="1400" dirty="0" smtClean="0"/>
              <a:t>In Continuation..</a:t>
            </a:r>
            <a:endParaRPr lang="en-US" sz="1400" dirty="0"/>
          </a:p>
        </p:txBody>
      </p:sp>
      <p:sp>
        <p:nvSpPr>
          <p:cNvPr id="2" name="Slide Number Placeholder 1"/>
          <p:cNvSpPr>
            <a:spLocks noGrp="1"/>
          </p:cNvSpPr>
          <p:nvPr>
            <p:ph type="sldNum" sz="quarter" idx="12"/>
          </p:nvPr>
        </p:nvSpPr>
        <p:spPr/>
        <p:txBody>
          <a:bodyPr/>
          <a:lstStyle/>
          <a:p>
            <a:fld id="{E4E893A3-52B7-40BF-AF99-07D991FE0F8A}" type="slidenum">
              <a:rPr lang="en-US" smtClean="0"/>
              <a:t>19</a:t>
            </a:fld>
            <a:endParaRPr lang="en-US" dirty="0"/>
          </a:p>
        </p:txBody>
      </p:sp>
    </p:spTree>
    <p:extLst>
      <p:ext uri="{BB962C8B-B14F-4D97-AF65-F5344CB8AC3E}">
        <p14:creationId xmlns:p14="http://schemas.microsoft.com/office/powerpoint/2010/main" val="41062962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pPr algn="ctr"/>
            <a:r>
              <a:rPr lang="en-US" b="1" dirty="0" smtClean="0"/>
              <a:t>Problem Statement</a:t>
            </a:r>
            <a:endParaRPr lang="en-US" b="1" dirty="0"/>
          </a:p>
        </p:txBody>
      </p:sp>
      <p:sp>
        <p:nvSpPr>
          <p:cNvPr id="3" name="Content Placeholder 2"/>
          <p:cNvSpPr>
            <a:spLocks noGrp="1"/>
          </p:cNvSpPr>
          <p:nvPr>
            <p:ph idx="1"/>
          </p:nvPr>
        </p:nvSpPr>
        <p:spPr>
          <a:xfrm>
            <a:off x="457200" y="2133600"/>
            <a:ext cx="8229600" cy="4572000"/>
          </a:xfrm>
        </p:spPr>
        <p:txBody>
          <a:bodyPr>
            <a:normAutofit/>
          </a:bodyPr>
          <a:lstStyle/>
          <a:p>
            <a:r>
              <a:rPr lang="en-US" b="1" u="sng" dirty="0" smtClean="0"/>
              <a:t>Background</a:t>
            </a:r>
          </a:p>
          <a:p>
            <a:pPr lvl="2"/>
            <a:endParaRPr lang="en-US" b="1" u="sng" dirty="0"/>
          </a:p>
          <a:p>
            <a:pPr lvl="2"/>
            <a:r>
              <a:rPr lang="en-US" dirty="0" smtClean="0"/>
              <a:t>A loan providing company which lends loans to the urban customers, processes loan application by  verifying their capability to re-pay the loan.</a:t>
            </a:r>
          </a:p>
          <a:p>
            <a:pPr lvl="2"/>
            <a:endParaRPr lang="en-US" dirty="0"/>
          </a:p>
          <a:p>
            <a:r>
              <a:rPr lang="en-US" b="1" u="sng" dirty="0" smtClean="0"/>
              <a:t>Business Objective</a:t>
            </a:r>
            <a:endParaRPr lang="en-US" b="1" u="sng" dirty="0"/>
          </a:p>
          <a:p>
            <a:pPr lvl="2"/>
            <a:endParaRPr lang="en-US" b="1" u="sng" dirty="0"/>
          </a:p>
          <a:p>
            <a:pPr lvl="2"/>
            <a:r>
              <a:rPr lang="en-US" dirty="0"/>
              <a:t>This case study aims to identify patterns which indicate if a client has difficulty paying their installments which may be used for taking actions such as denying the loan, reducing the amount of loan, lending (to risky applicants) at a higher interest rate, etc. </a:t>
            </a:r>
            <a:endParaRPr lang="en-US" dirty="0" smtClean="0"/>
          </a:p>
          <a:p>
            <a:pPr lvl="2"/>
            <a:r>
              <a:rPr lang="en-US" dirty="0" smtClean="0"/>
              <a:t>This </a:t>
            </a:r>
            <a:r>
              <a:rPr lang="en-US" dirty="0"/>
              <a:t>will ensure that the consumers capable of repaying the loan are not rejected. Identification of such applicants using EDA is the aim of this case study.</a:t>
            </a:r>
          </a:p>
          <a:p>
            <a:pPr lvl="2"/>
            <a:endParaRPr lang="en-US" dirty="0"/>
          </a:p>
          <a:p>
            <a:pPr lvl="2"/>
            <a:endParaRPr lang="en-US" dirty="0" smtClean="0"/>
          </a:p>
        </p:txBody>
      </p:sp>
      <p:sp>
        <p:nvSpPr>
          <p:cNvPr id="4" name="Slide Number Placeholder 3"/>
          <p:cNvSpPr>
            <a:spLocks noGrp="1"/>
          </p:cNvSpPr>
          <p:nvPr>
            <p:ph type="sldNum" sz="quarter" idx="12"/>
          </p:nvPr>
        </p:nvSpPr>
        <p:spPr/>
        <p:txBody>
          <a:bodyPr/>
          <a:lstStyle/>
          <a:p>
            <a:fld id="{E4E893A3-52B7-40BF-AF99-07D991FE0F8A}" type="slidenum">
              <a:rPr lang="en-US" smtClean="0"/>
              <a:t>2</a:t>
            </a:fld>
            <a:endParaRPr lang="en-US" dirty="0"/>
          </a:p>
        </p:txBody>
      </p:sp>
    </p:spTree>
    <p:extLst>
      <p:ext uri="{BB962C8B-B14F-4D97-AF65-F5344CB8AC3E}">
        <p14:creationId xmlns:p14="http://schemas.microsoft.com/office/powerpoint/2010/main" val="24624618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pPr algn="ctr"/>
            <a:r>
              <a:rPr lang="en-US" sz="4000" b="1" dirty="0" smtClean="0"/>
              <a:t>Top 10 Correlations for Target = 0</a:t>
            </a:r>
            <a:endParaRPr lang="en-US" sz="4000" b="1" dirty="0"/>
          </a:p>
        </p:txBody>
      </p:sp>
      <p:sp>
        <p:nvSpPr>
          <p:cNvPr id="4" name="TextBox 3"/>
          <p:cNvSpPr txBox="1"/>
          <p:nvPr/>
        </p:nvSpPr>
        <p:spPr>
          <a:xfrm>
            <a:off x="4191000" y="4800600"/>
            <a:ext cx="1066800" cy="307777"/>
          </a:xfrm>
          <a:prstGeom prst="rect">
            <a:avLst/>
          </a:prstGeom>
          <a:noFill/>
        </p:spPr>
        <p:txBody>
          <a:bodyPr wrap="square" rtlCol="0">
            <a:spAutoFit/>
          </a:bodyPr>
          <a:lstStyle/>
          <a:p>
            <a:r>
              <a:rPr lang="en-US" sz="1400" dirty="0" smtClean="0">
                <a:solidFill>
                  <a:srgbClr val="FF0000"/>
                </a:solidFill>
              </a:rPr>
              <a:t>Plot: 12</a:t>
            </a:r>
            <a:endParaRPr lang="en-US" sz="1400" dirty="0">
              <a:solidFill>
                <a:srgbClr val="FF0000"/>
              </a:solidFill>
            </a:endParaRPr>
          </a:p>
        </p:txBody>
      </p:sp>
      <p:sp>
        <p:nvSpPr>
          <p:cNvPr id="6" name="TextBox 5"/>
          <p:cNvSpPr txBox="1"/>
          <p:nvPr/>
        </p:nvSpPr>
        <p:spPr>
          <a:xfrm>
            <a:off x="762000" y="5297269"/>
            <a:ext cx="7696200" cy="1200329"/>
          </a:xfrm>
          <a:prstGeom prst="rect">
            <a:avLst/>
          </a:prstGeom>
          <a:noFill/>
        </p:spPr>
        <p:txBody>
          <a:bodyPr wrap="square" rtlCol="0">
            <a:spAutoFit/>
          </a:bodyPr>
          <a:lstStyle/>
          <a:p>
            <a:pPr marL="285750" indent="-285750">
              <a:buFont typeface="Wingdings" panose="05000000000000000000" pitchFamily="2" charset="2"/>
              <a:buChar char="v"/>
            </a:pPr>
            <a:r>
              <a:rPr lang="en-US" dirty="0" smtClean="0"/>
              <a:t>High correlations being observed at client’s social surroundings 30 and 60 DPD.</a:t>
            </a:r>
          </a:p>
          <a:p>
            <a:pPr marL="285750" indent="-285750">
              <a:buFont typeface="Wingdings" panose="05000000000000000000" pitchFamily="2" charset="2"/>
              <a:buChar char="v"/>
            </a:pPr>
            <a:r>
              <a:rPr lang="en-US" dirty="0" smtClean="0"/>
              <a:t>As the Goods Price increases, Credit increases as well.</a:t>
            </a:r>
          </a:p>
          <a:p>
            <a:pPr marL="285750" indent="-285750">
              <a:buFont typeface="Wingdings" panose="05000000000000000000" pitchFamily="2" charset="2"/>
              <a:buChar char="v"/>
            </a:pP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447800"/>
            <a:ext cx="7696200" cy="2881438"/>
          </a:xfrm>
          <a:prstGeom prst="rect">
            <a:avLst/>
          </a:prstGeom>
        </p:spPr>
      </p:pic>
      <p:sp>
        <p:nvSpPr>
          <p:cNvPr id="3" name="Slide Number Placeholder 2"/>
          <p:cNvSpPr>
            <a:spLocks noGrp="1"/>
          </p:cNvSpPr>
          <p:nvPr>
            <p:ph type="sldNum" sz="quarter" idx="12"/>
          </p:nvPr>
        </p:nvSpPr>
        <p:spPr/>
        <p:txBody>
          <a:bodyPr/>
          <a:lstStyle/>
          <a:p>
            <a:fld id="{E4E893A3-52B7-40BF-AF99-07D991FE0F8A}" type="slidenum">
              <a:rPr lang="en-US" smtClean="0"/>
              <a:t>20</a:t>
            </a:fld>
            <a:endParaRPr lang="en-US" dirty="0"/>
          </a:p>
        </p:txBody>
      </p:sp>
    </p:spTree>
    <p:extLst>
      <p:ext uri="{BB962C8B-B14F-4D97-AF65-F5344CB8AC3E}">
        <p14:creationId xmlns:p14="http://schemas.microsoft.com/office/powerpoint/2010/main" val="41062962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pPr algn="ctr"/>
            <a:r>
              <a:rPr lang="en-US" sz="4000" b="1" dirty="0" smtClean="0"/>
              <a:t>Top 10 Correlations for Target = 1</a:t>
            </a:r>
            <a:endParaRPr lang="en-US" sz="4000" b="1" dirty="0"/>
          </a:p>
        </p:txBody>
      </p:sp>
      <p:sp>
        <p:nvSpPr>
          <p:cNvPr id="4" name="TextBox 3"/>
          <p:cNvSpPr txBox="1"/>
          <p:nvPr/>
        </p:nvSpPr>
        <p:spPr>
          <a:xfrm>
            <a:off x="4191000" y="4721423"/>
            <a:ext cx="1066800" cy="307777"/>
          </a:xfrm>
          <a:prstGeom prst="rect">
            <a:avLst/>
          </a:prstGeom>
          <a:noFill/>
        </p:spPr>
        <p:txBody>
          <a:bodyPr wrap="square" rtlCol="0">
            <a:spAutoFit/>
          </a:bodyPr>
          <a:lstStyle/>
          <a:p>
            <a:r>
              <a:rPr lang="en-US" sz="1400" dirty="0" smtClean="0">
                <a:solidFill>
                  <a:srgbClr val="FF0000"/>
                </a:solidFill>
              </a:rPr>
              <a:t>Plot: 13</a:t>
            </a:r>
            <a:endParaRPr lang="en-US" sz="1400" dirty="0">
              <a:solidFill>
                <a:srgbClr val="FF0000"/>
              </a:solidFill>
            </a:endParaRPr>
          </a:p>
        </p:txBody>
      </p:sp>
      <p:sp>
        <p:nvSpPr>
          <p:cNvPr id="7" name="TextBox 6"/>
          <p:cNvSpPr txBox="1"/>
          <p:nvPr/>
        </p:nvSpPr>
        <p:spPr>
          <a:xfrm>
            <a:off x="762000" y="5297269"/>
            <a:ext cx="7696200" cy="1200329"/>
          </a:xfrm>
          <a:prstGeom prst="rect">
            <a:avLst/>
          </a:prstGeom>
          <a:noFill/>
        </p:spPr>
        <p:txBody>
          <a:bodyPr wrap="square" rtlCol="0">
            <a:spAutoFit/>
          </a:bodyPr>
          <a:lstStyle/>
          <a:p>
            <a:pPr marL="285750" indent="-285750">
              <a:buFont typeface="Wingdings" panose="05000000000000000000" pitchFamily="2" charset="2"/>
              <a:buChar char="v"/>
            </a:pPr>
            <a:r>
              <a:rPr lang="en-US" dirty="0" smtClean="0"/>
              <a:t>High correlations being observed at client’s social surroundings 30 and 60 DPD.</a:t>
            </a:r>
          </a:p>
          <a:p>
            <a:pPr marL="285750" indent="-285750">
              <a:buFont typeface="Wingdings" panose="05000000000000000000" pitchFamily="2" charset="2"/>
              <a:buChar char="v"/>
            </a:pPr>
            <a:r>
              <a:rPr lang="en-US" dirty="0" smtClean="0"/>
              <a:t>As the Goods Price increases, Credit increases as well.</a:t>
            </a:r>
          </a:p>
          <a:p>
            <a:pPr marL="285750" indent="-285750">
              <a:buFont typeface="Wingdings" panose="05000000000000000000" pitchFamily="2" charset="2"/>
              <a:buChar char="v"/>
            </a:pP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1371600"/>
            <a:ext cx="8001000" cy="3048127"/>
          </a:xfrm>
          <a:prstGeom prst="rect">
            <a:avLst/>
          </a:prstGeom>
        </p:spPr>
      </p:pic>
      <p:sp>
        <p:nvSpPr>
          <p:cNvPr id="3" name="Slide Number Placeholder 2"/>
          <p:cNvSpPr>
            <a:spLocks noGrp="1"/>
          </p:cNvSpPr>
          <p:nvPr>
            <p:ph type="sldNum" sz="quarter" idx="12"/>
          </p:nvPr>
        </p:nvSpPr>
        <p:spPr/>
        <p:txBody>
          <a:bodyPr/>
          <a:lstStyle/>
          <a:p>
            <a:fld id="{E4E893A3-52B7-40BF-AF99-07D991FE0F8A}" type="slidenum">
              <a:rPr lang="en-US" smtClean="0"/>
              <a:t>21</a:t>
            </a:fld>
            <a:endParaRPr lang="en-US" dirty="0"/>
          </a:p>
        </p:txBody>
      </p:sp>
    </p:spTree>
    <p:extLst>
      <p:ext uri="{BB962C8B-B14F-4D97-AF65-F5344CB8AC3E}">
        <p14:creationId xmlns:p14="http://schemas.microsoft.com/office/powerpoint/2010/main" val="29840345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7000"/>
            <a:lum/>
          </a:blip>
          <a:srcRect/>
          <a:stretch>
            <a:fillRect l="-17000" r="-17000"/>
          </a:stretch>
        </a:blip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533400" y="2438400"/>
            <a:ext cx="8229600" cy="1143000"/>
          </a:xfrm>
        </p:spPr>
        <p:txBody>
          <a:bodyPr>
            <a:noAutofit/>
          </a:bodyPr>
          <a:lstStyle/>
          <a:p>
            <a:pPr algn="ctr"/>
            <a:r>
              <a:rPr lang="en-US" sz="4000" b="1" dirty="0" smtClean="0">
                <a:solidFill>
                  <a:srgbClr val="002060"/>
                </a:solidFill>
              </a:rPr>
              <a:t>Numerical </a:t>
            </a:r>
            <a:r>
              <a:rPr lang="en-US" sz="4000" b="1" dirty="0">
                <a:solidFill>
                  <a:srgbClr val="002060"/>
                </a:solidFill>
              </a:rPr>
              <a:t>B</a:t>
            </a:r>
            <a:r>
              <a:rPr lang="en-US" sz="4000" b="1" dirty="0" smtClean="0">
                <a:solidFill>
                  <a:srgbClr val="002060"/>
                </a:solidFill>
              </a:rPr>
              <a:t>ivariate Analysis</a:t>
            </a:r>
            <a:endParaRPr lang="en-US" sz="4000" b="1" dirty="0">
              <a:solidFill>
                <a:srgbClr val="002060"/>
              </a:solidFill>
            </a:endParaRPr>
          </a:p>
        </p:txBody>
      </p:sp>
      <p:sp>
        <p:nvSpPr>
          <p:cNvPr id="2" name="Slide Number Placeholder 1"/>
          <p:cNvSpPr>
            <a:spLocks noGrp="1"/>
          </p:cNvSpPr>
          <p:nvPr>
            <p:ph type="sldNum" sz="quarter" idx="12"/>
          </p:nvPr>
        </p:nvSpPr>
        <p:spPr/>
        <p:txBody>
          <a:bodyPr/>
          <a:lstStyle/>
          <a:p>
            <a:fld id="{E4E893A3-52B7-40BF-AF99-07D991FE0F8A}" type="slidenum">
              <a:rPr lang="en-US" smtClean="0"/>
              <a:t>22</a:t>
            </a:fld>
            <a:endParaRPr lang="en-US" dirty="0"/>
          </a:p>
        </p:txBody>
      </p:sp>
    </p:spTree>
    <p:extLst>
      <p:ext uri="{BB962C8B-B14F-4D97-AF65-F5344CB8AC3E}">
        <p14:creationId xmlns:p14="http://schemas.microsoft.com/office/powerpoint/2010/main" val="39001487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l="-17000" r="-17000"/>
          </a:stretch>
        </a:blipFill>
        <a:effectLst/>
      </p:bgPr>
    </p:bg>
    <p:spTree>
      <p:nvGrpSpPr>
        <p:cNvPr id="1" name=""/>
        <p:cNvGrpSpPr/>
        <p:nvPr/>
      </p:nvGrpSpPr>
      <p:grpSpPr>
        <a:xfrm>
          <a:off x="0" y="0"/>
          <a:ext cx="0" cy="0"/>
          <a:chOff x="0" y="0"/>
          <a:chExt cx="0" cy="0"/>
        </a:xfrm>
      </p:grpSpPr>
      <p:sp>
        <p:nvSpPr>
          <p:cNvPr id="4" name="TextBox 3"/>
          <p:cNvSpPr txBox="1"/>
          <p:nvPr/>
        </p:nvSpPr>
        <p:spPr>
          <a:xfrm>
            <a:off x="4267200" y="5029200"/>
            <a:ext cx="1219200" cy="307777"/>
          </a:xfrm>
          <a:prstGeom prst="rect">
            <a:avLst/>
          </a:prstGeom>
          <a:noFill/>
        </p:spPr>
        <p:txBody>
          <a:bodyPr wrap="square" rtlCol="0">
            <a:spAutoFit/>
          </a:bodyPr>
          <a:lstStyle/>
          <a:p>
            <a:r>
              <a:rPr lang="en-US" sz="1400" dirty="0" smtClean="0">
                <a:solidFill>
                  <a:srgbClr val="FF0000"/>
                </a:solidFill>
              </a:rPr>
              <a:t>Plot: 13</a:t>
            </a:r>
            <a:endParaRPr lang="en-US" sz="1400" dirty="0">
              <a:solidFill>
                <a:srgbClr val="FF0000"/>
              </a:solidFill>
            </a:endParaRPr>
          </a:p>
        </p:txBody>
      </p:sp>
      <p:sp>
        <p:nvSpPr>
          <p:cNvPr id="5" name="TextBox 4"/>
          <p:cNvSpPr txBox="1"/>
          <p:nvPr/>
        </p:nvSpPr>
        <p:spPr>
          <a:xfrm>
            <a:off x="228600" y="5334000"/>
            <a:ext cx="8763000" cy="1754326"/>
          </a:xfrm>
          <a:prstGeom prst="rect">
            <a:avLst/>
          </a:prstGeom>
          <a:noFill/>
        </p:spPr>
        <p:txBody>
          <a:bodyPr wrap="square" rtlCol="0">
            <a:spAutoFit/>
          </a:bodyPr>
          <a:lstStyle/>
          <a:p>
            <a:r>
              <a:rPr lang="en-US" b="1" i="1" dirty="0"/>
              <a:t>Conclusions from the graph</a:t>
            </a:r>
            <a:r>
              <a:rPr lang="en-US" b="1" i="1" dirty="0" smtClean="0"/>
              <a:t>:</a:t>
            </a:r>
          </a:p>
          <a:p>
            <a:endParaRPr lang="en-US" b="1" i="1" dirty="0"/>
          </a:p>
          <a:p>
            <a:r>
              <a:rPr lang="en-US" dirty="0" smtClean="0">
                <a:effectLst/>
              </a:rPr>
              <a:t>With the scatter plot, we can determine that AMT CREDIT and AMT GOODS PRICE are highly correlated, which means if increase in goods price, the credit increased directly and vice versa.</a:t>
            </a:r>
          </a:p>
          <a:p>
            <a:endParaRPr lang="en-US" dirty="0"/>
          </a:p>
        </p:txBody>
      </p:sp>
      <p:pic>
        <p:nvPicPr>
          <p:cNvPr id="3" name="Picture 2"/>
          <p:cNvPicPr>
            <a:picLocks noChangeAspect="1"/>
          </p:cNvPicPr>
          <p:nvPr/>
        </p:nvPicPr>
        <p:blipFill>
          <a:blip r:embed="rId3"/>
          <a:stretch>
            <a:fillRect/>
          </a:stretch>
        </p:blipFill>
        <p:spPr>
          <a:xfrm>
            <a:off x="304800" y="228600"/>
            <a:ext cx="8458200" cy="4629150"/>
          </a:xfrm>
          <a:prstGeom prst="rect">
            <a:avLst/>
          </a:prstGeom>
        </p:spPr>
      </p:pic>
      <p:sp>
        <p:nvSpPr>
          <p:cNvPr id="2" name="Slide Number Placeholder 1"/>
          <p:cNvSpPr>
            <a:spLocks noGrp="1"/>
          </p:cNvSpPr>
          <p:nvPr>
            <p:ph type="sldNum" sz="quarter" idx="12"/>
          </p:nvPr>
        </p:nvSpPr>
        <p:spPr/>
        <p:txBody>
          <a:bodyPr/>
          <a:lstStyle/>
          <a:p>
            <a:fld id="{E4E893A3-52B7-40BF-AF99-07D991FE0F8A}" type="slidenum">
              <a:rPr lang="en-US" smtClean="0"/>
              <a:t>23</a:t>
            </a:fld>
            <a:endParaRPr lang="en-US" dirty="0"/>
          </a:p>
        </p:txBody>
      </p:sp>
    </p:spTree>
    <p:extLst>
      <p:ext uri="{BB962C8B-B14F-4D97-AF65-F5344CB8AC3E}">
        <p14:creationId xmlns:p14="http://schemas.microsoft.com/office/powerpoint/2010/main" val="39001487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4000"/>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3400" y="2209800"/>
            <a:ext cx="8229600" cy="1143000"/>
          </a:xfrm>
        </p:spPr>
        <p:txBody>
          <a:bodyPr>
            <a:normAutofit/>
          </a:bodyPr>
          <a:lstStyle/>
          <a:p>
            <a:pPr algn="ctr"/>
            <a:r>
              <a:rPr lang="en-US" sz="4400" b="1" dirty="0" smtClean="0"/>
              <a:t>Finding Outliers</a:t>
            </a:r>
            <a:endParaRPr lang="en-US" sz="4400" b="1" dirty="0"/>
          </a:p>
        </p:txBody>
      </p:sp>
      <p:sp>
        <p:nvSpPr>
          <p:cNvPr id="4" name="TextBox 3"/>
          <p:cNvSpPr txBox="1"/>
          <p:nvPr/>
        </p:nvSpPr>
        <p:spPr>
          <a:xfrm>
            <a:off x="2743200" y="3886200"/>
            <a:ext cx="3733800" cy="523220"/>
          </a:xfrm>
          <a:prstGeom prst="rect">
            <a:avLst/>
          </a:prstGeom>
          <a:noFill/>
        </p:spPr>
        <p:txBody>
          <a:bodyPr wrap="square" rtlCol="0">
            <a:spAutoFit/>
          </a:bodyPr>
          <a:lstStyle/>
          <a:p>
            <a:pPr algn="ctr"/>
            <a:r>
              <a:rPr lang="en-US" sz="2800" b="1" dirty="0" smtClean="0"/>
              <a:t>Univariate Analysis</a:t>
            </a:r>
            <a:endParaRPr lang="en-US" sz="2800" b="1" dirty="0"/>
          </a:p>
        </p:txBody>
      </p:sp>
      <p:sp>
        <p:nvSpPr>
          <p:cNvPr id="3" name="Slide Number Placeholder 2"/>
          <p:cNvSpPr>
            <a:spLocks noGrp="1"/>
          </p:cNvSpPr>
          <p:nvPr>
            <p:ph type="sldNum" sz="quarter" idx="12"/>
          </p:nvPr>
        </p:nvSpPr>
        <p:spPr/>
        <p:txBody>
          <a:bodyPr/>
          <a:lstStyle/>
          <a:p>
            <a:fld id="{E4E893A3-52B7-40BF-AF99-07D991FE0F8A}" type="slidenum">
              <a:rPr lang="en-US" smtClean="0"/>
              <a:t>24</a:t>
            </a:fld>
            <a:endParaRPr lang="en-US" dirty="0"/>
          </a:p>
        </p:txBody>
      </p:sp>
    </p:spTree>
    <p:extLst>
      <p:ext uri="{BB962C8B-B14F-4D97-AF65-F5344CB8AC3E}">
        <p14:creationId xmlns:p14="http://schemas.microsoft.com/office/powerpoint/2010/main" val="39001487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7982" y="76200"/>
            <a:ext cx="8229600" cy="1143000"/>
          </a:xfrm>
        </p:spPr>
        <p:txBody>
          <a:bodyPr/>
          <a:lstStyle/>
          <a:p>
            <a:pPr algn="ctr"/>
            <a:r>
              <a:rPr lang="en-US" dirty="0" smtClean="0"/>
              <a:t> </a:t>
            </a:r>
            <a:r>
              <a:rPr lang="en-US" sz="3600" b="1" dirty="0" smtClean="0"/>
              <a:t>Outliers for Target = 0</a:t>
            </a:r>
            <a:endParaRPr lang="en-US" sz="3600" dirty="0"/>
          </a:p>
        </p:txBody>
      </p:sp>
      <p:pic>
        <p:nvPicPr>
          <p:cNvPr id="15366" name="Picture 6" descr="C:\Users\abhi\Pictures\Case Study Images\Boxplot Credit Amount T=0.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724400" y="1371600"/>
            <a:ext cx="4169429" cy="25146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5365" name="Picture 5" descr="C:\Users\abhi\Pictures\Case Study Images\Boxplot Annuity Amount T=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3962400"/>
            <a:ext cx="4038600" cy="256671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5367" name="Picture 7" descr="C:\Users\abhi\Pictures\Case Study Images\Boxplot Income Amount T=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6532" y="1371600"/>
            <a:ext cx="3891064" cy="25146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114800" y="6529111"/>
            <a:ext cx="1524000" cy="307777"/>
          </a:xfrm>
          <a:prstGeom prst="rect">
            <a:avLst/>
          </a:prstGeom>
          <a:noFill/>
        </p:spPr>
        <p:txBody>
          <a:bodyPr wrap="square" rtlCol="0">
            <a:spAutoFit/>
          </a:bodyPr>
          <a:lstStyle/>
          <a:p>
            <a:r>
              <a:rPr lang="en-US" sz="1400" dirty="0" smtClean="0">
                <a:solidFill>
                  <a:srgbClr val="FF0000"/>
                </a:solidFill>
              </a:rPr>
              <a:t>Plot: 14</a:t>
            </a:r>
            <a:endParaRPr lang="en-US" sz="1400" dirty="0">
              <a:solidFill>
                <a:srgbClr val="FF0000"/>
              </a:solidFill>
            </a:endParaRPr>
          </a:p>
        </p:txBody>
      </p:sp>
      <p:sp>
        <p:nvSpPr>
          <p:cNvPr id="3" name="Slide Number Placeholder 2"/>
          <p:cNvSpPr>
            <a:spLocks noGrp="1"/>
          </p:cNvSpPr>
          <p:nvPr>
            <p:ph type="sldNum" sz="quarter" idx="12"/>
          </p:nvPr>
        </p:nvSpPr>
        <p:spPr/>
        <p:txBody>
          <a:bodyPr/>
          <a:lstStyle/>
          <a:p>
            <a:fld id="{E4E893A3-52B7-40BF-AF99-07D991FE0F8A}" type="slidenum">
              <a:rPr lang="en-US" smtClean="0"/>
              <a:t>25</a:t>
            </a:fld>
            <a:endParaRPr lang="en-US" dirty="0"/>
          </a:p>
        </p:txBody>
      </p:sp>
    </p:spTree>
    <p:extLst>
      <p:ext uri="{BB962C8B-B14F-4D97-AF65-F5344CB8AC3E}">
        <p14:creationId xmlns:p14="http://schemas.microsoft.com/office/powerpoint/2010/main" val="39001487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7982" y="76200"/>
            <a:ext cx="8229600" cy="1143000"/>
          </a:xfrm>
        </p:spPr>
        <p:txBody>
          <a:bodyPr/>
          <a:lstStyle/>
          <a:p>
            <a:pPr algn="ctr"/>
            <a:r>
              <a:rPr lang="en-US" dirty="0" smtClean="0"/>
              <a:t> </a:t>
            </a:r>
            <a:r>
              <a:rPr lang="en-US" sz="3600" b="1" dirty="0" smtClean="0"/>
              <a:t>Outliers for Target = 1</a:t>
            </a:r>
            <a:endParaRPr lang="en-US" sz="3600" dirty="0"/>
          </a:p>
        </p:txBody>
      </p:sp>
      <p:pic>
        <p:nvPicPr>
          <p:cNvPr id="16387" name="Picture 3" descr="C:\Users\abhi\Pictures\Case Study Images\Boxplot Credit Amount T=1.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876800" y="1427018"/>
            <a:ext cx="4091420" cy="258810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114800" y="6529111"/>
            <a:ext cx="1524000" cy="307777"/>
          </a:xfrm>
          <a:prstGeom prst="rect">
            <a:avLst/>
          </a:prstGeom>
          <a:noFill/>
        </p:spPr>
        <p:txBody>
          <a:bodyPr wrap="square" rtlCol="0">
            <a:spAutoFit/>
          </a:bodyPr>
          <a:lstStyle/>
          <a:p>
            <a:r>
              <a:rPr lang="en-US" sz="1400" dirty="0" smtClean="0">
                <a:solidFill>
                  <a:srgbClr val="FF0000"/>
                </a:solidFill>
              </a:rPr>
              <a:t>Plot: 15</a:t>
            </a:r>
            <a:endParaRPr lang="en-US" sz="1400" dirty="0">
              <a:solidFill>
                <a:srgbClr val="FF0000"/>
              </a:solidFill>
            </a:endParaRPr>
          </a:p>
        </p:txBody>
      </p:sp>
      <p:pic>
        <p:nvPicPr>
          <p:cNvPr id="16386" name="Picture 2" descr="C:\Users\abhi\Pictures\Case Study Images\Boxplot Annuity Amount T=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0650" y="4114800"/>
            <a:ext cx="3980150" cy="241588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6388" name="Picture 4" descr="C:\Users\abhi\Pictures\Case Study Images\Boxplot Income Amount T=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299" y="1474664"/>
            <a:ext cx="4074101" cy="254736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E4E893A3-52B7-40BF-AF99-07D991FE0F8A}" type="slidenum">
              <a:rPr lang="en-US" smtClean="0"/>
              <a:t>26</a:t>
            </a:fld>
            <a:endParaRPr lang="en-US" dirty="0"/>
          </a:p>
        </p:txBody>
      </p:sp>
    </p:spTree>
    <p:extLst>
      <p:ext uri="{BB962C8B-B14F-4D97-AF65-F5344CB8AC3E}">
        <p14:creationId xmlns:p14="http://schemas.microsoft.com/office/powerpoint/2010/main" val="32743019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4000"/>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3400" y="2209800"/>
            <a:ext cx="8229600" cy="1143000"/>
          </a:xfrm>
        </p:spPr>
        <p:txBody>
          <a:bodyPr>
            <a:normAutofit/>
          </a:bodyPr>
          <a:lstStyle/>
          <a:p>
            <a:pPr algn="ctr"/>
            <a:r>
              <a:rPr lang="en-US" sz="4400" b="1" dirty="0" smtClean="0"/>
              <a:t>Finding Outliers</a:t>
            </a:r>
            <a:endParaRPr lang="en-US" sz="4400" b="1" dirty="0"/>
          </a:p>
        </p:txBody>
      </p:sp>
      <p:sp>
        <p:nvSpPr>
          <p:cNvPr id="4" name="TextBox 3"/>
          <p:cNvSpPr txBox="1"/>
          <p:nvPr/>
        </p:nvSpPr>
        <p:spPr>
          <a:xfrm>
            <a:off x="2743200" y="3886200"/>
            <a:ext cx="3733800" cy="523220"/>
          </a:xfrm>
          <a:prstGeom prst="rect">
            <a:avLst/>
          </a:prstGeom>
          <a:noFill/>
        </p:spPr>
        <p:txBody>
          <a:bodyPr wrap="square" rtlCol="0">
            <a:spAutoFit/>
          </a:bodyPr>
          <a:lstStyle/>
          <a:p>
            <a:pPr algn="ctr"/>
            <a:r>
              <a:rPr lang="en-US" sz="2800" b="1" dirty="0" smtClean="0"/>
              <a:t>Multivariate Analysis</a:t>
            </a:r>
            <a:endParaRPr lang="en-US" sz="2800" b="1" dirty="0"/>
          </a:p>
        </p:txBody>
      </p:sp>
      <p:sp>
        <p:nvSpPr>
          <p:cNvPr id="3" name="Slide Number Placeholder 2"/>
          <p:cNvSpPr>
            <a:spLocks noGrp="1"/>
          </p:cNvSpPr>
          <p:nvPr>
            <p:ph type="sldNum" sz="quarter" idx="12"/>
          </p:nvPr>
        </p:nvSpPr>
        <p:spPr/>
        <p:txBody>
          <a:bodyPr/>
          <a:lstStyle/>
          <a:p>
            <a:fld id="{E4E893A3-52B7-40BF-AF99-07D991FE0F8A}" type="slidenum">
              <a:rPr lang="en-US" smtClean="0"/>
              <a:t>27</a:t>
            </a:fld>
            <a:endParaRPr lang="en-US" dirty="0"/>
          </a:p>
        </p:txBody>
      </p:sp>
    </p:spTree>
    <p:extLst>
      <p:ext uri="{BB962C8B-B14F-4D97-AF65-F5344CB8AC3E}">
        <p14:creationId xmlns:p14="http://schemas.microsoft.com/office/powerpoint/2010/main" val="16168054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l="-17000" r="-17000"/>
          </a:stretch>
        </a:blipFill>
        <a:effectLst/>
      </p:bgPr>
    </p:bg>
    <p:spTree>
      <p:nvGrpSpPr>
        <p:cNvPr id="1" name=""/>
        <p:cNvGrpSpPr/>
        <p:nvPr/>
      </p:nvGrpSpPr>
      <p:grpSpPr>
        <a:xfrm>
          <a:off x="0" y="0"/>
          <a:ext cx="0" cy="0"/>
          <a:chOff x="0" y="0"/>
          <a:chExt cx="0" cy="0"/>
        </a:xfrm>
      </p:grpSpPr>
      <p:pic>
        <p:nvPicPr>
          <p:cNvPr id="17410" name="Picture 2" descr="C:\Users\abhi\Pictures\Case Study Images\Credit vs Education Status T=0.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200" y="304800"/>
            <a:ext cx="8305800" cy="48006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419600" y="5105400"/>
            <a:ext cx="838200" cy="307777"/>
          </a:xfrm>
          <a:prstGeom prst="rect">
            <a:avLst/>
          </a:prstGeom>
          <a:noFill/>
        </p:spPr>
        <p:txBody>
          <a:bodyPr wrap="square" rtlCol="0">
            <a:spAutoFit/>
          </a:bodyPr>
          <a:lstStyle/>
          <a:p>
            <a:r>
              <a:rPr lang="en-US" sz="1400" dirty="0" smtClean="0">
                <a:solidFill>
                  <a:srgbClr val="FF0000"/>
                </a:solidFill>
              </a:rPr>
              <a:t>Plot: 16</a:t>
            </a:r>
            <a:endParaRPr lang="en-US" sz="1400" dirty="0">
              <a:solidFill>
                <a:srgbClr val="FF0000"/>
              </a:solidFill>
            </a:endParaRPr>
          </a:p>
        </p:txBody>
      </p:sp>
      <p:sp>
        <p:nvSpPr>
          <p:cNvPr id="5" name="TextBox 4"/>
          <p:cNvSpPr txBox="1"/>
          <p:nvPr/>
        </p:nvSpPr>
        <p:spPr>
          <a:xfrm>
            <a:off x="304800" y="5420104"/>
            <a:ext cx="8610600" cy="1600438"/>
          </a:xfrm>
          <a:prstGeom prst="rect">
            <a:avLst/>
          </a:prstGeom>
          <a:noFill/>
        </p:spPr>
        <p:txBody>
          <a:bodyPr wrap="square" rtlCol="0">
            <a:spAutoFit/>
          </a:bodyPr>
          <a:lstStyle/>
          <a:p>
            <a:r>
              <a:rPr lang="en-US" sz="1600" b="1" i="1" dirty="0"/>
              <a:t>Conclusions from the graph:</a:t>
            </a:r>
          </a:p>
          <a:p>
            <a:r>
              <a:rPr lang="en-US" sz="1600" dirty="0" smtClean="0">
                <a:effectLst/>
              </a:rPr>
              <a:t>From the above box plot we can conclude that Family status of 'civil marriage', 'marriage' and 'separated' of Academic degree education are having higher number of credits than others. Also, higher education of family status of 'marriage', 'single' and 'civil marriage' are having more outliers. Civil marriage for Academic degree is having most of the credits in the third quartile.</a:t>
            </a:r>
          </a:p>
          <a:p>
            <a:endParaRPr lang="en-US" dirty="0"/>
          </a:p>
        </p:txBody>
      </p:sp>
      <p:sp>
        <p:nvSpPr>
          <p:cNvPr id="2" name="Slide Number Placeholder 1"/>
          <p:cNvSpPr>
            <a:spLocks noGrp="1"/>
          </p:cNvSpPr>
          <p:nvPr>
            <p:ph type="sldNum" sz="quarter" idx="12"/>
          </p:nvPr>
        </p:nvSpPr>
        <p:spPr/>
        <p:txBody>
          <a:bodyPr/>
          <a:lstStyle/>
          <a:p>
            <a:fld id="{E4E893A3-52B7-40BF-AF99-07D991FE0F8A}" type="slidenum">
              <a:rPr lang="en-US" smtClean="0"/>
              <a:t>28</a:t>
            </a:fld>
            <a:endParaRPr lang="en-US" dirty="0"/>
          </a:p>
        </p:txBody>
      </p:sp>
    </p:spTree>
    <p:extLst>
      <p:ext uri="{BB962C8B-B14F-4D97-AF65-F5344CB8AC3E}">
        <p14:creationId xmlns:p14="http://schemas.microsoft.com/office/powerpoint/2010/main" val="23822535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l="-17000" r="-17000"/>
          </a:stretch>
        </a:blipFill>
        <a:effectLst/>
      </p:bgPr>
    </p:bg>
    <p:spTree>
      <p:nvGrpSpPr>
        <p:cNvPr id="1" name=""/>
        <p:cNvGrpSpPr/>
        <p:nvPr/>
      </p:nvGrpSpPr>
      <p:grpSpPr>
        <a:xfrm>
          <a:off x="0" y="0"/>
          <a:ext cx="0" cy="0"/>
          <a:chOff x="0" y="0"/>
          <a:chExt cx="0" cy="0"/>
        </a:xfrm>
      </p:grpSpPr>
      <p:pic>
        <p:nvPicPr>
          <p:cNvPr id="18434" name="Picture 2" descr="C:\Users\abhi\Pictures\Case Study Images\Income Amount vs Education Status T=0.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81000" y="304800"/>
            <a:ext cx="8305800" cy="46482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267200" y="5029200"/>
            <a:ext cx="762000" cy="307777"/>
          </a:xfrm>
          <a:prstGeom prst="rect">
            <a:avLst/>
          </a:prstGeom>
          <a:noFill/>
        </p:spPr>
        <p:txBody>
          <a:bodyPr wrap="square" rtlCol="0">
            <a:spAutoFit/>
          </a:bodyPr>
          <a:lstStyle/>
          <a:p>
            <a:r>
              <a:rPr lang="en-US" sz="1400" dirty="0" smtClean="0">
                <a:solidFill>
                  <a:srgbClr val="FF0000"/>
                </a:solidFill>
              </a:rPr>
              <a:t>Plot: 17</a:t>
            </a:r>
            <a:endParaRPr lang="en-US" sz="1400" dirty="0">
              <a:solidFill>
                <a:srgbClr val="FF0000"/>
              </a:solidFill>
            </a:endParaRPr>
          </a:p>
        </p:txBody>
      </p:sp>
      <p:sp>
        <p:nvSpPr>
          <p:cNvPr id="5" name="TextBox 4"/>
          <p:cNvSpPr txBox="1"/>
          <p:nvPr/>
        </p:nvSpPr>
        <p:spPr>
          <a:xfrm>
            <a:off x="304800" y="5334000"/>
            <a:ext cx="8610600" cy="1600438"/>
          </a:xfrm>
          <a:prstGeom prst="rect">
            <a:avLst/>
          </a:prstGeom>
          <a:noFill/>
        </p:spPr>
        <p:txBody>
          <a:bodyPr wrap="square" rtlCol="0">
            <a:spAutoFit/>
          </a:bodyPr>
          <a:lstStyle/>
          <a:p>
            <a:r>
              <a:rPr lang="en-US" sz="1600" b="1" i="1" dirty="0"/>
              <a:t>Conclusions from the graph:</a:t>
            </a:r>
          </a:p>
          <a:p>
            <a:r>
              <a:rPr lang="en-US" sz="1600" dirty="0" smtClean="0">
                <a:effectLst/>
              </a:rPr>
              <a:t>From above boxplot for Education type 'Higher education' the income amount is mostly equal with family status. It does contain many outliers. Less outlier are having for Academic degree but there income amount is little higher that Higher education. Lower secondary of civil marriage family status are have less income amount than others.</a:t>
            </a:r>
          </a:p>
          <a:p>
            <a:endParaRPr lang="en-US" dirty="0"/>
          </a:p>
        </p:txBody>
      </p:sp>
      <p:sp>
        <p:nvSpPr>
          <p:cNvPr id="2" name="Slide Number Placeholder 1"/>
          <p:cNvSpPr>
            <a:spLocks noGrp="1"/>
          </p:cNvSpPr>
          <p:nvPr>
            <p:ph type="sldNum" sz="quarter" idx="12"/>
          </p:nvPr>
        </p:nvSpPr>
        <p:spPr/>
        <p:txBody>
          <a:bodyPr/>
          <a:lstStyle/>
          <a:p>
            <a:fld id="{E4E893A3-52B7-40BF-AF99-07D991FE0F8A}" type="slidenum">
              <a:rPr lang="en-US" smtClean="0"/>
              <a:t>29</a:t>
            </a:fld>
            <a:endParaRPr lang="en-US" dirty="0"/>
          </a:p>
        </p:txBody>
      </p:sp>
    </p:spTree>
    <p:extLst>
      <p:ext uri="{BB962C8B-B14F-4D97-AF65-F5344CB8AC3E}">
        <p14:creationId xmlns:p14="http://schemas.microsoft.com/office/powerpoint/2010/main" val="23822535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Understanding the data</a:t>
            </a:r>
            <a:endParaRPr lang="en-US" b="1" dirty="0"/>
          </a:p>
        </p:txBody>
      </p:sp>
      <p:sp>
        <p:nvSpPr>
          <p:cNvPr id="3" name="Content Placeholder 2"/>
          <p:cNvSpPr>
            <a:spLocks noGrp="1"/>
          </p:cNvSpPr>
          <p:nvPr>
            <p:ph idx="1"/>
          </p:nvPr>
        </p:nvSpPr>
        <p:spPr>
          <a:xfrm>
            <a:off x="457200" y="2133600"/>
            <a:ext cx="8229600" cy="4389120"/>
          </a:xfrm>
        </p:spPr>
        <p:txBody>
          <a:bodyPr/>
          <a:lstStyle/>
          <a:p>
            <a:r>
              <a:rPr lang="en-US" b="1" u="sng" dirty="0" smtClean="0"/>
              <a:t>Missing value check</a:t>
            </a:r>
          </a:p>
          <a:p>
            <a:pPr lvl="2"/>
            <a:endParaRPr lang="en-US" dirty="0"/>
          </a:p>
          <a:p>
            <a:pPr lvl="2"/>
            <a:r>
              <a:rPr lang="en-US" b="1" dirty="0" smtClean="0"/>
              <a:t>For Application </a:t>
            </a:r>
            <a:r>
              <a:rPr lang="en-US" b="1" dirty="0"/>
              <a:t>D</a:t>
            </a:r>
            <a:r>
              <a:rPr lang="en-US" b="1" dirty="0" smtClean="0"/>
              <a:t>ataset</a:t>
            </a:r>
          </a:p>
          <a:p>
            <a:pPr lvl="3"/>
            <a:r>
              <a:rPr lang="en-US" dirty="0" smtClean="0"/>
              <a:t>Removal of null values in data which are present more than </a:t>
            </a:r>
            <a:r>
              <a:rPr lang="en-US" dirty="0" smtClean="0"/>
              <a:t>29%, </a:t>
            </a:r>
            <a:r>
              <a:rPr lang="en-US" dirty="0" smtClean="0"/>
              <a:t>as it can give outliers, which can result in incorrect analysis.</a:t>
            </a:r>
            <a:endParaRPr lang="en-US" b="1" dirty="0" smtClean="0"/>
          </a:p>
          <a:p>
            <a:pPr marL="978408" lvl="3" indent="0">
              <a:buNone/>
            </a:pPr>
            <a:endParaRPr lang="en-US" dirty="0" smtClean="0"/>
          </a:p>
          <a:p>
            <a:pPr lvl="2"/>
            <a:r>
              <a:rPr lang="en-US" b="1" dirty="0"/>
              <a:t>For </a:t>
            </a:r>
            <a:r>
              <a:rPr lang="en-US" b="1" dirty="0" smtClean="0"/>
              <a:t>Previous Application</a:t>
            </a:r>
            <a:endParaRPr lang="en-US" b="1" dirty="0"/>
          </a:p>
          <a:p>
            <a:pPr lvl="3"/>
            <a:r>
              <a:rPr lang="en-US" dirty="0"/>
              <a:t>Removal of null values in data which are present more than </a:t>
            </a:r>
            <a:r>
              <a:rPr lang="en-US" dirty="0" smtClean="0"/>
              <a:t>28%, </a:t>
            </a:r>
            <a:r>
              <a:rPr lang="en-US" dirty="0"/>
              <a:t>as it can give outliers, which can result in incorrect analysis.</a:t>
            </a:r>
            <a:endParaRPr lang="en-US" b="1" dirty="0"/>
          </a:p>
          <a:p>
            <a:pPr lvl="3"/>
            <a:endParaRPr lang="en-US" dirty="0"/>
          </a:p>
          <a:p>
            <a:pPr marL="978408" lvl="3" indent="0">
              <a:buNone/>
            </a:pPr>
            <a:endParaRPr lang="en-US" dirty="0" smtClean="0"/>
          </a:p>
        </p:txBody>
      </p:sp>
      <p:sp>
        <p:nvSpPr>
          <p:cNvPr id="4" name="Slide Number Placeholder 3"/>
          <p:cNvSpPr>
            <a:spLocks noGrp="1"/>
          </p:cNvSpPr>
          <p:nvPr>
            <p:ph type="sldNum" sz="quarter" idx="12"/>
          </p:nvPr>
        </p:nvSpPr>
        <p:spPr/>
        <p:txBody>
          <a:bodyPr/>
          <a:lstStyle/>
          <a:p>
            <a:fld id="{E4E893A3-52B7-40BF-AF99-07D991FE0F8A}" type="slidenum">
              <a:rPr lang="en-US" smtClean="0"/>
              <a:t>3</a:t>
            </a:fld>
            <a:endParaRPr lang="en-US" dirty="0"/>
          </a:p>
        </p:txBody>
      </p:sp>
    </p:spTree>
    <p:extLst>
      <p:ext uri="{BB962C8B-B14F-4D97-AF65-F5344CB8AC3E}">
        <p14:creationId xmlns:p14="http://schemas.microsoft.com/office/powerpoint/2010/main" val="10254515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l="-17000" r="-17000"/>
          </a:stretch>
        </a:blipFill>
        <a:effectLst/>
      </p:bgPr>
    </p:bg>
    <p:spTree>
      <p:nvGrpSpPr>
        <p:cNvPr id="1" name=""/>
        <p:cNvGrpSpPr/>
        <p:nvPr/>
      </p:nvGrpSpPr>
      <p:grpSpPr>
        <a:xfrm>
          <a:off x="0" y="0"/>
          <a:ext cx="0" cy="0"/>
          <a:chOff x="0" y="0"/>
          <a:chExt cx="0" cy="0"/>
        </a:xfrm>
      </p:grpSpPr>
      <p:pic>
        <p:nvPicPr>
          <p:cNvPr id="19458" name="Picture 2" descr="C:\Users\abhi\Pictures\Case Study Images\Credit vs Education Status T=1.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81000" y="304800"/>
            <a:ext cx="8305800" cy="48006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191000" y="5181600"/>
            <a:ext cx="1066800" cy="307777"/>
          </a:xfrm>
          <a:prstGeom prst="rect">
            <a:avLst/>
          </a:prstGeom>
          <a:noFill/>
        </p:spPr>
        <p:txBody>
          <a:bodyPr wrap="square" rtlCol="0">
            <a:spAutoFit/>
          </a:bodyPr>
          <a:lstStyle/>
          <a:p>
            <a:r>
              <a:rPr lang="en-US" sz="1400" dirty="0" smtClean="0">
                <a:solidFill>
                  <a:srgbClr val="FF0000"/>
                </a:solidFill>
              </a:rPr>
              <a:t>Plot: 18</a:t>
            </a:r>
            <a:endParaRPr lang="en-US" sz="1400" dirty="0">
              <a:solidFill>
                <a:srgbClr val="FF0000"/>
              </a:solidFill>
            </a:endParaRPr>
          </a:p>
        </p:txBody>
      </p:sp>
      <p:sp>
        <p:nvSpPr>
          <p:cNvPr id="5" name="TextBox 4"/>
          <p:cNvSpPr txBox="1"/>
          <p:nvPr/>
        </p:nvSpPr>
        <p:spPr>
          <a:xfrm>
            <a:off x="457200" y="5486400"/>
            <a:ext cx="8077200" cy="1600438"/>
          </a:xfrm>
          <a:prstGeom prst="rect">
            <a:avLst/>
          </a:prstGeom>
          <a:noFill/>
        </p:spPr>
        <p:txBody>
          <a:bodyPr wrap="square" rtlCol="0">
            <a:spAutoFit/>
          </a:bodyPr>
          <a:lstStyle/>
          <a:p>
            <a:r>
              <a:rPr lang="en-US" sz="1600" b="1" i="1" dirty="0"/>
              <a:t>Conclusions from the graph:</a:t>
            </a:r>
          </a:p>
          <a:p>
            <a:r>
              <a:rPr lang="en-US" sz="1600" dirty="0" smtClean="0">
                <a:effectLst/>
              </a:rPr>
              <a:t>From the above box plot we can say that Family status of 'civil marriage', 'marriage' and 'separated' of Academic degree education are having higher number of credits than others. Most of the outliers are from Education type 'Higher education' and 'Secondary'. Civil marriage for Academic degree is having most of the credits in the third quartile.</a:t>
            </a:r>
          </a:p>
          <a:p>
            <a:endParaRPr lang="en-US" dirty="0"/>
          </a:p>
        </p:txBody>
      </p:sp>
      <p:sp>
        <p:nvSpPr>
          <p:cNvPr id="2" name="Slide Number Placeholder 1"/>
          <p:cNvSpPr>
            <a:spLocks noGrp="1"/>
          </p:cNvSpPr>
          <p:nvPr>
            <p:ph type="sldNum" sz="quarter" idx="12"/>
          </p:nvPr>
        </p:nvSpPr>
        <p:spPr/>
        <p:txBody>
          <a:bodyPr/>
          <a:lstStyle/>
          <a:p>
            <a:fld id="{E4E893A3-52B7-40BF-AF99-07D991FE0F8A}" type="slidenum">
              <a:rPr lang="en-US" smtClean="0"/>
              <a:t>30</a:t>
            </a:fld>
            <a:endParaRPr lang="en-US" dirty="0"/>
          </a:p>
        </p:txBody>
      </p:sp>
    </p:spTree>
    <p:extLst>
      <p:ext uri="{BB962C8B-B14F-4D97-AF65-F5344CB8AC3E}">
        <p14:creationId xmlns:p14="http://schemas.microsoft.com/office/powerpoint/2010/main" val="23822535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l="-65000" r="-65000"/>
          </a:stretch>
        </a:blipFill>
        <a:effectLst/>
      </p:bgPr>
    </p:bg>
    <p:spTree>
      <p:nvGrpSpPr>
        <p:cNvPr id="1" name=""/>
        <p:cNvGrpSpPr/>
        <p:nvPr/>
      </p:nvGrpSpPr>
      <p:grpSpPr>
        <a:xfrm>
          <a:off x="0" y="0"/>
          <a:ext cx="0" cy="0"/>
          <a:chOff x="0" y="0"/>
          <a:chExt cx="0" cy="0"/>
        </a:xfrm>
      </p:grpSpPr>
      <p:pic>
        <p:nvPicPr>
          <p:cNvPr id="20482" name="Picture 2" descr="C:\Users\abhi\Pictures\Case Study Images\Credit vs Education Status T=1.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81000" y="381000"/>
            <a:ext cx="8305800" cy="46482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191000" y="5105400"/>
            <a:ext cx="1066800" cy="307777"/>
          </a:xfrm>
          <a:prstGeom prst="rect">
            <a:avLst/>
          </a:prstGeom>
          <a:noFill/>
        </p:spPr>
        <p:txBody>
          <a:bodyPr wrap="square" rtlCol="0">
            <a:spAutoFit/>
          </a:bodyPr>
          <a:lstStyle/>
          <a:p>
            <a:r>
              <a:rPr lang="en-US" sz="1400" dirty="0" smtClean="0">
                <a:solidFill>
                  <a:srgbClr val="FF0000"/>
                </a:solidFill>
              </a:rPr>
              <a:t>Plot: 19</a:t>
            </a:r>
            <a:endParaRPr lang="en-US" sz="1400" dirty="0">
              <a:solidFill>
                <a:srgbClr val="FF0000"/>
              </a:solidFill>
            </a:endParaRPr>
          </a:p>
        </p:txBody>
      </p:sp>
      <p:sp>
        <p:nvSpPr>
          <p:cNvPr id="7" name="TextBox 6"/>
          <p:cNvSpPr txBox="1"/>
          <p:nvPr/>
        </p:nvSpPr>
        <p:spPr>
          <a:xfrm>
            <a:off x="304800" y="5486400"/>
            <a:ext cx="8229600" cy="1600438"/>
          </a:xfrm>
          <a:prstGeom prst="rect">
            <a:avLst/>
          </a:prstGeom>
          <a:noFill/>
        </p:spPr>
        <p:txBody>
          <a:bodyPr wrap="square" rtlCol="0">
            <a:spAutoFit/>
          </a:bodyPr>
          <a:lstStyle/>
          <a:p>
            <a:r>
              <a:rPr lang="en-US" sz="1600" b="1" i="1" dirty="0"/>
              <a:t>Conclusions from the graph:</a:t>
            </a:r>
          </a:p>
          <a:p>
            <a:r>
              <a:rPr lang="en-US" sz="1600" dirty="0" smtClean="0">
                <a:effectLst/>
              </a:rPr>
              <a:t>From above boxplot for Education type 'Higher education' the income amount is mostly equal with family status. Less outlier are having for Academic degree but there income amount is little higher that Higher education. Lower secondary are have less income amount than others.</a:t>
            </a:r>
          </a:p>
          <a:p>
            <a:endParaRPr lang="en-US" dirty="0"/>
          </a:p>
        </p:txBody>
      </p:sp>
      <p:sp>
        <p:nvSpPr>
          <p:cNvPr id="2" name="Slide Number Placeholder 1"/>
          <p:cNvSpPr>
            <a:spLocks noGrp="1"/>
          </p:cNvSpPr>
          <p:nvPr>
            <p:ph type="sldNum" sz="quarter" idx="12"/>
          </p:nvPr>
        </p:nvSpPr>
        <p:spPr/>
        <p:txBody>
          <a:bodyPr/>
          <a:lstStyle/>
          <a:p>
            <a:fld id="{E4E893A3-52B7-40BF-AF99-07D991FE0F8A}" type="slidenum">
              <a:rPr lang="en-US" smtClean="0"/>
              <a:t>31</a:t>
            </a:fld>
            <a:endParaRPr lang="en-US" dirty="0"/>
          </a:p>
        </p:txBody>
      </p:sp>
    </p:spTree>
    <p:extLst>
      <p:ext uri="{BB962C8B-B14F-4D97-AF65-F5344CB8AC3E}">
        <p14:creationId xmlns:p14="http://schemas.microsoft.com/office/powerpoint/2010/main" val="23822535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l="-17000" r="-17000"/>
          </a:stretch>
        </a:blipFill>
        <a:effectLst/>
      </p:bgPr>
    </p:bg>
    <p:spTree>
      <p:nvGrpSpPr>
        <p:cNvPr id="1" name=""/>
        <p:cNvGrpSpPr/>
        <p:nvPr/>
      </p:nvGrpSpPr>
      <p:grpSpPr>
        <a:xfrm>
          <a:off x="0" y="0"/>
          <a:ext cx="0" cy="0"/>
          <a:chOff x="0" y="0"/>
          <a:chExt cx="0" cy="0"/>
        </a:xfrm>
      </p:grpSpPr>
      <p:pic>
        <p:nvPicPr>
          <p:cNvPr id="21506" name="Picture 2" descr="C:\Users\abhi\Pictures\Case Study Images\Distribution of Contract Status with Purpos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304801"/>
            <a:ext cx="4267200" cy="591978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324600" y="6224589"/>
            <a:ext cx="990600" cy="307777"/>
          </a:xfrm>
          <a:prstGeom prst="rect">
            <a:avLst/>
          </a:prstGeom>
          <a:noFill/>
        </p:spPr>
        <p:txBody>
          <a:bodyPr wrap="square" rtlCol="0">
            <a:spAutoFit/>
          </a:bodyPr>
          <a:lstStyle/>
          <a:p>
            <a:r>
              <a:rPr lang="en-US" sz="1400" dirty="0" smtClean="0">
                <a:solidFill>
                  <a:srgbClr val="FF0000"/>
                </a:solidFill>
              </a:rPr>
              <a:t>Plot: 20</a:t>
            </a:r>
            <a:endParaRPr lang="en-US" sz="1400" dirty="0">
              <a:solidFill>
                <a:srgbClr val="FF0000"/>
              </a:solidFill>
            </a:endParaRPr>
          </a:p>
        </p:txBody>
      </p:sp>
      <p:sp>
        <p:nvSpPr>
          <p:cNvPr id="5" name="TextBox 4"/>
          <p:cNvSpPr txBox="1"/>
          <p:nvPr/>
        </p:nvSpPr>
        <p:spPr>
          <a:xfrm>
            <a:off x="228600" y="1676400"/>
            <a:ext cx="3962400" cy="3693319"/>
          </a:xfrm>
          <a:prstGeom prst="rect">
            <a:avLst/>
          </a:prstGeom>
          <a:noFill/>
        </p:spPr>
        <p:txBody>
          <a:bodyPr wrap="square" rtlCol="0">
            <a:spAutoFit/>
          </a:bodyPr>
          <a:lstStyle/>
          <a:p>
            <a:r>
              <a:rPr lang="en-US" b="1" i="1" dirty="0"/>
              <a:t>Conclusions from the graph</a:t>
            </a:r>
            <a:r>
              <a:rPr lang="en-US" b="1" i="1" dirty="0" smtClean="0"/>
              <a:t>:</a:t>
            </a:r>
          </a:p>
          <a:p>
            <a:endParaRPr lang="en-US" b="1" i="1" dirty="0"/>
          </a:p>
          <a:p>
            <a:pPr marL="285750" indent="-285750">
              <a:buFont typeface="Wingdings" panose="05000000000000000000" pitchFamily="2" charset="2"/>
              <a:buChar char="v"/>
            </a:pPr>
            <a:r>
              <a:rPr lang="en-US" dirty="0" smtClean="0">
                <a:effectLst/>
              </a:rPr>
              <a:t>Most rejection of loans came from purpose 'Repairs'.</a:t>
            </a:r>
          </a:p>
          <a:p>
            <a:pPr marL="285750" indent="-285750">
              <a:buFont typeface="Wingdings" panose="05000000000000000000" pitchFamily="2" charset="2"/>
              <a:buChar char="v"/>
            </a:pPr>
            <a:endParaRPr lang="en-US" dirty="0" smtClean="0">
              <a:effectLst/>
            </a:endParaRPr>
          </a:p>
          <a:p>
            <a:pPr marL="285750" indent="-285750">
              <a:buFont typeface="Wingdings" panose="05000000000000000000" pitchFamily="2" charset="2"/>
              <a:buChar char="v"/>
            </a:pPr>
            <a:r>
              <a:rPr lang="en-US" dirty="0" smtClean="0">
                <a:effectLst/>
              </a:rPr>
              <a:t>For education purposes we have equal number of approves and rejection.</a:t>
            </a:r>
          </a:p>
          <a:p>
            <a:pPr marL="285750" indent="-285750">
              <a:buFont typeface="Wingdings" panose="05000000000000000000" pitchFamily="2" charset="2"/>
              <a:buChar char="v"/>
            </a:pPr>
            <a:endParaRPr lang="en-US" dirty="0" smtClean="0">
              <a:effectLst/>
            </a:endParaRPr>
          </a:p>
          <a:p>
            <a:pPr marL="285750" indent="-285750">
              <a:buFont typeface="Wingdings" panose="05000000000000000000" pitchFamily="2" charset="2"/>
              <a:buChar char="v"/>
            </a:pPr>
            <a:r>
              <a:rPr lang="en-US" dirty="0" smtClean="0">
                <a:effectLst/>
              </a:rPr>
              <a:t>Paying other loans and buying a new car is having significant higher rejection than approves.</a:t>
            </a:r>
          </a:p>
          <a:p>
            <a:endParaRPr lang="en-US" dirty="0"/>
          </a:p>
        </p:txBody>
      </p:sp>
      <p:sp>
        <p:nvSpPr>
          <p:cNvPr id="2" name="Slide Number Placeholder 1"/>
          <p:cNvSpPr>
            <a:spLocks noGrp="1"/>
          </p:cNvSpPr>
          <p:nvPr>
            <p:ph type="sldNum" sz="quarter" idx="12"/>
          </p:nvPr>
        </p:nvSpPr>
        <p:spPr/>
        <p:txBody>
          <a:bodyPr/>
          <a:lstStyle/>
          <a:p>
            <a:fld id="{E4E893A3-52B7-40BF-AF99-07D991FE0F8A}" type="slidenum">
              <a:rPr lang="en-US" smtClean="0"/>
              <a:t>32</a:t>
            </a:fld>
            <a:endParaRPr lang="en-US" dirty="0"/>
          </a:p>
        </p:txBody>
      </p:sp>
    </p:spTree>
    <p:extLst>
      <p:ext uri="{BB962C8B-B14F-4D97-AF65-F5344CB8AC3E}">
        <p14:creationId xmlns:p14="http://schemas.microsoft.com/office/powerpoint/2010/main" val="23822535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l="-17000" r="-17000"/>
          </a:stretch>
        </a:blipFill>
        <a:effectLst/>
      </p:bgPr>
    </p:bg>
    <p:spTree>
      <p:nvGrpSpPr>
        <p:cNvPr id="1" name=""/>
        <p:cNvGrpSpPr/>
        <p:nvPr/>
      </p:nvGrpSpPr>
      <p:grpSpPr>
        <a:xfrm>
          <a:off x="0" y="0"/>
          <a:ext cx="0" cy="0"/>
          <a:chOff x="0" y="0"/>
          <a:chExt cx="0" cy="0"/>
        </a:xfrm>
      </p:grpSpPr>
      <p:pic>
        <p:nvPicPr>
          <p:cNvPr id="22530" name="Picture 2" descr="C:\Users\abhi\Pictures\Case Study Images\Distribution of Contract Status with Target'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304800"/>
            <a:ext cx="4467225" cy="58674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324600" y="6224589"/>
            <a:ext cx="990600" cy="307777"/>
          </a:xfrm>
          <a:prstGeom prst="rect">
            <a:avLst/>
          </a:prstGeom>
          <a:noFill/>
        </p:spPr>
        <p:txBody>
          <a:bodyPr wrap="square" rtlCol="0">
            <a:spAutoFit/>
          </a:bodyPr>
          <a:lstStyle/>
          <a:p>
            <a:r>
              <a:rPr lang="en-US" sz="1400" dirty="0" smtClean="0">
                <a:solidFill>
                  <a:srgbClr val="FF0000"/>
                </a:solidFill>
              </a:rPr>
              <a:t>Plot: 21</a:t>
            </a:r>
            <a:endParaRPr lang="en-US" sz="1400" dirty="0">
              <a:solidFill>
                <a:srgbClr val="FF0000"/>
              </a:solidFill>
            </a:endParaRPr>
          </a:p>
        </p:txBody>
      </p:sp>
      <p:sp>
        <p:nvSpPr>
          <p:cNvPr id="4" name="TextBox 3"/>
          <p:cNvSpPr txBox="1"/>
          <p:nvPr/>
        </p:nvSpPr>
        <p:spPr>
          <a:xfrm>
            <a:off x="304800" y="1080032"/>
            <a:ext cx="3505200" cy="5078313"/>
          </a:xfrm>
          <a:prstGeom prst="rect">
            <a:avLst/>
          </a:prstGeom>
          <a:noFill/>
        </p:spPr>
        <p:txBody>
          <a:bodyPr wrap="square" rtlCol="0">
            <a:spAutoFit/>
          </a:bodyPr>
          <a:lstStyle/>
          <a:p>
            <a:r>
              <a:rPr lang="en-US" b="1" i="1" dirty="0"/>
              <a:t>Conclusions from the graph</a:t>
            </a:r>
            <a:r>
              <a:rPr lang="en-US" b="1" i="1" dirty="0" smtClean="0"/>
              <a:t>:</a:t>
            </a:r>
          </a:p>
          <a:p>
            <a:endParaRPr lang="en-US" b="1" i="1" dirty="0"/>
          </a:p>
          <a:p>
            <a:pPr marL="285750" indent="-285750">
              <a:buFont typeface="Wingdings" panose="05000000000000000000" pitchFamily="2" charset="2"/>
              <a:buChar char="v"/>
            </a:pPr>
            <a:r>
              <a:rPr lang="en-US" dirty="0" smtClean="0">
                <a:effectLst/>
              </a:rPr>
              <a:t>Loan purposes with 'Repairs' are facing more difficulties in payment on time.</a:t>
            </a:r>
          </a:p>
          <a:p>
            <a:endParaRPr lang="en-US" dirty="0" smtClean="0">
              <a:effectLst/>
            </a:endParaRPr>
          </a:p>
          <a:p>
            <a:pPr marL="285750" indent="-285750">
              <a:buFont typeface="Wingdings" panose="05000000000000000000" pitchFamily="2" charset="2"/>
              <a:buChar char="v"/>
            </a:pPr>
            <a:r>
              <a:rPr lang="en-US" dirty="0" smtClean="0">
                <a:effectLst/>
              </a:rPr>
              <a:t>There are few places where loan payment is significant higher than facing difficulties. They are 'Buying a garage', 'Business development‘ , 'Buying land‘ , 'Buying a new car' and 'Education' Hence we can focus on these purposes for which the client is having for minimal payment difficulties.</a:t>
            </a:r>
          </a:p>
          <a:p>
            <a:endParaRPr lang="en-US" dirty="0"/>
          </a:p>
        </p:txBody>
      </p:sp>
      <p:sp>
        <p:nvSpPr>
          <p:cNvPr id="2" name="Slide Number Placeholder 1"/>
          <p:cNvSpPr>
            <a:spLocks noGrp="1"/>
          </p:cNvSpPr>
          <p:nvPr>
            <p:ph type="sldNum" sz="quarter" idx="12"/>
          </p:nvPr>
        </p:nvSpPr>
        <p:spPr/>
        <p:txBody>
          <a:bodyPr/>
          <a:lstStyle/>
          <a:p>
            <a:fld id="{E4E893A3-52B7-40BF-AF99-07D991FE0F8A}" type="slidenum">
              <a:rPr lang="en-US" smtClean="0"/>
              <a:t>33</a:t>
            </a:fld>
            <a:endParaRPr lang="en-US" dirty="0"/>
          </a:p>
        </p:txBody>
      </p:sp>
    </p:spTree>
    <p:extLst>
      <p:ext uri="{BB962C8B-B14F-4D97-AF65-F5344CB8AC3E}">
        <p14:creationId xmlns:p14="http://schemas.microsoft.com/office/powerpoint/2010/main" val="23822535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l="-17000" r="-17000"/>
          </a:stretch>
        </a:blipFill>
        <a:effectLst/>
      </p:bgPr>
    </p:bg>
    <p:spTree>
      <p:nvGrpSpPr>
        <p:cNvPr id="1" name=""/>
        <p:cNvGrpSpPr/>
        <p:nvPr/>
      </p:nvGrpSpPr>
      <p:grpSpPr>
        <a:xfrm>
          <a:off x="0" y="0"/>
          <a:ext cx="0" cy="0"/>
          <a:chOff x="0" y="0"/>
          <a:chExt cx="0" cy="0"/>
        </a:xfrm>
      </p:grpSpPr>
      <p:pic>
        <p:nvPicPr>
          <p:cNvPr id="23554" name="Picture 2" descr="C:\Users\abhi\Pictures\Case Study Images\Prev Credit Amount vs Loan Purpos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519113"/>
            <a:ext cx="8381999" cy="581977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343400" y="6338888"/>
            <a:ext cx="990600" cy="307777"/>
          </a:xfrm>
          <a:prstGeom prst="rect">
            <a:avLst/>
          </a:prstGeom>
          <a:noFill/>
        </p:spPr>
        <p:txBody>
          <a:bodyPr wrap="square" rtlCol="0">
            <a:spAutoFit/>
          </a:bodyPr>
          <a:lstStyle/>
          <a:p>
            <a:r>
              <a:rPr lang="en-US" sz="1400" dirty="0" smtClean="0">
                <a:solidFill>
                  <a:srgbClr val="FF0000"/>
                </a:solidFill>
              </a:rPr>
              <a:t>Plot: 22</a:t>
            </a:r>
            <a:endParaRPr lang="en-US" sz="1400" dirty="0">
              <a:solidFill>
                <a:srgbClr val="FF0000"/>
              </a:solidFill>
            </a:endParaRPr>
          </a:p>
        </p:txBody>
      </p:sp>
      <p:sp>
        <p:nvSpPr>
          <p:cNvPr id="6" name="TextBox 5"/>
          <p:cNvSpPr txBox="1"/>
          <p:nvPr/>
        </p:nvSpPr>
        <p:spPr>
          <a:xfrm>
            <a:off x="7467600" y="6553200"/>
            <a:ext cx="1676400" cy="307777"/>
          </a:xfrm>
          <a:prstGeom prst="rect">
            <a:avLst/>
          </a:prstGeom>
          <a:noFill/>
        </p:spPr>
        <p:txBody>
          <a:bodyPr wrap="square" rtlCol="0">
            <a:spAutoFit/>
          </a:bodyPr>
          <a:lstStyle/>
          <a:p>
            <a:r>
              <a:rPr lang="en-US" sz="1400" dirty="0" smtClean="0"/>
              <a:t>In Continuation..</a:t>
            </a:r>
            <a:endParaRPr lang="en-US" sz="1400" dirty="0"/>
          </a:p>
        </p:txBody>
      </p:sp>
      <p:sp>
        <p:nvSpPr>
          <p:cNvPr id="2" name="Slide Number Placeholder 1"/>
          <p:cNvSpPr>
            <a:spLocks noGrp="1"/>
          </p:cNvSpPr>
          <p:nvPr>
            <p:ph type="sldNum" sz="quarter" idx="12"/>
          </p:nvPr>
        </p:nvSpPr>
        <p:spPr/>
        <p:txBody>
          <a:bodyPr/>
          <a:lstStyle/>
          <a:p>
            <a:fld id="{E4E893A3-52B7-40BF-AF99-07D991FE0F8A}" type="slidenum">
              <a:rPr lang="en-US" smtClean="0"/>
              <a:t>34</a:t>
            </a:fld>
            <a:endParaRPr lang="en-US" dirty="0"/>
          </a:p>
        </p:txBody>
      </p:sp>
    </p:spTree>
    <p:extLst>
      <p:ext uri="{BB962C8B-B14F-4D97-AF65-F5344CB8AC3E}">
        <p14:creationId xmlns:p14="http://schemas.microsoft.com/office/powerpoint/2010/main" val="27556944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l="-17000" r="-17000"/>
          </a:stretch>
        </a:blipFill>
        <a:effectLst/>
      </p:bgPr>
    </p:bg>
    <p:spTree>
      <p:nvGrpSpPr>
        <p:cNvPr id="1" name=""/>
        <p:cNvGrpSpPr/>
        <p:nvPr/>
      </p:nvGrpSpPr>
      <p:grpSpPr>
        <a:xfrm>
          <a:off x="0" y="0"/>
          <a:ext cx="0" cy="0"/>
          <a:chOff x="0" y="0"/>
          <a:chExt cx="0" cy="0"/>
        </a:xfrm>
      </p:grpSpPr>
      <p:sp>
        <p:nvSpPr>
          <p:cNvPr id="4" name="TextBox 3"/>
          <p:cNvSpPr txBox="1"/>
          <p:nvPr/>
        </p:nvSpPr>
        <p:spPr>
          <a:xfrm>
            <a:off x="304800" y="1066800"/>
            <a:ext cx="1676400" cy="307777"/>
          </a:xfrm>
          <a:prstGeom prst="rect">
            <a:avLst/>
          </a:prstGeom>
          <a:noFill/>
        </p:spPr>
        <p:txBody>
          <a:bodyPr wrap="square" rtlCol="0">
            <a:spAutoFit/>
          </a:bodyPr>
          <a:lstStyle/>
          <a:p>
            <a:r>
              <a:rPr lang="en-US" sz="1400" dirty="0" smtClean="0"/>
              <a:t>In Continuation..</a:t>
            </a:r>
            <a:endParaRPr lang="en-US" sz="1400" dirty="0"/>
          </a:p>
        </p:txBody>
      </p:sp>
      <p:sp>
        <p:nvSpPr>
          <p:cNvPr id="6" name="Content Placeholder 2"/>
          <p:cNvSpPr>
            <a:spLocks noGrp="1"/>
          </p:cNvSpPr>
          <p:nvPr>
            <p:ph idx="1"/>
          </p:nvPr>
        </p:nvSpPr>
        <p:spPr>
          <a:xfrm>
            <a:off x="457200" y="1752600"/>
            <a:ext cx="8229600" cy="4389120"/>
          </a:xfrm>
        </p:spPr>
        <p:txBody>
          <a:bodyPr>
            <a:normAutofit/>
          </a:bodyPr>
          <a:lstStyle/>
          <a:p>
            <a:r>
              <a:rPr lang="en-US" sz="2400" b="1" i="1" dirty="0"/>
              <a:t>Conclusions from the graph</a:t>
            </a:r>
            <a:r>
              <a:rPr lang="en-US" sz="2400" b="1" i="1" dirty="0" smtClean="0"/>
              <a:t>:</a:t>
            </a:r>
          </a:p>
          <a:p>
            <a:endParaRPr lang="en-US" sz="2400" b="1" i="1" dirty="0"/>
          </a:p>
          <a:p>
            <a:pPr>
              <a:buFont typeface="Wingdings" panose="05000000000000000000" pitchFamily="2" charset="2"/>
              <a:buChar char="v"/>
            </a:pPr>
            <a:r>
              <a:rPr lang="en-US" sz="2400" dirty="0"/>
              <a:t>The credit amount of Loan purposes like 'Buying a </a:t>
            </a:r>
            <a:r>
              <a:rPr lang="en-US" sz="2400" dirty="0" err="1"/>
              <a:t>home','Buying</a:t>
            </a:r>
            <a:r>
              <a:rPr lang="en-US" sz="2400" dirty="0"/>
              <a:t> a </a:t>
            </a:r>
            <a:r>
              <a:rPr lang="en-US" sz="2400" dirty="0" err="1"/>
              <a:t>land','Buying</a:t>
            </a:r>
            <a:r>
              <a:rPr lang="en-US" sz="2400" dirty="0"/>
              <a:t> a new car' </a:t>
            </a:r>
            <a:r>
              <a:rPr lang="en-US" sz="2400" dirty="0" err="1"/>
              <a:t>and'Building</a:t>
            </a:r>
            <a:r>
              <a:rPr lang="en-US" sz="2400" dirty="0"/>
              <a:t> a house' is higher</a:t>
            </a:r>
            <a:r>
              <a:rPr lang="en-US" sz="2400" dirty="0" smtClean="0"/>
              <a:t>.</a:t>
            </a:r>
          </a:p>
          <a:p>
            <a:endParaRPr lang="en-US" sz="2400" dirty="0"/>
          </a:p>
          <a:p>
            <a:pPr>
              <a:buFont typeface="Wingdings" panose="05000000000000000000" pitchFamily="2" charset="2"/>
              <a:buChar char="v"/>
            </a:pPr>
            <a:r>
              <a:rPr lang="en-US" sz="2400" dirty="0"/>
              <a:t>Income type of state servants have a significant amount of credit </a:t>
            </a:r>
            <a:r>
              <a:rPr lang="en-US" sz="2400" dirty="0" smtClean="0"/>
              <a:t>applied.</a:t>
            </a:r>
          </a:p>
          <a:p>
            <a:endParaRPr lang="en-US" sz="2400" dirty="0"/>
          </a:p>
          <a:p>
            <a:pPr>
              <a:buFont typeface="Wingdings" panose="05000000000000000000" pitchFamily="2" charset="2"/>
              <a:buChar char="v"/>
            </a:pPr>
            <a:r>
              <a:rPr lang="en-US" sz="2400" dirty="0"/>
              <a:t>Money for third person or a Hobby is having less credits applied for.</a:t>
            </a:r>
          </a:p>
          <a:p>
            <a:endParaRPr lang="en-US" dirty="0"/>
          </a:p>
        </p:txBody>
      </p:sp>
      <p:sp>
        <p:nvSpPr>
          <p:cNvPr id="2" name="Slide Number Placeholder 1"/>
          <p:cNvSpPr>
            <a:spLocks noGrp="1"/>
          </p:cNvSpPr>
          <p:nvPr>
            <p:ph type="sldNum" sz="quarter" idx="12"/>
          </p:nvPr>
        </p:nvSpPr>
        <p:spPr/>
        <p:txBody>
          <a:bodyPr/>
          <a:lstStyle/>
          <a:p>
            <a:fld id="{E4E893A3-52B7-40BF-AF99-07D991FE0F8A}" type="slidenum">
              <a:rPr lang="en-US" smtClean="0"/>
              <a:t>35</a:t>
            </a:fld>
            <a:endParaRPr lang="en-US" dirty="0"/>
          </a:p>
        </p:txBody>
      </p:sp>
    </p:spTree>
    <p:extLst>
      <p:ext uri="{BB962C8B-B14F-4D97-AF65-F5344CB8AC3E}">
        <p14:creationId xmlns:p14="http://schemas.microsoft.com/office/powerpoint/2010/main" val="6268948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l="-17000" r="-17000"/>
          </a:stretch>
        </a:blipFill>
        <a:effectLst/>
      </p:bgPr>
    </p:bg>
    <p:spTree>
      <p:nvGrpSpPr>
        <p:cNvPr id="1" name=""/>
        <p:cNvGrpSpPr/>
        <p:nvPr/>
      </p:nvGrpSpPr>
      <p:grpSpPr>
        <a:xfrm>
          <a:off x="0" y="0"/>
          <a:ext cx="0" cy="0"/>
          <a:chOff x="0" y="0"/>
          <a:chExt cx="0" cy="0"/>
        </a:xfrm>
      </p:grpSpPr>
      <p:pic>
        <p:nvPicPr>
          <p:cNvPr id="24578" name="Picture 2" descr="C:\Users\abhi\Pictures\Case Study Images\Prev Credit Amount vs Housing Typ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2400"/>
            <a:ext cx="9144000" cy="62484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191000" y="6400800"/>
            <a:ext cx="990600" cy="307777"/>
          </a:xfrm>
          <a:prstGeom prst="rect">
            <a:avLst/>
          </a:prstGeom>
          <a:noFill/>
        </p:spPr>
        <p:txBody>
          <a:bodyPr wrap="square" rtlCol="0">
            <a:spAutoFit/>
          </a:bodyPr>
          <a:lstStyle/>
          <a:p>
            <a:r>
              <a:rPr lang="en-US" sz="1400" dirty="0" smtClean="0">
                <a:solidFill>
                  <a:srgbClr val="FF0000"/>
                </a:solidFill>
              </a:rPr>
              <a:t>Plot: 22</a:t>
            </a:r>
            <a:endParaRPr lang="en-US" sz="1400" dirty="0">
              <a:solidFill>
                <a:srgbClr val="FF0000"/>
              </a:solidFill>
            </a:endParaRPr>
          </a:p>
        </p:txBody>
      </p:sp>
      <p:sp>
        <p:nvSpPr>
          <p:cNvPr id="6" name="TextBox 5"/>
          <p:cNvSpPr txBox="1"/>
          <p:nvPr/>
        </p:nvSpPr>
        <p:spPr>
          <a:xfrm>
            <a:off x="7467600" y="6553200"/>
            <a:ext cx="1676400" cy="307777"/>
          </a:xfrm>
          <a:prstGeom prst="rect">
            <a:avLst/>
          </a:prstGeom>
          <a:noFill/>
        </p:spPr>
        <p:txBody>
          <a:bodyPr wrap="square" rtlCol="0">
            <a:spAutoFit/>
          </a:bodyPr>
          <a:lstStyle/>
          <a:p>
            <a:r>
              <a:rPr lang="en-US" sz="1400" dirty="0" smtClean="0"/>
              <a:t>In Continuation..</a:t>
            </a:r>
            <a:endParaRPr lang="en-US" sz="1400" dirty="0"/>
          </a:p>
        </p:txBody>
      </p:sp>
      <p:sp>
        <p:nvSpPr>
          <p:cNvPr id="2" name="Slide Number Placeholder 1"/>
          <p:cNvSpPr>
            <a:spLocks noGrp="1"/>
          </p:cNvSpPr>
          <p:nvPr>
            <p:ph type="sldNum" sz="quarter" idx="12"/>
          </p:nvPr>
        </p:nvSpPr>
        <p:spPr/>
        <p:txBody>
          <a:bodyPr/>
          <a:lstStyle/>
          <a:p>
            <a:fld id="{E4E893A3-52B7-40BF-AF99-07D991FE0F8A}" type="slidenum">
              <a:rPr lang="en-US" smtClean="0"/>
              <a:t>36</a:t>
            </a:fld>
            <a:endParaRPr lang="en-US" dirty="0"/>
          </a:p>
        </p:txBody>
      </p:sp>
    </p:spTree>
    <p:extLst>
      <p:ext uri="{BB962C8B-B14F-4D97-AF65-F5344CB8AC3E}">
        <p14:creationId xmlns:p14="http://schemas.microsoft.com/office/powerpoint/2010/main" val="6268948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l="-17000" r="-17000"/>
          </a:stretch>
        </a:blipFill>
        <a:effectLst/>
      </p:bgPr>
    </p:bg>
    <p:spTree>
      <p:nvGrpSpPr>
        <p:cNvPr id="1" name=""/>
        <p:cNvGrpSpPr/>
        <p:nvPr/>
      </p:nvGrpSpPr>
      <p:grpSpPr>
        <a:xfrm>
          <a:off x="0" y="0"/>
          <a:ext cx="0" cy="0"/>
          <a:chOff x="0" y="0"/>
          <a:chExt cx="0" cy="0"/>
        </a:xfrm>
      </p:grpSpPr>
      <p:sp>
        <p:nvSpPr>
          <p:cNvPr id="4" name="TextBox 3"/>
          <p:cNvSpPr txBox="1"/>
          <p:nvPr/>
        </p:nvSpPr>
        <p:spPr>
          <a:xfrm>
            <a:off x="304800" y="1143000"/>
            <a:ext cx="1676400" cy="307777"/>
          </a:xfrm>
          <a:prstGeom prst="rect">
            <a:avLst/>
          </a:prstGeom>
          <a:noFill/>
        </p:spPr>
        <p:txBody>
          <a:bodyPr wrap="square" rtlCol="0">
            <a:spAutoFit/>
          </a:bodyPr>
          <a:lstStyle/>
          <a:p>
            <a:r>
              <a:rPr lang="en-US" sz="1400" dirty="0" smtClean="0"/>
              <a:t>In Continuation..</a:t>
            </a:r>
            <a:endParaRPr lang="en-US" sz="1400" dirty="0"/>
          </a:p>
        </p:txBody>
      </p:sp>
      <p:sp>
        <p:nvSpPr>
          <p:cNvPr id="5" name="Content Placeholder 2"/>
          <p:cNvSpPr>
            <a:spLocks noGrp="1"/>
          </p:cNvSpPr>
          <p:nvPr>
            <p:ph idx="1"/>
          </p:nvPr>
        </p:nvSpPr>
        <p:spPr>
          <a:xfrm>
            <a:off x="457200" y="1752600"/>
            <a:ext cx="8229600" cy="4389120"/>
          </a:xfrm>
        </p:spPr>
        <p:txBody>
          <a:bodyPr>
            <a:normAutofit/>
          </a:bodyPr>
          <a:lstStyle/>
          <a:p>
            <a:r>
              <a:rPr lang="en-US" sz="2400" b="1" i="1" dirty="0"/>
              <a:t>Conclusions from the graph</a:t>
            </a:r>
            <a:r>
              <a:rPr lang="en-US" sz="2400" b="1" i="1" dirty="0" smtClean="0"/>
              <a:t>:</a:t>
            </a:r>
          </a:p>
          <a:p>
            <a:endParaRPr lang="en-US" sz="2400" b="1" i="1" dirty="0"/>
          </a:p>
          <a:p>
            <a:pPr>
              <a:buFont typeface="Wingdings" panose="05000000000000000000" pitchFamily="2" charset="2"/>
              <a:buChar char="v"/>
            </a:pPr>
            <a:r>
              <a:rPr lang="en-US" sz="2400" dirty="0"/>
              <a:t>Here for Housing type, office </a:t>
            </a:r>
            <a:r>
              <a:rPr lang="en-US" sz="2400" dirty="0" smtClean="0"/>
              <a:t>apartment </a:t>
            </a:r>
            <a:r>
              <a:rPr lang="en-US" sz="2400" dirty="0"/>
              <a:t>is having higher credit of target 0 and co-op apartment is having higher credit of target=1. So, we can conclude that bank should avoid giving loans to the housing type of co-op apartment as they are having difficulties in payment. Bank can focus mostly on housing type with parents or </a:t>
            </a:r>
            <a:r>
              <a:rPr lang="en-US" sz="2400" dirty="0" smtClean="0"/>
              <a:t>House\apartment </a:t>
            </a:r>
            <a:r>
              <a:rPr lang="en-US" sz="2400" dirty="0"/>
              <a:t>or </a:t>
            </a:r>
            <a:r>
              <a:rPr lang="en-US" sz="2400" dirty="0" smtClean="0"/>
              <a:t>municipal apartment </a:t>
            </a:r>
            <a:r>
              <a:rPr lang="en-US" sz="2400" dirty="0"/>
              <a:t>for successful payments.</a:t>
            </a:r>
          </a:p>
          <a:p>
            <a:endParaRPr lang="en-US" dirty="0"/>
          </a:p>
        </p:txBody>
      </p:sp>
      <p:sp>
        <p:nvSpPr>
          <p:cNvPr id="2" name="Slide Number Placeholder 1"/>
          <p:cNvSpPr>
            <a:spLocks noGrp="1"/>
          </p:cNvSpPr>
          <p:nvPr>
            <p:ph type="sldNum" sz="quarter" idx="12"/>
          </p:nvPr>
        </p:nvSpPr>
        <p:spPr/>
        <p:txBody>
          <a:bodyPr/>
          <a:lstStyle/>
          <a:p>
            <a:fld id="{E4E893A3-52B7-40BF-AF99-07D991FE0F8A}" type="slidenum">
              <a:rPr lang="en-US" smtClean="0"/>
              <a:t>37</a:t>
            </a:fld>
            <a:endParaRPr lang="en-US" dirty="0"/>
          </a:p>
        </p:txBody>
      </p:sp>
    </p:spTree>
    <p:extLst>
      <p:ext uri="{BB962C8B-B14F-4D97-AF65-F5344CB8AC3E}">
        <p14:creationId xmlns:p14="http://schemas.microsoft.com/office/powerpoint/2010/main" val="36794492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a:bodyPr>
          <a:lstStyle/>
          <a:p>
            <a:pPr algn="ctr"/>
            <a:r>
              <a:rPr lang="en-US" sz="4000" dirty="0" smtClean="0"/>
              <a:t> </a:t>
            </a:r>
            <a:r>
              <a:rPr lang="en-US" sz="4000" b="1" dirty="0" smtClean="0"/>
              <a:t>Conclusion </a:t>
            </a:r>
            <a:r>
              <a:rPr lang="en-US" sz="4000" b="1" dirty="0"/>
              <a:t>on the </a:t>
            </a:r>
            <a:r>
              <a:rPr lang="en-US" sz="4000" b="1" dirty="0" smtClean="0"/>
              <a:t>EDA Analysis</a:t>
            </a:r>
            <a:endParaRPr lang="en-US" sz="4000" b="1" dirty="0"/>
          </a:p>
        </p:txBody>
      </p:sp>
      <p:sp>
        <p:nvSpPr>
          <p:cNvPr id="3" name="Content Placeholder 2"/>
          <p:cNvSpPr>
            <a:spLocks noGrp="1"/>
          </p:cNvSpPr>
          <p:nvPr>
            <p:ph idx="1"/>
          </p:nvPr>
        </p:nvSpPr>
        <p:spPr/>
        <p:txBody>
          <a:bodyPr>
            <a:normAutofit/>
          </a:bodyPr>
          <a:lstStyle/>
          <a:p>
            <a:endParaRPr lang="en-US" dirty="0"/>
          </a:p>
          <a:p>
            <a:r>
              <a:rPr lang="en-US" sz="2000" b="1" dirty="0"/>
              <a:t>Banks should approve loans more for </a:t>
            </a:r>
            <a:r>
              <a:rPr lang="en-US" sz="2000" b="1" dirty="0" smtClean="0"/>
              <a:t>Office </a:t>
            </a:r>
            <a:r>
              <a:rPr lang="en-US" sz="2000" b="1" dirty="0"/>
              <a:t>apartment, </a:t>
            </a:r>
            <a:r>
              <a:rPr lang="en-US" sz="2000" b="1" dirty="0" smtClean="0"/>
              <a:t>Co-Op </a:t>
            </a:r>
            <a:r>
              <a:rPr lang="en-US" sz="2000" b="1" dirty="0"/>
              <a:t>apartment housing type as there are less payment difficulties</a:t>
            </a:r>
            <a:r>
              <a:rPr lang="en-US" sz="2000" b="1" dirty="0" smtClean="0"/>
              <a:t>.</a:t>
            </a:r>
          </a:p>
          <a:p>
            <a:endParaRPr lang="en-US" sz="2000" b="1" dirty="0"/>
          </a:p>
          <a:p>
            <a:r>
              <a:rPr lang="en-US" sz="2000" b="1" dirty="0" smtClean="0"/>
              <a:t>Banks should provide loans to ‘Repairs’ &amp; ‘Others’ purposes.</a:t>
            </a:r>
          </a:p>
          <a:p>
            <a:endParaRPr lang="en-US" sz="2000" b="1" dirty="0"/>
          </a:p>
          <a:p>
            <a:r>
              <a:rPr lang="en-US" sz="2000" b="1" dirty="0" smtClean="0"/>
              <a:t>Banks should provide loans to the ‘Business Entity  Type-3’ and ‘Self-Employed’ persons.</a:t>
            </a:r>
          </a:p>
          <a:p>
            <a:endParaRPr lang="en-US" sz="2000" b="1" dirty="0" smtClean="0"/>
          </a:p>
          <a:p>
            <a:r>
              <a:rPr lang="en-US" sz="2000" b="1" dirty="0" smtClean="0"/>
              <a:t>‘Working’ people especially female employers are the best to target for the loans.</a:t>
            </a:r>
            <a:endParaRPr lang="en-US" sz="2000" b="1" dirty="0"/>
          </a:p>
        </p:txBody>
      </p:sp>
      <p:sp>
        <p:nvSpPr>
          <p:cNvPr id="4" name="Slide Number Placeholder 3"/>
          <p:cNvSpPr>
            <a:spLocks noGrp="1"/>
          </p:cNvSpPr>
          <p:nvPr>
            <p:ph type="sldNum" sz="quarter" idx="12"/>
          </p:nvPr>
        </p:nvSpPr>
        <p:spPr/>
        <p:txBody>
          <a:bodyPr/>
          <a:lstStyle/>
          <a:p>
            <a:fld id="{E4E893A3-52B7-40BF-AF99-07D991FE0F8A}" type="slidenum">
              <a:rPr lang="en-US" smtClean="0"/>
              <a:t>38</a:t>
            </a:fld>
            <a:endParaRPr lang="en-US" dirty="0"/>
          </a:p>
        </p:txBody>
      </p:sp>
    </p:spTree>
    <p:extLst>
      <p:ext uri="{BB962C8B-B14F-4D97-AF65-F5344CB8AC3E}">
        <p14:creationId xmlns:p14="http://schemas.microsoft.com/office/powerpoint/2010/main" val="345389275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l="-65000" r="-65000"/>
          </a:stretch>
        </a:blipFill>
        <a:effectLst/>
      </p:bgPr>
    </p:bg>
    <p:spTree>
      <p:nvGrpSpPr>
        <p:cNvPr id="1" name=""/>
        <p:cNvGrpSpPr/>
        <p:nvPr/>
      </p:nvGrpSpPr>
      <p:grpSpPr>
        <a:xfrm>
          <a:off x="0" y="0"/>
          <a:ext cx="0" cy="0"/>
          <a:chOff x="0" y="0"/>
          <a:chExt cx="0" cy="0"/>
        </a:xfrm>
      </p:grpSpPr>
      <p:sp>
        <p:nvSpPr>
          <p:cNvPr id="4" name="Rectangle 3"/>
          <p:cNvSpPr/>
          <p:nvPr/>
        </p:nvSpPr>
        <p:spPr>
          <a:xfrm>
            <a:off x="1447800" y="3124200"/>
            <a:ext cx="6096000" cy="1446550"/>
          </a:xfrm>
          <a:prstGeom prst="rect">
            <a:avLst/>
          </a:prstGeom>
          <a:noFill/>
        </p:spPr>
        <p:txBody>
          <a:bodyPr wrap="square" lIns="91440" tIns="45720" rIns="91440" bIns="45720">
            <a:spAutoFit/>
          </a:bodyPr>
          <a:lstStyle/>
          <a:p>
            <a:pPr algn="ctr"/>
            <a:r>
              <a:rPr lang="en-US" sz="88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a:t>
            </a:r>
            <a:endParaRPr lang="en-US" sz="8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2" name="Slide Number Placeholder 1"/>
          <p:cNvSpPr>
            <a:spLocks noGrp="1"/>
          </p:cNvSpPr>
          <p:nvPr>
            <p:ph type="sldNum" sz="quarter" idx="12"/>
          </p:nvPr>
        </p:nvSpPr>
        <p:spPr/>
        <p:txBody>
          <a:bodyPr/>
          <a:lstStyle/>
          <a:p>
            <a:fld id="{E4E893A3-52B7-40BF-AF99-07D991FE0F8A}" type="slidenum">
              <a:rPr lang="en-US" smtClean="0"/>
              <a:t>39</a:t>
            </a:fld>
            <a:endParaRPr lang="en-US" dirty="0"/>
          </a:p>
        </p:txBody>
      </p:sp>
    </p:spTree>
    <p:extLst>
      <p:ext uri="{BB962C8B-B14F-4D97-AF65-F5344CB8AC3E}">
        <p14:creationId xmlns:p14="http://schemas.microsoft.com/office/powerpoint/2010/main" val="39171560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886700" cy="1325563"/>
          </a:xfrm>
        </p:spPr>
        <p:txBody>
          <a:bodyPr/>
          <a:lstStyle/>
          <a:p>
            <a:pPr algn="ctr"/>
            <a:r>
              <a:rPr lang="en-US" b="1" dirty="0" smtClean="0"/>
              <a:t>Understanding the data</a:t>
            </a:r>
            <a:endParaRPr lang="en-US" b="1" dirty="0"/>
          </a:p>
        </p:txBody>
      </p:sp>
      <p:sp>
        <p:nvSpPr>
          <p:cNvPr id="3" name="Content Placeholder 2"/>
          <p:cNvSpPr>
            <a:spLocks noGrp="1"/>
          </p:cNvSpPr>
          <p:nvPr>
            <p:ph idx="1"/>
          </p:nvPr>
        </p:nvSpPr>
        <p:spPr>
          <a:xfrm>
            <a:off x="0" y="1828800"/>
            <a:ext cx="9067800" cy="4800600"/>
          </a:xfrm>
        </p:spPr>
        <p:txBody>
          <a:bodyPr/>
          <a:lstStyle/>
          <a:p>
            <a:r>
              <a:rPr lang="en-US" sz="2400" b="1" u="sng" dirty="0" smtClean="0">
                <a:solidFill>
                  <a:schemeClr val="tx1">
                    <a:lumMod val="95000"/>
                    <a:lumOff val="5000"/>
                  </a:schemeClr>
                </a:solidFill>
              </a:rPr>
              <a:t>Imputing the missing values</a:t>
            </a:r>
          </a:p>
          <a:p>
            <a:pPr lvl="2"/>
            <a:endParaRPr lang="en-US" sz="1600" b="1" dirty="0" smtClean="0">
              <a:solidFill>
                <a:schemeClr val="tx1">
                  <a:lumMod val="95000"/>
                  <a:lumOff val="5000"/>
                </a:schemeClr>
              </a:solidFill>
            </a:endParaRPr>
          </a:p>
          <a:p>
            <a:pPr lvl="2"/>
            <a:r>
              <a:rPr lang="en-US" sz="1600" b="1" dirty="0" smtClean="0">
                <a:solidFill>
                  <a:schemeClr val="tx1">
                    <a:lumMod val="95000"/>
                    <a:lumOff val="5000"/>
                  </a:schemeClr>
                </a:solidFill>
              </a:rPr>
              <a:t>For Application </a:t>
            </a:r>
            <a:r>
              <a:rPr lang="en-US" sz="1600" b="1" dirty="0">
                <a:solidFill>
                  <a:schemeClr val="tx1">
                    <a:lumMod val="95000"/>
                    <a:lumOff val="5000"/>
                  </a:schemeClr>
                </a:solidFill>
              </a:rPr>
              <a:t>D</a:t>
            </a:r>
            <a:r>
              <a:rPr lang="en-US" sz="1600" b="1" dirty="0" smtClean="0">
                <a:solidFill>
                  <a:schemeClr val="tx1">
                    <a:lumMod val="95000"/>
                    <a:lumOff val="5000"/>
                  </a:schemeClr>
                </a:solidFill>
              </a:rPr>
              <a:t>ataset</a:t>
            </a:r>
          </a:p>
          <a:p>
            <a:pPr lvl="3"/>
            <a:r>
              <a:rPr lang="en-US" sz="1600" b="1" dirty="0">
                <a:solidFill>
                  <a:schemeClr val="tx1">
                    <a:lumMod val="95000"/>
                    <a:lumOff val="5000"/>
                  </a:schemeClr>
                </a:solidFill>
              </a:rPr>
              <a:t>Values can be imputed in the </a:t>
            </a:r>
            <a:r>
              <a:rPr lang="en-US" sz="1600" b="1" dirty="0" smtClean="0">
                <a:solidFill>
                  <a:schemeClr val="tx1">
                    <a:lumMod val="95000"/>
                    <a:lumOff val="5000"/>
                  </a:schemeClr>
                </a:solidFill>
              </a:rPr>
              <a:t>categorical and numerical columns with the help of mean , median and mode values in the dataset. But left as it is as it is not required for the scope of this case study.</a:t>
            </a:r>
          </a:p>
          <a:p>
            <a:pPr marL="978408" lvl="3" indent="0">
              <a:buNone/>
            </a:pPr>
            <a:endParaRPr lang="en-US" sz="1600" b="1" dirty="0" smtClean="0">
              <a:solidFill>
                <a:schemeClr val="tx1">
                  <a:lumMod val="95000"/>
                  <a:lumOff val="5000"/>
                </a:schemeClr>
              </a:solidFill>
            </a:endParaRPr>
          </a:p>
          <a:p>
            <a:pPr lvl="2"/>
            <a:r>
              <a:rPr lang="en-US" sz="1600" b="1" dirty="0">
                <a:solidFill>
                  <a:schemeClr val="tx1">
                    <a:lumMod val="95000"/>
                    <a:lumOff val="5000"/>
                  </a:schemeClr>
                </a:solidFill>
              </a:rPr>
              <a:t>For </a:t>
            </a:r>
            <a:r>
              <a:rPr lang="en-US" sz="1600" b="1" dirty="0" smtClean="0">
                <a:solidFill>
                  <a:schemeClr val="tx1">
                    <a:lumMod val="95000"/>
                    <a:lumOff val="5000"/>
                  </a:schemeClr>
                </a:solidFill>
              </a:rPr>
              <a:t>Previous Application</a:t>
            </a:r>
          </a:p>
          <a:p>
            <a:pPr lvl="3"/>
            <a:r>
              <a:rPr lang="en-US" sz="1600" b="1" dirty="0" smtClean="0">
                <a:solidFill>
                  <a:schemeClr val="tx1">
                    <a:lumMod val="95000"/>
                    <a:lumOff val="5000"/>
                  </a:schemeClr>
                </a:solidFill>
              </a:rPr>
              <a:t>Values can be imputed in the categorical and numerical columns with the help of mean , median and mode values in the dataset. But left as it is as it is not required for the scope of this case study</a:t>
            </a:r>
            <a:r>
              <a:rPr lang="en-US" b="1" dirty="0" smtClean="0">
                <a:solidFill>
                  <a:schemeClr val="tx1">
                    <a:lumMod val="95000"/>
                    <a:lumOff val="5000"/>
                  </a:schemeClr>
                </a:solidFill>
              </a:rPr>
              <a:t>.</a:t>
            </a:r>
            <a:endParaRPr lang="en-US" b="1" dirty="0">
              <a:solidFill>
                <a:schemeClr val="tx1">
                  <a:lumMod val="95000"/>
                  <a:lumOff val="5000"/>
                </a:schemeClr>
              </a:solidFill>
            </a:endParaRPr>
          </a:p>
        </p:txBody>
      </p:sp>
      <p:sp>
        <p:nvSpPr>
          <p:cNvPr id="4" name="Slide Number Placeholder 3"/>
          <p:cNvSpPr>
            <a:spLocks noGrp="1"/>
          </p:cNvSpPr>
          <p:nvPr>
            <p:ph type="sldNum" sz="quarter" idx="12"/>
          </p:nvPr>
        </p:nvSpPr>
        <p:spPr/>
        <p:txBody>
          <a:bodyPr/>
          <a:lstStyle/>
          <a:p>
            <a:fld id="{E4E893A3-52B7-40BF-AF99-07D991FE0F8A}" type="slidenum">
              <a:rPr lang="en-US" smtClean="0"/>
              <a:t>4</a:t>
            </a:fld>
            <a:endParaRPr lang="en-US" dirty="0"/>
          </a:p>
        </p:txBody>
      </p:sp>
    </p:spTree>
    <p:extLst>
      <p:ext uri="{BB962C8B-B14F-4D97-AF65-F5344CB8AC3E}">
        <p14:creationId xmlns:p14="http://schemas.microsoft.com/office/powerpoint/2010/main" val="8376761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pPr algn="ctr"/>
            <a:r>
              <a:rPr lang="en-US" dirty="0" smtClean="0"/>
              <a:t>Imbalance Ratio</a:t>
            </a:r>
            <a:endParaRPr lang="en-US" dirty="0"/>
          </a:p>
        </p:txBody>
      </p:sp>
      <p:sp>
        <p:nvSpPr>
          <p:cNvPr id="7" name="TextBox 6"/>
          <p:cNvSpPr txBox="1"/>
          <p:nvPr/>
        </p:nvSpPr>
        <p:spPr>
          <a:xfrm>
            <a:off x="533400" y="5150209"/>
            <a:ext cx="8021782" cy="1200329"/>
          </a:xfrm>
          <a:prstGeom prst="rect">
            <a:avLst/>
          </a:prstGeom>
          <a:noFill/>
        </p:spPr>
        <p:txBody>
          <a:bodyPr wrap="square" rtlCol="0">
            <a:spAutoFit/>
          </a:bodyPr>
          <a:lstStyle/>
          <a:p>
            <a:r>
              <a:rPr lang="en-US" sz="2400" dirty="0" smtClean="0"/>
              <a:t>The data after cleanup is highly imbalanced around data for loan defaulters (TARGET = 1) and remaining data for non-defaulters (TARGET = 0).</a:t>
            </a:r>
            <a:endParaRPr lang="en-US" sz="2400" dirty="0"/>
          </a:p>
        </p:txBody>
      </p:sp>
      <p:pic>
        <p:nvPicPr>
          <p:cNvPr id="15" name="Picture 14"/>
          <p:cNvPicPr>
            <a:picLocks noChangeAspect="1"/>
          </p:cNvPicPr>
          <p:nvPr/>
        </p:nvPicPr>
        <p:blipFill>
          <a:blip r:embed="rId3"/>
          <a:stretch>
            <a:fillRect/>
          </a:stretch>
        </p:blipFill>
        <p:spPr>
          <a:xfrm>
            <a:off x="762000" y="1447800"/>
            <a:ext cx="7248525" cy="3433763"/>
          </a:xfrm>
          <a:prstGeom prst="rect">
            <a:avLst/>
          </a:prstGeom>
        </p:spPr>
      </p:pic>
      <p:sp>
        <p:nvSpPr>
          <p:cNvPr id="3" name="Slide Number Placeholder 2"/>
          <p:cNvSpPr>
            <a:spLocks noGrp="1"/>
          </p:cNvSpPr>
          <p:nvPr>
            <p:ph type="sldNum" sz="quarter" idx="12"/>
          </p:nvPr>
        </p:nvSpPr>
        <p:spPr/>
        <p:txBody>
          <a:bodyPr/>
          <a:lstStyle/>
          <a:p>
            <a:fld id="{E4E893A3-52B7-40BF-AF99-07D991FE0F8A}" type="slidenum">
              <a:rPr lang="en-US" smtClean="0"/>
              <a:t>5</a:t>
            </a:fld>
            <a:endParaRPr lang="en-US" dirty="0"/>
          </a:p>
        </p:txBody>
      </p:sp>
    </p:spTree>
    <p:extLst>
      <p:ext uri="{BB962C8B-B14F-4D97-AF65-F5344CB8AC3E}">
        <p14:creationId xmlns:p14="http://schemas.microsoft.com/office/powerpoint/2010/main" val="26940730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l="-17000" r="-17000"/>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609600" y="2209800"/>
            <a:ext cx="7886700" cy="1325563"/>
          </a:xfrm>
        </p:spPr>
        <p:txBody>
          <a:bodyPr/>
          <a:lstStyle/>
          <a:p>
            <a:r>
              <a:rPr lang="en-US" sz="3600" b="1" dirty="0">
                <a:solidFill>
                  <a:schemeClr val="accent1">
                    <a:lumMod val="75000"/>
                  </a:schemeClr>
                </a:solidFill>
              </a:rPr>
              <a:t>Categorical Univariate Analysis for Target 0</a:t>
            </a:r>
            <a:endParaRPr lang="en-IN" dirty="0">
              <a:solidFill>
                <a:schemeClr val="accent1">
                  <a:lumMod val="75000"/>
                </a:schemeClr>
              </a:solidFill>
            </a:endParaRPr>
          </a:p>
        </p:txBody>
      </p:sp>
      <p:sp>
        <p:nvSpPr>
          <p:cNvPr id="5" name="Slide Number Placeholder 4"/>
          <p:cNvSpPr>
            <a:spLocks noGrp="1"/>
          </p:cNvSpPr>
          <p:nvPr>
            <p:ph type="sldNum" sz="quarter" idx="12"/>
          </p:nvPr>
        </p:nvSpPr>
        <p:spPr/>
        <p:txBody>
          <a:bodyPr/>
          <a:lstStyle/>
          <a:p>
            <a:fld id="{E4E893A3-52B7-40BF-AF99-07D991FE0F8A}" type="slidenum">
              <a:rPr lang="en-US" smtClean="0"/>
              <a:t>6</a:t>
            </a:fld>
            <a:endParaRPr lang="en-US" dirty="0"/>
          </a:p>
        </p:txBody>
      </p:sp>
    </p:spTree>
    <p:extLst>
      <p:ext uri="{BB962C8B-B14F-4D97-AF65-F5344CB8AC3E}">
        <p14:creationId xmlns:p14="http://schemas.microsoft.com/office/powerpoint/2010/main" val="25640568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l="-17000" r="-17000"/>
          </a:stretch>
        </a:blipFill>
        <a:effectLst/>
      </p:bgPr>
    </p:bg>
    <p:spTree>
      <p:nvGrpSpPr>
        <p:cNvPr id="1" name=""/>
        <p:cNvGrpSpPr/>
        <p:nvPr/>
      </p:nvGrpSpPr>
      <p:grpSpPr>
        <a:xfrm>
          <a:off x="0" y="0"/>
          <a:ext cx="0" cy="0"/>
          <a:chOff x="0" y="0"/>
          <a:chExt cx="0" cy="0"/>
        </a:xfrm>
      </p:grpSpPr>
      <p:sp>
        <p:nvSpPr>
          <p:cNvPr id="4" name="TextBox 3"/>
          <p:cNvSpPr txBox="1"/>
          <p:nvPr/>
        </p:nvSpPr>
        <p:spPr>
          <a:xfrm>
            <a:off x="6927" y="5020693"/>
            <a:ext cx="8839200" cy="2031325"/>
          </a:xfrm>
          <a:prstGeom prst="rect">
            <a:avLst/>
          </a:prstGeom>
          <a:noFill/>
        </p:spPr>
        <p:txBody>
          <a:bodyPr wrap="square" rtlCol="0">
            <a:spAutoFit/>
          </a:bodyPr>
          <a:lstStyle/>
          <a:p>
            <a:r>
              <a:rPr lang="en-US" b="1" i="1" dirty="0"/>
              <a:t>Conclusion from the graph:</a:t>
            </a:r>
          </a:p>
          <a:p>
            <a:pPr marL="285750" indent="-285750">
              <a:buFont typeface="Wingdings" panose="05000000000000000000" pitchFamily="2" charset="2"/>
              <a:buChar char="v"/>
            </a:pPr>
            <a:endParaRPr lang="en-US" dirty="0" smtClean="0">
              <a:effectLst/>
            </a:endParaRPr>
          </a:p>
          <a:p>
            <a:pPr marL="285750" indent="-285750">
              <a:buFont typeface="Wingdings" panose="05000000000000000000" pitchFamily="2" charset="2"/>
              <a:buChar char="v"/>
            </a:pPr>
            <a:r>
              <a:rPr lang="en-US" dirty="0" smtClean="0">
                <a:effectLst/>
              </a:rPr>
              <a:t>Income range from 125000 to 150000 is having more number of credits.</a:t>
            </a:r>
          </a:p>
          <a:p>
            <a:pPr marL="285750" indent="-285750">
              <a:buFont typeface="Wingdings" panose="05000000000000000000" pitchFamily="2" charset="2"/>
              <a:buChar char="v"/>
            </a:pPr>
            <a:r>
              <a:rPr lang="en-US" dirty="0" smtClean="0">
                <a:effectLst/>
              </a:rPr>
              <a:t>Very less count from range 450000-475000.</a:t>
            </a:r>
          </a:p>
          <a:p>
            <a:pPr marL="285750" indent="-285750">
              <a:buFont typeface="Wingdings" panose="05000000000000000000" pitchFamily="2" charset="2"/>
              <a:buChar char="v"/>
            </a:pPr>
            <a:r>
              <a:rPr lang="en-US" dirty="0" smtClean="0">
                <a:effectLst/>
              </a:rPr>
              <a:t>It seems that the females are more than male in having credit for range:125000 to 150000</a:t>
            </a:r>
            <a:r>
              <a:rPr lang="en-US" sz="1600" dirty="0" smtClean="0">
                <a:effectLst/>
              </a:rPr>
              <a:t>.</a:t>
            </a:r>
          </a:p>
          <a:p>
            <a:endParaRPr lang="en-US" dirty="0"/>
          </a:p>
        </p:txBody>
      </p:sp>
      <p:sp>
        <p:nvSpPr>
          <p:cNvPr id="5" name="TextBox 4"/>
          <p:cNvSpPr txBox="1"/>
          <p:nvPr/>
        </p:nvSpPr>
        <p:spPr>
          <a:xfrm>
            <a:off x="4191000" y="4800600"/>
            <a:ext cx="838200" cy="307777"/>
          </a:xfrm>
          <a:prstGeom prst="rect">
            <a:avLst/>
          </a:prstGeom>
          <a:noFill/>
        </p:spPr>
        <p:txBody>
          <a:bodyPr wrap="square" rtlCol="0">
            <a:spAutoFit/>
          </a:bodyPr>
          <a:lstStyle/>
          <a:p>
            <a:r>
              <a:rPr lang="en-US" sz="1400" dirty="0" smtClean="0">
                <a:solidFill>
                  <a:srgbClr val="FF0000"/>
                </a:solidFill>
              </a:rPr>
              <a:t>Plot: 2</a:t>
            </a:r>
            <a:endParaRPr lang="en-US" sz="1400" dirty="0">
              <a:solidFill>
                <a:srgbClr val="FF0000"/>
              </a:solidFill>
            </a:endParaRPr>
          </a:p>
        </p:txBody>
      </p:sp>
      <p:pic>
        <p:nvPicPr>
          <p:cNvPr id="7" name="Picture 6"/>
          <p:cNvPicPr>
            <a:picLocks noChangeAspect="1"/>
          </p:cNvPicPr>
          <p:nvPr/>
        </p:nvPicPr>
        <p:blipFill>
          <a:blip r:embed="rId3"/>
          <a:stretch>
            <a:fillRect/>
          </a:stretch>
        </p:blipFill>
        <p:spPr>
          <a:xfrm>
            <a:off x="152400" y="228600"/>
            <a:ext cx="8763000" cy="4495799"/>
          </a:xfrm>
          <a:prstGeom prst="rect">
            <a:avLst/>
          </a:prstGeom>
        </p:spPr>
      </p:pic>
      <p:sp>
        <p:nvSpPr>
          <p:cNvPr id="2" name="Slide Number Placeholder 1"/>
          <p:cNvSpPr>
            <a:spLocks noGrp="1"/>
          </p:cNvSpPr>
          <p:nvPr>
            <p:ph type="sldNum" sz="quarter" idx="12"/>
          </p:nvPr>
        </p:nvSpPr>
        <p:spPr/>
        <p:txBody>
          <a:bodyPr/>
          <a:lstStyle/>
          <a:p>
            <a:fld id="{E4E893A3-52B7-40BF-AF99-07D991FE0F8A}" type="slidenum">
              <a:rPr lang="en-US" smtClean="0"/>
              <a:t>7</a:t>
            </a:fld>
            <a:endParaRPr lang="en-US" dirty="0"/>
          </a:p>
        </p:txBody>
      </p:sp>
    </p:spTree>
    <p:extLst>
      <p:ext uri="{BB962C8B-B14F-4D97-AF65-F5344CB8AC3E}">
        <p14:creationId xmlns:p14="http://schemas.microsoft.com/office/powerpoint/2010/main" val="25640568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l="-17000" r="-17000"/>
          </a:stretch>
        </a:blipFill>
        <a:effectLst/>
      </p:bgPr>
    </p:bg>
    <p:spTree>
      <p:nvGrpSpPr>
        <p:cNvPr id="1" name=""/>
        <p:cNvGrpSpPr/>
        <p:nvPr/>
      </p:nvGrpSpPr>
      <p:grpSpPr>
        <a:xfrm>
          <a:off x="0" y="0"/>
          <a:ext cx="0" cy="0"/>
          <a:chOff x="0" y="0"/>
          <a:chExt cx="0" cy="0"/>
        </a:xfrm>
      </p:grpSpPr>
      <p:sp>
        <p:nvSpPr>
          <p:cNvPr id="4" name="TextBox 3"/>
          <p:cNvSpPr txBox="1"/>
          <p:nvPr/>
        </p:nvSpPr>
        <p:spPr>
          <a:xfrm>
            <a:off x="4038600" y="4799111"/>
            <a:ext cx="914400" cy="307777"/>
          </a:xfrm>
          <a:prstGeom prst="rect">
            <a:avLst/>
          </a:prstGeom>
          <a:noFill/>
        </p:spPr>
        <p:txBody>
          <a:bodyPr wrap="square" rtlCol="0">
            <a:spAutoFit/>
          </a:bodyPr>
          <a:lstStyle/>
          <a:p>
            <a:r>
              <a:rPr lang="en-US" sz="1400" dirty="0" smtClean="0">
                <a:solidFill>
                  <a:srgbClr val="FF0000"/>
                </a:solidFill>
              </a:rPr>
              <a:t>Plot:  3</a:t>
            </a:r>
            <a:endParaRPr lang="en-US" sz="1400" dirty="0">
              <a:solidFill>
                <a:srgbClr val="FF0000"/>
              </a:solidFill>
            </a:endParaRPr>
          </a:p>
        </p:txBody>
      </p:sp>
      <p:sp>
        <p:nvSpPr>
          <p:cNvPr id="7" name="TextBox 6"/>
          <p:cNvSpPr txBox="1"/>
          <p:nvPr/>
        </p:nvSpPr>
        <p:spPr>
          <a:xfrm>
            <a:off x="228600" y="5029200"/>
            <a:ext cx="8686800" cy="2031325"/>
          </a:xfrm>
          <a:prstGeom prst="rect">
            <a:avLst/>
          </a:prstGeom>
          <a:noFill/>
        </p:spPr>
        <p:txBody>
          <a:bodyPr wrap="square" rtlCol="0">
            <a:spAutoFit/>
          </a:bodyPr>
          <a:lstStyle/>
          <a:p>
            <a:r>
              <a:rPr lang="en-US" b="1" i="1" dirty="0"/>
              <a:t>Conclusion from the graph:</a:t>
            </a:r>
          </a:p>
          <a:p>
            <a:endParaRPr lang="en-US" dirty="0" smtClean="0">
              <a:effectLst/>
            </a:endParaRPr>
          </a:p>
          <a:p>
            <a:pPr marL="285750" indent="-285750">
              <a:buFont typeface="Wingdings" panose="05000000000000000000" pitchFamily="2" charset="2"/>
              <a:buChar char="v"/>
            </a:pPr>
            <a:r>
              <a:rPr lang="en-US" dirty="0" smtClean="0">
                <a:effectLst/>
              </a:rPr>
              <a:t>It seems that working women have most credit than others.</a:t>
            </a:r>
          </a:p>
          <a:p>
            <a:pPr marL="285750" indent="-285750">
              <a:buFont typeface="Wingdings" panose="05000000000000000000" pitchFamily="2" charset="2"/>
              <a:buChar char="v"/>
            </a:pPr>
            <a:r>
              <a:rPr lang="en-US" dirty="0" smtClean="0">
                <a:effectLst/>
              </a:rPr>
              <a:t>It seems that 'State Servant', ‘Working' and 'Commercial Associate‘ have more credit counts compared to others.</a:t>
            </a:r>
          </a:p>
          <a:p>
            <a:pPr marL="285750" indent="-285750">
              <a:buFont typeface="Wingdings" panose="05000000000000000000" pitchFamily="2" charset="2"/>
              <a:buChar char="v"/>
            </a:pPr>
            <a:r>
              <a:rPr lang="en-US" dirty="0" smtClean="0">
                <a:effectLst/>
              </a:rPr>
              <a:t>It seems Women in 'Maternity leave' has less credit in comparison to others.</a:t>
            </a:r>
          </a:p>
          <a:p>
            <a:endParaRPr lang="en-US" dirty="0"/>
          </a:p>
        </p:txBody>
      </p:sp>
      <p:pic>
        <p:nvPicPr>
          <p:cNvPr id="2" name="Picture 1"/>
          <p:cNvPicPr>
            <a:picLocks noChangeAspect="1"/>
          </p:cNvPicPr>
          <p:nvPr/>
        </p:nvPicPr>
        <p:blipFill>
          <a:blip r:embed="rId3"/>
          <a:stretch>
            <a:fillRect/>
          </a:stretch>
        </p:blipFill>
        <p:spPr>
          <a:xfrm>
            <a:off x="228600" y="152401"/>
            <a:ext cx="8610600" cy="4724400"/>
          </a:xfrm>
          <a:prstGeom prst="rect">
            <a:avLst/>
          </a:prstGeom>
        </p:spPr>
      </p:pic>
      <p:sp>
        <p:nvSpPr>
          <p:cNvPr id="3" name="Slide Number Placeholder 2"/>
          <p:cNvSpPr>
            <a:spLocks noGrp="1"/>
          </p:cNvSpPr>
          <p:nvPr>
            <p:ph type="sldNum" sz="quarter" idx="12"/>
          </p:nvPr>
        </p:nvSpPr>
        <p:spPr/>
        <p:txBody>
          <a:bodyPr/>
          <a:lstStyle/>
          <a:p>
            <a:fld id="{E4E893A3-52B7-40BF-AF99-07D991FE0F8A}" type="slidenum">
              <a:rPr lang="en-US" smtClean="0"/>
              <a:t>8</a:t>
            </a:fld>
            <a:endParaRPr lang="en-US" dirty="0"/>
          </a:p>
        </p:txBody>
      </p:sp>
    </p:spTree>
    <p:extLst>
      <p:ext uri="{BB962C8B-B14F-4D97-AF65-F5344CB8AC3E}">
        <p14:creationId xmlns:p14="http://schemas.microsoft.com/office/powerpoint/2010/main" val="25640568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l="-17000" r="-17000"/>
          </a:stretch>
        </a:blipFill>
        <a:effectLst/>
      </p:bgPr>
    </p:bg>
    <p:spTree>
      <p:nvGrpSpPr>
        <p:cNvPr id="1" name=""/>
        <p:cNvGrpSpPr/>
        <p:nvPr/>
      </p:nvGrpSpPr>
      <p:grpSpPr>
        <a:xfrm>
          <a:off x="0" y="0"/>
          <a:ext cx="0" cy="0"/>
          <a:chOff x="0" y="0"/>
          <a:chExt cx="0" cy="0"/>
        </a:xfrm>
      </p:grpSpPr>
      <p:pic>
        <p:nvPicPr>
          <p:cNvPr id="4098" name="Picture 2" descr="C:\Users\abhi\Pictures\Case Study Images\Distribution of Contract Type T=0.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81000" y="457200"/>
            <a:ext cx="8229600" cy="427322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038600" y="4800600"/>
            <a:ext cx="990600" cy="307777"/>
          </a:xfrm>
          <a:prstGeom prst="rect">
            <a:avLst/>
          </a:prstGeom>
          <a:noFill/>
        </p:spPr>
        <p:txBody>
          <a:bodyPr wrap="square" rtlCol="0">
            <a:spAutoFit/>
          </a:bodyPr>
          <a:lstStyle/>
          <a:p>
            <a:r>
              <a:rPr lang="en-US" sz="1400" dirty="0" smtClean="0">
                <a:solidFill>
                  <a:srgbClr val="FF0000"/>
                </a:solidFill>
              </a:rPr>
              <a:t>Plot: 4</a:t>
            </a:r>
            <a:endParaRPr lang="en-US" sz="1400" dirty="0">
              <a:solidFill>
                <a:srgbClr val="FF0000"/>
              </a:solidFill>
            </a:endParaRPr>
          </a:p>
        </p:txBody>
      </p:sp>
      <p:sp>
        <p:nvSpPr>
          <p:cNvPr id="6" name="TextBox 5"/>
          <p:cNvSpPr txBox="1"/>
          <p:nvPr/>
        </p:nvSpPr>
        <p:spPr>
          <a:xfrm>
            <a:off x="304800" y="5108377"/>
            <a:ext cx="8610600" cy="1754326"/>
          </a:xfrm>
          <a:prstGeom prst="rect">
            <a:avLst/>
          </a:prstGeom>
          <a:noFill/>
        </p:spPr>
        <p:txBody>
          <a:bodyPr wrap="square" rtlCol="0">
            <a:spAutoFit/>
          </a:bodyPr>
          <a:lstStyle/>
          <a:p>
            <a:r>
              <a:rPr lang="en-US" b="1" i="1" dirty="0"/>
              <a:t>Conclusion from the graph</a:t>
            </a:r>
            <a:r>
              <a:rPr lang="en-US" b="1" i="1" dirty="0" smtClean="0"/>
              <a:t>:</a:t>
            </a:r>
          </a:p>
          <a:p>
            <a:endParaRPr lang="en-US" b="1" i="1" dirty="0"/>
          </a:p>
          <a:p>
            <a:pPr marL="285750" indent="-285750">
              <a:buFont typeface="Wingdings" panose="05000000000000000000" pitchFamily="2" charset="2"/>
              <a:buChar char="v"/>
            </a:pPr>
            <a:r>
              <a:rPr lang="en-US" dirty="0" smtClean="0">
                <a:effectLst/>
              </a:rPr>
              <a:t>It seems that cash loans’ is having higher  number of credits than ‘Revolving loans’ contract type.</a:t>
            </a:r>
          </a:p>
          <a:p>
            <a:pPr marL="285750" indent="-285750">
              <a:buFont typeface="Wingdings" panose="05000000000000000000" pitchFamily="2" charset="2"/>
              <a:buChar char="v"/>
            </a:pPr>
            <a:r>
              <a:rPr lang="en-US" dirty="0" smtClean="0">
                <a:effectLst/>
              </a:rPr>
              <a:t>Also, female applies more for Credit.</a:t>
            </a:r>
          </a:p>
          <a:p>
            <a:endParaRPr lang="en-US" dirty="0"/>
          </a:p>
        </p:txBody>
      </p:sp>
      <p:sp>
        <p:nvSpPr>
          <p:cNvPr id="2" name="Slide Number Placeholder 1"/>
          <p:cNvSpPr>
            <a:spLocks noGrp="1"/>
          </p:cNvSpPr>
          <p:nvPr>
            <p:ph type="sldNum" sz="quarter" idx="12"/>
          </p:nvPr>
        </p:nvSpPr>
        <p:spPr/>
        <p:txBody>
          <a:bodyPr/>
          <a:lstStyle/>
          <a:p>
            <a:fld id="{E4E893A3-52B7-40BF-AF99-07D991FE0F8A}" type="slidenum">
              <a:rPr lang="en-US" smtClean="0"/>
              <a:t>9</a:t>
            </a:fld>
            <a:endParaRPr lang="en-US" dirty="0"/>
          </a:p>
        </p:txBody>
      </p:sp>
    </p:spTree>
    <p:extLst>
      <p:ext uri="{BB962C8B-B14F-4D97-AF65-F5344CB8AC3E}">
        <p14:creationId xmlns:p14="http://schemas.microsoft.com/office/powerpoint/2010/main" val="2564056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438</TotalTime>
  <Words>1674</Words>
  <Application>Microsoft Office PowerPoint</Application>
  <PresentationFormat>On-screen Show (4:3)</PresentationFormat>
  <Paragraphs>216</Paragraphs>
  <Slides>39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Calibri Light</vt:lpstr>
      <vt:lpstr>Wingdings</vt:lpstr>
      <vt:lpstr>Office Theme</vt:lpstr>
      <vt:lpstr>PowerPoint Presentation</vt:lpstr>
      <vt:lpstr>Problem Statement</vt:lpstr>
      <vt:lpstr>Understanding the data</vt:lpstr>
      <vt:lpstr>Understanding the data</vt:lpstr>
      <vt:lpstr>Imbalance Ratio</vt:lpstr>
      <vt:lpstr>Categorical Univariate Analysis for Target 0</vt:lpstr>
      <vt:lpstr>PowerPoint Presentation</vt:lpstr>
      <vt:lpstr>PowerPoint Presentation</vt:lpstr>
      <vt:lpstr>PowerPoint Presentation</vt:lpstr>
      <vt:lpstr>PowerPoint Presentation</vt:lpstr>
      <vt:lpstr>Categorical Univariate Analysis for Target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Top 10 Correlations for Target = 0</vt:lpstr>
      <vt:lpstr>Top 10 Correlations for Target = 1</vt:lpstr>
      <vt:lpstr>Numerical Bivariate Analysis</vt:lpstr>
      <vt:lpstr>PowerPoint Presentation</vt:lpstr>
      <vt:lpstr>Finding Outliers</vt:lpstr>
      <vt:lpstr> Outliers for Target = 0</vt:lpstr>
      <vt:lpstr> Outliers for Target = 1</vt:lpstr>
      <vt:lpstr>Finding Outliers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Conclusion on the EDA Analysis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EDA Case Study</dc:title>
  <dc:creator>abhi</dc:creator>
  <cp:lastModifiedBy>Anurag Ghosh</cp:lastModifiedBy>
  <cp:revision>39</cp:revision>
  <dcterms:created xsi:type="dcterms:W3CDTF">2020-12-21T07:00:15Z</dcterms:created>
  <dcterms:modified xsi:type="dcterms:W3CDTF">2021-05-31T13:10:33Z</dcterms:modified>
</cp:coreProperties>
</file>