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6" r:id="rId18"/>
    <p:sldId id="279" r:id="rId19"/>
    <p:sldId id="280" r:id="rId20"/>
    <p:sldId id="269" r:id="rId21"/>
    <p:sldId id="277" r:id="rId22"/>
    <p:sldId id="270" r:id="rId23"/>
    <p:sldId id="281" r:id="rId24"/>
    <p:sldId id="271" r:id="rId25"/>
    <p:sldId id="272" r:id="rId26"/>
    <p:sldId id="273" r:id="rId27"/>
    <p:sldId id="274" r:id="rId28"/>
    <p:sldId id="275" r:id="rId29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D279-F0DB-A70A-4305-D3B50F0ED68A}" v="24" dt="2024-11-21T18:27:20.989"/>
    <p1510:client id="{DC94BEF5-AE72-9266-9E5C-625A8A1E92A9}" v="458" dt="2024-11-21T18:24:09.598"/>
    <p1510:client id="{F8EC2E68-EDBE-4B40-B0A2-E271CAE1B859}" v="491" dt="2024-11-21T18:39:52.4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77150"/>
            <a:ext cx="14630400" cy="552450"/>
          </a:xfrm>
          <a:custGeom>
            <a:avLst/>
            <a:gdLst/>
            <a:ahLst/>
            <a:cxnLst/>
            <a:rect l="l" t="t" r="r" b="b"/>
            <a:pathLst>
              <a:path w="14630400" h="552450">
                <a:moveTo>
                  <a:pt x="14630400" y="0"/>
                </a:moveTo>
                <a:lnTo>
                  <a:pt x="0" y="0"/>
                </a:lnTo>
                <a:lnTo>
                  <a:pt x="0" y="552450"/>
                </a:lnTo>
                <a:lnTo>
                  <a:pt x="14630400" y="552450"/>
                </a:lnTo>
                <a:lnTo>
                  <a:pt x="146304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00950"/>
            <a:ext cx="14630400" cy="76200"/>
          </a:xfrm>
          <a:custGeom>
            <a:avLst/>
            <a:gdLst/>
            <a:ahLst/>
            <a:cxnLst/>
            <a:rect l="l" t="t" r="r" b="b"/>
            <a:pathLst>
              <a:path w="14630400" h="76200">
                <a:moveTo>
                  <a:pt x="14630400" y="0"/>
                </a:moveTo>
                <a:lnTo>
                  <a:pt x="0" y="0"/>
                </a:lnTo>
                <a:lnTo>
                  <a:pt x="0" y="76200"/>
                </a:lnTo>
                <a:lnTo>
                  <a:pt x="14630400" y="762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77150"/>
            <a:ext cx="14630400" cy="552450"/>
          </a:xfrm>
          <a:custGeom>
            <a:avLst/>
            <a:gdLst/>
            <a:ahLst/>
            <a:cxnLst/>
            <a:rect l="l" t="t" r="r" b="b"/>
            <a:pathLst>
              <a:path w="14630400" h="552450">
                <a:moveTo>
                  <a:pt x="14630400" y="0"/>
                </a:moveTo>
                <a:lnTo>
                  <a:pt x="0" y="0"/>
                </a:lnTo>
                <a:lnTo>
                  <a:pt x="0" y="552450"/>
                </a:lnTo>
                <a:lnTo>
                  <a:pt x="14630400" y="552450"/>
                </a:lnTo>
                <a:lnTo>
                  <a:pt x="146304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00950"/>
            <a:ext cx="14630400" cy="76200"/>
          </a:xfrm>
          <a:custGeom>
            <a:avLst/>
            <a:gdLst/>
            <a:ahLst/>
            <a:cxnLst/>
            <a:rect l="l" t="t" r="r" b="b"/>
            <a:pathLst>
              <a:path w="14630400" h="76200">
                <a:moveTo>
                  <a:pt x="14630400" y="0"/>
                </a:moveTo>
                <a:lnTo>
                  <a:pt x="0" y="0"/>
                </a:lnTo>
                <a:lnTo>
                  <a:pt x="0" y="76200"/>
                </a:lnTo>
                <a:lnTo>
                  <a:pt x="14630400" y="762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8934" y="1676399"/>
            <a:ext cx="2732531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6067" y="2706242"/>
            <a:ext cx="10626090" cy="2938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11" y="841692"/>
            <a:ext cx="10146030" cy="1249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0" b="1" spc="-380" dirty="0">
                <a:solidFill>
                  <a:srgbClr val="282823"/>
                </a:solidFill>
                <a:latin typeface="Tahoma"/>
                <a:cs typeface="Tahoma"/>
              </a:rPr>
              <a:t>Text</a:t>
            </a:r>
            <a:r>
              <a:rPr sz="8000" b="1" spc="-465" dirty="0">
                <a:solidFill>
                  <a:srgbClr val="282823"/>
                </a:solidFill>
                <a:latin typeface="Tahoma"/>
                <a:cs typeface="Tahoma"/>
              </a:rPr>
              <a:t> </a:t>
            </a:r>
            <a:r>
              <a:rPr sz="8000" b="1" spc="-275" dirty="0">
                <a:solidFill>
                  <a:srgbClr val="282823"/>
                </a:solidFill>
                <a:latin typeface="Tahoma"/>
                <a:cs typeface="Tahoma"/>
              </a:rPr>
              <a:t>E</a:t>
            </a:r>
            <a:r>
              <a:rPr sz="8000" b="1" spc="-445" dirty="0">
                <a:solidFill>
                  <a:srgbClr val="282823"/>
                </a:solidFill>
                <a:latin typeface="Tahoma"/>
                <a:cs typeface="Tahoma"/>
              </a:rPr>
              <a:t>moti</a:t>
            </a:r>
            <a:r>
              <a:rPr sz="8000" b="1" spc="-525" dirty="0">
                <a:solidFill>
                  <a:srgbClr val="282823"/>
                </a:solidFill>
                <a:latin typeface="Tahoma"/>
                <a:cs typeface="Tahoma"/>
              </a:rPr>
              <a:t>o</a:t>
            </a:r>
            <a:r>
              <a:rPr sz="8000" b="1" spc="-595" dirty="0">
                <a:solidFill>
                  <a:srgbClr val="282823"/>
                </a:solidFill>
                <a:latin typeface="Tahoma"/>
                <a:cs typeface="Tahoma"/>
              </a:rPr>
              <a:t>n</a:t>
            </a:r>
            <a:r>
              <a:rPr sz="8000" b="1" spc="-420" dirty="0">
                <a:solidFill>
                  <a:srgbClr val="282823"/>
                </a:solidFill>
                <a:latin typeface="Tahoma"/>
                <a:cs typeface="Tahoma"/>
              </a:rPr>
              <a:t> </a:t>
            </a:r>
            <a:r>
              <a:rPr sz="8000" b="1" spc="75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8000" b="1" spc="-620" dirty="0">
                <a:solidFill>
                  <a:srgbClr val="282823"/>
                </a:solidFill>
                <a:latin typeface="Tahoma"/>
                <a:cs typeface="Tahoma"/>
              </a:rPr>
              <a:t>n</a:t>
            </a:r>
            <a:r>
              <a:rPr sz="8000" b="1" spc="-740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8000" b="1" spc="-400" dirty="0">
                <a:solidFill>
                  <a:srgbClr val="282823"/>
                </a:solidFill>
                <a:latin typeface="Tahoma"/>
                <a:cs typeface="Tahoma"/>
              </a:rPr>
              <a:t>l</a:t>
            </a:r>
            <a:r>
              <a:rPr sz="8000" b="1" spc="-409" dirty="0">
                <a:solidFill>
                  <a:srgbClr val="282823"/>
                </a:solidFill>
                <a:latin typeface="Tahoma"/>
                <a:cs typeface="Tahoma"/>
              </a:rPr>
              <a:t>y</a:t>
            </a:r>
            <a:r>
              <a:rPr sz="8000" b="1" spc="-520" dirty="0">
                <a:solidFill>
                  <a:srgbClr val="282823"/>
                </a:solidFill>
                <a:latin typeface="Tahoma"/>
                <a:cs typeface="Tahoma"/>
              </a:rPr>
              <a:t>sis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6299" y="3031489"/>
            <a:ext cx="5510530" cy="3014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PRESENTED</a:t>
            </a:r>
            <a:r>
              <a:rPr sz="2750" b="1" spc="140" dirty="0">
                <a:latin typeface="Calibri"/>
                <a:cs typeface="Calibri"/>
              </a:rPr>
              <a:t> </a:t>
            </a:r>
            <a:r>
              <a:rPr sz="2750" b="1" spc="-90" dirty="0">
                <a:latin typeface="Calibri"/>
                <a:cs typeface="Calibri"/>
              </a:rPr>
              <a:t>BY:</a:t>
            </a:r>
            <a:endParaRPr sz="2750">
              <a:latin typeface="Calibri"/>
              <a:cs typeface="Calibri"/>
            </a:endParaRPr>
          </a:p>
          <a:p>
            <a:pPr marL="12700" marR="2543175">
              <a:lnSpc>
                <a:spcPct val="101200"/>
              </a:lnSpc>
              <a:spcBef>
                <a:spcPts val="40"/>
              </a:spcBef>
            </a:pPr>
            <a:r>
              <a:rPr sz="2750" spc="-5" dirty="0">
                <a:latin typeface="Calibri"/>
                <a:cs typeface="Calibri"/>
              </a:rPr>
              <a:t>1.Himanshu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Gautam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2.Mohit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Jain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3.Anurag</a:t>
            </a:r>
            <a:r>
              <a:rPr sz="2750" spc="229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Singh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50" b="1" spc="5" dirty="0">
                <a:latin typeface="Calibri"/>
                <a:cs typeface="Calibri"/>
              </a:rPr>
              <a:t>SUPERVISOR</a:t>
            </a:r>
            <a:r>
              <a:rPr sz="2750" spc="5" dirty="0">
                <a:latin typeface="Calibri"/>
                <a:cs typeface="Calibri"/>
              </a:rPr>
              <a:t>: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85" dirty="0">
                <a:latin typeface="Calibri"/>
                <a:cs typeface="Calibri"/>
              </a:rPr>
              <a:t>Dr.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Durga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Prasad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Mishra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50" b="1" spc="5" dirty="0">
                <a:latin typeface="Calibri"/>
                <a:cs typeface="Calibri"/>
              </a:rPr>
              <a:t>CO-SUPERVISOR</a:t>
            </a:r>
            <a:r>
              <a:rPr sz="2750" spc="5" dirty="0">
                <a:latin typeface="Calibri"/>
                <a:cs typeface="Calibri"/>
              </a:rPr>
              <a:t>: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-85" dirty="0">
                <a:latin typeface="Calibri"/>
                <a:cs typeface="Calibri"/>
              </a:rPr>
              <a:t>Dr.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Navneet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Garg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8625" y="628650"/>
            <a:ext cx="2628900" cy="1181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9775" y="2514600"/>
            <a:ext cx="35337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924425" cy="8229600"/>
            <a:chOff x="0" y="0"/>
            <a:chExt cx="4924425" cy="8229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857750" cy="8229600"/>
            </a:xfrm>
            <a:custGeom>
              <a:avLst/>
              <a:gdLst/>
              <a:ahLst/>
              <a:cxnLst/>
              <a:rect l="l" t="t" r="r" b="b"/>
              <a:pathLst>
                <a:path w="4857750" h="8229600">
                  <a:moveTo>
                    <a:pt x="4857750" y="0"/>
                  </a:moveTo>
                  <a:lnTo>
                    <a:pt x="0" y="0"/>
                  </a:lnTo>
                  <a:lnTo>
                    <a:pt x="0" y="8229600"/>
                  </a:lnTo>
                  <a:lnTo>
                    <a:pt x="4857750" y="8229600"/>
                  </a:lnTo>
                  <a:lnTo>
                    <a:pt x="485775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48225" y="0"/>
              <a:ext cx="76200" cy="8229600"/>
            </a:xfrm>
            <a:custGeom>
              <a:avLst/>
              <a:gdLst/>
              <a:ahLst/>
              <a:cxnLst/>
              <a:rect l="l" t="t" r="r" b="b"/>
              <a:pathLst>
                <a:path w="76200" h="8229600">
                  <a:moveTo>
                    <a:pt x="76200" y="0"/>
                  </a:moveTo>
                  <a:lnTo>
                    <a:pt x="0" y="0"/>
                  </a:lnTo>
                  <a:lnTo>
                    <a:pt x="0" y="8229600"/>
                  </a:lnTo>
                  <a:lnTo>
                    <a:pt x="76200" y="8229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3244" y="868045"/>
            <a:ext cx="3319779" cy="16719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ct val="86300"/>
              </a:lnSpc>
              <a:spcBef>
                <a:spcPts val="780"/>
              </a:spcBef>
            </a:pPr>
            <a:r>
              <a:rPr sz="3950" spc="-50" dirty="0">
                <a:solidFill>
                  <a:srgbClr val="FFFFFF"/>
                </a:solidFill>
              </a:rPr>
              <a:t>Convolutional </a:t>
            </a:r>
            <a:r>
              <a:rPr sz="3950" spc="-45" dirty="0">
                <a:solidFill>
                  <a:srgbClr val="FFFFFF"/>
                </a:solidFill>
              </a:rPr>
              <a:t> </a:t>
            </a:r>
            <a:r>
              <a:rPr sz="3950" spc="-50" dirty="0">
                <a:solidFill>
                  <a:srgbClr val="FFFFFF"/>
                </a:solidFill>
              </a:rPr>
              <a:t>N</a:t>
            </a:r>
            <a:r>
              <a:rPr sz="3950" spc="-5" dirty="0">
                <a:solidFill>
                  <a:srgbClr val="FFFFFF"/>
                </a:solidFill>
              </a:rPr>
              <a:t>e</a:t>
            </a:r>
            <a:r>
              <a:rPr sz="3950" spc="-30" dirty="0">
                <a:solidFill>
                  <a:srgbClr val="FFFFFF"/>
                </a:solidFill>
              </a:rPr>
              <a:t>u</a:t>
            </a:r>
            <a:r>
              <a:rPr sz="3950" spc="-85" dirty="0">
                <a:solidFill>
                  <a:srgbClr val="FFFFFF"/>
                </a:solidFill>
              </a:rPr>
              <a:t>r</a:t>
            </a:r>
            <a:r>
              <a:rPr sz="3950" spc="-65" dirty="0">
                <a:solidFill>
                  <a:srgbClr val="FFFFFF"/>
                </a:solidFill>
              </a:rPr>
              <a:t>a</a:t>
            </a:r>
            <a:r>
              <a:rPr sz="3950" spc="5" dirty="0">
                <a:solidFill>
                  <a:srgbClr val="FFFFFF"/>
                </a:solidFill>
              </a:rPr>
              <a:t>l</a:t>
            </a:r>
            <a:r>
              <a:rPr sz="3950" spc="-275" dirty="0">
                <a:solidFill>
                  <a:srgbClr val="FFFFFF"/>
                </a:solidFill>
              </a:rPr>
              <a:t> </a:t>
            </a:r>
            <a:r>
              <a:rPr sz="3950" spc="-50" dirty="0">
                <a:solidFill>
                  <a:srgbClr val="FFFFFF"/>
                </a:solidFill>
              </a:rPr>
              <a:t>N</a:t>
            </a:r>
            <a:r>
              <a:rPr sz="3950" spc="-5" dirty="0">
                <a:solidFill>
                  <a:srgbClr val="FFFFFF"/>
                </a:solidFill>
              </a:rPr>
              <a:t>e</a:t>
            </a:r>
            <a:r>
              <a:rPr sz="3950" spc="-30" dirty="0">
                <a:solidFill>
                  <a:srgbClr val="FFFFFF"/>
                </a:solidFill>
              </a:rPr>
              <a:t>t</a:t>
            </a:r>
            <a:r>
              <a:rPr sz="3950" spc="-135" dirty="0">
                <a:solidFill>
                  <a:srgbClr val="FFFFFF"/>
                </a:solidFill>
              </a:rPr>
              <a:t>w</a:t>
            </a:r>
            <a:r>
              <a:rPr sz="3950" spc="-35" dirty="0">
                <a:solidFill>
                  <a:srgbClr val="FFFFFF"/>
                </a:solidFill>
              </a:rPr>
              <a:t>o</a:t>
            </a:r>
            <a:r>
              <a:rPr sz="3950" spc="-10" dirty="0">
                <a:solidFill>
                  <a:srgbClr val="FFFFFF"/>
                </a:solidFill>
              </a:rPr>
              <a:t>r</a:t>
            </a:r>
            <a:r>
              <a:rPr sz="3950" spc="-95" dirty="0">
                <a:solidFill>
                  <a:srgbClr val="FFFFFF"/>
                </a:solidFill>
              </a:rPr>
              <a:t>k</a:t>
            </a:r>
            <a:r>
              <a:rPr sz="3950" spc="5" dirty="0">
                <a:solidFill>
                  <a:srgbClr val="FFFFFF"/>
                </a:solidFill>
              </a:rPr>
              <a:t>s  </a:t>
            </a:r>
            <a:r>
              <a:rPr sz="3950" spc="-20" dirty="0">
                <a:solidFill>
                  <a:srgbClr val="FFFFFF"/>
                </a:solidFill>
              </a:rPr>
              <a:t>(CNNs)</a:t>
            </a:r>
            <a:endParaRPr sz="39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04803"/>
            <a:ext cx="8258175" cy="378642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095" y="2692336"/>
            <a:ext cx="3942715" cy="169418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1195"/>
              </a:spcBef>
              <a:buClr>
                <a:srgbClr val="E38312"/>
              </a:buClr>
              <a:buFont typeface="Arial MT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extraction.</a:t>
            </a:r>
            <a:endParaRPr sz="24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89900"/>
              </a:lnSpc>
              <a:spcBef>
                <a:spcPts val="1390"/>
              </a:spcBef>
              <a:buClr>
                <a:srgbClr val="E38312"/>
              </a:buClr>
              <a:buFont typeface="Arial MT"/>
              <a:buChar char="•"/>
              <a:tabLst>
                <a:tab pos="470534" algn="l"/>
              </a:tabLst>
            </a:pP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ph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"not good"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"very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happy", </a:t>
            </a:r>
            <a:r>
              <a:rPr sz="2400" spc="-5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wo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d-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924425" cy="8229600"/>
            <a:chOff x="0" y="0"/>
            <a:chExt cx="4924425" cy="8229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857750" cy="8229600"/>
            </a:xfrm>
            <a:custGeom>
              <a:avLst/>
              <a:gdLst/>
              <a:ahLst/>
              <a:cxnLst/>
              <a:rect l="l" t="t" r="r" b="b"/>
              <a:pathLst>
                <a:path w="4857750" h="8229600">
                  <a:moveTo>
                    <a:pt x="4857750" y="0"/>
                  </a:moveTo>
                  <a:lnTo>
                    <a:pt x="0" y="0"/>
                  </a:lnTo>
                  <a:lnTo>
                    <a:pt x="0" y="8229600"/>
                  </a:lnTo>
                  <a:lnTo>
                    <a:pt x="4857750" y="8229600"/>
                  </a:lnTo>
                  <a:lnTo>
                    <a:pt x="485775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48225" y="0"/>
              <a:ext cx="76200" cy="8229600"/>
            </a:xfrm>
            <a:custGeom>
              <a:avLst/>
              <a:gdLst/>
              <a:ahLst/>
              <a:cxnLst/>
              <a:rect l="l" t="t" r="r" b="b"/>
              <a:pathLst>
                <a:path w="76200" h="8229600">
                  <a:moveTo>
                    <a:pt x="76200" y="0"/>
                  </a:moveTo>
                  <a:lnTo>
                    <a:pt x="0" y="0"/>
                  </a:lnTo>
                  <a:lnTo>
                    <a:pt x="0" y="8229600"/>
                  </a:lnTo>
                  <a:lnTo>
                    <a:pt x="76200" y="8229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9280" y="775652"/>
            <a:ext cx="30467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>
                <a:solidFill>
                  <a:srgbClr val="FFFFFF"/>
                </a:solidFill>
              </a:rPr>
              <a:t>P</a:t>
            </a:r>
            <a:r>
              <a:rPr spc="-35" dirty="0">
                <a:solidFill>
                  <a:srgbClr val="FFFFFF"/>
                </a:solidFill>
              </a:rPr>
              <a:t>oo</a:t>
            </a:r>
            <a:r>
              <a:rPr spc="-90" dirty="0">
                <a:solidFill>
                  <a:srgbClr val="FFFFFF"/>
                </a:solidFill>
              </a:rPr>
              <a:t>li</a:t>
            </a:r>
            <a:r>
              <a:rPr spc="-10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g</a:t>
            </a:r>
            <a:r>
              <a:rPr spc="-3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100" dirty="0">
                <a:solidFill>
                  <a:srgbClr val="FFFFFF"/>
                </a:solidFill>
              </a:rPr>
              <a:t>ay</a:t>
            </a:r>
            <a:r>
              <a:rPr spc="-130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0" y="1597923"/>
            <a:ext cx="8801100" cy="46695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095" y="2006917"/>
            <a:ext cx="45275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5"/>
              </a:spcBef>
              <a:buClr>
                <a:srgbClr val="E38312"/>
              </a:buClr>
              <a:buFont typeface="Arial MT"/>
              <a:buChar char="•"/>
              <a:tabLst>
                <a:tab pos="469900" algn="l"/>
                <a:tab pos="470534" algn="l"/>
                <a:tab pos="1708785" algn="l"/>
                <a:tab pos="2614295" algn="l"/>
                <a:tab pos="3576954" algn="l"/>
              </a:tabLst>
            </a:pP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600" spc="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600" spc="6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600" spc="7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600" spc="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600" spc="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600" spc="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95" y="2226246"/>
            <a:ext cx="4527550" cy="147510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50"/>
              </a:spcBef>
            </a:pP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sz="2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469900" marR="5080" indent="-457834">
              <a:lnSpc>
                <a:spcPts val="2850"/>
              </a:lnSpc>
              <a:spcBef>
                <a:spcPts val="1480"/>
              </a:spcBef>
              <a:buClr>
                <a:srgbClr val="E38312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Reduces</a:t>
            </a:r>
            <a:r>
              <a:rPr sz="2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over-fitting</a:t>
            </a:r>
            <a:r>
              <a:rPr sz="2600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6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2600" spc="-5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26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parameters.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095" y="3818255"/>
            <a:ext cx="4521835" cy="7893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marR="5080" indent="-457834">
              <a:lnSpc>
                <a:spcPts val="2850"/>
              </a:lnSpc>
              <a:spcBef>
                <a:spcPts val="450"/>
              </a:spcBef>
              <a:buClr>
                <a:srgbClr val="E38312"/>
              </a:buClr>
              <a:buFont typeface="Arial MT"/>
              <a:buChar char="•"/>
              <a:tabLst>
                <a:tab pos="469900" algn="l"/>
                <a:tab pos="470534" algn="l"/>
                <a:tab pos="1727835" algn="l"/>
                <a:tab pos="2319020" algn="l"/>
                <a:tab pos="3424554" algn="l"/>
              </a:tabLst>
            </a:pPr>
            <a:r>
              <a:rPr sz="2600" spc="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600" spc="5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	i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60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600" spc="7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6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t  towards</a:t>
            </a:r>
            <a:r>
              <a:rPr sz="2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variations.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7750" cy="8229600"/>
          </a:xfrm>
          <a:custGeom>
            <a:avLst/>
            <a:gdLst/>
            <a:ahLst/>
            <a:cxnLst/>
            <a:rect l="l" t="t" r="r" b="b"/>
            <a:pathLst>
              <a:path w="4857750" h="8229600">
                <a:moveTo>
                  <a:pt x="4857750" y="0"/>
                </a:moveTo>
                <a:lnTo>
                  <a:pt x="0" y="0"/>
                </a:lnTo>
                <a:lnTo>
                  <a:pt x="0" y="8229600"/>
                </a:lnTo>
                <a:lnTo>
                  <a:pt x="4857750" y="8229600"/>
                </a:lnTo>
                <a:lnTo>
                  <a:pt x="485775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225" y="758507"/>
            <a:ext cx="34448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FFFFFF"/>
                </a:solidFill>
              </a:rPr>
              <a:t>W</a:t>
            </a:r>
            <a:r>
              <a:rPr spc="-10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35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B</a:t>
            </a:r>
            <a:r>
              <a:rPr spc="-5" dirty="0">
                <a:solidFill>
                  <a:srgbClr val="FFFFFF"/>
                </a:solidFill>
              </a:rPr>
              <a:t>i</a:t>
            </a:r>
            <a:r>
              <a:rPr spc="-50" dirty="0">
                <a:solidFill>
                  <a:srgbClr val="FFFFFF"/>
                </a:solidFill>
              </a:rPr>
              <a:t>-</a:t>
            </a:r>
            <a:r>
              <a:rPr spc="-65" dirty="0">
                <a:solidFill>
                  <a:srgbClr val="FFFFFF"/>
                </a:solidFill>
              </a:rPr>
              <a:t>L</a:t>
            </a:r>
            <a:r>
              <a:rPr spc="-80" dirty="0">
                <a:solidFill>
                  <a:srgbClr val="FFFFFF"/>
                </a:solidFill>
              </a:rPr>
              <a:t>S</a:t>
            </a:r>
            <a:r>
              <a:rPr spc="-70" dirty="0">
                <a:solidFill>
                  <a:srgbClr val="FFFFFF"/>
                </a:solidFill>
              </a:rPr>
              <a:t>T</a:t>
            </a:r>
            <a:r>
              <a:rPr spc="-15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844" y="1965007"/>
            <a:ext cx="3649345" cy="40443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774065" indent="-343535">
              <a:lnSpc>
                <a:spcPct val="89900"/>
              </a:lnSpc>
              <a:spcBef>
                <a:spcPts val="390"/>
              </a:spcBef>
              <a:buClr>
                <a:srgbClr val="E38312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neural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wo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't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 persistence.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90400"/>
              </a:lnSpc>
              <a:spcBef>
                <a:spcPts val="1380"/>
              </a:spcBef>
              <a:buClr>
                <a:srgbClr val="E38312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Unfortunately, as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gap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grows,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RNNs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become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unable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learn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connect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  <a:p>
            <a:pPr marL="355600" marR="448945" indent="-343535" algn="just">
              <a:lnSpc>
                <a:spcPct val="90400"/>
              </a:lnSpc>
              <a:spcBef>
                <a:spcPts val="1375"/>
              </a:spcBef>
              <a:buClr>
                <a:srgbClr val="E38312"/>
              </a:buClr>
              <a:buChar char="•"/>
              <a:tabLst>
                <a:tab pos="35623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Bi-LSTMs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explicitly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designed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avoid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long-term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dependency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8225" y="0"/>
            <a:ext cx="76200" cy="8229600"/>
          </a:xfrm>
          <a:custGeom>
            <a:avLst/>
            <a:gdLst/>
            <a:ahLst/>
            <a:cxnLst/>
            <a:rect l="l" t="t" r="r" b="b"/>
            <a:pathLst>
              <a:path w="76200" h="8229600">
                <a:moveTo>
                  <a:pt x="76200" y="0"/>
                </a:moveTo>
                <a:lnTo>
                  <a:pt x="0" y="0"/>
                </a:lnTo>
                <a:lnTo>
                  <a:pt x="0" y="8229600"/>
                </a:lnTo>
                <a:lnTo>
                  <a:pt x="76200" y="8229600"/>
                </a:lnTo>
                <a:lnTo>
                  <a:pt x="762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138" y="2067553"/>
            <a:ext cx="7783857" cy="3948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7750" cy="8229600"/>
          </a:xfrm>
          <a:custGeom>
            <a:avLst/>
            <a:gdLst/>
            <a:ahLst/>
            <a:cxnLst/>
            <a:rect l="l" t="t" r="r" b="b"/>
            <a:pathLst>
              <a:path w="4857750" h="8229600">
                <a:moveTo>
                  <a:pt x="4857750" y="0"/>
                </a:moveTo>
                <a:lnTo>
                  <a:pt x="0" y="0"/>
                </a:lnTo>
                <a:lnTo>
                  <a:pt x="0" y="8229600"/>
                </a:lnTo>
                <a:lnTo>
                  <a:pt x="4857750" y="8229600"/>
                </a:lnTo>
                <a:lnTo>
                  <a:pt x="485775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225" y="684783"/>
            <a:ext cx="3350260" cy="12731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919"/>
              </a:spcBef>
            </a:pPr>
            <a:r>
              <a:rPr sz="4400" spc="-30" dirty="0">
                <a:solidFill>
                  <a:srgbClr val="FFFFFF"/>
                </a:solidFill>
              </a:rPr>
              <a:t>H</a:t>
            </a:r>
            <a:r>
              <a:rPr sz="4400" spc="10" dirty="0">
                <a:solidFill>
                  <a:srgbClr val="FFFFFF"/>
                </a:solidFill>
              </a:rPr>
              <a:t>y</a:t>
            </a:r>
            <a:r>
              <a:rPr sz="4400" spc="-45" dirty="0">
                <a:solidFill>
                  <a:srgbClr val="FFFFFF"/>
                </a:solidFill>
              </a:rPr>
              <a:t>b</a:t>
            </a:r>
            <a:r>
              <a:rPr sz="4400" spc="-95" dirty="0">
                <a:solidFill>
                  <a:srgbClr val="FFFFFF"/>
                </a:solidFill>
              </a:rPr>
              <a:t>r</a:t>
            </a:r>
            <a:r>
              <a:rPr sz="4400" spc="-75" dirty="0">
                <a:solidFill>
                  <a:srgbClr val="FFFFFF"/>
                </a:solidFill>
              </a:rPr>
              <a:t>i</a:t>
            </a:r>
            <a:r>
              <a:rPr sz="4400" spc="15" dirty="0">
                <a:solidFill>
                  <a:srgbClr val="FFFFFF"/>
                </a:solidFill>
              </a:rPr>
              <a:t>d</a:t>
            </a:r>
            <a:r>
              <a:rPr sz="4400" spc="-450" dirty="0">
                <a:solidFill>
                  <a:srgbClr val="FFFFFF"/>
                </a:solidFill>
              </a:rPr>
              <a:t> </a:t>
            </a:r>
            <a:r>
              <a:rPr sz="4400" spc="-35" dirty="0">
                <a:solidFill>
                  <a:srgbClr val="FFFFFF"/>
                </a:solidFill>
              </a:rPr>
              <a:t>m</a:t>
            </a:r>
            <a:r>
              <a:rPr sz="4400" spc="-45" dirty="0">
                <a:solidFill>
                  <a:srgbClr val="FFFFFF"/>
                </a:solidFill>
              </a:rPr>
              <a:t>o</a:t>
            </a:r>
            <a:r>
              <a:rPr sz="4400" spc="-40" dirty="0">
                <a:solidFill>
                  <a:srgbClr val="FFFFFF"/>
                </a:solidFill>
              </a:rPr>
              <a:t>d</a:t>
            </a:r>
            <a:r>
              <a:rPr sz="4400" spc="-5" dirty="0">
                <a:solidFill>
                  <a:srgbClr val="FFFFFF"/>
                </a:solidFill>
              </a:rPr>
              <a:t>e</a:t>
            </a:r>
            <a:r>
              <a:rPr sz="4400" spc="5" dirty="0">
                <a:solidFill>
                  <a:srgbClr val="FFFFFF"/>
                </a:solidFill>
              </a:rPr>
              <a:t>l  </a:t>
            </a:r>
            <a:r>
              <a:rPr sz="4400" spc="-45" dirty="0">
                <a:solidFill>
                  <a:srgbClr val="FFFFFF"/>
                </a:solidFill>
              </a:rPr>
              <a:t>(</a:t>
            </a:r>
            <a:r>
              <a:rPr sz="4400" spc="-30" dirty="0">
                <a:solidFill>
                  <a:srgbClr val="FFFFFF"/>
                </a:solidFill>
              </a:rPr>
              <a:t>C</a:t>
            </a:r>
            <a:r>
              <a:rPr sz="4400" spc="-35" dirty="0">
                <a:solidFill>
                  <a:srgbClr val="FFFFFF"/>
                </a:solidFill>
              </a:rPr>
              <a:t>NN</a:t>
            </a:r>
            <a:r>
              <a:rPr sz="4400" spc="-95" dirty="0">
                <a:solidFill>
                  <a:srgbClr val="FFFFFF"/>
                </a:solidFill>
              </a:rPr>
              <a:t>+</a:t>
            </a:r>
            <a:r>
              <a:rPr sz="4400" spc="-110" dirty="0">
                <a:solidFill>
                  <a:srgbClr val="FFFFFF"/>
                </a:solidFill>
              </a:rPr>
              <a:t>B</a:t>
            </a:r>
            <a:r>
              <a:rPr sz="4400" spc="-80" dirty="0">
                <a:solidFill>
                  <a:srgbClr val="FFFFFF"/>
                </a:solidFill>
              </a:rPr>
              <a:t>i</a:t>
            </a:r>
            <a:r>
              <a:rPr sz="4400" spc="-75" dirty="0">
                <a:solidFill>
                  <a:srgbClr val="FFFFFF"/>
                </a:solidFill>
              </a:rPr>
              <a:t>-</a:t>
            </a:r>
            <a:r>
              <a:rPr sz="4400" spc="-125" dirty="0">
                <a:solidFill>
                  <a:srgbClr val="FFFFFF"/>
                </a:solidFill>
              </a:rPr>
              <a:t>LS</a:t>
            </a:r>
            <a:r>
              <a:rPr sz="4400" spc="-35" dirty="0">
                <a:solidFill>
                  <a:srgbClr val="FFFFFF"/>
                </a:solidFill>
              </a:rPr>
              <a:t>T</a:t>
            </a:r>
            <a:r>
              <a:rPr sz="4400" spc="-110" dirty="0">
                <a:solidFill>
                  <a:srgbClr val="FFFFFF"/>
                </a:solidFill>
              </a:rPr>
              <a:t>M</a:t>
            </a:r>
            <a:r>
              <a:rPr sz="3950" spc="5" dirty="0">
                <a:solidFill>
                  <a:srgbClr val="FFFFFF"/>
                </a:solidFill>
              </a:rPr>
              <a:t>)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436880" y="2300287"/>
            <a:ext cx="3588385" cy="40919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900"/>
              </a:lnSpc>
              <a:spcBef>
                <a:spcPts val="390"/>
              </a:spcBef>
              <a:buClr>
                <a:srgbClr val="E38312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hybrid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Convolutional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Neural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wo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Bidirectional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Short-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Term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Memory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(Bi-LSTM)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emotion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 marL="355600" marR="16510" indent="-342900">
              <a:lnSpc>
                <a:spcPct val="89900"/>
              </a:lnSpc>
              <a:spcBef>
                <a:spcPts val="645"/>
              </a:spcBef>
              <a:buClr>
                <a:srgbClr val="E38312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CNN captures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local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patterns,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Bi-LSTM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models </a:t>
            </a:r>
            <a:r>
              <a:rPr sz="2400" spc="-5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long-range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dependencies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text.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8225" y="0"/>
            <a:ext cx="76200" cy="8229600"/>
          </a:xfrm>
          <a:custGeom>
            <a:avLst/>
            <a:gdLst/>
            <a:ahLst/>
            <a:cxnLst/>
            <a:rect l="l" t="t" r="r" b="b"/>
            <a:pathLst>
              <a:path w="76200" h="8229600">
                <a:moveTo>
                  <a:pt x="76200" y="0"/>
                </a:moveTo>
                <a:lnTo>
                  <a:pt x="0" y="0"/>
                </a:lnTo>
                <a:lnTo>
                  <a:pt x="0" y="8229600"/>
                </a:lnTo>
                <a:lnTo>
                  <a:pt x="76200" y="8229600"/>
                </a:lnTo>
                <a:lnTo>
                  <a:pt x="762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7075" y="771525"/>
            <a:ext cx="5381625" cy="66411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F333E76-CF59-958F-41C9-D1A0FC902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C4C0AB-1D83-535B-8CC6-C54AAC530403}"/>
              </a:ext>
            </a:extLst>
          </p:cNvPr>
          <p:cNvSpPr/>
          <p:nvPr/>
        </p:nvSpPr>
        <p:spPr>
          <a:xfrm>
            <a:off x="0" y="0"/>
            <a:ext cx="4857750" cy="8229600"/>
          </a:xfrm>
          <a:custGeom>
            <a:avLst/>
            <a:gdLst/>
            <a:ahLst/>
            <a:cxnLst/>
            <a:rect l="l" t="t" r="r" b="b"/>
            <a:pathLst>
              <a:path w="4857750" h="8229600">
                <a:moveTo>
                  <a:pt x="4857750" y="0"/>
                </a:moveTo>
                <a:lnTo>
                  <a:pt x="0" y="0"/>
                </a:lnTo>
                <a:lnTo>
                  <a:pt x="0" y="8229600"/>
                </a:lnTo>
                <a:lnTo>
                  <a:pt x="4857750" y="8229600"/>
                </a:lnTo>
                <a:lnTo>
                  <a:pt x="485775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839525-F4E9-9001-B7ED-76E1F3E6C0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" y="684783"/>
            <a:ext cx="3350260" cy="695061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919"/>
              </a:spcBef>
            </a:pPr>
            <a:r>
              <a:rPr lang="en-IN" sz="3950" spc="5" dirty="0">
                <a:solidFill>
                  <a:srgbClr val="FFFFFF"/>
                </a:solidFill>
              </a:rPr>
              <a:t>BERT Model</a:t>
            </a:r>
            <a:endParaRPr sz="395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9F67857-1800-FD62-627C-DA10C48E82B0}"/>
              </a:ext>
            </a:extLst>
          </p:cNvPr>
          <p:cNvSpPr txBox="1"/>
          <p:nvPr/>
        </p:nvSpPr>
        <p:spPr>
          <a:xfrm>
            <a:off x="436880" y="2300287"/>
            <a:ext cx="3588385" cy="447378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89900"/>
              </a:lnSpc>
              <a:spcBef>
                <a:spcPts val="390"/>
              </a:spcBef>
              <a:buClr>
                <a:srgbClr val="E3831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BERT is a pre-trained language model that captures context by considering words from both directions (left-to-right and right-to-left).</a:t>
            </a:r>
          </a:p>
          <a:p>
            <a:pPr marL="355600" marR="5080" indent="-342900">
              <a:lnSpc>
                <a:spcPct val="89900"/>
              </a:lnSpc>
              <a:spcBef>
                <a:spcPts val="390"/>
              </a:spcBef>
              <a:buClr>
                <a:srgbClr val="E38312"/>
              </a:buClr>
              <a:buChar char="•"/>
              <a:tabLst>
                <a:tab pos="354965" algn="l"/>
                <a:tab pos="355600" algn="l"/>
              </a:tabLst>
            </a:pPr>
            <a:endParaRPr lang="en-US" sz="24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89900"/>
              </a:lnSpc>
              <a:spcBef>
                <a:spcPts val="390"/>
              </a:spcBef>
              <a:buClr>
                <a:srgbClr val="E3831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It delivers state-of-the-art results in NLP tasks like question answering, sentiment analysis, and named entity recognition through fine-tuning.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77D2B7-0ECF-3CE3-95BD-A1913958C1C3}"/>
              </a:ext>
            </a:extLst>
          </p:cNvPr>
          <p:cNvSpPr/>
          <p:nvPr/>
        </p:nvSpPr>
        <p:spPr>
          <a:xfrm>
            <a:off x="4848225" y="0"/>
            <a:ext cx="76200" cy="8229600"/>
          </a:xfrm>
          <a:custGeom>
            <a:avLst/>
            <a:gdLst/>
            <a:ahLst/>
            <a:cxnLst/>
            <a:rect l="l" t="t" r="r" b="b"/>
            <a:pathLst>
              <a:path w="76200" h="8229600">
                <a:moveTo>
                  <a:pt x="76200" y="0"/>
                </a:moveTo>
                <a:lnTo>
                  <a:pt x="0" y="0"/>
                </a:lnTo>
                <a:lnTo>
                  <a:pt x="0" y="8229600"/>
                </a:lnTo>
                <a:lnTo>
                  <a:pt x="76200" y="8229600"/>
                </a:lnTo>
                <a:lnTo>
                  <a:pt x="762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 descr="A diagram of a computer&#10;&#10;Description automatically generated">
            <a:extLst>
              <a:ext uri="{FF2B5EF4-FFF2-40B4-BE49-F238E27FC236}">
                <a16:creationId xmlns:a16="http://schemas.microsoft.com/office/drawing/2014/main" id="{EE64D180-519A-71EC-105A-BE4EF242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80" y="2012048"/>
            <a:ext cx="7022789" cy="47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9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EC93E-39E4-D617-B18B-EB0439F73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32FC04-B10F-3949-67A8-AB7BA2759A29}"/>
              </a:ext>
            </a:extLst>
          </p:cNvPr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AC70085-1550-2D1B-1D3C-A84D48011D49}"/>
              </a:ext>
            </a:extLst>
          </p:cNvPr>
          <p:cNvGrpSpPr/>
          <p:nvPr/>
        </p:nvGrpSpPr>
        <p:grpSpPr>
          <a:xfrm>
            <a:off x="0" y="7600950"/>
            <a:ext cx="14630400" cy="628650"/>
            <a:chOff x="0" y="7600950"/>
            <a:chExt cx="14630400" cy="62865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D0297B-0AF1-F3EE-AF74-0E9C8150BBCE}"/>
                </a:ext>
              </a:extLst>
            </p:cNvPr>
            <p:cNvSpPr/>
            <p:nvPr/>
          </p:nvSpPr>
          <p:spPr>
            <a:xfrm>
              <a:off x="0" y="7677150"/>
              <a:ext cx="14630400" cy="552450"/>
            </a:xfrm>
            <a:custGeom>
              <a:avLst/>
              <a:gdLst/>
              <a:ahLst/>
              <a:cxnLst/>
              <a:rect l="l" t="t" r="r" b="b"/>
              <a:pathLst>
                <a:path w="14630400" h="552450">
                  <a:moveTo>
                    <a:pt x="14630400" y="0"/>
                  </a:moveTo>
                  <a:lnTo>
                    <a:pt x="0" y="0"/>
                  </a:lnTo>
                  <a:lnTo>
                    <a:pt x="0" y="552450"/>
                  </a:lnTo>
                  <a:lnTo>
                    <a:pt x="14630400" y="55245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40E9BB-70DF-8F87-2B68-47990A05039A}"/>
                </a:ext>
              </a:extLst>
            </p:cNvPr>
            <p:cNvSpPr/>
            <p:nvPr/>
          </p:nvSpPr>
          <p:spPr>
            <a:xfrm>
              <a:off x="0" y="7600950"/>
              <a:ext cx="14630400" cy="76200"/>
            </a:xfrm>
            <a:custGeom>
              <a:avLst/>
              <a:gdLst/>
              <a:ahLst/>
              <a:cxnLst/>
              <a:rect l="l" t="t" r="r" b="b"/>
              <a:pathLst>
                <a:path w="14630400" h="76200">
                  <a:moveTo>
                    <a:pt x="14630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4630400" y="7620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5DF29DB-E29E-16A3-FEAC-E3D0CD57B7FB}"/>
              </a:ext>
            </a:extLst>
          </p:cNvPr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6A71EF0-CB59-BA21-EEB2-FAD9F9C95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6364" y="1257935"/>
            <a:ext cx="1117663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65" dirty="0"/>
              <a:t>Comparison Between CNN-</a:t>
            </a:r>
            <a:r>
              <a:rPr lang="en-IN" spc="-65" dirty="0" err="1"/>
              <a:t>BiLSTM</a:t>
            </a:r>
            <a:r>
              <a:rPr lang="en-IN" spc="-65" dirty="0"/>
              <a:t> and BERT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87B3A91-CCCF-BEF6-5B13-6FE366987A3E}"/>
              </a:ext>
            </a:extLst>
          </p:cNvPr>
          <p:cNvSpPr txBox="1"/>
          <p:nvPr/>
        </p:nvSpPr>
        <p:spPr>
          <a:xfrm>
            <a:off x="5545201" y="2502535"/>
            <a:ext cx="7856855" cy="374333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CNN-</a:t>
            </a:r>
            <a:r>
              <a:rPr lang="en-US" sz="2000" dirty="0" err="1">
                <a:latin typeface="Calibri"/>
                <a:cs typeface="Calibri"/>
              </a:rPr>
              <a:t>BiLSTM</a:t>
            </a:r>
            <a:r>
              <a:rPr lang="en-US" sz="2000" dirty="0">
                <a:latin typeface="Calibri"/>
                <a:cs typeface="Calibri"/>
              </a:rPr>
              <a:t> efficiently combines CNN for localized feature extraction and </a:t>
            </a:r>
            <a:r>
              <a:rPr lang="en-US" sz="2000" dirty="0" err="1">
                <a:latin typeface="Calibri"/>
                <a:cs typeface="Calibri"/>
              </a:rPr>
              <a:t>BiLSTM</a:t>
            </a:r>
            <a:r>
              <a:rPr lang="en-US" sz="2000" dirty="0">
                <a:latin typeface="Calibri"/>
                <a:cs typeface="Calibri"/>
              </a:rPr>
              <a:t> for sequential context, making it suitable for simpler emotion detection tasks, though it may struggle with complex emotional nuances.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BERT utilizes transformer-based bidirectional self-attention, capturing intricate relationships across the entire text, leading to superior performance in detecting subtle and mixed emotions.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Training Efficiency: CNN-</a:t>
            </a:r>
            <a:r>
              <a:rPr lang="en-US" sz="2000" dirty="0" err="1">
                <a:latin typeface="Calibri"/>
                <a:cs typeface="Calibri"/>
              </a:rPr>
              <a:t>BiLSTM</a:t>
            </a:r>
            <a:r>
              <a:rPr lang="en-US" sz="2000" dirty="0">
                <a:latin typeface="Calibri"/>
                <a:cs typeface="Calibri"/>
              </a:rPr>
              <a:t> is more resource-efficient and faster to train, while BERT, though computationally intensive, provides state-of-the-art accuracy in emotion detection tasks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8" name="Picture 7" descr="Understanding BERT — The basics. Full credit to Chris Mccormick's blog… |  by Dharti Dhami | Medium">
            <a:extLst>
              <a:ext uri="{FF2B5EF4-FFF2-40B4-BE49-F238E27FC236}">
                <a16:creationId xmlns:a16="http://schemas.microsoft.com/office/drawing/2014/main" id="{52DE3225-795A-97A3-0812-868EFD4F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1" y="2430568"/>
            <a:ext cx="4818742" cy="38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8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F6175-2B09-C5F3-37EC-53245D838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358107C-8F56-ED17-04BB-9D750A3DAB19}"/>
              </a:ext>
            </a:extLst>
          </p:cNvPr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650FA6-9EDC-532D-DDF5-9F0CE86CD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267" y="600008"/>
            <a:ext cx="11483722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olidFill>
                  <a:srgbClr val="000000"/>
                </a:solidFill>
              </a:rPr>
              <a:t>Transformer-Based Approach for Dimensional Emotion Recognition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46B74-2929-B51B-3C56-15DEB9892A01}"/>
              </a:ext>
            </a:extLst>
          </p:cNvPr>
          <p:cNvSpPr txBox="1"/>
          <p:nvPr/>
        </p:nvSpPr>
        <p:spPr>
          <a:xfrm>
            <a:off x="1246904" y="2209800"/>
            <a:ext cx="56168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 algn="just">
              <a:spcBef>
                <a:spcPts val="10"/>
              </a:spcBef>
              <a:buClr>
                <a:srgbClr val="E3831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Model Architecture: </a:t>
            </a:r>
            <a:r>
              <a:rPr lang="en-US" sz="2000" dirty="0"/>
              <a:t>Incorporates an ALBERT encoder with 12 transformer layers, tokenization, embeddings, positional encodings, a dropout layer (rate 0.1), and a final dense regression layer for VAD score prediction.</a:t>
            </a:r>
          </a:p>
          <a:p>
            <a:pPr algn="just">
              <a:spcBef>
                <a:spcPts val="10"/>
              </a:spcBef>
              <a:buClr>
                <a:srgbClr val="E38312"/>
              </a:buClr>
            </a:pPr>
            <a:endParaRPr lang="en-US" sz="2000" dirty="0"/>
          </a:p>
          <a:p>
            <a:pPr marL="342900" indent="-342900" algn="just">
              <a:spcBef>
                <a:spcPts val="10"/>
              </a:spcBef>
              <a:buClr>
                <a:srgbClr val="E3831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ALBERT for Efficiency: </a:t>
            </a:r>
            <a:r>
              <a:rPr lang="en-US" sz="2000" dirty="0"/>
              <a:t>Optimized with weight-sharing across layers, reducing parameters while maintaining performance, and pre-trained on 25 GB of large-scale corpora for semantic understanding.</a:t>
            </a:r>
          </a:p>
          <a:p>
            <a:pPr>
              <a:spcBef>
                <a:spcPts val="10"/>
              </a:spcBef>
              <a:buClr>
                <a:srgbClr val="E38312"/>
              </a:buClr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30FE6-0FCF-6FDB-81C5-0DFEB6DAE175}"/>
              </a:ext>
            </a:extLst>
          </p:cNvPr>
          <p:cNvSpPr txBox="1"/>
          <p:nvPr/>
        </p:nvSpPr>
        <p:spPr>
          <a:xfrm flipH="1" flipV="1">
            <a:off x="10166931" y="3569731"/>
            <a:ext cx="225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1A275-448B-8D30-EF39-B81C82EE9913}"/>
              </a:ext>
            </a:extLst>
          </p:cNvPr>
          <p:cNvSpPr txBox="1"/>
          <p:nvPr/>
        </p:nvSpPr>
        <p:spPr>
          <a:xfrm>
            <a:off x="7766632" y="2514600"/>
            <a:ext cx="4800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0"/>
              </a:spcBef>
              <a:buClr>
                <a:srgbClr val="E3831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 Fine-tuning for Emotion Recognition: </a:t>
            </a:r>
            <a:r>
              <a:rPr lang="en-US" sz="2000" dirty="0"/>
              <a:t>Adapts ALBERT with a regression layer, trained on 59,000+ samples split into training, validation, and test sets to predict continuous VAD scores.</a:t>
            </a:r>
          </a:p>
          <a:p>
            <a:pPr algn="just">
              <a:spcBef>
                <a:spcPts val="10"/>
              </a:spcBef>
              <a:buClr>
                <a:srgbClr val="E38312"/>
              </a:buClr>
            </a:pPr>
            <a:endParaRPr lang="en-US" sz="2000" dirty="0"/>
          </a:p>
          <a:p>
            <a:pPr marL="342900" indent="-342900" algn="just">
              <a:spcBef>
                <a:spcPts val="10"/>
              </a:spcBef>
              <a:buClr>
                <a:srgbClr val="E3831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Training Highlights: </a:t>
            </a:r>
            <a:r>
              <a:rPr lang="en-US" sz="2000" dirty="0"/>
              <a:t>Employs the </a:t>
            </a:r>
            <a:r>
              <a:rPr lang="en-US" sz="2000" dirty="0" err="1"/>
              <a:t>AdamW</a:t>
            </a:r>
            <a:r>
              <a:rPr lang="en-US" sz="2000" dirty="0"/>
              <a:t> optimizer, MSE loss function, and 20 epochs of training with a batch size of 32 for robust and stable performance.</a:t>
            </a:r>
          </a:p>
          <a:p>
            <a:pPr>
              <a:spcBef>
                <a:spcPts val="10"/>
              </a:spcBef>
              <a:buClr>
                <a:srgbClr val="E38312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7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295650"/>
            <a:ext cx="11420475" cy="37147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01595" y="2538412"/>
            <a:ext cx="1257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1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a</a:t>
            </a:r>
            <a:r>
              <a:rPr sz="2400" b="1" spc="15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15" dirty="0">
                <a:latin typeface="Calibri"/>
                <a:cs typeface="Calibri"/>
              </a:rPr>
              <a:t>-</a:t>
            </a:r>
            <a:r>
              <a:rPr sz="2400" b="1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2708" y="2538412"/>
            <a:ext cx="1257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D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10" dirty="0">
                <a:latin typeface="Calibri"/>
                <a:cs typeface="Calibri"/>
              </a:rPr>
              <a:t>as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10" dirty="0">
                <a:latin typeface="Calibri"/>
                <a:cs typeface="Calibri"/>
              </a:rPr>
              <a:t>t-</a:t>
            </a:r>
            <a:r>
              <a:rPr sz="2400" b="1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3225" y="1222946"/>
            <a:ext cx="298386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000000"/>
                </a:solidFill>
              </a:rPr>
              <a:t>Observation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99FC2-91AE-5E2C-CD94-E666D17CA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94451556-25C0-494A-0FA2-6BD017B8E6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3225" y="1222946"/>
            <a:ext cx="899477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25" dirty="0">
                <a:solidFill>
                  <a:srgbClr val="000000"/>
                </a:solidFill>
              </a:rPr>
              <a:t>Hindi Dataset </a:t>
            </a:r>
            <a:r>
              <a:rPr spc="-25" dirty="0">
                <a:solidFill>
                  <a:srgbClr val="000000"/>
                </a:solidFill>
              </a:rPr>
              <a:t>Observation</a:t>
            </a:r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9C270C4-17DF-141E-8E17-DBD391FE9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1" y="2927230"/>
            <a:ext cx="5715000" cy="3695160"/>
          </a:xfrm>
          <a:prstGeom prst="rect">
            <a:avLst/>
          </a:prstGeom>
        </p:spPr>
      </p:pic>
      <p:pic>
        <p:nvPicPr>
          <p:cNvPr id="9" name="Picture 8" descr="A diagram of a different emotion">
            <a:extLst>
              <a:ext uri="{FF2B5EF4-FFF2-40B4-BE49-F238E27FC236}">
                <a16:creationId xmlns:a16="http://schemas.microsoft.com/office/drawing/2014/main" id="{FD93FF1C-A83B-F11B-9D88-4087BE17E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49" y="2525381"/>
            <a:ext cx="4983490" cy="44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078" y="1222946"/>
            <a:ext cx="659828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65" dirty="0">
                <a:solidFill>
                  <a:srgbClr val="000000"/>
                </a:solidFill>
              </a:rPr>
              <a:t>S</a:t>
            </a:r>
            <a:r>
              <a:rPr spc="-25" dirty="0">
                <a:solidFill>
                  <a:srgbClr val="000000"/>
                </a:solidFill>
              </a:rPr>
              <a:t>c</a:t>
            </a:r>
            <a:r>
              <a:rPr spc="-35" dirty="0">
                <a:solidFill>
                  <a:srgbClr val="000000"/>
                </a:solidFill>
              </a:rPr>
              <a:t>o</a:t>
            </a:r>
            <a:r>
              <a:rPr spc="-85" dirty="0">
                <a:solidFill>
                  <a:srgbClr val="000000"/>
                </a:solidFill>
              </a:rPr>
              <a:t>r</a:t>
            </a:r>
            <a:r>
              <a:rPr spc="-5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310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10" dirty="0">
                <a:solidFill>
                  <a:srgbClr val="000000"/>
                </a:solidFill>
              </a:rPr>
              <a:t>e</a:t>
            </a:r>
            <a:r>
              <a:rPr spc="-25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7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4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-28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&amp;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R</a:t>
            </a:r>
            <a:r>
              <a:rPr spc="10" dirty="0">
                <a:solidFill>
                  <a:srgbClr val="000000"/>
                </a:solidFill>
              </a:rPr>
              <a:t>e</a:t>
            </a:r>
            <a:r>
              <a:rPr spc="-95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100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6067" y="2706242"/>
          <a:ext cx="10607039" cy="2925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Emotion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Precision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Recall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F1-score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latin typeface="Calibri"/>
                          <a:cs typeface="Calibri"/>
                        </a:rPr>
                        <a:t>Anger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0.86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10" dirty="0">
                          <a:latin typeface="Calibri"/>
                          <a:cs typeface="Calibri"/>
                        </a:rPr>
                        <a:t>Joy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1.00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Love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0.77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1.00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0.87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Sadness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Surprise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0.75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0.99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0.85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7750" cy="8229600"/>
          </a:xfrm>
          <a:custGeom>
            <a:avLst/>
            <a:gdLst/>
            <a:ahLst/>
            <a:cxnLst/>
            <a:rect l="l" t="t" r="r" b="b"/>
            <a:pathLst>
              <a:path w="4857750" h="8229600">
                <a:moveTo>
                  <a:pt x="4857750" y="0"/>
                </a:moveTo>
                <a:lnTo>
                  <a:pt x="0" y="0"/>
                </a:lnTo>
                <a:lnTo>
                  <a:pt x="0" y="8229600"/>
                </a:lnTo>
                <a:lnTo>
                  <a:pt x="4857750" y="8229600"/>
                </a:lnTo>
                <a:lnTo>
                  <a:pt x="485775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002" y="633095"/>
            <a:ext cx="4308475" cy="13779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1000"/>
              </a:spcBef>
            </a:pPr>
            <a:r>
              <a:rPr spc="-30">
                <a:solidFill>
                  <a:srgbClr val="FFFFFF"/>
                </a:solidFill>
              </a:rPr>
              <a:t>W</a:t>
            </a:r>
            <a:r>
              <a:rPr spc="-25">
                <a:solidFill>
                  <a:srgbClr val="FFFFFF"/>
                </a:solidFill>
              </a:rPr>
              <a:t>h</a:t>
            </a:r>
            <a:r>
              <a:rPr spc="-90">
                <a:solidFill>
                  <a:srgbClr val="FFFFFF"/>
                </a:solidFill>
              </a:rPr>
              <a:t>a</a:t>
            </a:r>
            <a:r>
              <a:rPr>
                <a:solidFill>
                  <a:srgbClr val="FFFFFF"/>
                </a:solidFill>
              </a:rPr>
              <a:t>t</a:t>
            </a:r>
            <a:r>
              <a:rPr spc="-420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is</a:t>
            </a:r>
            <a:r>
              <a:rPr spc="-185">
                <a:solidFill>
                  <a:srgbClr val="FFFFFF"/>
                </a:solidFill>
              </a:rPr>
              <a:t> </a:t>
            </a:r>
            <a:r>
              <a:rPr spc="-525">
                <a:solidFill>
                  <a:srgbClr val="FFFFFF"/>
                </a:solidFill>
              </a:rPr>
              <a:t>T</a:t>
            </a:r>
            <a:r>
              <a:rPr spc="-130">
                <a:solidFill>
                  <a:srgbClr val="FFFFFF"/>
                </a:solidFill>
              </a:rPr>
              <a:t>e</a:t>
            </a:r>
            <a:r>
              <a:rPr spc="-60">
                <a:solidFill>
                  <a:srgbClr val="FFFFFF"/>
                </a:solidFill>
              </a:rPr>
              <a:t>x</a:t>
            </a:r>
            <a:r>
              <a:rPr>
                <a:solidFill>
                  <a:srgbClr val="FFFFFF"/>
                </a:solidFill>
              </a:rPr>
              <a:t>t  </a:t>
            </a:r>
            <a:r>
              <a:rPr spc="-25">
                <a:solidFill>
                  <a:srgbClr val="FFFFFF"/>
                </a:solidFill>
              </a:rPr>
              <a:t>E</a:t>
            </a:r>
            <a:r>
              <a:rPr spc="-50">
                <a:solidFill>
                  <a:srgbClr val="FFFFFF"/>
                </a:solidFill>
              </a:rPr>
              <a:t>m</a:t>
            </a:r>
            <a:r>
              <a:rPr spc="-35">
                <a:solidFill>
                  <a:srgbClr val="FFFFFF"/>
                </a:solidFill>
              </a:rPr>
              <a:t>o</a:t>
            </a:r>
            <a:r>
              <a:rPr spc="-80">
                <a:solidFill>
                  <a:srgbClr val="FFFFFF"/>
                </a:solidFill>
              </a:rPr>
              <a:t>t</a:t>
            </a:r>
            <a:r>
              <a:rPr spc="-90">
                <a:solidFill>
                  <a:srgbClr val="FFFFFF"/>
                </a:solidFill>
              </a:rPr>
              <a:t>i</a:t>
            </a:r>
            <a:r>
              <a:rPr spc="-110">
                <a:solidFill>
                  <a:srgbClr val="FFFFFF"/>
                </a:solidFill>
              </a:rPr>
              <a:t>o</a:t>
            </a:r>
            <a:r>
              <a:rPr>
                <a:solidFill>
                  <a:srgbClr val="FFFFFF"/>
                </a:solidFill>
              </a:rPr>
              <a:t>n</a:t>
            </a:r>
            <a:r>
              <a:rPr spc="-360">
                <a:solidFill>
                  <a:srgbClr val="FFFFFF"/>
                </a:solidFill>
              </a:rPr>
              <a:t> </a:t>
            </a:r>
            <a:r>
              <a:rPr spc="-5">
                <a:solidFill>
                  <a:srgbClr val="FFFFFF"/>
                </a:solidFill>
              </a:rPr>
              <a:t>A</a:t>
            </a:r>
            <a:r>
              <a:rPr spc="-35">
                <a:solidFill>
                  <a:srgbClr val="FFFFFF"/>
                </a:solidFill>
              </a:rPr>
              <a:t>n</a:t>
            </a:r>
            <a:r>
              <a:rPr spc="-90">
                <a:solidFill>
                  <a:srgbClr val="FFFFFF"/>
                </a:solidFill>
              </a:rPr>
              <a:t>a</a:t>
            </a:r>
            <a:r>
              <a:rPr>
                <a:solidFill>
                  <a:srgbClr val="FFFFFF"/>
                </a:solidFill>
              </a:rPr>
              <a:t>l</a:t>
            </a:r>
            <a:r>
              <a:rPr spc="-185">
                <a:solidFill>
                  <a:srgbClr val="FFFFFF"/>
                </a:solidFill>
              </a:rPr>
              <a:t>y</a:t>
            </a:r>
            <a:r>
              <a:rPr spc="-60">
                <a:solidFill>
                  <a:srgbClr val="FFFFFF"/>
                </a:solidFill>
              </a:rPr>
              <a:t>s</a:t>
            </a:r>
            <a:r>
              <a:rPr spc="-90">
                <a:solidFill>
                  <a:srgbClr val="FFFFFF"/>
                </a:solidFill>
              </a:rPr>
              <a:t>i</a:t>
            </a:r>
            <a:r>
              <a:rPr spc="-135">
                <a:solidFill>
                  <a:srgbClr val="FFFFFF"/>
                </a:solidFill>
              </a:rPr>
              <a:t>s</a:t>
            </a:r>
            <a:r>
              <a:rPr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555" y="2504503"/>
            <a:ext cx="4149930" cy="4857484"/>
          </a:xfrm>
          <a:prstGeom prst="rect">
            <a:avLst/>
          </a:prstGeom>
        </p:spPr>
        <p:txBody>
          <a:bodyPr vert="horz" wrap="square" lIns="0" tIns="49530" rIns="0" bIns="0" rtlCol="0" anchor="t">
            <a:spAutoFit/>
          </a:bodyPr>
          <a:lstStyle/>
          <a:p>
            <a:pPr marL="355600" marR="5080" indent="-342900" algn="just">
              <a:lnSpc>
                <a:spcPct val="89900"/>
              </a:lnSpc>
              <a:spcBef>
                <a:spcPts val="390"/>
              </a:spcBef>
              <a:buClr>
                <a:srgbClr val="E38312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spc="-5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FFFF"/>
                </a:solidFill>
                <a:latin typeface="Calibri"/>
                <a:cs typeface="Calibri"/>
              </a:rPr>
              <a:t>emotion</a:t>
            </a:r>
            <a:r>
              <a:rPr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FFFFFF"/>
                </a:solidFill>
                <a:latin typeface="Calibri"/>
                <a:cs typeface="Calibri"/>
              </a:rPr>
              <a:t>identifying</a:t>
            </a:r>
            <a:r>
              <a:rPr sz="2400" spc="-1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FFFFFF"/>
                </a:solidFill>
                <a:latin typeface="Calibri"/>
                <a:cs typeface="Calibri"/>
              </a:rPr>
              <a:t>emotional </a:t>
            </a:r>
            <a:r>
              <a:rPr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FFFF"/>
                </a:solidFill>
                <a:latin typeface="Calibri"/>
                <a:cs typeface="Calibri"/>
              </a:rPr>
              <a:t>expressed</a:t>
            </a:r>
            <a:r>
              <a:rPr sz="2400" spc="5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5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FFFFFF"/>
                </a:solidFill>
                <a:latin typeface="Calibri"/>
                <a:cs typeface="Calibri"/>
              </a:rPr>
              <a:t>written </a:t>
            </a:r>
            <a:r>
              <a:rPr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>
                <a:solidFill>
                  <a:srgbClr val="FFFFFF"/>
                </a:solidFill>
                <a:latin typeface="Calibri"/>
                <a:cs typeface="Calibri"/>
              </a:rPr>
              <a:t>text.</a:t>
            </a:r>
          </a:p>
          <a:p>
            <a:pPr marL="355600" marR="5080" indent="-342900" algn="just">
              <a:lnSpc>
                <a:spcPct val="89900"/>
              </a:lnSpc>
              <a:spcBef>
                <a:spcPts val="390"/>
              </a:spcBef>
              <a:buClr>
                <a:srgbClr val="E38312"/>
              </a:buClr>
              <a:buFont typeface="Arial MT"/>
              <a:buChar char="•"/>
              <a:tabLst>
                <a:tab pos="355600" algn="l"/>
              </a:tabLst>
            </a:pPr>
            <a:endParaRPr lang="en-US" sz="2400" spc="10">
              <a:solidFill>
                <a:srgbClr val="FFFFFF"/>
              </a:solidFill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900"/>
              </a:lnSpc>
              <a:spcBef>
                <a:spcPts val="390"/>
              </a:spcBef>
              <a:buClr>
                <a:srgbClr val="E38312"/>
              </a:buClr>
              <a:buFont typeface="Arial MT"/>
              <a:buChar char="•"/>
              <a:tabLst>
                <a:tab pos="355600" algn="l"/>
              </a:tabLst>
            </a:pPr>
            <a:endParaRPr lang="en-US" sz="2400" spc="10">
              <a:solidFill>
                <a:srgbClr val="FFFFFF"/>
              </a:solidFill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900"/>
              </a:lnSpc>
              <a:spcBef>
                <a:spcPts val="390"/>
              </a:spcBef>
              <a:buClr>
                <a:srgbClr val="E38312"/>
              </a:buClr>
              <a:buFont typeface="Arial MT"/>
              <a:buChar char="•"/>
              <a:tabLst>
                <a:tab pos="355600" algn="l"/>
              </a:tabLst>
            </a:pPr>
            <a:r>
              <a:rPr lang="en-US" sz="2400" spc="10">
                <a:solidFill>
                  <a:srgbClr val="FFFFFF"/>
                </a:solidFill>
                <a:latin typeface="Calibri"/>
                <a:cs typeface="Calibri"/>
              </a:rPr>
              <a:t>It uses natural language processing and machine learning techniques to detect and classify the emotions conveyed in online reviews , customer feedback and other textual data.</a:t>
            </a:r>
          </a:p>
        </p:txBody>
      </p:sp>
      <p:sp>
        <p:nvSpPr>
          <p:cNvPr id="10" name="object 10"/>
          <p:cNvSpPr/>
          <p:nvPr/>
        </p:nvSpPr>
        <p:spPr>
          <a:xfrm>
            <a:off x="4848225" y="0"/>
            <a:ext cx="76200" cy="8229600"/>
          </a:xfrm>
          <a:custGeom>
            <a:avLst/>
            <a:gdLst/>
            <a:ahLst/>
            <a:cxnLst/>
            <a:rect l="l" t="t" r="r" b="b"/>
            <a:pathLst>
              <a:path w="76200" h="8229600">
                <a:moveTo>
                  <a:pt x="76200" y="0"/>
                </a:moveTo>
                <a:lnTo>
                  <a:pt x="0" y="0"/>
                </a:lnTo>
                <a:lnTo>
                  <a:pt x="0" y="8229600"/>
                </a:lnTo>
                <a:lnTo>
                  <a:pt x="76200" y="8229600"/>
                </a:lnTo>
                <a:lnTo>
                  <a:pt x="762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6425" y="771525"/>
            <a:ext cx="8162798" cy="66865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95F0A-9B26-EC02-523C-C51BDF10D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E9691E-0171-34A7-A4D4-53447E0684AA}"/>
              </a:ext>
            </a:extLst>
          </p:cNvPr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CFEF421-54DA-FF2B-D111-34C360F52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3575" y="457200"/>
            <a:ext cx="1014882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rgbClr val="000000"/>
                </a:solidFill>
              </a:rPr>
              <a:t>Evaluation of the Dimensional Emotion Recognition Model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265CB05-DB0D-15E9-D7BC-A7564C272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79116"/>
              </p:ext>
            </p:extLst>
          </p:nvPr>
        </p:nvGraphicFramePr>
        <p:xfrm>
          <a:off x="1439437" y="2438400"/>
          <a:ext cx="11489437" cy="4335991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6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145">
                  <a:extLst>
                    <a:ext uri="{9D8B030D-6E8A-4147-A177-3AD203B41FA5}">
                      <a16:colId xmlns:a16="http://schemas.microsoft.com/office/drawing/2014/main" val="2625886938"/>
                    </a:ext>
                  </a:extLst>
                </a:gridCol>
                <a:gridCol w="1285430">
                  <a:extLst>
                    <a:ext uri="{9D8B030D-6E8A-4147-A177-3AD203B41FA5}">
                      <a16:colId xmlns:a16="http://schemas.microsoft.com/office/drawing/2014/main" val="3240174750"/>
                    </a:ext>
                  </a:extLst>
                </a:gridCol>
                <a:gridCol w="2124161">
                  <a:extLst>
                    <a:ext uri="{9D8B030D-6E8A-4147-A177-3AD203B41FA5}">
                      <a16:colId xmlns:a16="http://schemas.microsoft.com/office/drawing/2014/main" val="4014588925"/>
                    </a:ext>
                  </a:extLst>
                </a:gridCol>
              </a:tblGrid>
              <a:tr h="1052626"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/>
                        <a:t>Emotion</a:t>
                      </a:r>
                      <a:endParaRPr lang="en-IN" sz="2400" b="1" dirty="0"/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525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DL group</a:t>
                      </a: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71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Rule Group</a:t>
                      </a: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lang="en-IN"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159436734"/>
                  </a:ext>
                </a:extLst>
              </a:tr>
              <a:tr h="71875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10" dirty="0"/>
                        <a:t>Precision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5" dirty="0"/>
                        <a:t>Recall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10" dirty="0"/>
                        <a:t>F1-score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71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10" dirty="0"/>
                        <a:t>Precision</a:t>
                      </a:r>
                      <a:endParaRPr lang="en-IN" sz="2400" dirty="0"/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71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/>
                        <a:t>Recall</a:t>
                      </a:r>
                      <a:endParaRPr lang="en-IN" sz="2400" dirty="0"/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71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10" dirty="0"/>
                        <a:t>F1-score</a:t>
                      </a:r>
                      <a:endParaRPr lang="en-IN" sz="2400" dirty="0"/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48">
                <a:tc>
                  <a:txBody>
                    <a:bodyPr/>
                    <a:lstStyle/>
                    <a:p>
                      <a:pPr marL="92075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Empty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3980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0.87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5250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0.66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7155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0.75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7155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0.26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7155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0.04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7155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0.07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Threatened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0.87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0.90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0.89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0.31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0.29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0.05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Tranquil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0.79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0.56</a:t>
                      </a:r>
                      <a:endParaRPr lang="en-IN"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0.65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0.19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0.24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0.21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Excited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0.77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0.92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0.84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0.52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0.40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0.07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Rooted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0.89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0.90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0.89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0.61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0.94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0.74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35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Macro F1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Micro F1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Average F1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Macro F1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Micro F1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Average F1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6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2000" dirty="0">
                          <a:latin typeface="Calibri"/>
                          <a:cs typeface="Calibri"/>
                        </a:rPr>
                        <a:t>Total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0.80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0.86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0.86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0.23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0.59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2000" dirty="0">
                          <a:latin typeface="+mn-lt"/>
                          <a:cs typeface="Calibri"/>
                        </a:rPr>
                        <a:t>0.48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398623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24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4366" y="1216342"/>
            <a:ext cx="172973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7253" y="2621978"/>
            <a:ext cx="6173470" cy="3615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14" dirty="0">
                <a:solidFill>
                  <a:srgbClr val="0D0D0D"/>
                </a:solidFill>
                <a:latin typeface="Tahoma"/>
                <a:cs typeface="Tahoma"/>
              </a:rPr>
              <a:t>Message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:</a:t>
            </a:r>
            <a:r>
              <a:rPr sz="1700" b="1" spc="-190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220" dirty="0">
                <a:solidFill>
                  <a:srgbClr val="5B5A53"/>
                </a:solidFill>
                <a:latin typeface="Tahoma"/>
                <a:cs typeface="Tahoma"/>
              </a:rPr>
              <a:t>['I</a:t>
            </a:r>
            <a:r>
              <a:rPr sz="1700" b="1" spc="-30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25" dirty="0">
                <a:solidFill>
                  <a:srgbClr val="5B5A53"/>
                </a:solidFill>
                <a:latin typeface="Tahoma"/>
                <a:cs typeface="Tahoma"/>
              </a:rPr>
              <a:t>saw</a:t>
            </a:r>
            <a:r>
              <a:rPr sz="1700" b="1" spc="-80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45" dirty="0">
                <a:solidFill>
                  <a:srgbClr val="5B5A53"/>
                </a:solidFill>
                <a:latin typeface="Tahoma"/>
                <a:cs typeface="Tahoma"/>
              </a:rPr>
              <a:t>a</a:t>
            </a:r>
            <a:r>
              <a:rPr sz="1700" b="1" spc="-20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00" dirty="0">
                <a:solidFill>
                  <a:srgbClr val="5B5A53"/>
                </a:solidFill>
                <a:latin typeface="Tahoma"/>
                <a:cs typeface="Tahoma"/>
              </a:rPr>
              <a:t>tiger</a:t>
            </a:r>
            <a:r>
              <a:rPr sz="1700" b="1" spc="-15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00" dirty="0">
                <a:solidFill>
                  <a:srgbClr val="5B5A53"/>
                </a:solidFill>
                <a:latin typeface="Tahoma"/>
                <a:cs typeface="Tahoma"/>
              </a:rPr>
              <a:t>entering</a:t>
            </a:r>
            <a:r>
              <a:rPr sz="1700" b="1" spc="-50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35" dirty="0">
                <a:solidFill>
                  <a:srgbClr val="5B5A53"/>
                </a:solidFill>
                <a:latin typeface="Tahoma"/>
                <a:cs typeface="Tahoma"/>
              </a:rPr>
              <a:t>my</a:t>
            </a:r>
            <a:r>
              <a:rPr sz="1700" b="1" spc="20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05" dirty="0">
                <a:solidFill>
                  <a:srgbClr val="5B5A53"/>
                </a:solidFill>
                <a:latin typeface="Tahoma"/>
                <a:cs typeface="Tahoma"/>
              </a:rPr>
              <a:t>house</a:t>
            </a:r>
            <a:r>
              <a:rPr sz="1700" b="1" spc="5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00" dirty="0">
                <a:solidFill>
                  <a:srgbClr val="5B5A53"/>
                </a:solidFill>
                <a:latin typeface="Tahoma"/>
                <a:cs typeface="Tahoma"/>
              </a:rPr>
              <a:t>while</a:t>
            </a:r>
            <a:r>
              <a:rPr sz="1700" b="1" spc="-30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75" dirty="0">
                <a:solidFill>
                  <a:srgbClr val="5B5A53"/>
                </a:solidFill>
                <a:latin typeface="Tahoma"/>
                <a:cs typeface="Tahoma"/>
              </a:rPr>
              <a:t>i</a:t>
            </a:r>
            <a:r>
              <a:rPr sz="1700" b="1" spc="-35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35" dirty="0">
                <a:solidFill>
                  <a:srgbClr val="5B5A53"/>
                </a:solidFill>
                <a:latin typeface="Tahoma"/>
                <a:cs typeface="Tahoma"/>
              </a:rPr>
              <a:t>was</a:t>
            </a:r>
            <a:r>
              <a:rPr sz="1700" b="1" spc="-60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20" dirty="0">
                <a:solidFill>
                  <a:srgbClr val="5B5A53"/>
                </a:solidFill>
                <a:latin typeface="Tahoma"/>
                <a:cs typeface="Tahoma"/>
              </a:rPr>
              <a:t>alone']</a:t>
            </a:r>
            <a:endParaRPr sz="1700" dirty="0">
              <a:latin typeface="Tahoma"/>
              <a:cs typeface="Tahoma"/>
            </a:endParaRPr>
          </a:p>
          <a:p>
            <a:pPr marL="12700" marR="691515">
              <a:lnSpc>
                <a:spcPts val="4810"/>
              </a:lnSpc>
              <a:spcBef>
                <a:spcPts val="254"/>
              </a:spcBef>
            </a:pPr>
            <a:r>
              <a:rPr sz="2000" b="1" spc="-40" dirty="0">
                <a:latin typeface="Tahoma"/>
                <a:cs typeface="Tahoma"/>
              </a:rPr>
              <a:t>P</a:t>
            </a:r>
            <a:r>
              <a:rPr sz="2000" b="1" spc="-75" dirty="0">
                <a:latin typeface="Tahoma"/>
                <a:cs typeface="Tahoma"/>
              </a:rPr>
              <a:t>r</a:t>
            </a:r>
            <a:r>
              <a:rPr sz="2000" b="1" spc="-80" dirty="0">
                <a:latin typeface="Tahoma"/>
                <a:cs typeface="Tahoma"/>
              </a:rPr>
              <a:t>o</a:t>
            </a:r>
            <a:r>
              <a:rPr sz="2000" b="1" spc="-140" dirty="0">
                <a:latin typeface="Tahoma"/>
                <a:cs typeface="Tahoma"/>
              </a:rPr>
              <a:t>b</a:t>
            </a:r>
            <a:r>
              <a:rPr sz="2000" b="1" spc="-150" dirty="0">
                <a:latin typeface="Tahoma"/>
                <a:cs typeface="Tahoma"/>
              </a:rPr>
              <a:t>a</a:t>
            </a:r>
            <a:r>
              <a:rPr sz="2000" b="1" spc="-140" dirty="0">
                <a:latin typeface="Tahoma"/>
                <a:cs typeface="Tahoma"/>
              </a:rPr>
              <a:t>b</a:t>
            </a:r>
            <a:r>
              <a:rPr sz="2000" b="1" spc="-80" dirty="0">
                <a:latin typeface="Tahoma"/>
                <a:cs typeface="Tahoma"/>
              </a:rPr>
              <a:t>ili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65" dirty="0">
                <a:latin typeface="Tahoma"/>
                <a:cs typeface="Tahoma"/>
              </a:rPr>
              <a:t>i</a:t>
            </a:r>
            <a:r>
              <a:rPr sz="2000" b="1" spc="-140" dirty="0">
                <a:latin typeface="Tahoma"/>
                <a:cs typeface="Tahoma"/>
              </a:rPr>
              <a:t>es</a:t>
            </a:r>
            <a:r>
              <a:rPr sz="2000" b="1" spc="-275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f</a:t>
            </a:r>
            <a:r>
              <a:rPr sz="2000" b="1" spc="-35" dirty="0">
                <a:latin typeface="Tahoma"/>
                <a:cs typeface="Tahoma"/>
              </a:rPr>
              <a:t>o</a:t>
            </a:r>
            <a:r>
              <a:rPr sz="2000" b="1" spc="-114" dirty="0">
                <a:latin typeface="Tahoma"/>
                <a:cs typeface="Tahoma"/>
              </a:rPr>
              <a:t>r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50" dirty="0">
                <a:latin typeface="Tahoma"/>
                <a:cs typeface="Tahoma"/>
              </a:rPr>
              <a:t>a</a:t>
            </a:r>
            <a:r>
              <a:rPr sz="2000" b="1" spc="-110" dirty="0">
                <a:latin typeface="Tahoma"/>
                <a:cs typeface="Tahoma"/>
              </a:rPr>
              <a:t>ch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85" dirty="0">
                <a:latin typeface="Tahoma"/>
                <a:cs typeface="Tahoma"/>
              </a:rPr>
              <a:t>m</a:t>
            </a:r>
            <a:r>
              <a:rPr sz="2000" b="1" spc="-35" dirty="0">
                <a:latin typeface="Tahoma"/>
                <a:cs typeface="Tahoma"/>
              </a:rPr>
              <a:t>o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65" dirty="0">
                <a:latin typeface="Tahoma"/>
                <a:cs typeface="Tahoma"/>
              </a:rPr>
              <a:t>i</a:t>
            </a:r>
            <a:r>
              <a:rPr sz="2000" b="1" spc="-35" dirty="0">
                <a:latin typeface="Tahoma"/>
                <a:cs typeface="Tahoma"/>
              </a:rPr>
              <a:t>o</a:t>
            </a:r>
            <a:r>
              <a:rPr sz="2000" b="1" spc="-140" dirty="0">
                <a:latin typeface="Tahoma"/>
                <a:cs typeface="Tahoma"/>
              </a:rPr>
              <a:t>n</a:t>
            </a:r>
            <a:r>
              <a:rPr sz="2000" b="1" spc="-22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40" dirty="0">
                <a:latin typeface="Tahoma"/>
                <a:cs typeface="Tahoma"/>
              </a:rPr>
              <a:t>n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g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10" dirty="0">
                <a:latin typeface="Tahoma"/>
                <a:cs typeface="Tahoma"/>
              </a:rPr>
              <a:t>v</a:t>
            </a:r>
            <a:r>
              <a:rPr sz="2000" b="1" spc="-140" dirty="0">
                <a:latin typeface="Tahoma"/>
                <a:cs typeface="Tahoma"/>
              </a:rPr>
              <a:t>en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m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ss</a:t>
            </a:r>
            <a:r>
              <a:rPr sz="2000" b="1" spc="-150" dirty="0">
                <a:latin typeface="Tahoma"/>
                <a:cs typeface="Tahoma"/>
              </a:rPr>
              <a:t>a</a:t>
            </a:r>
            <a:r>
              <a:rPr sz="2000" b="1" spc="-210" dirty="0">
                <a:latin typeface="Tahoma"/>
                <a:cs typeface="Tahoma"/>
              </a:rPr>
              <a:t>g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80" dirty="0">
                <a:solidFill>
                  <a:srgbClr val="5B5A53"/>
                </a:solidFill>
                <a:latin typeface="Tahoma"/>
                <a:cs typeface="Tahoma"/>
              </a:rPr>
              <a:t>:  </a:t>
            </a:r>
            <a:r>
              <a:rPr sz="2000" b="1" spc="-135" dirty="0">
                <a:latin typeface="Tahoma"/>
                <a:cs typeface="Tahoma"/>
              </a:rPr>
              <a:t>s</a:t>
            </a:r>
            <a:r>
              <a:rPr sz="2000" b="1" spc="-150" dirty="0">
                <a:latin typeface="Tahoma"/>
                <a:cs typeface="Tahoma"/>
              </a:rPr>
              <a:t>a</a:t>
            </a:r>
            <a:r>
              <a:rPr sz="2000" b="1" spc="-135" dirty="0">
                <a:latin typeface="Tahoma"/>
                <a:cs typeface="Tahoma"/>
              </a:rPr>
              <a:t>d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ss</a:t>
            </a:r>
            <a:r>
              <a:rPr sz="1700" b="1" spc="-175" dirty="0">
                <a:solidFill>
                  <a:srgbClr val="5B5A53"/>
                </a:solidFill>
                <a:latin typeface="Tahoma"/>
                <a:cs typeface="Tahoma"/>
              </a:rPr>
              <a:t>:</a:t>
            </a:r>
            <a:r>
              <a:rPr sz="1700" b="1" spc="-195" dirty="0">
                <a:solidFill>
                  <a:srgbClr val="5B5A53"/>
                </a:solidFill>
                <a:latin typeface="Tahoma"/>
                <a:cs typeface="Tahoma"/>
              </a:rPr>
              <a:t> 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33</a:t>
            </a:r>
            <a:r>
              <a:rPr sz="1700" b="1" spc="-165" dirty="0">
                <a:solidFill>
                  <a:srgbClr val="5B5A53"/>
                </a:solidFill>
                <a:latin typeface="Tahoma"/>
                <a:cs typeface="Tahoma"/>
              </a:rPr>
              <a:t>.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215814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2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7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2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6</a:t>
            </a:r>
            <a:r>
              <a:rPr sz="1700" b="1" spc="-85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ts val="1835"/>
              </a:lnSpc>
            </a:pPr>
            <a:r>
              <a:rPr sz="2000" b="1" spc="-204" dirty="0">
                <a:latin typeface="Tahoma"/>
                <a:cs typeface="Tahoma"/>
              </a:rPr>
              <a:t>j</a:t>
            </a:r>
            <a:r>
              <a:rPr sz="2000" b="1" spc="-35" dirty="0">
                <a:latin typeface="Tahoma"/>
                <a:cs typeface="Tahoma"/>
              </a:rPr>
              <a:t>o</a:t>
            </a:r>
            <a:r>
              <a:rPr sz="2000" b="1" spc="-105" dirty="0">
                <a:latin typeface="Tahoma"/>
                <a:cs typeface="Tahoma"/>
              </a:rPr>
              <a:t>y</a:t>
            </a:r>
            <a:r>
              <a:rPr sz="2000" b="1" spc="-204" dirty="0">
                <a:latin typeface="Tahoma"/>
                <a:cs typeface="Tahoma"/>
              </a:rPr>
              <a:t>:</a:t>
            </a:r>
            <a:r>
              <a:rPr sz="2000" b="1" spc="-210" dirty="0">
                <a:latin typeface="Tahoma"/>
                <a:cs typeface="Tahoma"/>
              </a:rPr>
              <a:t> 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1</a:t>
            </a:r>
            <a:r>
              <a:rPr sz="1700" b="1" spc="-160" dirty="0">
                <a:solidFill>
                  <a:srgbClr val="5B5A53"/>
                </a:solidFill>
                <a:latin typeface="Tahoma"/>
                <a:cs typeface="Tahoma"/>
              </a:rPr>
              <a:t>.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51191344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4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4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6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110" dirty="0">
                <a:solidFill>
                  <a:srgbClr val="5B5A53"/>
                </a:solidFill>
                <a:latin typeface="Tahoma"/>
                <a:cs typeface="Tahoma"/>
              </a:rPr>
              <a:t>6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85" dirty="0">
                <a:solidFill>
                  <a:srgbClr val="5B5A53"/>
                </a:solidFill>
                <a:latin typeface="Tahoma"/>
                <a:cs typeface="Tahoma"/>
              </a:rPr>
              <a:t>5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80" dirty="0">
                <a:latin typeface="Tahoma"/>
                <a:cs typeface="Tahoma"/>
              </a:rPr>
              <a:t>l</a:t>
            </a:r>
            <a:r>
              <a:rPr sz="2000" b="1" spc="-35" dirty="0">
                <a:latin typeface="Tahoma"/>
                <a:cs typeface="Tahoma"/>
              </a:rPr>
              <a:t>o</a:t>
            </a:r>
            <a:r>
              <a:rPr sz="2000" b="1" spc="-110" dirty="0">
                <a:latin typeface="Tahoma"/>
                <a:cs typeface="Tahoma"/>
              </a:rPr>
              <a:t>v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1700" b="1" spc="-175" dirty="0">
                <a:latin typeface="Tahoma"/>
                <a:cs typeface="Tahoma"/>
              </a:rPr>
              <a:t>:</a:t>
            </a:r>
            <a:r>
              <a:rPr sz="1700" b="1" spc="-114" dirty="0"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0</a:t>
            </a:r>
            <a:r>
              <a:rPr sz="1700" b="1" spc="-165" dirty="0">
                <a:solidFill>
                  <a:srgbClr val="5B5A53"/>
                </a:solidFill>
                <a:latin typeface="Tahoma"/>
                <a:cs typeface="Tahoma"/>
              </a:rPr>
              <a:t>.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06470673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2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5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1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9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7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0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9</a:t>
            </a:r>
            <a:r>
              <a:rPr sz="1700" b="1" spc="-85" dirty="0">
                <a:solidFill>
                  <a:srgbClr val="5B5A53"/>
                </a:solidFill>
                <a:latin typeface="Tahoma"/>
                <a:cs typeface="Tahoma"/>
              </a:rPr>
              <a:t>7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150" dirty="0">
                <a:latin typeface="Tahoma"/>
                <a:cs typeface="Tahoma"/>
              </a:rPr>
              <a:t>a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210" dirty="0">
                <a:latin typeface="Tahoma"/>
                <a:cs typeface="Tahoma"/>
              </a:rPr>
              <a:t>g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60" dirty="0">
                <a:latin typeface="Tahoma"/>
                <a:cs typeface="Tahoma"/>
              </a:rPr>
              <a:t>r:</a:t>
            </a:r>
            <a:r>
              <a:rPr sz="2000" b="1" spc="-220" dirty="0"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165" dirty="0">
                <a:solidFill>
                  <a:srgbClr val="5B5A53"/>
                </a:solidFill>
                <a:latin typeface="Tahoma"/>
                <a:cs typeface="Tahoma"/>
              </a:rPr>
              <a:t>.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6988285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1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3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9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0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6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5</a:t>
            </a:r>
            <a:r>
              <a:rPr sz="1700" b="1" spc="-85" dirty="0">
                <a:solidFill>
                  <a:srgbClr val="5B5A53"/>
                </a:solidFill>
                <a:latin typeface="Tahoma"/>
                <a:cs typeface="Tahoma"/>
              </a:rPr>
              <a:t>6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Tahoma"/>
                <a:cs typeface="Tahoma"/>
              </a:rPr>
              <a:t>f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50" dirty="0">
                <a:latin typeface="Tahoma"/>
                <a:cs typeface="Tahoma"/>
              </a:rPr>
              <a:t>a</a:t>
            </a:r>
            <a:r>
              <a:rPr sz="2000" b="1" spc="-160" dirty="0">
                <a:latin typeface="Tahoma"/>
                <a:cs typeface="Tahoma"/>
              </a:rPr>
              <a:t>r: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56</a:t>
            </a:r>
            <a:r>
              <a:rPr sz="1700" b="1" spc="-165" dirty="0">
                <a:solidFill>
                  <a:srgbClr val="5B5A53"/>
                </a:solidFill>
                <a:latin typeface="Tahoma"/>
                <a:cs typeface="Tahoma"/>
              </a:rPr>
              <a:t>.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0421288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0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1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3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4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5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2</a:t>
            </a:r>
            <a:r>
              <a:rPr sz="1700" b="1" spc="-85" dirty="0">
                <a:solidFill>
                  <a:srgbClr val="5B5A53"/>
                </a:solidFill>
                <a:latin typeface="Tahoma"/>
                <a:cs typeface="Tahoma"/>
              </a:rPr>
              <a:t>5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35" dirty="0">
                <a:latin typeface="Tahoma"/>
                <a:cs typeface="Tahoma"/>
              </a:rPr>
              <a:t>s</a:t>
            </a:r>
            <a:r>
              <a:rPr sz="2000" b="1" spc="-160" dirty="0">
                <a:latin typeface="Tahoma"/>
                <a:cs typeface="Tahoma"/>
              </a:rPr>
              <a:t>u</a:t>
            </a:r>
            <a:r>
              <a:rPr sz="2000" b="1" spc="-90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p</a:t>
            </a:r>
            <a:r>
              <a:rPr sz="2000" b="1" spc="-120" dirty="0">
                <a:latin typeface="Tahoma"/>
                <a:cs typeface="Tahoma"/>
              </a:rPr>
              <a:t>r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35" dirty="0">
                <a:latin typeface="Tahoma"/>
                <a:cs typeface="Tahoma"/>
              </a:rPr>
              <a:t>s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204" dirty="0">
                <a:latin typeface="Tahoma"/>
                <a:cs typeface="Tahoma"/>
              </a:rPr>
              <a:t>:</a:t>
            </a:r>
            <a:r>
              <a:rPr sz="2000" b="1" spc="-215" dirty="0">
                <a:latin typeface="Tahoma"/>
                <a:cs typeface="Tahoma"/>
              </a:rPr>
              <a:t> 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0</a:t>
            </a:r>
            <a:r>
              <a:rPr sz="1700" b="1" spc="-165" dirty="0">
                <a:solidFill>
                  <a:srgbClr val="5B5A53"/>
                </a:solidFill>
                <a:latin typeface="Tahoma"/>
                <a:cs typeface="Tahoma"/>
              </a:rPr>
              <a:t>.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46661240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0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4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8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7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0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6</a:t>
            </a:r>
            <a:r>
              <a:rPr sz="1700" b="1" spc="-40" dirty="0">
                <a:solidFill>
                  <a:srgbClr val="5B5A53"/>
                </a:solidFill>
                <a:latin typeface="Tahoma"/>
                <a:cs typeface="Tahoma"/>
              </a:rPr>
              <a:t>5</a:t>
            </a:r>
            <a:r>
              <a:rPr sz="1700" b="1" spc="-85" dirty="0">
                <a:solidFill>
                  <a:srgbClr val="5B5A53"/>
                </a:solidFill>
                <a:latin typeface="Tahoma"/>
                <a:cs typeface="Tahoma"/>
              </a:rPr>
              <a:t>3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2000" b="1" spc="-135" dirty="0">
                <a:latin typeface="Tahoma"/>
                <a:cs typeface="Tahoma"/>
              </a:rPr>
              <a:t>p</a:t>
            </a:r>
            <a:r>
              <a:rPr sz="2000" b="1" spc="-95" dirty="0">
                <a:latin typeface="Tahoma"/>
                <a:cs typeface="Tahoma"/>
              </a:rPr>
              <a:t>r</a:t>
            </a:r>
            <a:r>
              <a:rPr sz="2000" b="1" spc="-16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d</a:t>
            </a:r>
            <a:r>
              <a:rPr sz="2000" b="1" spc="-80" dirty="0">
                <a:latin typeface="Tahoma"/>
                <a:cs typeface="Tahoma"/>
              </a:rPr>
              <a:t>ict</a:t>
            </a:r>
            <a:r>
              <a:rPr sz="2000" b="1" spc="-140" dirty="0">
                <a:latin typeface="Tahoma"/>
                <a:cs typeface="Tahoma"/>
              </a:rPr>
              <a:t>e</a:t>
            </a:r>
            <a:r>
              <a:rPr sz="2000" b="1" spc="-135" dirty="0">
                <a:latin typeface="Tahoma"/>
                <a:cs typeface="Tahoma"/>
              </a:rPr>
              <a:t>d</a:t>
            </a:r>
            <a:r>
              <a:rPr sz="2000" b="1" spc="-204" dirty="0">
                <a:latin typeface="Tahoma"/>
                <a:cs typeface="Tahoma"/>
              </a:rPr>
              <a:t>: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1700" b="1" spc="-55" dirty="0">
                <a:solidFill>
                  <a:srgbClr val="5B5A53"/>
                </a:solidFill>
                <a:latin typeface="Tahoma"/>
                <a:cs typeface="Tahoma"/>
              </a:rPr>
              <a:t>f</a:t>
            </a:r>
            <a:r>
              <a:rPr sz="1700" b="1" spc="-114" dirty="0">
                <a:solidFill>
                  <a:srgbClr val="5B5A53"/>
                </a:solidFill>
                <a:latin typeface="Tahoma"/>
                <a:cs typeface="Tahoma"/>
              </a:rPr>
              <a:t>e</a:t>
            </a:r>
            <a:r>
              <a:rPr sz="1700" b="1" spc="-125" dirty="0">
                <a:solidFill>
                  <a:srgbClr val="5B5A53"/>
                </a:solidFill>
                <a:latin typeface="Tahoma"/>
                <a:cs typeface="Tahoma"/>
              </a:rPr>
              <a:t>a</a:t>
            </a:r>
            <a:r>
              <a:rPr sz="1700" b="1" spc="-95" dirty="0">
                <a:solidFill>
                  <a:srgbClr val="5B5A53"/>
                </a:solidFill>
                <a:latin typeface="Tahoma"/>
                <a:cs typeface="Tahoma"/>
              </a:rPr>
              <a:t>r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874" y="1279207"/>
            <a:ext cx="120021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988800" algn="l"/>
              </a:tabLst>
            </a:pPr>
            <a:r>
              <a:rPr u="sng" spc="35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F</a:t>
            </a:r>
            <a:r>
              <a:rPr u="sng" spc="50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u</a:t>
            </a:r>
            <a:r>
              <a:rPr u="sng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t</a:t>
            </a:r>
            <a:r>
              <a:rPr u="sng" spc="-30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u</a:t>
            </a:r>
            <a:r>
              <a:rPr u="sng" spc="-85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r</a:t>
            </a:r>
            <a:r>
              <a:rPr u="sng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e</a:t>
            </a:r>
            <a:r>
              <a:rPr u="sng" spc="-310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180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W</a:t>
            </a:r>
            <a:r>
              <a:rPr u="sng" spc="40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o</a:t>
            </a:r>
            <a:r>
              <a:rPr u="sng" dirty="0">
                <a:solidFill>
                  <a:srgbClr val="282823"/>
                </a:solidFill>
                <a:uFill>
                  <a:solidFill>
                    <a:srgbClr val="7E7E7E"/>
                  </a:solidFill>
                </a:uFill>
              </a:rPr>
              <a:t>rk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50" y="2457450"/>
            <a:ext cx="552450" cy="561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17979" y="3255327"/>
            <a:ext cx="23260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14" dirty="0">
                <a:solidFill>
                  <a:srgbClr val="282823"/>
                </a:solidFill>
                <a:latin typeface="Tahoma"/>
                <a:cs typeface="Tahoma"/>
              </a:rPr>
              <a:t>Multimodal</a:t>
            </a:r>
            <a:r>
              <a:rPr sz="2150" b="1" spc="-40" dirty="0">
                <a:solidFill>
                  <a:srgbClr val="282823"/>
                </a:solidFill>
                <a:latin typeface="Tahoma"/>
                <a:cs typeface="Tahoma"/>
              </a:rPr>
              <a:t> </a:t>
            </a:r>
            <a:r>
              <a:rPr sz="2150" b="1" spc="-114" dirty="0">
                <a:solidFill>
                  <a:srgbClr val="282823"/>
                </a:solidFill>
                <a:latin typeface="Tahoma"/>
                <a:cs typeface="Tahoma"/>
              </a:rPr>
              <a:t>Fusion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979" y="3915346"/>
            <a:ext cx="2155825" cy="28676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7200"/>
              </a:lnSpc>
              <a:spcBef>
                <a:spcPts val="70"/>
              </a:spcBef>
            </a:pPr>
            <a:r>
              <a:rPr sz="1700" spc="-20" dirty="0">
                <a:solidFill>
                  <a:srgbClr val="494945"/>
                </a:solidFill>
                <a:latin typeface="Tahoma"/>
                <a:cs typeface="Tahoma"/>
              </a:rPr>
              <a:t>Integrating</a:t>
            </a:r>
            <a:r>
              <a:rPr sz="1700" spc="12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text</a:t>
            </a:r>
            <a:r>
              <a:rPr sz="1700" spc="-4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494945"/>
                </a:solidFill>
                <a:latin typeface="Tahoma"/>
                <a:cs typeface="Tahoma"/>
              </a:rPr>
              <a:t>with </a:t>
            </a:r>
            <a:r>
              <a:rPr sz="1700" spc="5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other</a:t>
            </a:r>
            <a:r>
              <a:rPr sz="1700" spc="-7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modalities,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 such </a:t>
            </a:r>
            <a:r>
              <a:rPr sz="1700" spc="-51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45" dirty="0">
                <a:solidFill>
                  <a:srgbClr val="494945"/>
                </a:solidFill>
                <a:latin typeface="Tahoma"/>
                <a:cs typeface="Tahoma"/>
              </a:rPr>
              <a:t>as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audio, </a:t>
            </a: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video,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and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facial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expressions,</a:t>
            </a:r>
            <a:r>
              <a:rPr sz="1700" spc="40" dirty="0">
                <a:solidFill>
                  <a:srgbClr val="494945"/>
                </a:solidFill>
                <a:latin typeface="Tahoma"/>
                <a:cs typeface="Tahoma"/>
              </a:rPr>
              <a:t> to </a:t>
            </a:r>
            <a:r>
              <a:rPr sz="1700" spc="4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p</a:t>
            </a:r>
            <a:r>
              <a:rPr sz="1700" spc="-15" dirty="0">
                <a:solidFill>
                  <a:srgbClr val="494945"/>
                </a:solidFill>
                <a:latin typeface="Tahoma"/>
                <a:cs typeface="Tahoma"/>
              </a:rPr>
              <a:t>r</a:t>
            </a:r>
            <a:r>
              <a:rPr sz="1700" spc="50" dirty="0">
                <a:solidFill>
                  <a:srgbClr val="494945"/>
                </a:solidFill>
                <a:latin typeface="Tahoma"/>
                <a:cs typeface="Tahoma"/>
              </a:rPr>
              <a:t>ov</a:t>
            </a:r>
            <a:r>
              <a:rPr sz="1700" spc="55" dirty="0">
                <a:solidFill>
                  <a:srgbClr val="494945"/>
                </a:solidFill>
                <a:latin typeface="Tahoma"/>
                <a:cs typeface="Tahoma"/>
              </a:rPr>
              <a:t>i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d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e</a:t>
            </a:r>
            <a:r>
              <a:rPr sz="1700" spc="-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494945"/>
                </a:solidFill>
                <a:latin typeface="Tahoma"/>
                <a:cs typeface="Tahoma"/>
              </a:rPr>
              <a:t>a</a:t>
            </a:r>
            <a:r>
              <a:rPr sz="1700" spc="-1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m</a:t>
            </a:r>
            <a:r>
              <a:rPr sz="1700" spc="40" dirty="0">
                <a:solidFill>
                  <a:srgbClr val="494945"/>
                </a:solidFill>
                <a:latin typeface="Tahoma"/>
                <a:cs typeface="Tahoma"/>
              </a:rPr>
              <a:t>o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r</a:t>
            </a: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e 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comprehensive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understanding</a:t>
            </a:r>
            <a:r>
              <a:rPr sz="1700" spc="5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494945"/>
                </a:solidFill>
                <a:latin typeface="Tahoma"/>
                <a:cs typeface="Tahoma"/>
              </a:rPr>
              <a:t>of </a:t>
            </a:r>
            <a:r>
              <a:rPr sz="1700" spc="6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emotional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494945"/>
                </a:solidFill>
                <a:latin typeface="Tahoma"/>
                <a:cs typeface="Tahoma"/>
              </a:rPr>
              <a:t>states.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0446" y="2560604"/>
            <a:ext cx="561975" cy="34642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19271" y="3255327"/>
            <a:ext cx="2146300" cy="30213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5"/>
              </a:spcBef>
            </a:pPr>
            <a:r>
              <a:rPr sz="2150" b="1" spc="-130" dirty="0">
                <a:solidFill>
                  <a:srgbClr val="282823"/>
                </a:solidFill>
                <a:latin typeface="Tahoma"/>
                <a:cs typeface="Tahoma"/>
              </a:rPr>
              <a:t>Cross-Lingual </a:t>
            </a:r>
            <a:r>
              <a:rPr sz="2150" b="1" spc="-125" dirty="0">
                <a:solidFill>
                  <a:srgbClr val="282823"/>
                </a:solidFill>
                <a:latin typeface="Tahoma"/>
                <a:cs typeface="Tahoma"/>
              </a:rPr>
              <a:t> </a:t>
            </a:r>
            <a:r>
              <a:rPr sz="2150" b="1" spc="-55" dirty="0">
                <a:solidFill>
                  <a:srgbClr val="282823"/>
                </a:solidFill>
                <a:latin typeface="Tahoma"/>
                <a:cs typeface="Tahoma"/>
              </a:rPr>
              <a:t>E</a:t>
            </a:r>
            <a:r>
              <a:rPr sz="2150" b="1" spc="-254" dirty="0">
                <a:solidFill>
                  <a:srgbClr val="282823"/>
                </a:solidFill>
                <a:latin typeface="Tahoma"/>
                <a:cs typeface="Tahoma"/>
              </a:rPr>
              <a:t>m</a:t>
            </a:r>
            <a:r>
              <a:rPr sz="2150" b="1" spc="-60" dirty="0">
                <a:solidFill>
                  <a:srgbClr val="282823"/>
                </a:solidFill>
                <a:latin typeface="Tahoma"/>
                <a:cs typeface="Tahoma"/>
              </a:rPr>
              <a:t>o</a:t>
            </a:r>
            <a:r>
              <a:rPr sz="2150" b="1" spc="-75" dirty="0">
                <a:solidFill>
                  <a:srgbClr val="282823"/>
                </a:solidFill>
                <a:latin typeface="Tahoma"/>
                <a:cs typeface="Tahoma"/>
              </a:rPr>
              <a:t>t</a:t>
            </a:r>
            <a:r>
              <a:rPr sz="2150" b="1" spc="-130" dirty="0">
                <a:solidFill>
                  <a:srgbClr val="282823"/>
                </a:solidFill>
                <a:latin typeface="Tahoma"/>
                <a:cs typeface="Tahoma"/>
              </a:rPr>
              <a:t>i</a:t>
            </a:r>
            <a:r>
              <a:rPr sz="2150" b="1" spc="-60" dirty="0">
                <a:solidFill>
                  <a:srgbClr val="282823"/>
                </a:solidFill>
                <a:latin typeface="Tahoma"/>
                <a:cs typeface="Tahoma"/>
              </a:rPr>
              <a:t>o</a:t>
            </a:r>
            <a:r>
              <a:rPr sz="2150" b="1" spc="-150" dirty="0">
                <a:solidFill>
                  <a:srgbClr val="282823"/>
                </a:solidFill>
                <a:latin typeface="Tahoma"/>
                <a:cs typeface="Tahoma"/>
              </a:rPr>
              <a:t>n</a:t>
            </a:r>
            <a:r>
              <a:rPr sz="2150" b="1" spc="-60" dirty="0">
                <a:solidFill>
                  <a:srgbClr val="282823"/>
                </a:solidFill>
                <a:latin typeface="Tahoma"/>
                <a:cs typeface="Tahoma"/>
              </a:rPr>
              <a:t> </a:t>
            </a:r>
            <a:r>
              <a:rPr sz="2150" b="1" spc="25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2150" b="1" spc="-180" dirty="0">
                <a:solidFill>
                  <a:srgbClr val="282823"/>
                </a:solidFill>
                <a:latin typeface="Tahoma"/>
                <a:cs typeface="Tahoma"/>
              </a:rPr>
              <a:t>n</a:t>
            </a:r>
            <a:r>
              <a:rPr sz="2150" b="1" spc="-170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2150" b="1" spc="-130" dirty="0">
                <a:solidFill>
                  <a:srgbClr val="282823"/>
                </a:solidFill>
                <a:latin typeface="Tahoma"/>
                <a:cs typeface="Tahoma"/>
              </a:rPr>
              <a:t>l</a:t>
            </a:r>
            <a:r>
              <a:rPr sz="2150" b="1" spc="-114" dirty="0">
                <a:solidFill>
                  <a:srgbClr val="282823"/>
                </a:solidFill>
                <a:latin typeface="Tahoma"/>
                <a:cs typeface="Tahoma"/>
              </a:rPr>
              <a:t>y</a:t>
            </a:r>
            <a:r>
              <a:rPr sz="2150" b="1" spc="-135" dirty="0">
                <a:solidFill>
                  <a:srgbClr val="282823"/>
                </a:solidFill>
                <a:latin typeface="Tahoma"/>
                <a:cs typeface="Tahoma"/>
              </a:rPr>
              <a:t>s</a:t>
            </a:r>
            <a:r>
              <a:rPr sz="2150" b="1" spc="-130" dirty="0">
                <a:solidFill>
                  <a:srgbClr val="282823"/>
                </a:solidFill>
                <a:latin typeface="Tahoma"/>
                <a:cs typeface="Tahoma"/>
              </a:rPr>
              <a:t>i</a:t>
            </a:r>
            <a:r>
              <a:rPr sz="2150" b="1" spc="-150" dirty="0">
                <a:solidFill>
                  <a:srgbClr val="282823"/>
                </a:solidFill>
                <a:latin typeface="Tahoma"/>
                <a:cs typeface="Tahoma"/>
              </a:rPr>
              <a:t>s</a:t>
            </a:r>
            <a:endParaRPr sz="2150" dirty="0">
              <a:latin typeface="Tahoma"/>
              <a:cs typeface="Tahoma"/>
            </a:endParaRPr>
          </a:p>
          <a:p>
            <a:pPr marL="52705" marR="15875">
              <a:lnSpc>
                <a:spcPct val="137700"/>
              </a:lnSpc>
              <a:spcBef>
                <a:spcPts val="1420"/>
              </a:spcBef>
            </a:pP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Developing</a:t>
            </a:r>
            <a:r>
              <a:rPr sz="1700" spc="5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models </a:t>
            </a: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that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can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effectively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494945"/>
                </a:solidFill>
                <a:latin typeface="Tahoma"/>
                <a:cs typeface="Tahoma"/>
              </a:rPr>
              <a:t>analyze</a:t>
            </a:r>
            <a:r>
              <a:rPr sz="1700" spc="1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emotional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content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across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different </a:t>
            </a:r>
            <a:r>
              <a:rPr sz="1700" spc="-25" dirty="0">
                <a:solidFill>
                  <a:srgbClr val="494945"/>
                </a:solidFill>
                <a:latin typeface="Tahoma"/>
                <a:cs typeface="Tahoma"/>
              </a:rPr>
              <a:t>languages </a:t>
            </a:r>
            <a:r>
              <a:rPr sz="1700" spc="-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and</a:t>
            </a:r>
            <a:r>
              <a:rPr sz="1700" spc="-1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cultural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contexts.</a:t>
            </a:r>
            <a:endParaRPr sz="17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200" y="2384983"/>
            <a:ext cx="500388" cy="5619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105176" y="3255327"/>
            <a:ext cx="2141220" cy="33743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129539">
              <a:lnSpc>
                <a:spcPct val="104700"/>
              </a:lnSpc>
              <a:spcBef>
                <a:spcPts val="5"/>
              </a:spcBef>
            </a:pPr>
            <a:r>
              <a:rPr sz="2150" b="1" spc="-50" dirty="0">
                <a:solidFill>
                  <a:srgbClr val="282823"/>
                </a:solidFill>
                <a:latin typeface="Tahoma"/>
                <a:cs typeface="Tahoma"/>
              </a:rPr>
              <a:t>D</a:t>
            </a:r>
            <a:r>
              <a:rPr sz="2150" b="1" spc="-55" dirty="0">
                <a:solidFill>
                  <a:srgbClr val="282823"/>
                </a:solidFill>
                <a:latin typeface="Tahoma"/>
                <a:cs typeface="Tahoma"/>
              </a:rPr>
              <a:t>i</a:t>
            </a:r>
            <a:r>
              <a:rPr sz="2150" b="1" spc="-120" dirty="0">
                <a:solidFill>
                  <a:srgbClr val="282823"/>
                </a:solidFill>
                <a:latin typeface="Tahoma"/>
                <a:cs typeface="Tahoma"/>
              </a:rPr>
              <a:t>v</a:t>
            </a:r>
            <a:r>
              <a:rPr sz="2150" b="1" spc="-150" dirty="0">
                <a:solidFill>
                  <a:srgbClr val="282823"/>
                </a:solidFill>
                <a:latin typeface="Tahoma"/>
                <a:cs typeface="Tahoma"/>
              </a:rPr>
              <a:t>e</a:t>
            </a:r>
            <a:r>
              <a:rPr sz="2150" b="1" spc="-110" dirty="0">
                <a:solidFill>
                  <a:srgbClr val="282823"/>
                </a:solidFill>
                <a:latin typeface="Tahoma"/>
                <a:cs typeface="Tahoma"/>
              </a:rPr>
              <a:t>r</a:t>
            </a:r>
            <a:r>
              <a:rPr sz="2150" b="1" spc="-135" dirty="0">
                <a:solidFill>
                  <a:srgbClr val="282823"/>
                </a:solidFill>
                <a:latin typeface="Tahoma"/>
                <a:cs typeface="Tahoma"/>
              </a:rPr>
              <a:t>s</a:t>
            </a:r>
            <a:r>
              <a:rPr sz="2150" b="1" spc="-114" dirty="0">
                <a:solidFill>
                  <a:srgbClr val="282823"/>
                </a:solidFill>
                <a:latin typeface="Tahoma"/>
                <a:cs typeface="Tahoma"/>
              </a:rPr>
              <a:t>e</a:t>
            </a:r>
            <a:r>
              <a:rPr sz="2150" b="1" spc="5" dirty="0">
                <a:solidFill>
                  <a:srgbClr val="282823"/>
                </a:solidFill>
                <a:latin typeface="Tahoma"/>
                <a:cs typeface="Tahoma"/>
              </a:rPr>
              <a:t> </a:t>
            </a:r>
            <a:r>
              <a:rPr sz="2150" b="1" spc="-90" dirty="0">
                <a:solidFill>
                  <a:srgbClr val="282823"/>
                </a:solidFill>
                <a:latin typeface="Tahoma"/>
                <a:cs typeface="Tahoma"/>
              </a:rPr>
              <a:t>D</a:t>
            </a:r>
            <a:r>
              <a:rPr sz="2150" b="1" spc="-55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2150" b="1" spc="-75" dirty="0">
                <a:solidFill>
                  <a:srgbClr val="282823"/>
                </a:solidFill>
                <a:latin typeface="Tahoma"/>
                <a:cs typeface="Tahoma"/>
              </a:rPr>
              <a:t>t</a:t>
            </a:r>
            <a:r>
              <a:rPr sz="2150" b="1" spc="-165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2150" b="1" spc="-135" dirty="0">
                <a:solidFill>
                  <a:srgbClr val="282823"/>
                </a:solidFill>
                <a:latin typeface="Tahoma"/>
                <a:cs typeface="Tahoma"/>
              </a:rPr>
              <a:t>s</a:t>
            </a:r>
            <a:r>
              <a:rPr sz="2150" b="1" spc="-150" dirty="0">
                <a:solidFill>
                  <a:srgbClr val="282823"/>
                </a:solidFill>
                <a:latin typeface="Tahoma"/>
                <a:cs typeface="Tahoma"/>
              </a:rPr>
              <a:t>e</a:t>
            </a:r>
            <a:r>
              <a:rPr sz="2150" b="1" spc="-70" dirty="0">
                <a:solidFill>
                  <a:srgbClr val="282823"/>
                </a:solidFill>
                <a:latin typeface="Tahoma"/>
                <a:cs typeface="Tahoma"/>
              </a:rPr>
              <a:t>t  </a:t>
            </a:r>
            <a:r>
              <a:rPr sz="2150" b="1" spc="-110" dirty="0">
                <a:solidFill>
                  <a:srgbClr val="282823"/>
                </a:solidFill>
                <a:latin typeface="Tahoma"/>
                <a:cs typeface="Tahoma"/>
              </a:rPr>
              <a:t>Curation</a:t>
            </a:r>
            <a:endParaRPr sz="2150" dirty="0">
              <a:latin typeface="Tahoma"/>
              <a:cs typeface="Tahoma"/>
            </a:endParaRPr>
          </a:p>
          <a:p>
            <a:pPr marL="12700" marR="5080">
              <a:lnSpc>
                <a:spcPct val="137400"/>
              </a:lnSpc>
              <a:spcBef>
                <a:spcPts val="1430"/>
              </a:spcBef>
            </a:pP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Collecting</a:t>
            </a:r>
            <a:r>
              <a:rPr sz="1700" spc="6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and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annotating</a:t>
            </a:r>
            <a:r>
              <a:rPr sz="1700" spc="5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494945"/>
                </a:solidFill>
                <a:latin typeface="Tahoma"/>
                <a:cs typeface="Tahoma"/>
              </a:rPr>
              <a:t>larger, </a:t>
            </a:r>
            <a:r>
              <a:rPr sz="1700" spc="-3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more</a:t>
            </a:r>
            <a:r>
              <a:rPr sz="1700" spc="-4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diverse</a:t>
            </a:r>
            <a:r>
              <a:rPr sz="1700" spc="-3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datasets </a:t>
            </a:r>
            <a:r>
              <a:rPr sz="1700" spc="-51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494945"/>
                </a:solidFill>
                <a:latin typeface="Tahoma"/>
                <a:cs typeface="Tahoma"/>
              </a:rPr>
              <a:t>to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capture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the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richness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and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complexity </a:t>
            </a:r>
            <a:r>
              <a:rPr sz="1700" spc="60" dirty="0">
                <a:solidFill>
                  <a:srgbClr val="494945"/>
                </a:solidFill>
                <a:latin typeface="Tahoma"/>
                <a:cs typeface="Tahoma"/>
              </a:rPr>
              <a:t>of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human </a:t>
            </a:r>
            <a:r>
              <a:rPr sz="1700" spc="-5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emotional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expression.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8934" y="201560"/>
            <a:ext cx="5312892" cy="75212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16205">
              <a:spcBef>
                <a:spcPts val="105"/>
              </a:spcBef>
            </a:pPr>
            <a:r>
              <a:rPr lang="en-US" spc="-65"/>
              <a:t>     </a:t>
            </a:r>
            <a:r>
              <a:rPr spc="-65" dirty="0"/>
              <a:t>Conclusion</a:t>
            </a:r>
            <a:endParaRPr lang="en-IN" spc="-65"/>
          </a:p>
        </p:txBody>
      </p:sp>
      <p:grpSp>
        <p:nvGrpSpPr>
          <p:cNvPr id="3" name="object 3"/>
          <p:cNvGrpSpPr/>
          <p:nvPr/>
        </p:nvGrpSpPr>
        <p:grpSpPr>
          <a:xfrm>
            <a:off x="1098551" y="3462022"/>
            <a:ext cx="4354830" cy="2621280"/>
            <a:chOff x="1098551" y="3462022"/>
            <a:chExt cx="4354830" cy="2621280"/>
          </a:xfrm>
        </p:grpSpPr>
        <p:sp>
          <p:nvSpPr>
            <p:cNvPr id="4" name="object 4"/>
            <p:cNvSpPr/>
            <p:nvPr/>
          </p:nvSpPr>
          <p:spPr>
            <a:xfrm>
              <a:off x="1331344" y="4241124"/>
              <a:ext cx="3986529" cy="1790700"/>
            </a:xfrm>
            <a:custGeom>
              <a:avLst/>
              <a:gdLst/>
              <a:ahLst/>
              <a:cxnLst/>
              <a:rect l="l" t="t" r="r" b="b"/>
              <a:pathLst>
                <a:path w="3986529" h="1790700">
                  <a:moveTo>
                    <a:pt x="3928929" y="1010885"/>
                  </a:moveTo>
                  <a:lnTo>
                    <a:pt x="3947178" y="1047285"/>
                  </a:lnTo>
                  <a:lnTo>
                    <a:pt x="3962196" y="1085516"/>
                  </a:lnTo>
                  <a:lnTo>
                    <a:pt x="3973781" y="1125282"/>
                  </a:lnTo>
                  <a:lnTo>
                    <a:pt x="3981728" y="1166287"/>
                  </a:lnTo>
                  <a:lnTo>
                    <a:pt x="3985832" y="1208234"/>
                  </a:lnTo>
                  <a:lnTo>
                    <a:pt x="3986380" y="1229469"/>
                  </a:lnTo>
                  <a:lnTo>
                    <a:pt x="3985891" y="1250828"/>
                  </a:lnTo>
                  <a:lnTo>
                    <a:pt x="3981699" y="1293771"/>
                  </a:lnTo>
                  <a:lnTo>
                    <a:pt x="3973054" y="1336767"/>
                  </a:lnTo>
                  <a:lnTo>
                    <a:pt x="3959750" y="1379521"/>
                  </a:lnTo>
                  <a:lnTo>
                    <a:pt x="3941584" y="1421736"/>
                  </a:lnTo>
                  <a:lnTo>
                    <a:pt x="3918353" y="1463114"/>
                  </a:lnTo>
                  <a:lnTo>
                    <a:pt x="3889851" y="1503361"/>
                  </a:lnTo>
                  <a:lnTo>
                    <a:pt x="3855876" y="1542180"/>
                  </a:lnTo>
                  <a:lnTo>
                    <a:pt x="3816222" y="1579274"/>
                  </a:lnTo>
                  <a:lnTo>
                    <a:pt x="3770687" y="1614347"/>
                  </a:lnTo>
                  <a:lnTo>
                    <a:pt x="3719065" y="1647103"/>
                  </a:lnTo>
                  <a:lnTo>
                    <a:pt x="3661154" y="1677245"/>
                  </a:lnTo>
                  <a:lnTo>
                    <a:pt x="3596748" y="1704477"/>
                  </a:lnTo>
                  <a:lnTo>
                    <a:pt x="3525645" y="1728502"/>
                  </a:lnTo>
                  <a:lnTo>
                    <a:pt x="3487518" y="1739220"/>
                  </a:lnTo>
                  <a:lnTo>
                    <a:pt x="3447639" y="1749026"/>
                  </a:lnTo>
                  <a:lnTo>
                    <a:pt x="3405985" y="1757881"/>
                  </a:lnTo>
                  <a:lnTo>
                    <a:pt x="3362528" y="1765750"/>
                  </a:lnTo>
                  <a:lnTo>
                    <a:pt x="3317244" y="1772594"/>
                  </a:lnTo>
                  <a:lnTo>
                    <a:pt x="3270107" y="1778378"/>
                  </a:lnTo>
                  <a:lnTo>
                    <a:pt x="3221091" y="1783064"/>
                  </a:lnTo>
                  <a:lnTo>
                    <a:pt x="3170172" y="1786615"/>
                  </a:lnTo>
                  <a:lnTo>
                    <a:pt x="3117323" y="1788994"/>
                  </a:lnTo>
                  <a:lnTo>
                    <a:pt x="3062519" y="1790164"/>
                  </a:lnTo>
                  <a:lnTo>
                    <a:pt x="3005735" y="1790088"/>
                  </a:lnTo>
                  <a:lnTo>
                    <a:pt x="2946944" y="1788729"/>
                  </a:lnTo>
                  <a:lnTo>
                    <a:pt x="2886122" y="1786050"/>
                  </a:lnTo>
                  <a:lnTo>
                    <a:pt x="2823243" y="1782013"/>
                  </a:lnTo>
                  <a:lnTo>
                    <a:pt x="2758282" y="1776582"/>
                  </a:lnTo>
                  <a:lnTo>
                    <a:pt x="2691213" y="1769720"/>
                  </a:lnTo>
                  <a:lnTo>
                    <a:pt x="2622010" y="1761389"/>
                  </a:lnTo>
                  <a:lnTo>
                    <a:pt x="2550648" y="1751554"/>
                  </a:lnTo>
                  <a:lnTo>
                    <a:pt x="2477102" y="1740175"/>
                  </a:lnTo>
                  <a:lnTo>
                    <a:pt x="2401346" y="1727217"/>
                  </a:lnTo>
                  <a:lnTo>
                    <a:pt x="2323354" y="1712643"/>
                  </a:lnTo>
                  <a:lnTo>
                    <a:pt x="2243102" y="1696415"/>
                  </a:lnTo>
                  <a:lnTo>
                    <a:pt x="2160563" y="1678497"/>
                  </a:lnTo>
                  <a:lnTo>
                    <a:pt x="2075712" y="1658850"/>
                  </a:lnTo>
                  <a:lnTo>
                    <a:pt x="1988523" y="1637440"/>
                  </a:lnTo>
                  <a:lnTo>
                    <a:pt x="1898972" y="1614227"/>
                  </a:lnTo>
                  <a:lnTo>
                    <a:pt x="1837350" y="1598878"/>
                  </a:lnTo>
                  <a:lnTo>
                    <a:pt x="1776415" y="1585703"/>
                  </a:lnTo>
                  <a:lnTo>
                    <a:pt x="1716185" y="1574596"/>
                  </a:lnTo>
                  <a:lnTo>
                    <a:pt x="1656680" y="1565453"/>
                  </a:lnTo>
                  <a:lnTo>
                    <a:pt x="1597918" y="1558168"/>
                  </a:lnTo>
                  <a:lnTo>
                    <a:pt x="1539919" y="1552635"/>
                  </a:lnTo>
                  <a:lnTo>
                    <a:pt x="1482702" y="1548748"/>
                  </a:lnTo>
                  <a:lnTo>
                    <a:pt x="1426285" y="1546403"/>
                  </a:lnTo>
                  <a:lnTo>
                    <a:pt x="1370688" y="1545493"/>
                  </a:lnTo>
                  <a:lnTo>
                    <a:pt x="1315930" y="1545913"/>
                  </a:lnTo>
                  <a:lnTo>
                    <a:pt x="1262030" y="1547557"/>
                  </a:lnTo>
                  <a:lnTo>
                    <a:pt x="1209007" y="1550320"/>
                  </a:lnTo>
                  <a:lnTo>
                    <a:pt x="1156880" y="1554096"/>
                  </a:lnTo>
                  <a:lnTo>
                    <a:pt x="1105668" y="1558780"/>
                  </a:lnTo>
                  <a:lnTo>
                    <a:pt x="1055391" y="1564266"/>
                  </a:lnTo>
                  <a:lnTo>
                    <a:pt x="1006066" y="1570449"/>
                  </a:lnTo>
                  <a:lnTo>
                    <a:pt x="957714" y="1577223"/>
                  </a:lnTo>
                  <a:lnTo>
                    <a:pt x="910354" y="1584482"/>
                  </a:lnTo>
                  <a:lnTo>
                    <a:pt x="864003" y="1592121"/>
                  </a:lnTo>
                  <a:lnTo>
                    <a:pt x="818683" y="1600035"/>
                  </a:lnTo>
                  <a:lnTo>
                    <a:pt x="774411" y="1608117"/>
                  </a:lnTo>
                  <a:lnTo>
                    <a:pt x="731206" y="1616263"/>
                  </a:lnTo>
                  <a:lnTo>
                    <a:pt x="689089" y="1624366"/>
                  </a:lnTo>
                  <a:lnTo>
                    <a:pt x="648077" y="1632322"/>
                  </a:lnTo>
                  <a:lnTo>
                    <a:pt x="608190" y="1640024"/>
                  </a:lnTo>
                  <a:lnTo>
                    <a:pt x="569447" y="1647367"/>
                  </a:lnTo>
                  <a:lnTo>
                    <a:pt x="531867" y="1654246"/>
                  </a:lnTo>
                  <a:lnTo>
                    <a:pt x="460273" y="1666188"/>
                  </a:lnTo>
                  <a:lnTo>
                    <a:pt x="393559" y="1675005"/>
                  </a:lnTo>
                  <a:lnTo>
                    <a:pt x="331879" y="1679854"/>
                  </a:lnTo>
                  <a:lnTo>
                    <a:pt x="302974" y="1680525"/>
                  </a:lnTo>
                  <a:lnTo>
                    <a:pt x="275384" y="1679888"/>
                  </a:lnTo>
                  <a:lnTo>
                    <a:pt x="224228" y="1674265"/>
                  </a:lnTo>
                  <a:lnTo>
                    <a:pt x="178563" y="1662140"/>
                  </a:lnTo>
                  <a:lnTo>
                    <a:pt x="138542" y="1642668"/>
                  </a:lnTo>
                  <a:lnTo>
                    <a:pt x="104317" y="1615005"/>
                  </a:lnTo>
                  <a:lnTo>
                    <a:pt x="76040" y="1578306"/>
                  </a:lnTo>
                  <a:lnTo>
                    <a:pt x="53864" y="1531727"/>
                  </a:lnTo>
                  <a:lnTo>
                    <a:pt x="41196" y="1494830"/>
                  </a:lnTo>
                  <a:lnTo>
                    <a:pt x="30286" y="1457809"/>
                  </a:lnTo>
                  <a:lnTo>
                    <a:pt x="21104" y="1420691"/>
                  </a:lnTo>
                  <a:lnTo>
                    <a:pt x="7796" y="1346269"/>
                  </a:lnTo>
                  <a:lnTo>
                    <a:pt x="1018" y="1271775"/>
                  </a:lnTo>
                  <a:lnTo>
                    <a:pt x="0" y="1234566"/>
                  </a:lnTo>
                  <a:lnTo>
                    <a:pt x="519" y="1197418"/>
                  </a:lnTo>
                  <a:lnTo>
                    <a:pt x="6046" y="1123411"/>
                  </a:lnTo>
                  <a:lnTo>
                    <a:pt x="17346" y="1049964"/>
                  </a:lnTo>
                  <a:lnTo>
                    <a:pt x="34168" y="977287"/>
                  </a:lnTo>
                  <a:lnTo>
                    <a:pt x="56259" y="905591"/>
                  </a:lnTo>
                  <a:lnTo>
                    <a:pt x="83366" y="835088"/>
                  </a:lnTo>
                  <a:lnTo>
                    <a:pt x="115238" y="765988"/>
                  </a:lnTo>
                  <a:lnTo>
                    <a:pt x="132881" y="732029"/>
                  </a:lnTo>
                  <a:lnTo>
                    <a:pt x="151621" y="698501"/>
                  </a:lnTo>
                  <a:lnTo>
                    <a:pt x="171426" y="665429"/>
                  </a:lnTo>
                  <a:lnTo>
                    <a:pt x="192265" y="632839"/>
                  </a:lnTo>
                  <a:lnTo>
                    <a:pt x="214105" y="600758"/>
                  </a:lnTo>
                  <a:lnTo>
                    <a:pt x="236916" y="569213"/>
                  </a:lnTo>
                  <a:lnTo>
                    <a:pt x="260665" y="538228"/>
                  </a:lnTo>
                  <a:lnTo>
                    <a:pt x="285321" y="507832"/>
                  </a:lnTo>
                  <a:lnTo>
                    <a:pt x="310853" y="478050"/>
                  </a:lnTo>
                  <a:lnTo>
                    <a:pt x="337229" y="448909"/>
                  </a:lnTo>
                  <a:lnTo>
                    <a:pt x="364418" y="420434"/>
                  </a:lnTo>
                  <a:lnTo>
                    <a:pt x="392388" y="392653"/>
                  </a:lnTo>
                  <a:lnTo>
                    <a:pt x="421107" y="365591"/>
                  </a:lnTo>
                  <a:lnTo>
                    <a:pt x="450544" y="339275"/>
                  </a:lnTo>
                  <a:lnTo>
                    <a:pt x="480668" y="313732"/>
                  </a:lnTo>
                  <a:lnTo>
                    <a:pt x="511446" y="288987"/>
                  </a:lnTo>
                  <a:lnTo>
                    <a:pt x="542848" y="265068"/>
                  </a:lnTo>
                  <a:lnTo>
                    <a:pt x="574841" y="242000"/>
                  </a:lnTo>
                  <a:lnTo>
                    <a:pt x="607395" y="219809"/>
                  </a:lnTo>
                  <a:lnTo>
                    <a:pt x="640478" y="198523"/>
                  </a:lnTo>
                  <a:lnTo>
                    <a:pt x="674057" y="178166"/>
                  </a:lnTo>
                  <a:lnTo>
                    <a:pt x="708102" y="158767"/>
                  </a:lnTo>
                  <a:lnTo>
                    <a:pt x="742581" y="140351"/>
                  </a:lnTo>
                  <a:lnTo>
                    <a:pt x="777463" y="122944"/>
                  </a:lnTo>
                  <a:lnTo>
                    <a:pt x="812716" y="106573"/>
                  </a:lnTo>
                  <a:lnTo>
                    <a:pt x="848308" y="91265"/>
                  </a:lnTo>
                  <a:lnTo>
                    <a:pt x="884208" y="77044"/>
                  </a:lnTo>
                  <a:lnTo>
                    <a:pt x="920384" y="63939"/>
                  </a:lnTo>
                  <a:lnTo>
                    <a:pt x="956805" y="51975"/>
                  </a:lnTo>
                  <a:lnTo>
                    <a:pt x="993439" y="41178"/>
                  </a:lnTo>
                  <a:lnTo>
                    <a:pt x="1067222" y="23193"/>
                  </a:lnTo>
                  <a:lnTo>
                    <a:pt x="1141478" y="10194"/>
                  </a:lnTo>
                  <a:lnTo>
                    <a:pt x="1215957" y="2393"/>
                  </a:lnTo>
                  <a:lnTo>
                    <a:pt x="1290406" y="0"/>
                  </a:lnTo>
                  <a:lnTo>
                    <a:pt x="1327540" y="897"/>
                  </a:lnTo>
                  <a:lnTo>
                    <a:pt x="1401470" y="7010"/>
                  </a:lnTo>
                  <a:lnTo>
                    <a:pt x="1474739" y="19059"/>
                  </a:lnTo>
                  <a:lnTo>
                    <a:pt x="1547095" y="37254"/>
                  </a:lnTo>
                  <a:lnTo>
                    <a:pt x="1618285" y="61805"/>
                  </a:lnTo>
                  <a:lnTo>
                    <a:pt x="1688057" y="92923"/>
                  </a:lnTo>
                  <a:lnTo>
                    <a:pt x="1722332" y="111011"/>
                  </a:lnTo>
                  <a:lnTo>
                    <a:pt x="1756158" y="130819"/>
                  </a:lnTo>
                  <a:lnTo>
                    <a:pt x="1789504" y="152375"/>
                  </a:lnTo>
                  <a:lnTo>
                    <a:pt x="1822337" y="175705"/>
                  </a:lnTo>
                  <a:lnTo>
                    <a:pt x="1854626" y="200834"/>
                  </a:lnTo>
                  <a:lnTo>
                    <a:pt x="1886341" y="227790"/>
                  </a:lnTo>
                  <a:lnTo>
                    <a:pt x="1917448" y="256598"/>
                  </a:lnTo>
                  <a:lnTo>
                    <a:pt x="1955630" y="292105"/>
                  </a:lnTo>
                  <a:lnTo>
                    <a:pt x="1994128" y="325245"/>
                  </a:lnTo>
                  <a:lnTo>
                    <a:pt x="2032918" y="356104"/>
                  </a:lnTo>
                  <a:lnTo>
                    <a:pt x="2071977" y="384767"/>
                  </a:lnTo>
                  <a:lnTo>
                    <a:pt x="2111283" y="411321"/>
                  </a:lnTo>
                  <a:lnTo>
                    <a:pt x="2150813" y="435851"/>
                  </a:lnTo>
                  <a:lnTo>
                    <a:pt x="2190544" y="458442"/>
                  </a:lnTo>
                  <a:lnTo>
                    <a:pt x="2230453" y="479182"/>
                  </a:lnTo>
                  <a:lnTo>
                    <a:pt x="2270518" y="498154"/>
                  </a:lnTo>
                  <a:lnTo>
                    <a:pt x="2310715" y="515445"/>
                  </a:lnTo>
                  <a:lnTo>
                    <a:pt x="2351021" y="531141"/>
                  </a:lnTo>
                  <a:lnTo>
                    <a:pt x="2391415" y="545327"/>
                  </a:lnTo>
                  <a:lnTo>
                    <a:pt x="2431873" y="558090"/>
                  </a:lnTo>
                  <a:lnTo>
                    <a:pt x="2472371" y="569513"/>
                  </a:lnTo>
                  <a:lnTo>
                    <a:pt x="2512889" y="579685"/>
                  </a:lnTo>
                  <a:lnTo>
                    <a:pt x="2553401" y="588689"/>
                  </a:lnTo>
                  <a:lnTo>
                    <a:pt x="2593887" y="596613"/>
                  </a:lnTo>
                  <a:lnTo>
                    <a:pt x="2634322" y="603540"/>
                  </a:lnTo>
                  <a:lnTo>
                    <a:pt x="2674685" y="609558"/>
                  </a:lnTo>
                  <a:lnTo>
                    <a:pt x="2714952" y="614752"/>
                  </a:lnTo>
                  <a:lnTo>
                    <a:pt x="2755100" y="619208"/>
                  </a:lnTo>
                  <a:lnTo>
                    <a:pt x="2795107" y="623011"/>
                  </a:lnTo>
                  <a:lnTo>
                    <a:pt x="2834950" y="626247"/>
                  </a:lnTo>
                  <a:lnTo>
                    <a:pt x="2874605" y="629002"/>
                  </a:lnTo>
                  <a:lnTo>
                    <a:pt x="2914051" y="631362"/>
                  </a:lnTo>
                  <a:lnTo>
                    <a:pt x="2953264" y="633411"/>
                  </a:lnTo>
                  <a:lnTo>
                    <a:pt x="2992222" y="635237"/>
                  </a:lnTo>
                  <a:lnTo>
                    <a:pt x="3030901" y="636924"/>
                  </a:lnTo>
                  <a:lnTo>
                    <a:pt x="3069279" y="638558"/>
                  </a:lnTo>
                  <a:lnTo>
                    <a:pt x="3107334" y="640225"/>
                  </a:lnTo>
                  <a:lnTo>
                    <a:pt x="3182379" y="644002"/>
                  </a:lnTo>
                  <a:lnTo>
                    <a:pt x="3255854" y="648939"/>
                  </a:lnTo>
                  <a:lnTo>
                    <a:pt x="3327577" y="655722"/>
                  </a:lnTo>
                  <a:lnTo>
                    <a:pt x="3397365" y="665036"/>
                  </a:lnTo>
                  <a:lnTo>
                    <a:pt x="3465035" y="677569"/>
                  </a:lnTo>
                  <a:lnTo>
                    <a:pt x="3530405" y="694004"/>
                  </a:lnTo>
                  <a:lnTo>
                    <a:pt x="3593292" y="715028"/>
                  </a:lnTo>
                  <a:lnTo>
                    <a:pt x="3653514" y="741326"/>
                  </a:lnTo>
                  <a:lnTo>
                    <a:pt x="3710888" y="773585"/>
                  </a:lnTo>
                  <a:lnTo>
                    <a:pt x="3765231" y="812488"/>
                  </a:lnTo>
                  <a:lnTo>
                    <a:pt x="3816360" y="858724"/>
                  </a:lnTo>
                  <a:lnTo>
                    <a:pt x="3864094" y="912976"/>
                  </a:lnTo>
                  <a:lnTo>
                    <a:pt x="3908250" y="975930"/>
                  </a:lnTo>
                  <a:lnTo>
                    <a:pt x="3928929" y="1010885"/>
                  </a:lnTo>
                  <a:close/>
                </a:path>
              </a:pathLst>
            </a:custGeom>
            <a:ln w="3175">
              <a:solidFill>
                <a:srgbClr val="E3E3E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2110" y="4464292"/>
              <a:ext cx="3947160" cy="1618615"/>
            </a:xfrm>
            <a:custGeom>
              <a:avLst/>
              <a:gdLst/>
              <a:ahLst/>
              <a:cxnLst/>
              <a:rect l="l" t="t" r="r" b="b"/>
              <a:pathLst>
                <a:path w="3947160" h="1618614">
                  <a:moveTo>
                    <a:pt x="1973516" y="0"/>
                  </a:moveTo>
                  <a:lnTo>
                    <a:pt x="1922988" y="586"/>
                  </a:lnTo>
                  <a:lnTo>
                    <a:pt x="1872770" y="2334"/>
                  </a:lnTo>
                  <a:lnTo>
                    <a:pt x="1822876" y="5232"/>
                  </a:lnTo>
                  <a:lnTo>
                    <a:pt x="1773323" y="9265"/>
                  </a:lnTo>
                  <a:lnTo>
                    <a:pt x="1724124" y="14419"/>
                  </a:lnTo>
                  <a:lnTo>
                    <a:pt x="1675295" y="20680"/>
                  </a:lnTo>
                  <a:lnTo>
                    <a:pt x="1626851" y="28035"/>
                  </a:lnTo>
                  <a:lnTo>
                    <a:pt x="1578806" y="36469"/>
                  </a:lnTo>
                  <a:lnTo>
                    <a:pt x="1531175" y="45969"/>
                  </a:lnTo>
                  <a:lnTo>
                    <a:pt x="1483974" y="56521"/>
                  </a:lnTo>
                  <a:lnTo>
                    <a:pt x="1437216" y="68111"/>
                  </a:lnTo>
                  <a:lnTo>
                    <a:pt x="1390918" y="80725"/>
                  </a:lnTo>
                  <a:lnTo>
                    <a:pt x="1345093" y="94349"/>
                  </a:lnTo>
                  <a:lnTo>
                    <a:pt x="1299757" y="108969"/>
                  </a:lnTo>
                  <a:lnTo>
                    <a:pt x="1254925" y="124572"/>
                  </a:lnTo>
                  <a:lnTo>
                    <a:pt x="1210611" y="141143"/>
                  </a:lnTo>
                  <a:lnTo>
                    <a:pt x="1166831" y="158669"/>
                  </a:lnTo>
                  <a:lnTo>
                    <a:pt x="1123598" y="177136"/>
                  </a:lnTo>
                  <a:lnTo>
                    <a:pt x="1080929" y="196530"/>
                  </a:lnTo>
                  <a:lnTo>
                    <a:pt x="1038838" y="216837"/>
                  </a:lnTo>
                  <a:lnTo>
                    <a:pt x="997340" y="238043"/>
                  </a:lnTo>
                  <a:lnTo>
                    <a:pt x="956449" y="260134"/>
                  </a:lnTo>
                  <a:lnTo>
                    <a:pt x="916182" y="283097"/>
                  </a:lnTo>
                  <a:lnTo>
                    <a:pt x="876551" y="306917"/>
                  </a:lnTo>
                  <a:lnTo>
                    <a:pt x="837573" y="331581"/>
                  </a:lnTo>
                  <a:lnTo>
                    <a:pt x="799263" y="357075"/>
                  </a:lnTo>
                  <a:lnTo>
                    <a:pt x="761635" y="383385"/>
                  </a:lnTo>
                  <a:lnTo>
                    <a:pt x="724703" y="410497"/>
                  </a:lnTo>
                  <a:lnTo>
                    <a:pt x="688484" y="438397"/>
                  </a:lnTo>
                  <a:lnTo>
                    <a:pt x="652991" y="467071"/>
                  </a:lnTo>
                  <a:lnTo>
                    <a:pt x="618240" y="496506"/>
                  </a:lnTo>
                  <a:lnTo>
                    <a:pt x="584246" y="526688"/>
                  </a:lnTo>
                  <a:lnTo>
                    <a:pt x="551023" y="557602"/>
                  </a:lnTo>
                  <a:lnTo>
                    <a:pt x="518587" y="589235"/>
                  </a:lnTo>
                  <a:lnTo>
                    <a:pt x="486951" y="621572"/>
                  </a:lnTo>
                  <a:lnTo>
                    <a:pt x="456132" y="654601"/>
                  </a:lnTo>
                  <a:lnTo>
                    <a:pt x="426144" y="688308"/>
                  </a:lnTo>
                  <a:lnTo>
                    <a:pt x="397002" y="722677"/>
                  </a:lnTo>
                  <a:lnTo>
                    <a:pt x="368720" y="757696"/>
                  </a:lnTo>
                  <a:lnTo>
                    <a:pt x="341315" y="793350"/>
                  </a:lnTo>
                  <a:lnTo>
                    <a:pt x="314799" y="829627"/>
                  </a:lnTo>
                  <a:lnTo>
                    <a:pt x="289189" y="866511"/>
                  </a:lnTo>
                  <a:lnTo>
                    <a:pt x="264500" y="903989"/>
                  </a:lnTo>
                  <a:lnTo>
                    <a:pt x="240745" y="942047"/>
                  </a:lnTo>
                  <a:lnTo>
                    <a:pt x="217941" y="980671"/>
                  </a:lnTo>
                  <a:lnTo>
                    <a:pt x="196101" y="1019848"/>
                  </a:lnTo>
                  <a:lnTo>
                    <a:pt x="175242" y="1059563"/>
                  </a:lnTo>
                  <a:lnTo>
                    <a:pt x="155377" y="1099802"/>
                  </a:lnTo>
                  <a:lnTo>
                    <a:pt x="136521" y="1140552"/>
                  </a:lnTo>
                  <a:lnTo>
                    <a:pt x="118690" y="1181800"/>
                  </a:lnTo>
                  <a:lnTo>
                    <a:pt x="101898" y="1223530"/>
                  </a:lnTo>
                  <a:lnTo>
                    <a:pt x="86161" y="1265729"/>
                  </a:lnTo>
                  <a:lnTo>
                    <a:pt x="71493" y="1308383"/>
                  </a:lnTo>
                  <a:lnTo>
                    <a:pt x="57908" y="1351479"/>
                  </a:lnTo>
                  <a:lnTo>
                    <a:pt x="45423" y="1395002"/>
                  </a:lnTo>
                  <a:lnTo>
                    <a:pt x="34051" y="1438939"/>
                  </a:lnTo>
                  <a:lnTo>
                    <a:pt x="23808" y="1483275"/>
                  </a:lnTo>
                  <a:lnTo>
                    <a:pt x="14709" y="1527997"/>
                  </a:lnTo>
                  <a:lnTo>
                    <a:pt x="6767" y="1573092"/>
                  </a:lnTo>
                  <a:lnTo>
                    <a:pt x="0" y="1618544"/>
                  </a:lnTo>
                  <a:lnTo>
                    <a:pt x="3947165" y="1618544"/>
                  </a:lnTo>
                  <a:lnTo>
                    <a:pt x="3940393" y="1573092"/>
                  </a:lnTo>
                  <a:lnTo>
                    <a:pt x="3932447" y="1527997"/>
                  </a:lnTo>
                  <a:lnTo>
                    <a:pt x="3923343" y="1483275"/>
                  </a:lnTo>
                  <a:lnTo>
                    <a:pt x="3913096" y="1438939"/>
                  </a:lnTo>
                  <a:lnTo>
                    <a:pt x="3901720" y="1395002"/>
                  </a:lnTo>
                  <a:lnTo>
                    <a:pt x="3889231" y="1351479"/>
                  </a:lnTo>
                  <a:lnTo>
                    <a:pt x="3875642" y="1308383"/>
                  </a:lnTo>
                  <a:lnTo>
                    <a:pt x="3860970" y="1265729"/>
                  </a:lnTo>
                  <a:lnTo>
                    <a:pt x="3845228" y="1223530"/>
                  </a:lnTo>
                  <a:lnTo>
                    <a:pt x="3828433" y="1181800"/>
                  </a:lnTo>
                  <a:lnTo>
                    <a:pt x="3810598" y="1140552"/>
                  </a:lnTo>
                  <a:lnTo>
                    <a:pt x="3791738" y="1099802"/>
                  </a:lnTo>
                  <a:lnTo>
                    <a:pt x="3771870" y="1059563"/>
                  </a:lnTo>
                  <a:lnTo>
                    <a:pt x="3751006" y="1019848"/>
                  </a:lnTo>
                  <a:lnTo>
                    <a:pt x="3729163" y="980671"/>
                  </a:lnTo>
                  <a:lnTo>
                    <a:pt x="3706355" y="942047"/>
                  </a:lnTo>
                  <a:lnTo>
                    <a:pt x="3682597" y="903989"/>
                  </a:lnTo>
                  <a:lnTo>
                    <a:pt x="3657904" y="866511"/>
                  </a:lnTo>
                  <a:lnTo>
                    <a:pt x="3632290" y="829627"/>
                  </a:lnTo>
                  <a:lnTo>
                    <a:pt x="3605772" y="793350"/>
                  </a:lnTo>
                  <a:lnTo>
                    <a:pt x="3578363" y="757696"/>
                  </a:lnTo>
                  <a:lnTo>
                    <a:pt x="3550078" y="722677"/>
                  </a:lnTo>
                  <a:lnTo>
                    <a:pt x="3520933" y="688308"/>
                  </a:lnTo>
                  <a:lnTo>
                    <a:pt x="3490941" y="654601"/>
                  </a:lnTo>
                  <a:lnTo>
                    <a:pt x="3460119" y="621572"/>
                  </a:lnTo>
                  <a:lnTo>
                    <a:pt x="3428481" y="589235"/>
                  </a:lnTo>
                  <a:lnTo>
                    <a:pt x="3396042" y="557602"/>
                  </a:lnTo>
                  <a:lnTo>
                    <a:pt x="3362816" y="526688"/>
                  </a:lnTo>
                  <a:lnTo>
                    <a:pt x="3328820" y="496506"/>
                  </a:lnTo>
                  <a:lnTo>
                    <a:pt x="3294066" y="467071"/>
                  </a:lnTo>
                  <a:lnTo>
                    <a:pt x="3258571" y="438397"/>
                  </a:lnTo>
                  <a:lnTo>
                    <a:pt x="3222349" y="410497"/>
                  </a:lnTo>
                  <a:lnTo>
                    <a:pt x="3185416" y="383385"/>
                  </a:lnTo>
                  <a:lnTo>
                    <a:pt x="3147785" y="357075"/>
                  </a:lnTo>
                  <a:lnTo>
                    <a:pt x="3109473" y="331581"/>
                  </a:lnTo>
                  <a:lnTo>
                    <a:pt x="3070493" y="306917"/>
                  </a:lnTo>
                  <a:lnTo>
                    <a:pt x="3030861" y="283097"/>
                  </a:lnTo>
                  <a:lnTo>
                    <a:pt x="2990591" y="260134"/>
                  </a:lnTo>
                  <a:lnTo>
                    <a:pt x="2949699" y="238043"/>
                  </a:lnTo>
                  <a:lnTo>
                    <a:pt x="2908199" y="216837"/>
                  </a:lnTo>
                  <a:lnTo>
                    <a:pt x="2866107" y="196530"/>
                  </a:lnTo>
                  <a:lnTo>
                    <a:pt x="2823436" y="177136"/>
                  </a:lnTo>
                  <a:lnTo>
                    <a:pt x="2780203" y="158669"/>
                  </a:lnTo>
                  <a:lnTo>
                    <a:pt x="2736421" y="141143"/>
                  </a:lnTo>
                  <a:lnTo>
                    <a:pt x="2692107" y="124572"/>
                  </a:lnTo>
                  <a:lnTo>
                    <a:pt x="2647273" y="108969"/>
                  </a:lnTo>
                  <a:lnTo>
                    <a:pt x="2601937" y="94349"/>
                  </a:lnTo>
                  <a:lnTo>
                    <a:pt x="2556112" y="80725"/>
                  </a:lnTo>
                  <a:lnTo>
                    <a:pt x="2509813" y="68111"/>
                  </a:lnTo>
                  <a:lnTo>
                    <a:pt x="2463055" y="56521"/>
                  </a:lnTo>
                  <a:lnTo>
                    <a:pt x="2415853" y="45969"/>
                  </a:lnTo>
                  <a:lnTo>
                    <a:pt x="2368222" y="36469"/>
                  </a:lnTo>
                  <a:lnTo>
                    <a:pt x="2320177" y="28035"/>
                  </a:lnTo>
                  <a:lnTo>
                    <a:pt x="2271733" y="20680"/>
                  </a:lnTo>
                  <a:lnTo>
                    <a:pt x="2222905" y="14419"/>
                  </a:lnTo>
                  <a:lnTo>
                    <a:pt x="2173706" y="9265"/>
                  </a:lnTo>
                  <a:lnTo>
                    <a:pt x="2124154" y="5232"/>
                  </a:lnTo>
                  <a:lnTo>
                    <a:pt x="2074261" y="2334"/>
                  </a:lnTo>
                  <a:lnTo>
                    <a:pt x="2024044" y="586"/>
                  </a:lnTo>
                  <a:lnTo>
                    <a:pt x="1973516" y="0"/>
                  </a:lnTo>
                  <a:close/>
                </a:path>
              </a:pathLst>
            </a:custGeom>
            <a:solidFill>
              <a:srgbClr val="F6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6058" y="3637314"/>
              <a:ext cx="1697989" cy="2356485"/>
            </a:xfrm>
            <a:custGeom>
              <a:avLst/>
              <a:gdLst/>
              <a:ahLst/>
              <a:cxnLst/>
              <a:rect l="l" t="t" r="r" b="b"/>
              <a:pathLst>
                <a:path w="1697989" h="2356485">
                  <a:moveTo>
                    <a:pt x="1565633" y="0"/>
                  </a:moveTo>
                  <a:lnTo>
                    <a:pt x="130432" y="0"/>
                  </a:lnTo>
                  <a:lnTo>
                    <a:pt x="79616" y="10230"/>
                  </a:lnTo>
                  <a:lnTo>
                    <a:pt x="38162" y="38132"/>
                  </a:lnTo>
                  <a:lnTo>
                    <a:pt x="10234" y="79518"/>
                  </a:lnTo>
                  <a:lnTo>
                    <a:pt x="0" y="130204"/>
                  </a:lnTo>
                  <a:lnTo>
                    <a:pt x="0" y="2241526"/>
                  </a:lnTo>
                  <a:lnTo>
                    <a:pt x="8997" y="2286122"/>
                  </a:lnTo>
                  <a:lnTo>
                    <a:pt x="33543" y="2322539"/>
                  </a:lnTo>
                  <a:lnTo>
                    <a:pt x="69966" y="2347091"/>
                  </a:lnTo>
                  <a:lnTo>
                    <a:pt x="114596" y="2356094"/>
                  </a:lnTo>
                  <a:lnTo>
                    <a:pt x="1609624" y="2356094"/>
                  </a:lnTo>
                  <a:lnTo>
                    <a:pt x="1643844" y="2349191"/>
                  </a:lnTo>
                  <a:lnTo>
                    <a:pt x="1671734" y="2330366"/>
                  </a:lnTo>
                  <a:lnTo>
                    <a:pt x="1690509" y="2302444"/>
                  </a:lnTo>
                  <a:lnTo>
                    <a:pt x="1697386" y="2268249"/>
                  </a:lnTo>
                  <a:lnTo>
                    <a:pt x="1697386" y="131744"/>
                  </a:lnTo>
                  <a:lnTo>
                    <a:pt x="1690673" y="90172"/>
                  </a:lnTo>
                  <a:lnTo>
                    <a:pt x="1671977" y="54015"/>
                  </a:lnTo>
                  <a:lnTo>
                    <a:pt x="1643462" y="25470"/>
                  </a:lnTo>
                  <a:lnTo>
                    <a:pt x="1607293" y="6733"/>
                  </a:lnTo>
                  <a:lnTo>
                    <a:pt x="1565633" y="0"/>
                  </a:lnTo>
                  <a:close/>
                </a:path>
              </a:pathLst>
            </a:custGeom>
            <a:solidFill>
              <a:srgbClr val="D3D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785" y="3790943"/>
              <a:ext cx="1428115" cy="2074545"/>
            </a:xfrm>
            <a:custGeom>
              <a:avLst/>
              <a:gdLst/>
              <a:ahLst/>
              <a:cxnLst/>
              <a:rect l="l" t="t" r="r" b="b"/>
              <a:pathLst>
                <a:path w="1428114" h="2074545">
                  <a:moveTo>
                    <a:pt x="1427986" y="0"/>
                  </a:moveTo>
                  <a:lnTo>
                    <a:pt x="0" y="0"/>
                  </a:lnTo>
                  <a:lnTo>
                    <a:pt x="0" y="2074217"/>
                  </a:lnTo>
                  <a:lnTo>
                    <a:pt x="1427986" y="2074217"/>
                  </a:lnTo>
                  <a:lnTo>
                    <a:pt x="1427986" y="0"/>
                  </a:lnTo>
                  <a:close/>
                </a:path>
              </a:pathLst>
            </a:custGeom>
            <a:solidFill>
              <a:srgbClr val="F6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81785" y="3791053"/>
              <a:ext cx="1431925" cy="2054225"/>
            </a:xfrm>
            <a:custGeom>
              <a:avLst/>
              <a:gdLst/>
              <a:ahLst/>
              <a:cxnLst/>
              <a:rect l="l" t="t" r="r" b="b"/>
              <a:pathLst>
                <a:path w="1431925" h="2054225">
                  <a:moveTo>
                    <a:pt x="1427942" y="0"/>
                  </a:moveTo>
                  <a:lnTo>
                    <a:pt x="188060" y="6158"/>
                  </a:lnTo>
                  <a:lnTo>
                    <a:pt x="0" y="2054049"/>
                  </a:lnTo>
                  <a:lnTo>
                    <a:pt x="218080" y="2052289"/>
                  </a:lnTo>
                  <a:lnTo>
                    <a:pt x="431869" y="2048871"/>
                  </a:lnTo>
                  <a:lnTo>
                    <a:pt x="640552" y="2043477"/>
                  </a:lnTo>
                  <a:lnTo>
                    <a:pt x="793222" y="2037944"/>
                  </a:lnTo>
                  <a:lnTo>
                    <a:pt x="942218" y="2030986"/>
                  </a:lnTo>
                  <a:lnTo>
                    <a:pt x="1087195" y="2022470"/>
                  </a:lnTo>
                  <a:lnTo>
                    <a:pt x="1181443" y="2015862"/>
                  </a:lnTo>
                  <a:lnTo>
                    <a:pt x="1273651" y="2008461"/>
                  </a:lnTo>
                  <a:lnTo>
                    <a:pt x="1363715" y="2000229"/>
                  </a:lnTo>
                  <a:lnTo>
                    <a:pt x="1376482" y="1962251"/>
                  </a:lnTo>
                  <a:lnTo>
                    <a:pt x="1387600" y="1913575"/>
                  </a:lnTo>
                  <a:lnTo>
                    <a:pt x="1397177" y="1854895"/>
                  </a:lnTo>
                  <a:lnTo>
                    <a:pt x="1405320" y="1786906"/>
                  </a:lnTo>
                  <a:lnTo>
                    <a:pt x="1412136" y="1710303"/>
                  </a:lnTo>
                  <a:lnTo>
                    <a:pt x="1415080" y="1668988"/>
                  </a:lnTo>
                  <a:lnTo>
                    <a:pt x="1420106" y="1580766"/>
                  </a:lnTo>
                  <a:lnTo>
                    <a:pt x="1424073" y="1485668"/>
                  </a:lnTo>
                  <a:lnTo>
                    <a:pt x="1427088" y="1384386"/>
                  </a:lnTo>
                  <a:lnTo>
                    <a:pt x="1429258" y="1277617"/>
                  </a:lnTo>
                  <a:lnTo>
                    <a:pt x="1431162" y="1108694"/>
                  </a:lnTo>
                  <a:lnTo>
                    <a:pt x="1431741" y="870741"/>
                  </a:lnTo>
                  <a:lnTo>
                    <a:pt x="1427942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2602" y="3791053"/>
              <a:ext cx="1515110" cy="2027555"/>
            </a:xfrm>
            <a:custGeom>
              <a:avLst/>
              <a:gdLst/>
              <a:ahLst/>
              <a:cxnLst/>
              <a:rect l="l" t="t" r="r" b="b"/>
              <a:pathLst>
                <a:path w="1515110" h="2027554">
                  <a:moveTo>
                    <a:pt x="79183" y="0"/>
                  </a:moveTo>
                  <a:lnTo>
                    <a:pt x="52933" y="1016853"/>
                  </a:lnTo>
                  <a:lnTo>
                    <a:pt x="39688" y="1376312"/>
                  </a:lnTo>
                  <a:lnTo>
                    <a:pt x="28425" y="1612019"/>
                  </a:lnTo>
                  <a:lnTo>
                    <a:pt x="18090" y="1785166"/>
                  </a:lnTo>
                  <a:lnTo>
                    <a:pt x="9460" y="1904813"/>
                  </a:lnTo>
                  <a:lnTo>
                    <a:pt x="0" y="2014833"/>
                  </a:lnTo>
                  <a:lnTo>
                    <a:pt x="76520" y="2019889"/>
                  </a:lnTo>
                  <a:lnTo>
                    <a:pt x="155938" y="2023787"/>
                  </a:lnTo>
                  <a:lnTo>
                    <a:pt x="238569" y="2026371"/>
                  </a:lnTo>
                  <a:lnTo>
                    <a:pt x="324724" y="2027486"/>
                  </a:lnTo>
                  <a:lnTo>
                    <a:pt x="414717" y="2026974"/>
                  </a:lnTo>
                  <a:lnTo>
                    <a:pt x="508862" y="2024680"/>
                  </a:lnTo>
                  <a:lnTo>
                    <a:pt x="557589" y="2022816"/>
                  </a:lnTo>
                  <a:lnTo>
                    <a:pt x="607471" y="2020447"/>
                  </a:lnTo>
                  <a:lnTo>
                    <a:pt x="658548" y="2017554"/>
                  </a:lnTo>
                  <a:lnTo>
                    <a:pt x="710858" y="2014118"/>
                  </a:lnTo>
                  <a:lnTo>
                    <a:pt x="764442" y="2010119"/>
                  </a:lnTo>
                  <a:lnTo>
                    <a:pt x="819337" y="2005537"/>
                  </a:lnTo>
                  <a:lnTo>
                    <a:pt x="875583" y="2000353"/>
                  </a:lnTo>
                  <a:lnTo>
                    <a:pt x="933220" y="1994548"/>
                  </a:lnTo>
                  <a:lnTo>
                    <a:pt x="992286" y="1988102"/>
                  </a:lnTo>
                  <a:lnTo>
                    <a:pt x="1052820" y="1980994"/>
                  </a:lnTo>
                  <a:lnTo>
                    <a:pt x="1114863" y="1973207"/>
                  </a:lnTo>
                  <a:lnTo>
                    <a:pt x="1178452" y="1964719"/>
                  </a:lnTo>
                  <a:lnTo>
                    <a:pt x="1243627" y="1955513"/>
                  </a:lnTo>
                  <a:lnTo>
                    <a:pt x="1310427" y="1945567"/>
                  </a:lnTo>
                  <a:lnTo>
                    <a:pt x="1378892" y="1934863"/>
                  </a:lnTo>
                  <a:lnTo>
                    <a:pt x="1400322" y="1877332"/>
                  </a:lnTo>
                  <a:lnTo>
                    <a:pt x="1419472" y="1813482"/>
                  </a:lnTo>
                  <a:lnTo>
                    <a:pt x="1436461" y="1743605"/>
                  </a:lnTo>
                  <a:lnTo>
                    <a:pt x="1451407" y="1667998"/>
                  </a:lnTo>
                  <a:lnTo>
                    <a:pt x="1458151" y="1628138"/>
                  </a:lnTo>
                  <a:lnTo>
                    <a:pt x="1464429" y="1586955"/>
                  </a:lnTo>
                  <a:lnTo>
                    <a:pt x="1470256" y="1544487"/>
                  </a:lnTo>
                  <a:lnTo>
                    <a:pt x="1475646" y="1500770"/>
                  </a:lnTo>
                  <a:lnTo>
                    <a:pt x="1480614" y="1455842"/>
                  </a:lnTo>
                  <a:lnTo>
                    <a:pt x="1485175" y="1409739"/>
                  </a:lnTo>
                  <a:lnTo>
                    <a:pt x="1489345" y="1362499"/>
                  </a:lnTo>
                  <a:lnTo>
                    <a:pt x="1493137" y="1314157"/>
                  </a:lnTo>
                  <a:lnTo>
                    <a:pt x="1499648" y="1214317"/>
                  </a:lnTo>
                  <a:lnTo>
                    <a:pt x="1504827" y="1110515"/>
                  </a:lnTo>
                  <a:lnTo>
                    <a:pt x="1508794" y="1003045"/>
                  </a:lnTo>
                  <a:lnTo>
                    <a:pt x="1511666" y="892203"/>
                  </a:lnTo>
                  <a:lnTo>
                    <a:pt x="1513563" y="778282"/>
                  </a:lnTo>
                  <a:lnTo>
                    <a:pt x="1514837" y="602275"/>
                  </a:lnTo>
                  <a:lnTo>
                    <a:pt x="1514582" y="421000"/>
                  </a:lnTo>
                  <a:lnTo>
                    <a:pt x="1511085" y="46627"/>
                  </a:lnTo>
                  <a:lnTo>
                    <a:pt x="830766" y="1759"/>
                  </a:lnTo>
                  <a:lnTo>
                    <a:pt x="79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097" y="3982182"/>
              <a:ext cx="754380" cy="132715"/>
            </a:xfrm>
            <a:custGeom>
              <a:avLst/>
              <a:gdLst/>
              <a:ahLst/>
              <a:cxnLst/>
              <a:rect l="l" t="t" r="r" b="b"/>
              <a:pathLst>
                <a:path w="754379" h="132714">
                  <a:moveTo>
                    <a:pt x="2859" y="0"/>
                  </a:moveTo>
                  <a:lnTo>
                    <a:pt x="0" y="114369"/>
                  </a:lnTo>
                  <a:lnTo>
                    <a:pt x="751363" y="132184"/>
                  </a:lnTo>
                  <a:lnTo>
                    <a:pt x="754002" y="17815"/>
                  </a:lnTo>
                  <a:lnTo>
                    <a:pt x="2859" y="0"/>
                  </a:lnTo>
                  <a:close/>
                </a:path>
              </a:pathLst>
            </a:custGeom>
            <a:solidFill>
              <a:srgbClr val="D3D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24401" y="4263935"/>
              <a:ext cx="681990" cy="177800"/>
            </a:xfrm>
            <a:custGeom>
              <a:avLst/>
              <a:gdLst/>
              <a:ahLst/>
              <a:cxnLst/>
              <a:rect l="l" t="t" r="r" b="b"/>
              <a:pathLst>
                <a:path w="681989" h="177800">
                  <a:moveTo>
                    <a:pt x="461683" y="125145"/>
                  </a:moveTo>
                  <a:lnTo>
                    <a:pt x="1320" y="114147"/>
                  </a:lnTo>
                  <a:lnTo>
                    <a:pt x="0" y="166497"/>
                  </a:lnTo>
                  <a:lnTo>
                    <a:pt x="460590" y="177495"/>
                  </a:lnTo>
                  <a:lnTo>
                    <a:pt x="461683" y="125145"/>
                  </a:lnTo>
                  <a:close/>
                </a:path>
                <a:path w="681989" h="177800">
                  <a:moveTo>
                    <a:pt x="681418" y="16052"/>
                  </a:moveTo>
                  <a:lnTo>
                    <a:pt x="3962" y="0"/>
                  </a:lnTo>
                  <a:lnTo>
                    <a:pt x="2641" y="52336"/>
                  </a:lnTo>
                  <a:lnTo>
                    <a:pt x="680326" y="68402"/>
                  </a:lnTo>
                  <a:lnTo>
                    <a:pt x="681418" y="16052"/>
                  </a:lnTo>
                  <a:close/>
                </a:path>
              </a:pathLst>
            </a:custGeom>
            <a:solidFill>
              <a:srgbClr val="442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9170" y="4205776"/>
              <a:ext cx="219954" cy="2182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17581" y="4555578"/>
              <a:ext cx="678815" cy="182880"/>
            </a:xfrm>
            <a:custGeom>
              <a:avLst/>
              <a:gdLst/>
              <a:ahLst/>
              <a:cxnLst/>
              <a:rect l="l" t="t" r="r" b="b"/>
              <a:pathLst>
                <a:path w="678814" h="182879">
                  <a:moveTo>
                    <a:pt x="561771" y="13195"/>
                  </a:moveTo>
                  <a:lnTo>
                    <a:pt x="3962" y="0"/>
                  </a:lnTo>
                  <a:lnTo>
                    <a:pt x="2641" y="52336"/>
                  </a:lnTo>
                  <a:lnTo>
                    <a:pt x="560666" y="65532"/>
                  </a:lnTo>
                  <a:lnTo>
                    <a:pt x="561771" y="13195"/>
                  </a:lnTo>
                  <a:close/>
                </a:path>
                <a:path w="678814" h="182879">
                  <a:moveTo>
                    <a:pt x="678789" y="130200"/>
                  </a:moveTo>
                  <a:lnTo>
                    <a:pt x="1104" y="114147"/>
                  </a:lnTo>
                  <a:lnTo>
                    <a:pt x="0" y="166497"/>
                  </a:lnTo>
                  <a:lnTo>
                    <a:pt x="677468" y="182549"/>
                  </a:lnTo>
                  <a:lnTo>
                    <a:pt x="678789" y="130200"/>
                  </a:lnTo>
                  <a:close/>
                </a:path>
              </a:pathLst>
            </a:custGeom>
            <a:solidFill>
              <a:srgbClr val="442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2132" y="4501819"/>
              <a:ext cx="220174" cy="2136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10546" y="4847221"/>
              <a:ext cx="681990" cy="173990"/>
            </a:xfrm>
            <a:custGeom>
              <a:avLst/>
              <a:gdLst/>
              <a:ahLst/>
              <a:cxnLst/>
              <a:rect l="l" t="t" r="r" b="b"/>
              <a:pathLst>
                <a:path w="681989" h="173989">
                  <a:moveTo>
                    <a:pt x="304419" y="121399"/>
                  </a:moveTo>
                  <a:lnTo>
                    <a:pt x="1320" y="114147"/>
                  </a:lnTo>
                  <a:lnTo>
                    <a:pt x="0" y="166484"/>
                  </a:lnTo>
                  <a:lnTo>
                    <a:pt x="303098" y="173748"/>
                  </a:lnTo>
                  <a:lnTo>
                    <a:pt x="304419" y="121399"/>
                  </a:lnTo>
                  <a:close/>
                </a:path>
                <a:path w="681989" h="173989">
                  <a:moveTo>
                    <a:pt x="681647" y="15824"/>
                  </a:moveTo>
                  <a:lnTo>
                    <a:pt x="3962" y="0"/>
                  </a:lnTo>
                  <a:lnTo>
                    <a:pt x="2857" y="52336"/>
                  </a:lnTo>
                  <a:lnTo>
                    <a:pt x="680326" y="68173"/>
                  </a:lnTo>
                  <a:lnTo>
                    <a:pt x="681647" y="15824"/>
                  </a:lnTo>
                  <a:close/>
                </a:path>
              </a:pathLst>
            </a:custGeom>
            <a:solidFill>
              <a:srgbClr val="442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5313" y="4795440"/>
              <a:ext cx="222153" cy="2116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03726" y="5138851"/>
              <a:ext cx="681990" cy="179705"/>
            </a:xfrm>
            <a:custGeom>
              <a:avLst/>
              <a:gdLst/>
              <a:ahLst/>
              <a:cxnLst/>
              <a:rect l="l" t="t" r="r" b="b"/>
              <a:pathLst>
                <a:path w="681989" h="179704">
                  <a:moveTo>
                    <a:pt x="536473" y="126758"/>
                  </a:moveTo>
                  <a:lnTo>
                    <a:pt x="1320" y="114160"/>
                  </a:lnTo>
                  <a:lnTo>
                    <a:pt x="0" y="166522"/>
                  </a:lnTo>
                  <a:lnTo>
                    <a:pt x="535368" y="179108"/>
                  </a:lnTo>
                  <a:lnTo>
                    <a:pt x="536473" y="126758"/>
                  </a:lnTo>
                  <a:close/>
                </a:path>
                <a:path w="681989" h="179704">
                  <a:moveTo>
                    <a:pt x="681647" y="15836"/>
                  </a:moveTo>
                  <a:lnTo>
                    <a:pt x="3962" y="0"/>
                  </a:lnTo>
                  <a:lnTo>
                    <a:pt x="2857" y="52324"/>
                  </a:lnTo>
                  <a:lnTo>
                    <a:pt x="680326" y="68275"/>
                  </a:lnTo>
                  <a:lnTo>
                    <a:pt x="681647" y="15836"/>
                  </a:lnTo>
                  <a:close/>
                </a:path>
              </a:pathLst>
            </a:custGeom>
            <a:solidFill>
              <a:srgbClr val="442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8495" y="5085319"/>
              <a:ext cx="222153" cy="2134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96906" y="5428233"/>
              <a:ext cx="679450" cy="179070"/>
            </a:xfrm>
            <a:custGeom>
              <a:avLst/>
              <a:gdLst/>
              <a:ahLst/>
              <a:cxnLst/>
              <a:rect l="l" t="t" r="r" b="b"/>
              <a:pathLst>
                <a:path w="679450" h="179070">
                  <a:moveTo>
                    <a:pt x="272529" y="6311"/>
                  </a:moveTo>
                  <a:lnTo>
                    <a:pt x="3962" y="0"/>
                  </a:lnTo>
                  <a:lnTo>
                    <a:pt x="2870" y="52362"/>
                  </a:lnTo>
                  <a:lnTo>
                    <a:pt x="271424" y="58674"/>
                  </a:lnTo>
                  <a:lnTo>
                    <a:pt x="272529" y="6311"/>
                  </a:lnTo>
                  <a:close/>
                </a:path>
                <a:path w="679450" h="179070">
                  <a:moveTo>
                    <a:pt x="679005" y="130136"/>
                  </a:moveTo>
                  <a:lnTo>
                    <a:pt x="1320" y="114198"/>
                  </a:lnTo>
                  <a:lnTo>
                    <a:pt x="0" y="166560"/>
                  </a:lnTo>
                  <a:lnTo>
                    <a:pt x="375666" y="176161"/>
                  </a:lnTo>
                  <a:lnTo>
                    <a:pt x="486816" y="178155"/>
                  </a:lnTo>
                  <a:lnTo>
                    <a:pt x="535622" y="178574"/>
                  </a:lnTo>
                  <a:lnTo>
                    <a:pt x="578662" y="178498"/>
                  </a:lnTo>
                  <a:lnTo>
                    <a:pt x="643801" y="176568"/>
                  </a:lnTo>
                  <a:lnTo>
                    <a:pt x="675817" y="154762"/>
                  </a:lnTo>
                  <a:lnTo>
                    <a:pt x="679005" y="130136"/>
                  </a:lnTo>
                  <a:close/>
                </a:path>
              </a:pathLst>
            </a:custGeom>
            <a:solidFill>
              <a:srgbClr val="442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3876" y="5372406"/>
              <a:ext cx="220174" cy="2158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70884" y="3462022"/>
              <a:ext cx="643255" cy="407670"/>
            </a:xfrm>
            <a:custGeom>
              <a:avLst/>
              <a:gdLst/>
              <a:ahLst/>
              <a:cxnLst/>
              <a:rect l="l" t="t" r="r" b="b"/>
              <a:pathLst>
                <a:path w="643254" h="407670">
                  <a:moveTo>
                    <a:pt x="341588" y="0"/>
                  </a:moveTo>
                  <a:lnTo>
                    <a:pt x="301557" y="0"/>
                  </a:lnTo>
                  <a:lnTo>
                    <a:pt x="251943" y="11969"/>
                  </a:lnTo>
                  <a:lnTo>
                    <a:pt x="212833" y="45417"/>
                  </a:lnTo>
                  <a:lnTo>
                    <a:pt x="190305" y="94007"/>
                  </a:lnTo>
                  <a:lnTo>
                    <a:pt x="181379" y="109008"/>
                  </a:lnTo>
                  <a:lnTo>
                    <a:pt x="151768" y="137682"/>
                  </a:lnTo>
                  <a:lnTo>
                    <a:pt x="104780" y="154333"/>
                  </a:lnTo>
                  <a:lnTo>
                    <a:pt x="75963" y="156501"/>
                  </a:lnTo>
                  <a:lnTo>
                    <a:pt x="60514" y="160666"/>
                  </a:lnTo>
                  <a:lnTo>
                    <a:pt x="15774" y="195781"/>
                  </a:lnTo>
                  <a:lnTo>
                    <a:pt x="0" y="247433"/>
                  </a:lnTo>
                  <a:lnTo>
                    <a:pt x="0" y="407550"/>
                  </a:lnTo>
                  <a:lnTo>
                    <a:pt x="643146" y="407550"/>
                  </a:lnTo>
                  <a:lnTo>
                    <a:pt x="643146" y="247433"/>
                  </a:lnTo>
                  <a:lnTo>
                    <a:pt x="634072" y="207431"/>
                  </a:lnTo>
                  <a:lnTo>
                    <a:pt x="609493" y="176172"/>
                  </a:lnTo>
                  <a:lnTo>
                    <a:pt x="567086" y="156501"/>
                  </a:lnTo>
                  <a:lnTo>
                    <a:pt x="538241" y="154333"/>
                  </a:lnTo>
                  <a:lnTo>
                    <a:pt x="526130" y="152226"/>
                  </a:lnTo>
                  <a:lnTo>
                    <a:pt x="485658" y="133504"/>
                  </a:lnTo>
                  <a:lnTo>
                    <a:pt x="452624" y="94007"/>
                  </a:lnTo>
                  <a:lnTo>
                    <a:pt x="439399" y="60634"/>
                  </a:lnTo>
                  <a:lnTo>
                    <a:pt x="430175" y="45417"/>
                  </a:lnTo>
                  <a:lnTo>
                    <a:pt x="391109" y="11969"/>
                  </a:lnTo>
                  <a:lnTo>
                    <a:pt x="358948" y="1405"/>
                  </a:lnTo>
                  <a:lnTo>
                    <a:pt x="341588" y="0"/>
                  </a:lnTo>
                  <a:close/>
                </a:path>
              </a:pathLst>
            </a:custGeom>
            <a:solidFill>
              <a:srgbClr val="C44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18535" y="3791063"/>
              <a:ext cx="748030" cy="119380"/>
            </a:xfrm>
            <a:custGeom>
              <a:avLst/>
              <a:gdLst/>
              <a:ahLst/>
              <a:cxnLst/>
              <a:rect l="l" t="t" r="r" b="b"/>
              <a:pathLst>
                <a:path w="748029" h="119379">
                  <a:moveTo>
                    <a:pt x="747623" y="0"/>
                  </a:moveTo>
                  <a:lnTo>
                    <a:pt x="695490" y="0"/>
                  </a:lnTo>
                  <a:lnTo>
                    <a:pt x="695490" y="78740"/>
                  </a:lnTo>
                  <a:lnTo>
                    <a:pt x="52349" y="78740"/>
                  </a:lnTo>
                  <a:lnTo>
                    <a:pt x="52349" y="0"/>
                  </a:lnTo>
                  <a:lnTo>
                    <a:pt x="0" y="0"/>
                  </a:lnTo>
                  <a:lnTo>
                    <a:pt x="0" y="78740"/>
                  </a:lnTo>
                  <a:lnTo>
                    <a:pt x="0" y="119380"/>
                  </a:lnTo>
                  <a:lnTo>
                    <a:pt x="747623" y="119380"/>
                  </a:lnTo>
                  <a:lnTo>
                    <a:pt x="747623" y="78740"/>
                  </a:lnTo>
                  <a:lnTo>
                    <a:pt x="747623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5269" y="3503810"/>
              <a:ext cx="114156" cy="10843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705747" y="4105788"/>
              <a:ext cx="156845" cy="214629"/>
            </a:xfrm>
            <a:custGeom>
              <a:avLst/>
              <a:gdLst/>
              <a:ahLst/>
              <a:cxnLst/>
              <a:rect l="l" t="t" r="r" b="b"/>
              <a:pathLst>
                <a:path w="156844" h="214629">
                  <a:moveTo>
                    <a:pt x="9831" y="84897"/>
                  </a:moveTo>
                  <a:lnTo>
                    <a:pt x="0" y="137023"/>
                  </a:lnTo>
                  <a:lnTo>
                    <a:pt x="571" y="141202"/>
                  </a:lnTo>
                  <a:lnTo>
                    <a:pt x="2375" y="144721"/>
                  </a:lnTo>
                  <a:lnTo>
                    <a:pt x="37296" y="193063"/>
                  </a:lnTo>
                  <a:lnTo>
                    <a:pt x="112990" y="214222"/>
                  </a:lnTo>
                  <a:lnTo>
                    <a:pt x="136988" y="171536"/>
                  </a:lnTo>
                  <a:lnTo>
                    <a:pt x="143728" y="145820"/>
                  </a:lnTo>
                  <a:lnTo>
                    <a:pt x="38645" y="145820"/>
                  </a:lnTo>
                  <a:lnTo>
                    <a:pt x="30617" y="124926"/>
                  </a:lnTo>
                  <a:lnTo>
                    <a:pt x="29583" y="122287"/>
                  </a:lnTo>
                  <a:lnTo>
                    <a:pt x="28967" y="119427"/>
                  </a:lnTo>
                  <a:lnTo>
                    <a:pt x="29165" y="116348"/>
                  </a:lnTo>
                  <a:lnTo>
                    <a:pt x="26822" y="99743"/>
                  </a:lnTo>
                  <a:lnTo>
                    <a:pt x="20417" y="90678"/>
                  </a:lnTo>
                  <a:lnTo>
                    <a:pt x="19288" y="89731"/>
                  </a:lnTo>
                  <a:lnTo>
                    <a:pt x="13078" y="85914"/>
                  </a:lnTo>
                  <a:lnTo>
                    <a:pt x="9831" y="84897"/>
                  </a:lnTo>
                  <a:close/>
                </a:path>
                <a:path w="156844" h="214629">
                  <a:moveTo>
                    <a:pt x="77041" y="90835"/>
                  </a:moveTo>
                  <a:lnTo>
                    <a:pt x="49357" y="90835"/>
                  </a:lnTo>
                  <a:lnTo>
                    <a:pt x="62357" y="127565"/>
                  </a:lnTo>
                  <a:lnTo>
                    <a:pt x="38645" y="145820"/>
                  </a:lnTo>
                  <a:lnTo>
                    <a:pt x="143728" y="145820"/>
                  </a:lnTo>
                  <a:lnTo>
                    <a:pt x="151705" y="115386"/>
                  </a:lnTo>
                  <a:lnTo>
                    <a:pt x="153508" y="96993"/>
                  </a:lnTo>
                  <a:lnTo>
                    <a:pt x="80701" y="96993"/>
                  </a:lnTo>
                  <a:lnTo>
                    <a:pt x="77041" y="90835"/>
                  </a:lnTo>
                  <a:close/>
                </a:path>
                <a:path w="156844" h="214629">
                  <a:moveTo>
                    <a:pt x="90467" y="0"/>
                  </a:moveTo>
                  <a:lnTo>
                    <a:pt x="83120" y="0"/>
                  </a:lnTo>
                  <a:lnTo>
                    <a:pt x="83384" y="2859"/>
                  </a:lnTo>
                  <a:lnTo>
                    <a:pt x="85387" y="45032"/>
                  </a:lnTo>
                  <a:lnTo>
                    <a:pt x="84199" y="74257"/>
                  </a:lnTo>
                  <a:lnTo>
                    <a:pt x="81904" y="91546"/>
                  </a:lnTo>
                  <a:lnTo>
                    <a:pt x="80701" y="96993"/>
                  </a:lnTo>
                  <a:lnTo>
                    <a:pt x="153508" y="96993"/>
                  </a:lnTo>
                  <a:lnTo>
                    <a:pt x="153767" y="94354"/>
                  </a:lnTo>
                  <a:lnTo>
                    <a:pt x="129267" y="94354"/>
                  </a:lnTo>
                  <a:lnTo>
                    <a:pt x="129971" y="85556"/>
                  </a:lnTo>
                  <a:lnTo>
                    <a:pt x="109009" y="85556"/>
                  </a:lnTo>
                  <a:lnTo>
                    <a:pt x="107084" y="48902"/>
                  </a:lnTo>
                  <a:lnTo>
                    <a:pt x="102880" y="24413"/>
                  </a:lnTo>
                  <a:lnTo>
                    <a:pt x="97617" y="9656"/>
                  </a:lnTo>
                  <a:lnTo>
                    <a:pt x="92512" y="2199"/>
                  </a:lnTo>
                  <a:lnTo>
                    <a:pt x="90467" y="0"/>
                  </a:lnTo>
                  <a:close/>
                </a:path>
                <a:path w="156844" h="214629">
                  <a:moveTo>
                    <a:pt x="150712" y="45747"/>
                  </a:moveTo>
                  <a:lnTo>
                    <a:pt x="143585" y="53342"/>
                  </a:lnTo>
                  <a:lnTo>
                    <a:pt x="136632" y="70051"/>
                  </a:lnTo>
                  <a:lnTo>
                    <a:pt x="131359" y="86759"/>
                  </a:lnTo>
                  <a:lnTo>
                    <a:pt x="129267" y="94354"/>
                  </a:lnTo>
                  <a:lnTo>
                    <a:pt x="153767" y="94354"/>
                  </a:lnTo>
                  <a:lnTo>
                    <a:pt x="156494" y="66535"/>
                  </a:lnTo>
                  <a:lnTo>
                    <a:pt x="150712" y="45747"/>
                  </a:lnTo>
                  <a:close/>
                </a:path>
                <a:path w="156844" h="214629">
                  <a:moveTo>
                    <a:pt x="52412" y="68236"/>
                  </a:moveTo>
                  <a:lnTo>
                    <a:pt x="16181" y="87124"/>
                  </a:lnTo>
                  <a:lnTo>
                    <a:pt x="19288" y="89731"/>
                  </a:lnTo>
                  <a:lnTo>
                    <a:pt x="20101" y="90230"/>
                  </a:lnTo>
                  <a:lnTo>
                    <a:pt x="20417" y="90678"/>
                  </a:lnTo>
                  <a:lnTo>
                    <a:pt x="22963" y="92815"/>
                  </a:lnTo>
                  <a:lnTo>
                    <a:pt x="30873" y="93711"/>
                  </a:lnTo>
                  <a:lnTo>
                    <a:pt x="39525" y="92897"/>
                  </a:lnTo>
                  <a:lnTo>
                    <a:pt x="46495" y="91546"/>
                  </a:lnTo>
                  <a:lnTo>
                    <a:pt x="49357" y="90835"/>
                  </a:lnTo>
                  <a:lnTo>
                    <a:pt x="77041" y="90835"/>
                  </a:lnTo>
                  <a:lnTo>
                    <a:pt x="68471" y="76319"/>
                  </a:lnTo>
                  <a:lnTo>
                    <a:pt x="61307" y="69803"/>
                  </a:lnTo>
                  <a:lnTo>
                    <a:pt x="52412" y="68236"/>
                  </a:lnTo>
                  <a:close/>
                </a:path>
                <a:path w="156844" h="214629">
                  <a:moveTo>
                    <a:pt x="19288" y="89731"/>
                  </a:moveTo>
                  <a:lnTo>
                    <a:pt x="20417" y="90678"/>
                  </a:lnTo>
                  <a:lnTo>
                    <a:pt x="20101" y="90230"/>
                  </a:lnTo>
                  <a:lnTo>
                    <a:pt x="19288" y="89731"/>
                  </a:lnTo>
                  <a:close/>
                </a:path>
                <a:path w="156844" h="214629">
                  <a:moveTo>
                    <a:pt x="121612" y="10997"/>
                  </a:moveTo>
                  <a:lnTo>
                    <a:pt x="110964" y="50833"/>
                  </a:lnTo>
                  <a:lnTo>
                    <a:pt x="109009" y="85556"/>
                  </a:lnTo>
                  <a:lnTo>
                    <a:pt x="129971" y="85556"/>
                  </a:lnTo>
                  <a:lnTo>
                    <a:pt x="132268" y="56865"/>
                  </a:lnTo>
                  <a:lnTo>
                    <a:pt x="131568" y="29499"/>
                  </a:lnTo>
                  <a:lnTo>
                    <a:pt x="127804" y="13722"/>
                  </a:lnTo>
                  <a:lnTo>
                    <a:pt x="121612" y="10997"/>
                  </a:lnTo>
                  <a:close/>
                </a:path>
              </a:pathLst>
            </a:custGeom>
            <a:solidFill>
              <a:srgbClr val="FFC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4384" y="5885109"/>
              <a:ext cx="231259" cy="193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0653" y="5880051"/>
              <a:ext cx="218898" cy="19812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7077" y="3997138"/>
              <a:ext cx="183198" cy="3323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09179" y="4287679"/>
              <a:ext cx="131972" cy="15681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168387" y="3929671"/>
              <a:ext cx="279400" cy="186055"/>
            </a:xfrm>
            <a:custGeom>
              <a:avLst/>
              <a:gdLst/>
              <a:ahLst/>
              <a:cxnLst/>
              <a:rect l="l" t="t" r="r" b="b"/>
              <a:pathLst>
                <a:path w="279400" h="186054">
                  <a:moveTo>
                    <a:pt x="103249" y="0"/>
                  </a:moveTo>
                  <a:lnTo>
                    <a:pt x="61217" y="17932"/>
                  </a:lnTo>
                  <a:lnTo>
                    <a:pt x="33312" y="57349"/>
                  </a:lnTo>
                  <a:lnTo>
                    <a:pt x="21592" y="64727"/>
                  </a:lnTo>
                  <a:lnTo>
                    <a:pt x="2469" y="87343"/>
                  </a:lnTo>
                  <a:lnTo>
                    <a:pt x="0" y="125919"/>
                  </a:lnTo>
                  <a:lnTo>
                    <a:pt x="38239" y="181176"/>
                  </a:lnTo>
                  <a:lnTo>
                    <a:pt x="40021" y="182935"/>
                  </a:lnTo>
                  <a:lnTo>
                    <a:pt x="56957" y="186014"/>
                  </a:lnTo>
                  <a:lnTo>
                    <a:pt x="60652" y="184904"/>
                  </a:lnTo>
                  <a:lnTo>
                    <a:pt x="69080" y="177959"/>
                  </a:lnTo>
                  <a:lnTo>
                    <a:pt x="78253" y="159756"/>
                  </a:lnTo>
                  <a:lnTo>
                    <a:pt x="84188" y="124871"/>
                  </a:lnTo>
                  <a:lnTo>
                    <a:pt x="143712" y="124871"/>
                  </a:lnTo>
                  <a:lnTo>
                    <a:pt x="160900" y="116273"/>
                  </a:lnTo>
                  <a:lnTo>
                    <a:pt x="180198" y="98478"/>
                  </a:lnTo>
                  <a:lnTo>
                    <a:pt x="264258" y="98478"/>
                  </a:lnTo>
                  <a:lnTo>
                    <a:pt x="277681" y="78683"/>
                  </a:lnTo>
                  <a:lnTo>
                    <a:pt x="278860" y="46634"/>
                  </a:lnTo>
                  <a:lnTo>
                    <a:pt x="263541" y="18090"/>
                  </a:lnTo>
                  <a:lnTo>
                    <a:pt x="257131" y="14900"/>
                  </a:lnTo>
                  <a:lnTo>
                    <a:pt x="196562" y="14900"/>
                  </a:lnTo>
                  <a:lnTo>
                    <a:pt x="151126" y="130"/>
                  </a:lnTo>
                  <a:lnTo>
                    <a:pt x="103249" y="0"/>
                  </a:lnTo>
                  <a:close/>
                </a:path>
                <a:path w="279400" h="186054">
                  <a:moveTo>
                    <a:pt x="143712" y="124871"/>
                  </a:moveTo>
                  <a:lnTo>
                    <a:pt x="84188" y="124871"/>
                  </a:lnTo>
                  <a:lnTo>
                    <a:pt x="113346" y="130582"/>
                  </a:lnTo>
                  <a:lnTo>
                    <a:pt x="138767" y="127345"/>
                  </a:lnTo>
                  <a:lnTo>
                    <a:pt x="143712" y="124871"/>
                  </a:lnTo>
                  <a:close/>
                </a:path>
                <a:path w="279400" h="186054">
                  <a:moveTo>
                    <a:pt x="264258" y="98478"/>
                  </a:moveTo>
                  <a:lnTo>
                    <a:pt x="180198" y="98478"/>
                  </a:lnTo>
                  <a:lnTo>
                    <a:pt x="201374" y="114592"/>
                  </a:lnTo>
                  <a:lnTo>
                    <a:pt x="229368" y="119510"/>
                  </a:lnTo>
                  <a:lnTo>
                    <a:pt x="257148" y="108963"/>
                  </a:lnTo>
                  <a:lnTo>
                    <a:pt x="264258" y="98478"/>
                  </a:lnTo>
                  <a:close/>
                </a:path>
                <a:path w="279400" h="186054">
                  <a:moveTo>
                    <a:pt x="235012" y="3897"/>
                  </a:moveTo>
                  <a:lnTo>
                    <a:pt x="196562" y="14900"/>
                  </a:lnTo>
                  <a:lnTo>
                    <a:pt x="257131" y="14900"/>
                  </a:lnTo>
                  <a:lnTo>
                    <a:pt x="235012" y="3897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8649" y="4753520"/>
              <a:ext cx="505459" cy="1172210"/>
            </a:xfrm>
            <a:custGeom>
              <a:avLst/>
              <a:gdLst/>
              <a:ahLst/>
              <a:cxnLst/>
              <a:rect l="l" t="t" r="r" b="b"/>
              <a:pathLst>
                <a:path w="505460" h="1172210">
                  <a:moveTo>
                    <a:pt x="505167" y="9017"/>
                  </a:moveTo>
                  <a:lnTo>
                    <a:pt x="110020" y="0"/>
                  </a:lnTo>
                  <a:lnTo>
                    <a:pt x="105537" y="71920"/>
                  </a:lnTo>
                  <a:lnTo>
                    <a:pt x="0" y="1171994"/>
                  </a:lnTo>
                  <a:lnTo>
                    <a:pt x="163906" y="1171994"/>
                  </a:lnTo>
                  <a:lnTo>
                    <a:pt x="319366" y="261607"/>
                  </a:lnTo>
                  <a:lnTo>
                    <a:pt x="282905" y="1171994"/>
                  </a:lnTo>
                  <a:lnTo>
                    <a:pt x="433336" y="1171994"/>
                  </a:lnTo>
                  <a:lnTo>
                    <a:pt x="497344" y="204330"/>
                  </a:lnTo>
                  <a:lnTo>
                    <a:pt x="505167" y="9017"/>
                  </a:lnTo>
                  <a:close/>
                </a:path>
              </a:pathLst>
            </a:custGeom>
            <a:solidFill>
              <a:srgbClr val="442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31799" y="4691931"/>
              <a:ext cx="412414" cy="16495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98357" y="4267005"/>
              <a:ext cx="314960" cy="543560"/>
            </a:xfrm>
            <a:custGeom>
              <a:avLst/>
              <a:gdLst/>
              <a:ahLst/>
              <a:cxnLst/>
              <a:rect l="l" t="t" r="r" b="b"/>
              <a:pathLst>
                <a:path w="314960" h="543560">
                  <a:moveTo>
                    <a:pt x="194373" y="0"/>
                  </a:moveTo>
                  <a:lnTo>
                    <a:pt x="142262" y="38977"/>
                  </a:lnTo>
                  <a:lnTo>
                    <a:pt x="98195" y="37664"/>
                  </a:lnTo>
                  <a:lnTo>
                    <a:pt x="67701" y="19609"/>
                  </a:lnTo>
                  <a:lnTo>
                    <a:pt x="56308" y="8357"/>
                  </a:lnTo>
                  <a:lnTo>
                    <a:pt x="0" y="533356"/>
                  </a:lnTo>
                  <a:lnTo>
                    <a:pt x="29649" y="538824"/>
                  </a:lnTo>
                  <a:lnTo>
                    <a:pt x="59316" y="542126"/>
                  </a:lnTo>
                  <a:lnTo>
                    <a:pt x="88858" y="543408"/>
                  </a:lnTo>
                  <a:lnTo>
                    <a:pt x="118137" y="542813"/>
                  </a:lnTo>
                  <a:lnTo>
                    <a:pt x="156302" y="539597"/>
                  </a:lnTo>
                  <a:lnTo>
                    <a:pt x="223327" y="526930"/>
                  </a:lnTo>
                  <a:lnTo>
                    <a:pt x="279637" y="510008"/>
                  </a:lnTo>
                  <a:lnTo>
                    <a:pt x="314468" y="496626"/>
                  </a:lnTo>
                  <a:lnTo>
                    <a:pt x="19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98335" y="4306594"/>
              <a:ext cx="133350" cy="504190"/>
            </a:xfrm>
            <a:custGeom>
              <a:avLst/>
              <a:gdLst/>
              <a:ahLst/>
              <a:cxnLst/>
              <a:rect l="l" t="t" r="r" b="b"/>
              <a:pathLst>
                <a:path w="133350" h="504189">
                  <a:moveTo>
                    <a:pt x="68097" y="0"/>
                  </a:moveTo>
                  <a:lnTo>
                    <a:pt x="50193" y="25953"/>
                  </a:lnTo>
                  <a:lnTo>
                    <a:pt x="0" y="493767"/>
                  </a:lnTo>
                  <a:lnTo>
                    <a:pt x="29662" y="499234"/>
                  </a:lnTo>
                  <a:lnTo>
                    <a:pt x="59335" y="502537"/>
                  </a:lnTo>
                  <a:lnTo>
                    <a:pt x="88880" y="503819"/>
                  </a:lnTo>
                  <a:lnTo>
                    <a:pt x="118159" y="503224"/>
                  </a:lnTo>
                  <a:lnTo>
                    <a:pt x="127557" y="453824"/>
                  </a:lnTo>
                  <a:lnTo>
                    <a:pt x="132381" y="400827"/>
                  </a:lnTo>
                  <a:lnTo>
                    <a:pt x="133145" y="345504"/>
                  </a:lnTo>
                  <a:lnTo>
                    <a:pt x="130364" y="289128"/>
                  </a:lnTo>
                  <a:lnTo>
                    <a:pt x="124554" y="232972"/>
                  </a:lnTo>
                  <a:lnTo>
                    <a:pt x="116230" y="178306"/>
                  </a:lnTo>
                  <a:lnTo>
                    <a:pt x="105907" y="126404"/>
                  </a:lnTo>
                  <a:lnTo>
                    <a:pt x="94100" y="78538"/>
                  </a:lnTo>
                  <a:lnTo>
                    <a:pt x="81325" y="35979"/>
                  </a:lnTo>
                  <a:lnTo>
                    <a:pt x="6809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3460" y="4256888"/>
              <a:ext cx="601980" cy="687705"/>
            </a:xfrm>
            <a:custGeom>
              <a:avLst/>
              <a:gdLst/>
              <a:ahLst/>
              <a:cxnLst/>
              <a:rect l="l" t="t" r="r" b="b"/>
              <a:pathLst>
                <a:path w="601980" h="687704">
                  <a:moveTo>
                    <a:pt x="557099" y="0"/>
                  </a:moveTo>
                  <a:lnTo>
                    <a:pt x="480471" y="14870"/>
                  </a:lnTo>
                  <a:lnTo>
                    <a:pt x="439618" y="29896"/>
                  </a:lnTo>
                  <a:lnTo>
                    <a:pt x="397597" y="49207"/>
                  </a:lnTo>
                  <a:lnTo>
                    <a:pt x="354804" y="72219"/>
                  </a:lnTo>
                  <a:lnTo>
                    <a:pt x="311633" y="98350"/>
                  </a:lnTo>
                  <a:lnTo>
                    <a:pt x="268478" y="127015"/>
                  </a:lnTo>
                  <a:lnTo>
                    <a:pt x="225735" y="157634"/>
                  </a:lnTo>
                  <a:lnTo>
                    <a:pt x="183797" y="189622"/>
                  </a:lnTo>
                  <a:lnTo>
                    <a:pt x="143059" y="222396"/>
                  </a:lnTo>
                  <a:lnTo>
                    <a:pt x="103916" y="255375"/>
                  </a:lnTo>
                  <a:lnTo>
                    <a:pt x="66762" y="287974"/>
                  </a:lnTo>
                  <a:lnTo>
                    <a:pt x="31992" y="319612"/>
                  </a:lnTo>
                  <a:lnTo>
                    <a:pt x="0" y="349705"/>
                  </a:lnTo>
                  <a:lnTo>
                    <a:pt x="22457" y="488268"/>
                  </a:lnTo>
                  <a:lnTo>
                    <a:pt x="392354" y="234017"/>
                  </a:lnTo>
                  <a:lnTo>
                    <a:pt x="376627" y="674118"/>
                  </a:lnTo>
                  <a:lnTo>
                    <a:pt x="423475" y="684383"/>
                  </a:lnTo>
                  <a:lnTo>
                    <a:pt x="468694" y="687617"/>
                  </a:lnTo>
                  <a:lnTo>
                    <a:pt x="512223" y="683552"/>
                  </a:lnTo>
                  <a:lnTo>
                    <a:pt x="553998" y="671919"/>
                  </a:lnTo>
                  <a:lnTo>
                    <a:pt x="568334" y="620392"/>
                  </a:lnTo>
                  <a:lnTo>
                    <a:pt x="579933" y="569567"/>
                  </a:lnTo>
                  <a:lnTo>
                    <a:pt x="588937" y="519403"/>
                  </a:lnTo>
                  <a:lnTo>
                    <a:pt x="595486" y="469862"/>
                  </a:lnTo>
                  <a:lnTo>
                    <a:pt x="599722" y="420903"/>
                  </a:lnTo>
                  <a:lnTo>
                    <a:pt x="601787" y="372488"/>
                  </a:lnTo>
                  <a:lnTo>
                    <a:pt x="601822" y="324577"/>
                  </a:lnTo>
                  <a:lnTo>
                    <a:pt x="599968" y="277131"/>
                  </a:lnTo>
                  <a:lnTo>
                    <a:pt x="596366" y="230109"/>
                  </a:lnTo>
                  <a:lnTo>
                    <a:pt x="591159" y="183474"/>
                  </a:lnTo>
                  <a:lnTo>
                    <a:pt x="584487" y="137184"/>
                  </a:lnTo>
                  <a:lnTo>
                    <a:pt x="576493" y="91202"/>
                  </a:lnTo>
                  <a:lnTo>
                    <a:pt x="567316" y="45487"/>
                  </a:lnTo>
                  <a:lnTo>
                    <a:pt x="557099" y="0"/>
                  </a:lnTo>
                  <a:close/>
                </a:path>
              </a:pathLst>
            </a:custGeom>
            <a:solidFill>
              <a:srgbClr val="442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71622" y="4367958"/>
              <a:ext cx="132715" cy="433070"/>
            </a:xfrm>
            <a:custGeom>
              <a:avLst/>
              <a:gdLst/>
              <a:ahLst/>
              <a:cxnLst/>
              <a:rect l="l" t="t" r="r" b="b"/>
              <a:pathLst>
                <a:path w="132714" h="433070">
                  <a:moveTo>
                    <a:pt x="11013" y="0"/>
                  </a:moveTo>
                  <a:lnTo>
                    <a:pt x="5816" y="35595"/>
                  </a:lnTo>
                  <a:lnTo>
                    <a:pt x="2280" y="78102"/>
                  </a:lnTo>
                  <a:lnTo>
                    <a:pt x="356" y="125895"/>
                  </a:lnTo>
                  <a:lnTo>
                    <a:pt x="0" y="177348"/>
                  </a:lnTo>
                  <a:lnTo>
                    <a:pt x="1163" y="230836"/>
                  </a:lnTo>
                  <a:lnTo>
                    <a:pt x="3801" y="284733"/>
                  </a:lnTo>
                  <a:lnTo>
                    <a:pt x="7867" y="337414"/>
                  </a:lnTo>
                  <a:lnTo>
                    <a:pt x="13314" y="387252"/>
                  </a:lnTo>
                  <a:lnTo>
                    <a:pt x="20097" y="432623"/>
                  </a:lnTo>
                  <a:lnTo>
                    <a:pt x="50062" y="425977"/>
                  </a:lnTo>
                  <a:lnTo>
                    <a:pt x="78888" y="418052"/>
                  </a:lnTo>
                  <a:lnTo>
                    <a:pt x="106373" y="409055"/>
                  </a:lnTo>
                  <a:lnTo>
                    <a:pt x="132317" y="399192"/>
                  </a:lnTo>
                  <a:lnTo>
                    <a:pt x="1101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72957" y="4254468"/>
              <a:ext cx="439420" cy="651510"/>
            </a:xfrm>
            <a:custGeom>
              <a:avLst/>
              <a:gdLst/>
              <a:ahLst/>
              <a:cxnLst/>
              <a:rect l="l" t="t" r="r" b="b"/>
              <a:pathLst>
                <a:path w="439419" h="651510">
                  <a:moveTo>
                    <a:pt x="0" y="0"/>
                  </a:moveTo>
                  <a:lnTo>
                    <a:pt x="1209" y="57146"/>
                  </a:lnTo>
                  <a:lnTo>
                    <a:pt x="3043" y="113325"/>
                  </a:lnTo>
                  <a:lnTo>
                    <a:pt x="5546" y="168465"/>
                  </a:lnTo>
                  <a:lnTo>
                    <a:pt x="8764" y="222496"/>
                  </a:lnTo>
                  <a:lnTo>
                    <a:pt x="12745" y="275348"/>
                  </a:lnTo>
                  <a:lnTo>
                    <a:pt x="17534" y="326951"/>
                  </a:lnTo>
                  <a:lnTo>
                    <a:pt x="23178" y="377234"/>
                  </a:lnTo>
                  <a:lnTo>
                    <a:pt x="29722" y="426128"/>
                  </a:lnTo>
                  <a:lnTo>
                    <a:pt x="37214" y="473561"/>
                  </a:lnTo>
                  <a:lnTo>
                    <a:pt x="45699" y="519463"/>
                  </a:lnTo>
                  <a:lnTo>
                    <a:pt x="55224" y="563765"/>
                  </a:lnTo>
                  <a:lnTo>
                    <a:pt x="65835" y="606396"/>
                  </a:lnTo>
                  <a:lnTo>
                    <a:pt x="77577" y="647285"/>
                  </a:lnTo>
                  <a:lnTo>
                    <a:pt x="121191" y="651358"/>
                  </a:lnTo>
                  <a:lnTo>
                    <a:pt x="162048" y="648358"/>
                  </a:lnTo>
                  <a:lnTo>
                    <a:pt x="200525" y="639213"/>
                  </a:lnTo>
                  <a:lnTo>
                    <a:pt x="237000" y="624851"/>
                  </a:lnTo>
                  <a:lnTo>
                    <a:pt x="196595" y="317374"/>
                  </a:lnTo>
                  <a:lnTo>
                    <a:pt x="201715" y="325955"/>
                  </a:lnTo>
                  <a:lnTo>
                    <a:pt x="217265" y="344454"/>
                  </a:lnTo>
                  <a:lnTo>
                    <a:pt x="243529" y="362005"/>
                  </a:lnTo>
                  <a:lnTo>
                    <a:pt x="280793" y="367741"/>
                  </a:lnTo>
                  <a:lnTo>
                    <a:pt x="330383" y="331928"/>
                  </a:lnTo>
                  <a:lnTo>
                    <a:pt x="382030" y="258073"/>
                  </a:lnTo>
                  <a:lnTo>
                    <a:pt x="422627" y="185166"/>
                  </a:lnTo>
                  <a:lnTo>
                    <a:pt x="439072" y="152199"/>
                  </a:lnTo>
                  <a:lnTo>
                    <a:pt x="361604" y="79838"/>
                  </a:lnTo>
                  <a:lnTo>
                    <a:pt x="282465" y="187609"/>
                  </a:lnTo>
                  <a:lnTo>
                    <a:pt x="270993" y="167330"/>
                  </a:lnTo>
                  <a:lnTo>
                    <a:pt x="241630" y="120060"/>
                  </a:lnTo>
                  <a:lnTo>
                    <a:pt x="201957" y="66150"/>
                  </a:lnTo>
                  <a:lnTo>
                    <a:pt x="159554" y="25953"/>
                  </a:lnTo>
                  <a:lnTo>
                    <a:pt x="84495" y="6625"/>
                  </a:lnTo>
                  <a:lnTo>
                    <a:pt x="38861" y="2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2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00873" y="4014293"/>
              <a:ext cx="47625" cy="128270"/>
            </a:xfrm>
            <a:custGeom>
              <a:avLst/>
              <a:gdLst/>
              <a:ahLst/>
              <a:cxnLst/>
              <a:rect l="l" t="t" r="r" b="b"/>
              <a:pathLst>
                <a:path w="47625" h="128270">
                  <a:moveTo>
                    <a:pt x="16276" y="0"/>
                  </a:moveTo>
                  <a:lnTo>
                    <a:pt x="9409" y="12942"/>
                  </a:lnTo>
                  <a:lnTo>
                    <a:pt x="4294" y="46132"/>
                  </a:lnTo>
                  <a:lnTo>
                    <a:pt x="1101" y="80230"/>
                  </a:lnTo>
                  <a:lnTo>
                    <a:pt x="0" y="95894"/>
                  </a:lnTo>
                  <a:lnTo>
                    <a:pt x="25096" y="127785"/>
                  </a:lnTo>
                  <a:lnTo>
                    <a:pt x="47070" y="92155"/>
                  </a:lnTo>
                  <a:lnTo>
                    <a:pt x="43700" y="78405"/>
                  </a:lnTo>
                  <a:lnTo>
                    <a:pt x="35517" y="47809"/>
                  </a:lnTo>
                  <a:lnTo>
                    <a:pt x="25412" y="16347"/>
                  </a:lnTo>
                  <a:lnTo>
                    <a:pt x="16276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2872" y="5928328"/>
              <a:ext cx="223341" cy="14933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38692" y="4323750"/>
              <a:ext cx="365125" cy="1624965"/>
            </a:xfrm>
            <a:custGeom>
              <a:avLst/>
              <a:gdLst/>
              <a:ahLst/>
              <a:cxnLst/>
              <a:rect l="l" t="t" r="r" b="b"/>
              <a:pathLst>
                <a:path w="365125" h="1624964">
                  <a:moveTo>
                    <a:pt x="220372" y="0"/>
                  </a:moveTo>
                  <a:lnTo>
                    <a:pt x="0" y="19794"/>
                  </a:lnTo>
                  <a:lnTo>
                    <a:pt x="144157" y="1624372"/>
                  </a:lnTo>
                  <a:lnTo>
                    <a:pt x="364530" y="1604578"/>
                  </a:lnTo>
                  <a:lnTo>
                    <a:pt x="220372" y="0"/>
                  </a:lnTo>
                  <a:close/>
                </a:path>
              </a:pathLst>
            </a:custGeom>
            <a:solidFill>
              <a:srgbClr val="D3D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6812" y="4298017"/>
              <a:ext cx="205104" cy="1413510"/>
            </a:xfrm>
            <a:custGeom>
              <a:avLst/>
              <a:gdLst/>
              <a:ahLst/>
              <a:cxnLst/>
              <a:rect l="l" t="t" r="r" b="b"/>
              <a:pathLst>
                <a:path w="205105" h="1413510">
                  <a:moveTo>
                    <a:pt x="78325" y="0"/>
                  </a:moveTo>
                  <a:lnTo>
                    <a:pt x="0" y="7038"/>
                  </a:lnTo>
                  <a:lnTo>
                    <a:pt x="126341" y="1413427"/>
                  </a:lnTo>
                  <a:lnTo>
                    <a:pt x="204645" y="1406389"/>
                  </a:lnTo>
                  <a:lnTo>
                    <a:pt x="78325" y="0"/>
                  </a:lnTo>
                  <a:close/>
                </a:path>
              </a:pathLst>
            </a:custGeom>
            <a:solidFill>
              <a:srgbClr val="C34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60591" y="5680674"/>
              <a:ext cx="243204" cy="267970"/>
            </a:xfrm>
            <a:custGeom>
              <a:avLst/>
              <a:gdLst/>
              <a:ahLst/>
              <a:cxnLst/>
              <a:rect l="l" t="t" r="r" b="b"/>
              <a:pathLst>
                <a:path w="243205" h="267970">
                  <a:moveTo>
                    <a:pt x="220394" y="0"/>
                  </a:moveTo>
                  <a:lnTo>
                    <a:pt x="0" y="19816"/>
                  </a:lnTo>
                  <a:lnTo>
                    <a:pt x="22303" y="267470"/>
                  </a:lnTo>
                  <a:lnTo>
                    <a:pt x="242609" y="247675"/>
                  </a:lnTo>
                  <a:lnTo>
                    <a:pt x="220394" y="0"/>
                  </a:lnTo>
                  <a:close/>
                </a:path>
              </a:pathLst>
            </a:custGeom>
            <a:solidFill>
              <a:srgbClr val="442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73062" y="5818775"/>
              <a:ext cx="224790" cy="64769"/>
            </a:xfrm>
            <a:custGeom>
              <a:avLst/>
              <a:gdLst/>
              <a:ahLst/>
              <a:cxnLst/>
              <a:rect l="l" t="t" r="r" b="b"/>
              <a:pathLst>
                <a:path w="224789" h="64770">
                  <a:moveTo>
                    <a:pt x="220328" y="0"/>
                  </a:moveTo>
                  <a:lnTo>
                    <a:pt x="0" y="19794"/>
                  </a:lnTo>
                  <a:lnTo>
                    <a:pt x="4025" y="64706"/>
                  </a:lnTo>
                  <a:lnTo>
                    <a:pt x="224353" y="44911"/>
                  </a:lnTo>
                  <a:lnTo>
                    <a:pt x="220328" y="0"/>
                  </a:lnTo>
                  <a:close/>
                </a:path>
              </a:pathLst>
            </a:custGeom>
            <a:solidFill>
              <a:srgbClr val="C34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8670" y="4091712"/>
              <a:ext cx="220394" cy="25183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184522" y="4093692"/>
              <a:ext cx="68580" cy="73660"/>
            </a:xfrm>
            <a:custGeom>
              <a:avLst/>
              <a:gdLst/>
              <a:ahLst/>
              <a:cxnLst/>
              <a:rect l="l" t="t" r="r" b="b"/>
              <a:pathLst>
                <a:path w="68580" h="73660">
                  <a:moveTo>
                    <a:pt x="20257" y="0"/>
                  </a:moveTo>
                  <a:lnTo>
                    <a:pt x="14780" y="2419"/>
                  </a:lnTo>
                  <a:lnTo>
                    <a:pt x="3862" y="12299"/>
                  </a:lnTo>
                  <a:lnTo>
                    <a:pt x="0" y="26365"/>
                  </a:lnTo>
                  <a:lnTo>
                    <a:pt x="1796" y="41544"/>
                  </a:lnTo>
                  <a:lnTo>
                    <a:pt x="32179" y="72800"/>
                  </a:lnTo>
                  <a:lnTo>
                    <a:pt x="39598" y="73291"/>
                  </a:lnTo>
                  <a:lnTo>
                    <a:pt x="52269" y="73102"/>
                  </a:lnTo>
                  <a:lnTo>
                    <a:pt x="63979" y="71717"/>
                  </a:lnTo>
                  <a:lnTo>
                    <a:pt x="68515" y="68621"/>
                  </a:lnTo>
                  <a:lnTo>
                    <a:pt x="53030" y="11876"/>
                  </a:lnTo>
                  <a:lnTo>
                    <a:pt x="52041" y="8137"/>
                  </a:lnTo>
                  <a:lnTo>
                    <a:pt x="31959" y="2199"/>
                  </a:lnTo>
                  <a:lnTo>
                    <a:pt x="26372" y="659"/>
                  </a:lnTo>
                  <a:lnTo>
                    <a:pt x="20257" y="0"/>
                  </a:lnTo>
                  <a:close/>
                </a:path>
              </a:pathLst>
            </a:custGeom>
            <a:solidFill>
              <a:srgbClr val="FFC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2856" y="4656544"/>
              <a:ext cx="95220" cy="15459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088324" y="4425149"/>
              <a:ext cx="488315" cy="214629"/>
            </a:xfrm>
            <a:custGeom>
              <a:avLst/>
              <a:gdLst/>
              <a:ahLst/>
              <a:cxnLst/>
              <a:rect l="l" t="t" r="r" b="b"/>
              <a:pathLst>
                <a:path w="488314" h="214629">
                  <a:moveTo>
                    <a:pt x="12738" y="215"/>
                  </a:moveTo>
                  <a:lnTo>
                    <a:pt x="10096" y="0"/>
                  </a:lnTo>
                  <a:lnTo>
                    <a:pt x="6057" y="53441"/>
                  </a:lnTo>
                  <a:lnTo>
                    <a:pt x="901" y="160337"/>
                  </a:lnTo>
                  <a:lnTo>
                    <a:pt x="0" y="214007"/>
                  </a:lnTo>
                  <a:lnTo>
                    <a:pt x="2628" y="214007"/>
                  </a:lnTo>
                  <a:lnTo>
                    <a:pt x="4902" y="187274"/>
                  </a:lnTo>
                  <a:lnTo>
                    <a:pt x="9702" y="107111"/>
                  </a:lnTo>
                  <a:lnTo>
                    <a:pt x="12738" y="215"/>
                  </a:lnTo>
                  <a:close/>
                </a:path>
                <a:path w="488314" h="214629">
                  <a:moveTo>
                    <a:pt x="488124" y="194652"/>
                  </a:moveTo>
                  <a:lnTo>
                    <a:pt x="486333" y="170561"/>
                  </a:lnTo>
                  <a:lnTo>
                    <a:pt x="478917" y="98539"/>
                  </a:lnTo>
                  <a:lnTo>
                    <a:pt x="474421" y="62598"/>
                  </a:lnTo>
                  <a:lnTo>
                    <a:pt x="465670" y="2857"/>
                  </a:lnTo>
                  <a:lnTo>
                    <a:pt x="463080" y="3073"/>
                  </a:lnTo>
                  <a:lnTo>
                    <a:pt x="468337" y="63284"/>
                  </a:lnTo>
                  <a:lnTo>
                    <a:pt x="478269" y="147142"/>
                  </a:lnTo>
                  <a:lnTo>
                    <a:pt x="485508" y="195084"/>
                  </a:lnTo>
                  <a:lnTo>
                    <a:pt x="488124" y="194652"/>
                  </a:lnTo>
                  <a:close/>
                </a:path>
              </a:pathLst>
            </a:custGeom>
            <a:solidFill>
              <a:srgbClr val="1F3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7152" y="4064219"/>
              <a:ext cx="102234" cy="1170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62751" y="4098090"/>
              <a:ext cx="49489" cy="6598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47275" y="4114586"/>
              <a:ext cx="82482" cy="6598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197983" y="4110847"/>
              <a:ext cx="27940" cy="16510"/>
            </a:xfrm>
            <a:custGeom>
              <a:avLst/>
              <a:gdLst/>
              <a:ahLst/>
              <a:cxnLst/>
              <a:rect l="l" t="t" r="r" b="b"/>
              <a:pathLst>
                <a:path w="27939" h="16510">
                  <a:moveTo>
                    <a:pt x="9919" y="0"/>
                  </a:moveTo>
                  <a:lnTo>
                    <a:pt x="6400" y="1099"/>
                  </a:lnTo>
                  <a:lnTo>
                    <a:pt x="2859" y="2419"/>
                  </a:lnTo>
                  <a:lnTo>
                    <a:pt x="901" y="5498"/>
                  </a:lnTo>
                  <a:lnTo>
                    <a:pt x="0" y="8137"/>
                  </a:lnTo>
                  <a:lnTo>
                    <a:pt x="2221" y="9457"/>
                  </a:lnTo>
                  <a:lnTo>
                    <a:pt x="4311" y="7917"/>
                  </a:lnTo>
                  <a:lnTo>
                    <a:pt x="6202" y="7038"/>
                  </a:lnTo>
                  <a:lnTo>
                    <a:pt x="7808" y="7038"/>
                  </a:lnTo>
                  <a:lnTo>
                    <a:pt x="9414" y="6818"/>
                  </a:lnTo>
                  <a:lnTo>
                    <a:pt x="11239" y="7477"/>
                  </a:lnTo>
                  <a:lnTo>
                    <a:pt x="17090" y="10117"/>
                  </a:lnTo>
                  <a:lnTo>
                    <a:pt x="21027" y="13416"/>
                  </a:lnTo>
                  <a:lnTo>
                    <a:pt x="25316" y="16275"/>
                  </a:lnTo>
                  <a:lnTo>
                    <a:pt x="27406" y="14736"/>
                  </a:lnTo>
                  <a:lnTo>
                    <a:pt x="25184" y="9677"/>
                  </a:lnTo>
                  <a:lnTo>
                    <a:pt x="21511" y="5278"/>
                  </a:lnTo>
                  <a:lnTo>
                    <a:pt x="16144" y="2419"/>
                  </a:lnTo>
                  <a:lnTo>
                    <a:pt x="13505" y="879"/>
                  </a:lnTo>
                  <a:lnTo>
                    <a:pt x="9919" y="0"/>
                  </a:lnTo>
                  <a:close/>
                </a:path>
              </a:pathLst>
            </a:custGeom>
            <a:solidFill>
              <a:srgbClr val="E18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4419" y="4741417"/>
              <a:ext cx="82482" cy="11546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98551" y="6078790"/>
              <a:ext cx="4354830" cy="0"/>
            </a:xfrm>
            <a:custGeom>
              <a:avLst/>
              <a:gdLst/>
              <a:ahLst/>
              <a:cxnLst/>
              <a:rect l="l" t="t" r="r" b="b"/>
              <a:pathLst>
                <a:path w="4354830">
                  <a:moveTo>
                    <a:pt x="0" y="0"/>
                  </a:moveTo>
                  <a:lnTo>
                    <a:pt x="4354401" y="0"/>
                  </a:lnTo>
                </a:path>
              </a:pathLst>
            </a:custGeom>
            <a:ln w="3175">
              <a:solidFill>
                <a:srgbClr val="0F1F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5947504" y="946572"/>
            <a:ext cx="7308215" cy="0"/>
          </a:xfrm>
          <a:custGeom>
            <a:avLst/>
            <a:gdLst/>
            <a:ahLst/>
            <a:cxnLst/>
            <a:rect l="l" t="t" r="r" b="b"/>
            <a:pathLst>
              <a:path w="7308215">
                <a:moveTo>
                  <a:pt x="0" y="0"/>
                </a:moveTo>
                <a:lnTo>
                  <a:pt x="7307707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0" y="7600950"/>
            <a:ext cx="14630400" cy="628650"/>
            <a:chOff x="0" y="7600950"/>
            <a:chExt cx="14630400" cy="628650"/>
          </a:xfrm>
        </p:grpSpPr>
        <p:sp>
          <p:nvSpPr>
            <p:cNvPr id="56" name="object 56"/>
            <p:cNvSpPr/>
            <p:nvPr/>
          </p:nvSpPr>
          <p:spPr>
            <a:xfrm>
              <a:off x="0" y="7600950"/>
              <a:ext cx="14630400" cy="76200"/>
            </a:xfrm>
            <a:custGeom>
              <a:avLst/>
              <a:gdLst/>
              <a:ahLst/>
              <a:cxnLst/>
              <a:rect l="l" t="t" r="r" b="b"/>
              <a:pathLst>
                <a:path w="14630400" h="76200">
                  <a:moveTo>
                    <a:pt x="14630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4630400" y="7620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7677150"/>
              <a:ext cx="14630400" cy="552450"/>
            </a:xfrm>
            <a:custGeom>
              <a:avLst/>
              <a:gdLst/>
              <a:ahLst/>
              <a:cxnLst/>
              <a:rect l="l" t="t" r="r" b="b"/>
              <a:pathLst>
                <a:path w="14630400" h="552450">
                  <a:moveTo>
                    <a:pt x="14630400" y="0"/>
                  </a:moveTo>
                  <a:lnTo>
                    <a:pt x="0" y="0"/>
                  </a:lnTo>
                  <a:lnTo>
                    <a:pt x="0" y="552450"/>
                  </a:lnTo>
                  <a:lnTo>
                    <a:pt x="14630400" y="55245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2262800-65A6-028F-84C0-061BCDFFA6CA}"/>
              </a:ext>
            </a:extLst>
          </p:cNvPr>
          <p:cNvSpPr txBox="1"/>
          <p:nvPr/>
        </p:nvSpPr>
        <p:spPr>
          <a:xfrm>
            <a:off x="6456537" y="2233254"/>
            <a:ext cx="771340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CNN-</a:t>
            </a:r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 model achieves superior accuracy in emotion detection, effectively leveraging </a:t>
            </a:r>
            <a:r>
              <a:rPr lang="en-US" dirty="0" err="1">
                <a:ea typeface="+mn-lt"/>
                <a:cs typeface="+mn-lt"/>
              </a:rPr>
              <a:t>GloVe</a:t>
            </a:r>
            <a:r>
              <a:rPr lang="en-US" dirty="0">
                <a:ea typeface="+mn-lt"/>
                <a:cs typeface="+mn-lt"/>
              </a:rPr>
              <a:t> and Word2Vec embeddings to capture semantic relationships in text.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Transformers like ALBERT demonstrate exceptional performance in dimensional emotion recognition, accurately predicting Valence, Arousal, and Dominance (VAD) scores.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hybrid model excels in classifying nuanced emotions such as joy, anger, fear, and surprise, with accuracy rates reaching 94%.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Future directions include multimodal emotion recognition integrating text, speech, and facial expressions, as well as domain-specific and multilingual adaptations.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Ethical considerations, addressing biases, and applications in VR/AR for real-time emotion tracking present significant opportunities for advancing emotion recognition systems.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608" y="969327"/>
            <a:ext cx="4135754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30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6600" spc="-2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6600" spc="85" dirty="0">
                <a:solidFill>
                  <a:srgbClr val="000000"/>
                </a:solidFill>
                <a:latin typeface="Tahoma"/>
                <a:cs typeface="Tahoma"/>
              </a:rPr>
              <a:t>f</a:t>
            </a:r>
            <a:r>
              <a:rPr sz="6600" spc="114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6600" spc="1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6600" spc="-2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6600" spc="40" dirty="0">
                <a:solidFill>
                  <a:srgbClr val="000000"/>
                </a:solidFill>
                <a:latin typeface="Tahoma"/>
                <a:cs typeface="Tahoma"/>
              </a:rPr>
              <a:t>nc</a:t>
            </a:r>
            <a:r>
              <a:rPr sz="6600" spc="-1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6600" spc="-8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780" y="2312352"/>
            <a:ext cx="5649595" cy="671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120"/>
              </a:spcBef>
            </a:pPr>
            <a:r>
              <a:rPr sz="1400" dirty="0">
                <a:latin typeface="Calibri Light"/>
                <a:cs typeface="Calibri Light"/>
              </a:rPr>
              <a:t>[1] B. </a:t>
            </a:r>
            <a:r>
              <a:rPr sz="1400" spc="-5" dirty="0">
                <a:latin typeface="Calibri Light"/>
                <a:cs typeface="Calibri Light"/>
              </a:rPr>
              <a:t>Jang, </a:t>
            </a:r>
            <a:r>
              <a:rPr sz="1400" spc="10" dirty="0">
                <a:latin typeface="Calibri Light"/>
                <a:cs typeface="Calibri Light"/>
              </a:rPr>
              <a:t>M. </a:t>
            </a:r>
            <a:r>
              <a:rPr sz="1400" spc="-10" dirty="0">
                <a:latin typeface="Calibri Light"/>
                <a:cs typeface="Calibri Light"/>
              </a:rPr>
              <a:t>Kim, </a:t>
            </a:r>
            <a:r>
              <a:rPr sz="1400" spc="10" dirty="0">
                <a:latin typeface="Calibri Light"/>
                <a:cs typeface="Calibri Light"/>
              </a:rPr>
              <a:t>G. </a:t>
            </a:r>
            <a:r>
              <a:rPr sz="1400" spc="-10" dirty="0">
                <a:latin typeface="Calibri Light"/>
                <a:cs typeface="Calibri Light"/>
              </a:rPr>
              <a:t>Harerimana, </a:t>
            </a:r>
            <a:r>
              <a:rPr sz="1400" spc="-20" dirty="0">
                <a:latin typeface="Calibri Light"/>
                <a:cs typeface="Calibri Light"/>
              </a:rPr>
              <a:t>S. </a:t>
            </a:r>
            <a:r>
              <a:rPr sz="1400" dirty="0">
                <a:latin typeface="Calibri Light"/>
                <a:cs typeface="Calibri Light"/>
              </a:rPr>
              <a:t>Kang, </a:t>
            </a:r>
            <a:r>
              <a:rPr sz="1400" spc="-10" dirty="0">
                <a:latin typeface="Calibri Light"/>
                <a:cs typeface="Calibri Light"/>
              </a:rPr>
              <a:t>and </a:t>
            </a:r>
            <a:r>
              <a:rPr sz="1400" spc="5" dirty="0">
                <a:latin typeface="Calibri Light"/>
                <a:cs typeface="Calibri Light"/>
              </a:rPr>
              <a:t>J. </a:t>
            </a:r>
            <a:r>
              <a:rPr sz="1400" spc="-55" dirty="0">
                <a:latin typeface="Calibri Light"/>
                <a:cs typeface="Calibri Light"/>
              </a:rPr>
              <a:t>W. </a:t>
            </a:r>
            <a:r>
              <a:rPr sz="1400" spc="-10" dirty="0">
                <a:latin typeface="Calibri Light"/>
                <a:cs typeface="Calibri Light"/>
              </a:rPr>
              <a:t>Kim, </a:t>
            </a:r>
            <a:r>
              <a:rPr sz="1400" spc="-25" dirty="0">
                <a:latin typeface="Calibri Light"/>
                <a:cs typeface="Calibri Light"/>
              </a:rPr>
              <a:t>“Applied </a:t>
            </a:r>
            <a:r>
              <a:rPr sz="1400" spc="-10" dirty="0">
                <a:latin typeface="Calibri Light"/>
                <a:cs typeface="Calibri Light"/>
              </a:rPr>
              <a:t>sciences </a:t>
            </a:r>
            <a:r>
              <a:rPr sz="1400" spc="-5" dirty="0">
                <a:latin typeface="Calibri Light"/>
                <a:cs typeface="Calibri Light"/>
              </a:rPr>
              <a:t>Bi- 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LSTM </a:t>
            </a:r>
            <a:r>
              <a:rPr sz="1400" spc="-5" dirty="0">
                <a:latin typeface="Calibri Light"/>
                <a:cs typeface="Calibri Light"/>
              </a:rPr>
              <a:t>Model </a:t>
            </a:r>
            <a:r>
              <a:rPr sz="1400" dirty="0">
                <a:latin typeface="Calibri Light"/>
                <a:cs typeface="Calibri Light"/>
              </a:rPr>
              <a:t>to increase </a:t>
            </a:r>
            <a:r>
              <a:rPr sz="1400" spc="-5" dirty="0">
                <a:latin typeface="Calibri Light"/>
                <a:cs typeface="Calibri Light"/>
              </a:rPr>
              <a:t>accuracy </a:t>
            </a:r>
            <a:r>
              <a:rPr sz="1400" dirty="0">
                <a:latin typeface="Calibri Light"/>
                <a:cs typeface="Calibri Light"/>
              </a:rPr>
              <a:t>in </a:t>
            </a:r>
            <a:r>
              <a:rPr sz="1400" spc="-5" dirty="0">
                <a:latin typeface="Calibri Light"/>
                <a:cs typeface="Calibri Light"/>
              </a:rPr>
              <a:t>text </a:t>
            </a:r>
            <a:r>
              <a:rPr sz="1400" dirty="0">
                <a:latin typeface="Calibri Light"/>
                <a:cs typeface="Calibri Light"/>
              </a:rPr>
              <a:t>classification:Combining </a:t>
            </a:r>
            <a:r>
              <a:rPr sz="1400" spc="-15" dirty="0">
                <a:latin typeface="Calibri Light"/>
                <a:cs typeface="Calibri Light"/>
              </a:rPr>
              <a:t>Word2vec 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CNN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and</a:t>
            </a:r>
            <a:r>
              <a:rPr sz="1400" spc="-8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attention</a:t>
            </a:r>
            <a:r>
              <a:rPr sz="1400" spc="-7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mechanism,”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10" dirty="0">
                <a:latin typeface="Calibri Light"/>
                <a:cs typeface="Calibri Light"/>
              </a:rPr>
              <a:t>Appl.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Sci.,vol.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25" dirty="0">
                <a:latin typeface="Calibri Light"/>
                <a:cs typeface="Calibri Light"/>
              </a:rPr>
              <a:t>10,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no.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25" dirty="0">
                <a:latin typeface="Calibri Light"/>
                <a:cs typeface="Calibri Light"/>
              </a:rPr>
              <a:t>17,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5841,</a:t>
            </a:r>
            <a:r>
              <a:rPr sz="1400" spc="-140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2020.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3504247"/>
            <a:ext cx="565086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latin typeface="Calibri Light"/>
                <a:cs typeface="Calibri Light"/>
              </a:rPr>
              <a:t>[2] </a:t>
            </a:r>
            <a:r>
              <a:rPr sz="1400" spc="10" dirty="0">
                <a:latin typeface="Calibri Light"/>
                <a:cs typeface="Calibri Light"/>
              </a:rPr>
              <a:t>M. </a:t>
            </a:r>
            <a:r>
              <a:rPr sz="1400" spc="5" dirty="0">
                <a:latin typeface="Calibri Light"/>
                <a:cs typeface="Calibri Light"/>
              </a:rPr>
              <a:t>U. </a:t>
            </a:r>
            <a:r>
              <a:rPr sz="1400" spc="-5" dirty="0">
                <a:latin typeface="Calibri Light"/>
                <a:cs typeface="Calibri Light"/>
              </a:rPr>
              <a:t>Salur </a:t>
            </a:r>
            <a:r>
              <a:rPr sz="1400" spc="15" dirty="0">
                <a:latin typeface="Calibri Light"/>
                <a:cs typeface="Calibri Light"/>
              </a:rPr>
              <a:t>and </a:t>
            </a:r>
            <a:r>
              <a:rPr sz="1400" spc="-20" dirty="0">
                <a:latin typeface="Calibri Light"/>
                <a:cs typeface="Calibri Light"/>
              </a:rPr>
              <a:t>I. </a:t>
            </a:r>
            <a:r>
              <a:rPr sz="1400" spc="-5" dirty="0">
                <a:latin typeface="Calibri Light"/>
                <a:cs typeface="Calibri Light"/>
              </a:rPr>
              <a:t>Aydin, </a:t>
            </a:r>
            <a:r>
              <a:rPr sz="1400" spc="-55" dirty="0">
                <a:latin typeface="Calibri Light"/>
                <a:cs typeface="Calibri Light"/>
              </a:rPr>
              <a:t>“A </a:t>
            </a:r>
            <a:r>
              <a:rPr sz="1400" dirty="0">
                <a:latin typeface="Calibri Light"/>
                <a:cs typeface="Calibri Light"/>
              </a:rPr>
              <a:t>novel </a:t>
            </a:r>
            <a:r>
              <a:rPr sz="1400" spc="-5" dirty="0">
                <a:latin typeface="Calibri Light"/>
                <a:cs typeface="Calibri Light"/>
              </a:rPr>
              <a:t>hybrid deep </a:t>
            </a:r>
            <a:r>
              <a:rPr sz="1400" spc="5" dirty="0">
                <a:latin typeface="Calibri Light"/>
                <a:cs typeface="Calibri Light"/>
              </a:rPr>
              <a:t>learning model </a:t>
            </a:r>
            <a:r>
              <a:rPr sz="1400" spc="-10" dirty="0">
                <a:latin typeface="Calibri Light"/>
                <a:cs typeface="Calibri Light"/>
              </a:rPr>
              <a:t>for </a:t>
            </a:r>
            <a:r>
              <a:rPr sz="1400" spc="-5" dirty="0">
                <a:latin typeface="Calibri Light"/>
                <a:cs typeface="Calibri Light"/>
              </a:rPr>
              <a:t>sentiment </a:t>
            </a:r>
            <a:r>
              <a:rPr sz="1400" spc="-30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classification,”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IEEE</a:t>
            </a:r>
            <a:r>
              <a:rPr sz="1400" spc="1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Access,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vol.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8,</a:t>
            </a:r>
            <a:r>
              <a:rPr sz="1400" spc="-10" dirty="0">
                <a:latin typeface="Calibri Light"/>
                <a:cs typeface="Calibri Light"/>
              </a:rPr>
              <a:t> pp.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58080–58093,2020.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doi: 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10.1109/ACCESS.2020.2982538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780" y="4696714"/>
            <a:ext cx="5650865" cy="6718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114"/>
              </a:spcBef>
            </a:pPr>
            <a:r>
              <a:rPr sz="1400" dirty="0">
                <a:latin typeface="Calibri Light"/>
                <a:cs typeface="Calibri Light"/>
              </a:rPr>
              <a:t>[3] </a:t>
            </a:r>
            <a:r>
              <a:rPr sz="1400" spc="-20" dirty="0">
                <a:latin typeface="Calibri Light"/>
                <a:cs typeface="Calibri Light"/>
              </a:rPr>
              <a:t>S. </a:t>
            </a:r>
            <a:r>
              <a:rPr sz="1400" spc="-10" dirty="0">
                <a:latin typeface="Calibri Light"/>
                <a:cs typeface="Calibri Light"/>
              </a:rPr>
              <a:t>Soumya and </a:t>
            </a:r>
            <a:r>
              <a:rPr sz="1400" spc="20" dirty="0">
                <a:latin typeface="Calibri Light"/>
                <a:cs typeface="Calibri Light"/>
              </a:rPr>
              <a:t>K. </a:t>
            </a:r>
            <a:r>
              <a:rPr sz="1400" spc="10" dirty="0">
                <a:latin typeface="Calibri Light"/>
                <a:cs typeface="Calibri Light"/>
              </a:rPr>
              <a:t>V </a:t>
            </a:r>
            <a:r>
              <a:rPr sz="1400" dirty="0">
                <a:latin typeface="Calibri Light"/>
                <a:cs typeface="Calibri Light"/>
              </a:rPr>
              <a:t>Pramod, “Hybrid </a:t>
            </a:r>
            <a:r>
              <a:rPr sz="1400" spc="-5" dirty="0">
                <a:latin typeface="Calibri Light"/>
                <a:cs typeface="Calibri Light"/>
              </a:rPr>
              <a:t>deep learning approach </a:t>
            </a:r>
            <a:r>
              <a:rPr sz="1400" spc="-10" dirty="0">
                <a:latin typeface="Calibri Light"/>
                <a:cs typeface="Calibri Light"/>
              </a:rPr>
              <a:t>for sentiment </a:t>
            </a:r>
            <a:r>
              <a:rPr sz="1400" spc="-5" dirty="0">
                <a:latin typeface="Calibri Light"/>
                <a:cs typeface="Calibri Light"/>
              </a:rPr>
              <a:t> classification </a:t>
            </a:r>
            <a:r>
              <a:rPr sz="1400" spc="10" dirty="0">
                <a:latin typeface="Calibri Light"/>
                <a:cs typeface="Calibri Light"/>
              </a:rPr>
              <a:t>of </a:t>
            </a:r>
            <a:r>
              <a:rPr sz="1400" spc="-5" dirty="0">
                <a:latin typeface="Calibri Light"/>
                <a:cs typeface="Calibri Light"/>
              </a:rPr>
              <a:t>malayalam </a:t>
            </a:r>
            <a:r>
              <a:rPr sz="1400" spc="-15" dirty="0">
                <a:latin typeface="Calibri Light"/>
                <a:cs typeface="Calibri Light"/>
              </a:rPr>
              <a:t>tweets,” </a:t>
            </a:r>
            <a:r>
              <a:rPr sz="1400" spc="-10" dirty="0">
                <a:latin typeface="Calibri Light"/>
                <a:cs typeface="Calibri Light"/>
              </a:rPr>
              <a:t>Int. </a:t>
            </a:r>
            <a:r>
              <a:rPr sz="1400" spc="-30" dirty="0">
                <a:latin typeface="Calibri Light"/>
                <a:cs typeface="Calibri Light"/>
              </a:rPr>
              <a:t>J.</a:t>
            </a:r>
            <a:r>
              <a:rPr sz="1400" spc="254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Adv.</a:t>
            </a:r>
            <a:r>
              <a:rPr sz="1400" spc="254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Comput. </a:t>
            </a:r>
            <a:r>
              <a:rPr sz="1400" spc="-10" dirty="0">
                <a:latin typeface="Calibri Light"/>
                <a:cs typeface="Calibri Light"/>
              </a:rPr>
              <a:t>Sci. </a:t>
            </a:r>
            <a:r>
              <a:rPr sz="1400" dirty="0">
                <a:latin typeface="Calibri Light"/>
                <a:cs typeface="Calibri Light"/>
              </a:rPr>
              <a:t>Appl., </a:t>
            </a:r>
            <a:r>
              <a:rPr sz="1400" spc="-20" dirty="0">
                <a:latin typeface="Calibri Light"/>
                <a:cs typeface="Calibri Light"/>
              </a:rPr>
              <a:t>vol. </a:t>
            </a:r>
            <a:r>
              <a:rPr sz="1400" dirty="0">
                <a:latin typeface="Calibri Light"/>
                <a:cs typeface="Calibri Light"/>
              </a:rPr>
              <a:t>13, </a:t>
            </a:r>
            <a:r>
              <a:rPr sz="1400" spc="-10" dirty="0">
                <a:latin typeface="Calibri Light"/>
                <a:cs typeface="Calibri Light"/>
              </a:rPr>
              <a:t>no. 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spc="20" dirty="0">
                <a:latin typeface="Calibri Light"/>
                <a:cs typeface="Calibri Light"/>
              </a:rPr>
              <a:t>4,</a:t>
            </a:r>
            <a:r>
              <a:rPr sz="1400" spc="-75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pp.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25" dirty="0">
                <a:latin typeface="Calibri Light"/>
                <a:cs typeface="Calibri Light"/>
              </a:rPr>
              <a:t>891–899,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35" dirty="0">
                <a:latin typeface="Calibri Light"/>
                <a:cs typeface="Calibri Light"/>
              </a:rPr>
              <a:t>202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780" y="5888418"/>
            <a:ext cx="5648960" cy="882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30"/>
              </a:spcBef>
            </a:pPr>
            <a:r>
              <a:rPr sz="1400" dirty="0">
                <a:latin typeface="Calibri Light"/>
                <a:cs typeface="Calibri Light"/>
              </a:rPr>
              <a:t>[4] </a:t>
            </a:r>
            <a:r>
              <a:rPr sz="1400" spc="20" dirty="0">
                <a:latin typeface="Calibri Light"/>
                <a:cs typeface="Calibri Light"/>
              </a:rPr>
              <a:t>S. </a:t>
            </a:r>
            <a:r>
              <a:rPr sz="1400" spc="-15" dirty="0">
                <a:latin typeface="Calibri Light"/>
                <a:cs typeface="Calibri Light"/>
              </a:rPr>
              <a:t>Kumar, </a:t>
            </a:r>
            <a:r>
              <a:rPr sz="1400" spc="-35" dirty="0">
                <a:latin typeface="Calibri Light"/>
                <a:cs typeface="Calibri Light"/>
              </a:rPr>
              <a:t>C. </a:t>
            </a:r>
            <a:r>
              <a:rPr sz="1400" spc="-5" dirty="0">
                <a:latin typeface="Calibri Light"/>
                <a:cs typeface="Calibri Light"/>
              </a:rPr>
              <a:t>Akhilesh, </a:t>
            </a:r>
            <a:r>
              <a:rPr sz="1400" spc="25" dirty="0">
                <a:latin typeface="Calibri Light"/>
                <a:cs typeface="Calibri Light"/>
              </a:rPr>
              <a:t>K. </a:t>
            </a:r>
            <a:r>
              <a:rPr sz="1400" spc="-10" dirty="0">
                <a:latin typeface="Calibri Light"/>
                <a:cs typeface="Calibri Light"/>
              </a:rPr>
              <a:t>Vijay, and </a:t>
            </a:r>
            <a:r>
              <a:rPr sz="1400" dirty="0">
                <a:latin typeface="Calibri Light"/>
                <a:cs typeface="Calibri Light"/>
              </a:rPr>
              <a:t>B. </a:t>
            </a:r>
            <a:r>
              <a:rPr sz="1400" spc="5" dirty="0">
                <a:latin typeface="Calibri Light"/>
                <a:cs typeface="Calibri Light"/>
              </a:rPr>
              <a:t>Semwal, </a:t>
            </a:r>
            <a:r>
              <a:rPr sz="1400" spc="-95" dirty="0">
                <a:latin typeface="Calibri Light"/>
                <a:cs typeface="Calibri Light"/>
              </a:rPr>
              <a:t>“A </a:t>
            </a:r>
            <a:r>
              <a:rPr sz="1400" dirty="0">
                <a:latin typeface="Calibri Light"/>
                <a:cs typeface="Calibri Light"/>
              </a:rPr>
              <a:t>multibranch </a:t>
            </a:r>
            <a:r>
              <a:rPr sz="1400" spc="-10" dirty="0">
                <a:latin typeface="Calibri Light"/>
                <a:cs typeface="Calibri Light"/>
              </a:rPr>
              <a:t>CNN-BiLSTM 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model</a:t>
            </a:r>
            <a:r>
              <a:rPr sz="1400" spc="1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for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human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activity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recognition</a:t>
            </a:r>
            <a:r>
              <a:rPr sz="1400" spc="10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using</a:t>
            </a:r>
            <a:r>
              <a:rPr sz="1400" spc="1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wearable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sensor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data,”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Vis. 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Comput.,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vol.</a:t>
            </a:r>
            <a:r>
              <a:rPr sz="1400" dirty="0">
                <a:latin typeface="Calibri Light"/>
                <a:cs typeface="Calibri Light"/>
              </a:rPr>
              <a:t> 38,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no.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12,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pp.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4095–4109,</a:t>
            </a:r>
            <a:r>
              <a:rPr sz="1400" spc="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2021.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doi: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10.1007/s00371-021- </a:t>
            </a:r>
            <a:r>
              <a:rPr sz="1400" spc="-305" dirty="0">
                <a:latin typeface="Calibri Light"/>
                <a:cs typeface="Calibri Light"/>
              </a:rPr>
              <a:t> </a:t>
            </a:r>
            <a:r>
              <a:rPr sz="1400" spc="30" dirty="0">
                <a:latin typeface="Calibri Light"/>
                <a:cs typeface="Calibri Light"/>
              </a:rPr>
              <a:t>02283-3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5716" y="2306256"/>
            <a:ext cx="660971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latin typeface="Calibri Light"/>
                <a:cs typeface="Calibri Light"/>
              </a:rPr>
              <a:t>[5] </a:t>
            </a:r>
            <a:r>
              <a:rPr sz="1400" spc="-15" dirty="0">
                <a:latin typeface="Calibri Light"/>
                <a:cs typeface="Calibri Light"/>
              </a:rPr>
              <a:t>K. </a:t>
            </a:r>
            <a:r>
              <a:rPr sz="1400" spc="-10" dirty="0">
                <a:latin typeface="Calibri Light"/>
                <a:cs typeface="Calibri Light"/>
              </a:rPr>
              <a:t>Pasupa, </a:t>
            </a:r>
            <a:r>
              <a:rPr sz="1400" spc="-75" dirty="0">
                <a:latin typeface="Calibri Light"/>
                <a:cs typeface="Calibri Light"/>
              </a:rPr>
              <a:t>T. </a:t>
            </a:r>
            <a:r>
              <a:rPr sz="1400" spc="-5" dirty="0">
                <a:latin typeface="Calibri Light"/>
                <a:cs typeface="Calibri Light"/>
              </a:rPr>
              <a:t>Seneewong, </a:t>
            </a:r>
            <a:r>
              <a:rPr sz="1400" spc="-10" dirty="0">
                <a:latin typeface="Calibri Light"/>
                <a:cs typeface="Calibri Light"/>
              </a:rPr>
              <a:t>and </a:t>
            </a:r>
            <a:r>
              <a:rPr sz="1400" dirty="0">
                <a:latin typeface="Calibri Light"/>
                <a:cs typeface="Calibri Light"/>
              </a:rPr>
              <a:t>N. </a:t>
            </a:r>
            <a:r>
              <a:rPr sz="1400" spc="-10" dirty="0">
                <a:latin typeface="Calibri Light"/>
                <a:cs typeface="Calibri Light"/>
              </a:rPr>
              <a:t>Ayutthaya, </a:t>
            </a:r>
            <a:r>
              <a:rPr sz="1400" spc="10" dirty="0">
                <a:latin typeface="Calibri Light"/>
                <a:cs typeface="Calibri Light"/>
              </a:rPr>
              <a:t>“Thai </a:t>
            </a:r>
            <a:r>
              <a:rPr sz="1400" spc="-5" dirty="0">
                <a:latin typeface="Calibri Light"/>
                <a:cs typeface="Calibri Light"/>
              </a:rPr>
              <a:t>sentiment analysis with </a:t>
            </a:r>
            <a:r>
              <a:rPr sz="1400" dirty="0">
                <a:latin typeface="Calibri Light"/>
                <a:cs typeface="Calibri Light"/>
              </a:rPr>
              <a:t>deep </a:t>
            </a:r>
            <a:r>
              <a:rPr sz="1400" spc="-5" dirty="0">
                <a:latin typeface="Calibri Light"/>
                <a:cs typeface="Calibri Light"/>
              </a:rPr>
              <a:t>learning </a:t>
            </a:r>
            <a:r>
              <a:rPr sz="1400" dirty="0">
                <a:latin typeface="Calibri Light"/>
                <a:cs typeface="Calibri Light"/>
              </a:rPr>
              <a:t> techniques: </a:t>
            </a:r>
            <a:r>
              <a:rPr sz="1400" spc="15" dirty="0">
                <a:latin typeface="Calibri Light"/>
                <a:cs typeface="Calibri Light"/>
              </a:rPr>
              <a:t>A </a:t>
            </a:r>
            <a:r>
              <a:rPr sz="1400" spc="-10" dirty="0">
                <a:latin typeface="Calibri Light"/>
                <a:cs typeface="Calibri Light"/>
              </a:rPr>
              <a:t>comparative </a:t>
            </a:r>
            <a:r>
              <a:rPr sz="1400" dirty="0">
                <a:latin typeface="Calibri Light"/>
                <a:cs typeface="Calibri Light"/>
              </a:rPr>
              <a:t>study based </a:t>
            </a:r>
            <a:r>
              <a:rPr sz="1400" spc="15" dirty="0">
                <a:latin typeface="Calibri Light"/>
                <a:cs typeface="Calibri Light"/>
              </a:rPr>
              <a:t>on word </a:t>
            </a:r>
            <a:r>
              <a:rPr sz="1400" spc="-5" dirty="0">
                <a:latin typeface="Calibri Light"/>
                <a:cs typeface="Calibri Light"/>
              </a:rPr>
              <a:t>embedding </a:t>
            </a:r>
            <a:r>
              <a:rPr sz="1400" spc="5" dirty="0">
                <a:latin typeface="Calibri Light"/>
                <a:cs typeface="Calibri Light"/>
              </a:rPr>
              <a:t>, </a:t>
            </a:r>
            <a:r>
              <a:rPr sz="1400" dirty="0">
                <a:latin typeface="Calibri Light"/>
                <a:cs typeface="Calibri Light"/>
              </a:rPr>
              <a:t>POS-tag </a:t>
            </a:r>
            <a:r>
              <a:rPr sz="1400" spc="5" dirty="0">
                <a:latin typeface="Calibri Light"/>
                <a:cs typeface="Calibri Light"/>
              </a:rPr>
              <a:t>, </a:t>
            </a:r>
            <a:r>
              <a:rPr sz="1400" spc="15" dirty="0">
                <a:latin typeface="Calibri Light"/>
                <a:cs typeface="Calibri Light"/>
              </a:rPr>
              <a:t>and </a:t>
            </a:r>
            <a:r>
              <a:rPr sz="1400" spc="-10" dirty="0">
                <a:latin typeface="Calibri Light"/>
                <a:cs typeface="Calibri Light"/>
              </a:rPr>
              <a:t>sentic </a:t>
            </a:r>
            <a:r>
              <a:rPr sz="1400" spc="-20" dirty="0">
                <a:latin typeface="Calibri Light"/>
                <a:cs typeface="Calibri Light"/>
              </a:rPr>
              <a:t>features,” </a:t>
            </a:r>
            <a:r>
              <a:rPr sz="1400" spc="-305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Sustain.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Cities</a:t>
            </a:r>
            <a:r>
              <a:rPr sz="1400" spc="-50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Soc.,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vol.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spc="25" dirty="0">
                <a:latin typeface="Calibri Light"/>
                <a:cs typeface="Calibri Light"/>
              </a:rPr>
              <a:t>50,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no.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20" dirty="0">
                <a:latin typeface="Calibri Light"/>
                <a:cs typeface="Calibri Light"/>
              </a:rPr>
              <a:t>7,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30" dirty="0">
                <a:latin typeface="Calibri Light"/>
                <a:cs typeface="Calibri Light"/>
              </a:rPr>
              <a:t>101615,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2019.</a:t>
            </a:r>
            <a:r>
              <a:rPr sz="1400" spc="-145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doi:</a:t>
            </a:r>
            <a:r>
              <a:rPr sz="1400" spc="-95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10.1016/j.scs.2019.101615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5716" y="3498850"/>
            <a:ext cx="6612890" cy="6718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114"/>
              </a:spcBef>
            </a:pPr>
            <a:r>
              <a:rPr sz="1400" dirty="0">
                <a:latin typeface="Calibri Light"/>
                <a:cs typeface="Calibri Light"/>
              </a:rPr>
              <a:t>[6]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M.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95" dirty="0">
                <a:latin typeface="Calibri Light"/>
                <a:cs typeface="Calibri Light"/>
              </a:rPr>
              <a:t>P.</a:t>
            </a:r>
            <a:r>
              <a:rPr sz="1400" spc="-90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Akhter,</a:t>
            </a:r>
            <a:r>
              <a:rPr sz="1400" spc="-25" dirty="0">
                <a:latin typeface="Calibri Light"/>
                <a:cs typeface="Calibri Light"/>
              </a:rPr>
              <a:t> Z. </a:t>
            </a:r>
            <a:r>
              <a:rPr sz="1400" spc="-10" dirty="0">
                <a:latin typeface="Calibri Light"/>
                <a:cs typeface="Calibri Light"/>
              </a:rPr>
              <a:t>Jiangbin, </a:t>
            </a:r>
            <a:r>
              <a:rPr sz="1400" spc="15" dirty="0">
                <a:latin typeface="Calibri Light"/>
                <a:cs typeface="Calibri Light"/>
              </a:rPr>
              <a:t>I. </a:t>
            </a:r>
            <a:r>
              <a:rPr sz="1400" spc="-35" dirty="0">
                <a:latin typeface="Calibri Light"/>
                <a:cs typeface="Calibri Light"/>
              </a:rPr>
              <a:t>R.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Naqvi, </a:t>
            </a:r>
            <a:r>
              <a:rPr sz="1400" spc="-30" dirty="0">
                <a:latin typeface="Calibri Light"/>
                <a:cs typeface="Calibri Light"/>
              </a:rPr>
              <a:t>M.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Abdelmajeed, </a:t>
            </a:r>
            <a:r>
              <a:rPr sz="1400" dirty="0">
                <a:latin typeface="Calibri Light"/>
                <a:cs typeface="Calibri Light"/>
              </a:rPr>
              <a:t>A.Mehmood, </a:t>
            </a:r>
            <a:r>
              <a:rPr sz="1400" spc="15" dirty="0">
                <a:latin typeface="Calibri Light"/>
                <a:cs typeface="Calibri Light"/>
              </a:rPr>
              <a:t>and </a:t>
            </a:r>
            <a:r>
              <a:rPr sz="1400" spc="10" dirty="0">
                <a:latin typeface="Calibri Light"/>
                <a:cs typeface="Calibri Light"/>
              </a:rPr>
              <a:t>M. </a:t>
            </a:r>
            <a:r>
              <a:rPr sz="1400" spc="-114" dirty="0">
                <a:latin typeface="Calibri Light"/>
                <a:cs typeface="Calibri Light"/>
              </a:rPr>
              <a:t>T.</a:t>
            </a:r>
            <a:r>
              <a:rPr sz="1400" spc="-1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Sadiq, 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“Document-level text </a:t>
            </a:r>
            <a:r>
              <a:rPr sz="1400" dirty="0">
                <a:latin typeface="Calibri Light"/>
                <a:cs typeface="Calibri Light"/>
              </a:rPr>
              <a:t>classification </a:t>
            </a:r>
            <a:r>
              <a:rPr sz="1400" spc="5" dirty="0">
                <a:latin typeface="Calibri Light"/>
                <a:cs typeface="Calibri Light"/>
              </a:rPr>
              <a:t>using </a:t>
            </a:r>
            <a:r>
              <a:rPr sz="1400" spc="-10" dirty="0">
                <a:latin typeface="Calibri Light"/>
                <a:cs typeface="Calibri Light"/>
              </a:rPr>
              <a:t>single-layer multisize </a:t>
            </a:r>
            <a:r>
              <a:rPr sz="1400" dirty="0">
                <a:latin typeface="Calibri Light"/>
                <a:cs typeface="Calibri Light"/>
              </a:rPr>
              <a:t>filters </a:t>
            </a:r>
            <a:r>
              <a:rPr sz="1400" spc="-5" dirty="0">
                <a:latin typeface="Calibri Light"/>
                <a:cs typeface="Calibri Light"/>
              </a:rPr>
              <a:t>convolutional </a:t>
            </a:r>
            <a:r>
              <a:rPr sz="1400" dirty="0">
                <a:latin typeface="Calibri Light"/>
                <a:cs typeface="Calibri Light"/>
              </a:rPr>
              <a:t>neural 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network,”</a:t>
            </a:r>
            <a:r>
              <a:rPr sz="1400" spc="204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IEEE</a:t>
            </a:r>
            <a:r>
              <a:rPr sz="1400" spc="17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Access,</a:t>
            </a:r>
            <a:r>
              <a:rPr sz="1400" spc="265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vol.</a:t>
            </a:r>
            <a:r>
              <a:rPr sz="1400" spc="50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8,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no.</a:t>
            </a:r>
            <a:r>
              <a:rPr sz="1400" spc="28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Ml,</a:t>
            </a:r>
            <a:r>
              <a:rPr sz="1400" spc="5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pp.</a:t>
            </a:r>
            <a:r>
              <a:rPr sz="1400" spc="204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42689–42707,</a:t>
            </a:r>
            <a:r>
              <a:rPr sz="1400" spc="1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2020.</a:t>
            </a:r>
            <a:r>
              <a:rPr sz="1400" spc="240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doi: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5716" y="4137342"/>
            <a:ext cx="23183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Calibri Light"/>
                <a:cs typeface="Calibri Light"/>
              </a:rPr>
              <a:t>10.1109/ACCESS.2020.2976744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5716" y="4900548"/>
            <a:ext cx="661352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1299"/>
              </a:lnSpc>
              <a:spcBef>
                <a:spcPts val="100"/>
              </a:spcBef>
            </a:pPr>
            <a:r>
              <a:rPr sz="1400" dirty="0">
                <a:latin typeface="Calibri Light"/>
                <a:cs typeface="Calibri Light"/>
              </a:rPr>
              <a:t>[7]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20" dirty="0">
                <a:latin typeface="Calibri Light"/>
                <a:cs typeface="Calibri Light"/>
              </a:rPr>
              <a:t>A. </a:t>
            </a:r>
            <a:r>
              <a:rPr sz="1400" spc="-15" dirty="0">
                <a:latin typeface="Calibri Light"/>
                <a:cs typeface="Calibri Light"/>
              </a:rPr>
              <a:t>Wahdan, S. </a:t>
            </a:r>
            <a:r>
              <a:rPr sz="1400" spc="-10" dirty="0">
                <a:latin typeface="Calibri Light"/>
                <a:cs typeface="Calibri Light"/>
              </a:rPr>
              <a:t>Hantoobi, </a:t>
            </a:r>
            <a:r>
              <a:rPr sz="1400" spc="-15" dirty="0">
                <a:latin typeface="Calibri Light"/>
                <a:cs typeface="Calibri Light"/>
              </a:rPr>
              <a:t>S. </a:t>
            </a:r>
            <a:r>
              <a:rPr sz="1400" spc="-20" dirty="0">
                <a:latin typeface="Calibri Light"/>
                <a:cs typeface="Calibri Light"/>
              </a:rPr>
              <a:t>A. </a:t>
            </a:r>
            <a:r>
              <a:rPr sz="1400" dirty="0">
                <a:latin typeface="Calibri Light"/>
                <a:cs typeface="Calibri Light"/>
              </a:rPr>
              <a:t>Salloum, </a:t>
            </a:r>
            <a:r>
              <a:rPr sz="1400" spc="-10" dirty="0">
                <a:latin typeface="Calibri Light"/>
                <a:cs typeface="Calibri Light"/>
              </a:rPr>
              <a:t>and </a:t>
            </a:r>
            <a:r>
              <a:rPr sz="1400" spc="-15" dirty="0">
                <a:latin typeface="Calibri Light"/>
                <a:cs typeface="Calibri Light"/>
              </a:rPr>
              <a:t>K. </a:t>
            </a:r>
            <a:r>
              <a:rPr sz="1400" spc="-5" dirty="0">
                <a:latin typeface="Calibri Light"/>
                <a:cs typeface="Calibri Light"/>
              </a:rPr>
              <a:t>Shaalan, </a:t>
            </a:r>
            <a:r>
              <a:rPr sz="1400" spc="-60" dirty="0">
                <a:latin typeface="Calibri Light"/>
                <a:cs typeface="Calibri Light"/>
              </a:rPr>
              <a:t>“A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systematic </a:t>
            </a:r>
            <a:r>
              <a:rPr sz="1400" spc="-5" dirty="0">
                <a:latin typeface="Calibri Light"/>
                <a:cs typeface="Calibri Light"/>
              </a:rPr>
              <a:t>review </a:t>
            </a:r>
            <a:r>
              <a:rPr sz="1400" spc="10" dirty="0">
                <a:latin typeface="Calibri Light"/>
                <a:cs typeface="Calibri Light"/>
              </a:rPr>
              <a:t>of </a:t>
            </a:r>
            <a:r>
              <a:rPr sz="1400" spc="-5" dirty="0">
                <a:latin typeface="Calibri Light"/>
                <a:cs typeface="Calibri Light"/>
              </a:rPr>
              <a:t>text 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classification</a:t>
            </a:r>
            <a:r>
              <a:rPr sz="1400" spc="615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research   </a:t>
            </a:r>
            <a:r>
              <a:rPr sz="1400" dirty="0">
                <a:latin typeface="Calibri Light"/>
                <a:cs typeface="Calibri Light"/>
              </a:rPr>
              <a:t>based    </a:t>
            </a:r>
            <a:r>
              <a:rPr sz="1400" spc="-25" dirty="0">
                <a:latin typeface="Calibri Light"/>
                <a:cs typeface="Calibri Light"/>
              </a:rPr>
              <a:t>on</a:t>
            </a:r>
            <a:r>
              <a:rPr sz="1400" spc="265" dirty="0">
                <a:latin typeface="Calibri Light"/>
                <a:cs typeface="Calibri Light"/>
              </a:rPr>
              <a:t>  </a:t>
            </a:r>
            <a:r>
              <a:rPr sz="1400" spc="-5" dirty="0">
                <a:latin typeface="Calibri Light"/>
                <a:cs typeface="Calibri Light"/>
              </a:rPr>
              <a:t>deep</a:t>
            </a:r>
            <a:r>
              <a:rPr sz="1400" spc="305" dirty="0">
                <a:latin typeface="Calibri Light"/>
                <a:cs typeface="Calibri Light"/>
              </a:rPr>
              <a:t> </a:t>
            </a:r>
            <a:r>
              <a:rPr sz="1400" spc="31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learning</a:t>
            </a:r>
            <a:r>
              <a:rPr sz="1400" spc="615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models   </a:t>
            </a:r>
            <a:r>
              <a:rPr sz="1400" dirty="0">
                <a:latin typeface="Calibri Light"/>
                <a:cs typeface="Calibri Light"/>
              </a:rPr>
              <a:t>in   </a:t>
            </a:r>
            <a:r>
              <a:rPr sz="1400" spc="5" dirty="0">
                <a:latin typeface="Calibri Light"/>
                <a:cs typeface="Calibri Light"/>
              </a:rPr>
              <a:t>Arabic   </a:t>
            </a:r>
            <a:r>
              <a:rPr sz="1400" spc="-15" dirty="0">
                <a:latin typeface="Calibri Light"/>
                <a:cs typeface="Calibri Light"/>
              </a:rPr>
              <a:t>language,”</a:t>
            </a:r>
            <a:r>
              <a:rPr sz="1400" spc="285" dirty="0">
                <a:latin typeface="Calibri Light"/>
                <a:cs typeface="Calibri Light"/>
              </a:rPr>
              <a:t> </a:t>
            </a:r>
            <a:r>
              <a:rPr sz="1400" spc="29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Int. 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J.</a:t>
            </a:r>
            <a:r>
              <a:rPr sz="1400" spc="1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Electr.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Comput.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Eng.,</a:t>
            </a:r>
            <a:r>
              <a:rPr sz="1400" spc="280" dirty="0">
                <a:latin typeface="Calibri Light"/>
                <a:cs typeface="Calibri Light"/>
              </a:rPr>
              <a:t> </a:t>
            </a:r>
            <a:r>
              <a:rPr sz="1400" spc="-25" dirty="0">
                <a:latin typeface="Calibri Light"/>
                <a:cs typeface="Calibri Light"/>
              </a:rPr>
              <a:t>vol.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10,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no.</a:t>
            </a:r>
            <a:r>
              <a:rPr sz="1400" spc="-5" dirty="0">
                <a:latin typeface="Calibri Light"/>
                <a:cs typeface="Calibri Light"/>
              </a:rPr>
              <a:t> </a:t>
            </a:r>
            <a:r>
              <a:rPr sz="1400" spc="20" dirty="0">
                <a:latin typeface="Calibri Light"/>
                <a:cs typeface="Calibri Light"/>
              </a:rPr>
              <a:t>6,</a:t>
            </a:r>
            <a:r>
              <a:rPr sz="1400" spc="2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pp.</a:t>
            </a:r>
            <a:r>
              <a:rPr sz="1400" spc="-5" dirty="0">
                <a:latin typeface="Calibri Light"/>
                <a:cs typeface="Calibri Light"/>
              </a:rPr>
              <a:t> 6629–6643,</a:t>
            </a:r>
            <a:r>
              <a:rPr sz="1400" dirty="0">
                <a:latin typeface="Calibri Light"/>
                <a:cs typeface="Calibri Light"/>
              </a:rPr>
              <a:t> 2020.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doi: 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10.11591/IJECE.V10I6.PP6629-6643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5716" y="6311582"/>
            <a:ext cx="6608445" cy="6629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8300"/>
              </a:lnSpc>
              <a:spcBef>
                <a:spcPts val="155"/>
              </a:spcBef>
            </a:pPr>
            <a:r>
              <a:rPr sz="1400" dirty="0">
                <a:latin typeface="Calibri Light"/>
                <a:cs typeface="Calibri Light"/>
              </a:rPr>
              <a:t>[8]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90" dirty="0">
                <a:latin typeface="Calibri Light"/>
                <a:cs typeface="Calibri Light"/>
              </a:rPr>
              <a:t>W. </a:t>
            </a:r>
            <a:r>
              <a:rPr sz="1400" spc="15" dirty="0">
                <a:latin typeface="Calibri Light"/>
                <a:cs typeface="Calibri Light"/>
              </a:rPr>
              <a:t>Fang, </a:t>
            </a:r>
            <a:r>
              <a:rPr sz="1400" spc="-20" dirty="0">
                <a:latin typeface="Calibri Light"/>
                <a:cs typeface="Calibri Light"/>
              </a:rPr>
              <a:t>H. </a:t>
            </a:r>
            <a:r>
              <a:rPr sz="1400" spc="-10" dirty="0">
                <a:latin typeface="Calibri Light"/>
                <a:cs typeface="Calibri Light"/>
              </a:rPr>
              <a:t>Luo, </a:t>
            </a:r>
            <a:r>
              <a:rPr sz="1400" spc="20" dirty="0">
                <a:latin typeface="Calibri Light"/>
                <a:cs typeface="Calibri Light"/>
              </a:rPr>
              <a:t>S. </a:t>
            </a:r>
            <a:r>
              <a:rPr sz="1400" spc="-5" dirty="0">
                <a:latin typeface="Calibri Light"/>
                <a:cs typeface="Calibri Light"/>
              </a:rPr>
              <a:t>Xu, </a:t>
            </a:r>
            <a:r>
              <a:rPr sz="1400" spc="-130" dirty="0">
                <a:latin typeface="Calibri Light"/>
                <a:cs typeface="Calibri Light"/>
              </a:rPr>
              <a:t>P.</a:t>
            </a:r>
            <a:r>
              <a:rPr sz="1400" spc="-12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E. </a:t>
            </a:r>
            <a:r>
              <a:rPr sz="1400" spc="-15" dirty="0">
                <a:latin typeface="Calibri Light"/>
                <a:cs typeface="Calibri Light"/>
              </a:rPr>
              <a:t>D. Love, </a:t>
            </a:r>
            <a:r>
              <a:rPr sz="1400" spc="-25" dirty="0">
                <a:latin typeface="Calibri Light"/>
                <a:cs typeface="Calibri Light"/>
              </a:rPr>
              <a:t>Z. </a:t>
            </a:r>
            <a:r>
              <a:rPr sz="1400" spc="-15" dirty="0">
                <a:latin typeface="Calibri Light"/>
                <a:cs typeface="Calibri Light"/>
              </a:rPr>
              <a:t>Lu, </a:t>
            </a:r>
            <a:r>
              <a:rPr sz="1400" spc="-10" dirty="0">
                <a:latin typeface="Calibri Light"/>
                <a:cs typeface="Calibri Light"/>
              </a:rPr>
              <a:t>and </a:t>
            </a:r>
            <a:r>
              <a:rPr sz="1400" dirty="0">
                <a:latin typeface="Calibri Light"/>
                <a:cs typeface="Calibri Light"/>
              </a:rPr>
              <a:t>C. </a:t>
            </a:r>
            <a:r>
              <a:rPr sz="1400" spc="-30" dirty="0">
                <a:latin typeface="Calibri Light"/>
                <a:cs typeface="Calibri Light"/>
              </a:rPr>
              <a:t>Ye, </a:t>
            </a:r>
            <a:r>
              <a:rPr sz="1400" spc="-25" dirty="0">
                <a:latin typeface="Calibri Light"/>
                <a:cs typeface="Calibri Light"/>
              </a:rPr>
              <a:t>“Automated </a:t>
            </a:r>
            <a:r>
              <a:rPr sz="1400" spc="-5" dirty="0">
                <a:latin typeface="Calibri Light"/>
                <a:cs typeface="Calibri Light"/>
              </a:rPr>
              <a:t>text </a:t>
            </a:r>
            <a:r>
              <a:rPr sz="1400" spc="-10" dirty="0">
                <a:latin typeface="Calibri Light"/>
                <a:cs typeface="Calibri Light"/>
              </a:rPr>
              <a:t>classification </a:t>
            </a:r>
            <a:r>
              <a:rPr sz="1400" spc="-60" dirty="0">
                <a:latin typeface="Calibri Light"/>
                <a:cs typeface="Calibri Light"/>
              </a:rPr>
              <a:t>of 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near-misses</a:t>
            </a:r>
            <a:r>
              <a:rPr sz="1400" spc="5" dirty="0">
                <a:latin typeface="Calibri Light"/>
                <a:cs typeface="Calibri Light"/>
              </a:rPr>
              <a:t> from</a:t>
            </a:r>
            <a:r>
              <a:rPr sz="1400" spc="10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safety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spc="10" dirty="0">
                <a:latin typeface="Calibri Light"/>
                <a:cs typeface="Calibri Light"/>
              </a:rPr>
              <a:t>reports:</a:t>
            </a:r>
            <a:r>
              <a:rPr sz="1400" spc="15" dirty="0">
                <a:latin typeface="Calibri Light"/>
                <a:cs typeface="Calibri Light"/>
              </a:rPr>
              <a:t> </a:t>
            </a:r>
            <a:r>
              <a:rPr sz="1400" spc="20" dirty="0">
                <a:latin typeface="Calibri Light"/>
                <a:cs typeface="Calibri Light"/>
              </a:rPr>
              <a:t>An</a:t>
            </a:r>
            <a:r>
              <a:rPr sz="1400" spc="2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improved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deep</a:t>
            </a:r>
            <a:r>
              <a:rPr sz="1400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learning</a:t>
            </a:r>
            <a:r>
              <a:rPr sz="1400" spc="10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approach,”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Adv.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Eng. 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spc="10" dirty="0">
                <a:latin typeface="Calibri Light"/>
                <a:cs typeface="Calibri Light"/>
              </a:rPr>
              <a:t>Informatics,</a:t>
            </a:r>
            <a:r>
              <a:rPr sz="1400" spc="-5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vol.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spc="25" dirty="0">
                <a:latin typeface="Calibri Light"/>
                <a:cs typeface="Calibri Light"/>
              </a:rPr>
              <a:t>44,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no.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March</a:t>
            </a:r>
            <a:r>
              <a:rPr sz="1400" spc="-85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2019,</a:t>
            </a:r>
            <a:r>
              <a:rPr sz="1400" spc="-140" dirty="0">
                <a:latin typeface="Calibri Light"/>
                <a:cs typeface="Calibri Light"/>
              </a:rPr>
              <a:t> </a:t>
            </a:r>
            <a:r>
              <a:rPr sz="1400" spc="10" dirty="0">
                <a:latin typeface="Calibri Light"/>
                <a:cs typeface="Calibri Light"/>
              </a:rPr>
              <a:t>101060,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15" dirty="0">
                <a:latin typeface="Calibri Light"/>
                <a:cs typeface="Calibri Light"/>
              </a:rPr>
              <a:t>2020.</a:t>
            </a:r>
            <a:r>
              <a:rPr sz="1400" spc="-70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doi:</a:t>
            </a:r>
            <a:r>
              <a:rPr sz="1400" spc="-9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10.1016/j.aei.2020.101060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sp>
          <p:nvSpPr>
            <p:cNvPr id="4" name="object 4"/>
            <p:cNvSpPr/>
            <p:nvPr/>
          </p:nvSpPr>
          <p:spPr>
            <a:xfrm>
              <a:off x="0" y="7677150"/>
              <a:ext cx="14630400" cy="552450"/>
            </a:xfrm>
            <a:custGeom>
              <a:avLst/>
              <a:gdLst/>
              <a:ahLst/>
              <a:cxnLst/>
              <a:rect l="l" t="t" r="r" b="b"/>
              <a:pathLst>
                <a:path w="14630400" h="552450">
                  <a:moveTo>
                    <a:pt x="14630400" y="0"/>
                  </a:moveTo>
                  <a:lnTo>
                    <a:pt x="0" y="0"/>
                  </a:lnTo>
                  <a:lnTo>
                    <a:pt x="0" y="552450"/>
                  </a:lnTo>
                  <a:lnTo>
                    <a:pt x="14630400" y="55245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00950"/>
              <a:ext cx="14630400" cy="76200"/>
            </a:xfrm>
            <a:custGeom>
              <a:avLst/>
              <a:gdLst/>
              <a:ahLst/>
              <a:cxnLst/>
              <a:rect l="l" t="t" r="r" b="b"/>
              <a:pathLst>
                <a:path w="14630400" h="76200">
                  <a:moveTo>
                    <a:pt x="14630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4630400" y="7620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630399" cy="7610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144" y="1310639"/>
            <a:ext cx="470789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282823"/>
                </a:solidFill>
              </a:rPr>
              <a:t>P</a:t>
            </a:r>
            <a:r>
              <a:rPr dirty="0">
                <a:solidFill>
                  <a:srgbClr val="282823"/>
                </a:solidFill>
              </a:rPr>
              <a:t>r</a:t>
            </a:r>
            <a:r>
              <a:rPr spc="-30" dirty="0">
                <a:solidFill>
                  <a:srgbClr val="282823"/>
                </a:solidFill>
              </a:rPr>
              <a:t>o</a:t>
            </a:r>
            <a:r>
              <a:rPr spc="-20" dirty="0">
                <a:solidFill>
                  <a:srgbClr val="282823"/>
                </a:solidFill>
              </a:rPr>
              <a:t>b</a:t>
            </a:r>
            <a:r>
              <a:rPr dirty="0">
                <a:solidFill>
                  <a:srgbClr val="282823"/>
                </a:solidFill>
              </a:rPr>
              <a:t>l</a:t>
            </a:r>
            <a:r>
              <a:rPr spc="-60" dirty="0">
                <a:solidFill>
                  <a:srgbClr val="282823"/>
                </a:solidFill>
              </a:rPr>
              <a:t>e</a:t>
            </a:r>
            <a:r>
              <a:rPr dirty="0">
                <a:solidFill>
                  <a:srgbClr val="282823"/>
                </a:solidFill>
              </a:rPr>
              <a:t>m</a:t>
            </a:r>
            <a:r>
              <a:rPr spc="-310" dirty="0">
                <a:solidFill>
                  <a:srgbClr val="282823"/>
                </a:solidFill>
              </a:rPr>
              <a:t> </a:t>
            </a:r>
            <a:r>
              <a:rPr spc="70" dirty="0">
                <a:solidFill>
                  <a:srgbClr val="282823"/>
                </a:solidFill>
              </a:rPr>
              <a:t>S</a:t>
            </a:r>
            <a:r>
              <a:rPr dirty="0">
                <a:solidFill>
                  <a:srgbClr val="282823"/>
                </a:solidFill>
              </a:rPr>
              <a:t>t</a:t>
            </a:r>
            <a:r>
              <a:rPr spc="-90" dirty="0">
                <a:solidFill>
                  <a:srgbClr val="282823"/>
                </a:solidFill>
              </a:rPr>
              <a:t>a</a:t>
            </a:r>
            <a:r>
              <a:rPr spc="-75" dirty="0">
                <a:solidFill>
                  <a:srgbClr val="282823"/>
                </a:solidFill>
              </a:rPr>
              <a:t>t</a:t>
            </a:r>
            <a:r>
              <a:rPr spc="-50" dirty="0">
                <a:solidFill>
                  <a:srgbClr val="282823"/>
                </a:solidFill>
              </a:rPr>
              <a:t>eme</a:t>
            </a:r>
            <a:r>
              <a:rPr spc="-95" dirty="0">
                <a:solidFill>
                  <a:srgbClr val="282823"/>
                </a:solidFill>
              </a:rPr>
              <a:t>n</a:t>
            </a:r>
            <a:r>
              <a:rPr dirty="0">
                <a:solidFill>
                  <a:srgbClr val="282823"/>
                </a:solidFill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9303" y="2702623"/>
            <a:ext cx="6957695" cy="252793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98450" marR="5080" indent="-285750" algn="just">
              <a:lnSpc>
                <a:spcPct val="97800"/>
              </a:lnSpc>
              <a:spcBef>
                <a:spcPts val="165"/>
              </a:spcBef>
              <a:buFont typeface="Arial MT"/>
              <a:buChar char="•"/>
              <a:tabLst>
                <a:tab pos="298450" algn="l"/>
              </a:tabLst>
            </a:pP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94945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94945"/>
                </a:solidFill>
                <a:latin typeface="Calibri"/>
                <a:cs typeface="Calibri"/>
              </a:rPr>
              <a:t>era</a:t>
            </a:r>
            <a:r>
              <a:rPr sz="2400" spc="-2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945"/>
                </a:solidFill>
                <a:latin typeface="Calibri"/>
                <a:cs typeface="Calibri"/>
              </a:rPr>
              <a:t>digital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communication</a:t>
            </a:r>
            <a:r>
              <a:rPr sz="2400" spc="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945"/>
                </a:solidFill>
                <a:latin typeface="Calibri"/>
                <a:cs typeface="Calibri"/>
              </a:rPr>
              <a:t>accurately </a:t>
            </a:r>
            <a:r>
              <a:rPr sz="2400" spc="-10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deciphering 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emotions </a:t>
            </a:r>
            <a:r>
              <a:rPr sz="2400" spc="-15" dirty="0">
                <a:solidFill>
                  <a:srgbClr val="494945"/>
                </a:solidFill>
                <a:latin typeface="Calibri"/>
                <a:cs typeface="Calibri"/>
              </a:rPr>
              <a:t>conveyed </a:t>
            </a:r>
            <a:r>
              <a:rPr sz="2400" spc="-10" dirty="0">
                <a:solidFill>
                  <a:srgbClr val="494945"/>
                </a:solidFill>
                <a:latin typeface="Calibri"/>
                <a:cs typeface="Calibri"/>
              </a:rPr>
              <a:t>through </a:t>
            </a:r>
            <a:r>
              <a:rPr sz="2400" spc="-15" dirty="0">
                <a:solidFill>
                  <a:srgbClr val="494945"/>
                </a:solidFill>
                <a:latin typeface="Calibri"/>
                <a:cs typeface="Calibri"/>
              </a:rPr>
              <a:t>text 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poses </a:t>
            </a: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significant</a:t>
            </a:r>
            <a:r>
              <a:rPr sz="2400" spc="-80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challenge.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94945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98450" marR="11430" indent="-285750" algn="just">
              <a:lnSpc>
                <a:spcPct val="97800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945"/>
                </a:solidFill>
                <a:latin typeface="Calibri"/>
                <a:cs typeface="Calibri"/>
              </a:rPr>
              <a:t>project</a:t>
            </a:r>
            <a:r>
              <a:rPr sz="2400" spc="-10" dirty="0">
                <a:solidFill>
                  <a:srgbClr val="494945"/>
                </a:solidFill>
                <a:latin typeface="Calibri"/>
                <a:cs typeface="Calibri"/>
              </a:rPr>
              <a:t> aims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94945"/>
                </a:solidFill>
                <a:latin typeface="Calibri"/>
                <a:cs typeface="Calibri"/>
              </a:rPr>
              <a:t>to</a:t>
            </a:r>
            <a:r>
              <a:rPr sz="2400" spc="56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945"/>
                </a:solidFill>
                <a:latin typeface="Calibri"/>
                <a:cs typeface="Calibri"/>
              </a:rPr>
              <a:t>address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94945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945"/>
                </a:solidFill>
                <a:latin typeface="Calibri"/>
                <a:cs typeface="Calibri"/>
              </a:rPr>
              <a:t>challenge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94945"/>
                </a:solidFill>
                <a:latin typeface="Calibri"/>
                <a:cs typeface="Calibri"/>
              </a:rPr>
              <a:t>by </a:t>
            </a:r>
            <a:r>
              <a:rPr sz="2400" spc="1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developing</a:t>
            </a: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94945"/>
                </a:solidFill>
                <a:latin typeface="Calibri"/>
                <a:cs typeface="Calibri"/>
              </a:rPr>
              <a:t>evaluating</a:t>
            </a:r>
            <a:r>
              <a:rPr sz="2400" spc="-10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94945"/>
                </a:solidFill>
                <a:latin typeface="Calibri"/>
                <a:cs typeface="Calibri"/>
              </a:rPr>
              <a:t>advanced</a:t>
            </a: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 deep</a:t>
            </a:r>
            <a:r>
              <a:rPr sz="2400" spc="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945"/>
                </a:solidFill>
                <a:latin typeface="Calibri"/>
                <a:cs typeface="Calibri"/>
              </a:rPr>
              <a:t>learning </a:t>
            </a:r>
            <a:r>
              <a:rPr sz="2400" spc="-530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94945"/>
                </a:solidFill>
                <a:latin typeface="Calibri"/>
                <a:cs typeface="Calibri"/>
              </a:rPr>
              <a:t>models</a:t>
            </a:r>
            <a:r>
              <a:rPr sz="2400" spc="-6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94945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94945"/>
                </a:solidFill>
                <a:latin typeface="Calibri"/>
                <a:cs typeface="Calibri"/>
              </a:rPr>
              <a:t>text</a:t>
            </a:r>
            <a:r>
              <a:rPr sz="2400" spc="-70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94945"/>
                </a:solidFill>
                <a:latin typeface="Calibri"/>
                <a:cs typeface="Calibri"/>
              </a:rPr>
              <a:t>emotion</a:t>
            </a:r>
            <a:r>
              <a:rPr sz="2400" spc="-75" dirty="0">
                <a:solidFill>
                  <a:srgbClr val="49494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94945"/>
                </a:solidFill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2550" y="0"/>
            <a:ext cx="5657850" cy="760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630400" cy="7600950"/>
            <a:chOff x="0" y="0"/>
            <a:chExt cx="14630400" cy="7600950"/>
          </a:xfrm>
        </p:grpSpPr>
        <p:sp>
          <p:nvSpPr>
            <p:cNvPr id="3" name="object 3"/>
            <p:cNvSpPr/>
            <p:nvPr/>
          </p:nvSpPr>
          <p:spPr>
            <a:xfrm>
              <a:off x="1433575" y="2090801"/>
              <a:ext cx="11960860" cy="0"/>
            </a:xfrm>
            <a:custGeom>
              <a:avLst/>
              <a:gdLst/>
              <a:ahLst/>
              <a:cxnLst/>
              <a:rect l="l" t="t" r="r" b="b"/>
              <a:pathLst>
                <a:path w="11960860">
                  <a:moveTo>
                    <a:pt x="0" y="0"/>
                  </a:moveTo>
                  <a:lnTo>
                    <a:pt x="11960352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630400" cy="7600950"/>
            </a:xfrm>
            <a:custGeom>
              <a:avLst/>
              <a:gdLst/>
              <a:ahLst/>
              <a:cxnLst/>
              <a:rect l="l" t="t" r="r" b="b"/>
              <a:pathLst>
                <a:path w="14630400" h="7600950">
                  <a:moveTo>
                    <a:pt x="14630400" y="0"/>
                  </a:moveTo>
                  <a:lnTo>
                    <a:pt x="0" y="0"/>
                  </a:lnTo>
                  <a:lnTo>
                    <a:pt x="0" y="7600950"/>
                  </a:lnTo>
                  <a:lnTo>
                    <a:pt x="14630400" y="760095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2565" y="1676399"/>
            <a:ext cx="22802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Objective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1552575"/>
            <a:ext cx="14630400" cy="6677025"/>
            <a:chOff x="0" y="1552575"/>
            <a:chExt cx="14630400" cy="66770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552575"/>
              <a:ext cx="4800600" cy="4800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77001" y="2509900"/>
              <a:ext cx="7308215" cy="0"/>
            </a:xfrm>
            <a:custGeom>
              <a:avLst/>
              <a:gdLst/>
              <a:ahLst/>
              <a:cxnLst/>
              <a:rect l="l" t="t" r="r" b="b"/>
              <a:pathLst>
                <a:path w="7308215">
                  <a:moveTo>
                    <a:pt x="0" y="0"/>
                  </a:moveTo>
                  <a:lnTo>
                    <a:pt x="7307707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7600950"/>
              <a:ext cx="14630400" cy="76200"/>
            </a:xfrm>
            <a:custGeom>
              <a:avLst/>
              <a:gdLst/>
              <a:ahLst/>
              <a:cxnLst/>
              <a:rect l="l" t="t" r="r" b="b"/>
              <a:pathLst>
                <a:path w="14630400" h="76200">
                  <a:moveTo>
                    <a:pt x="14630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4630400" y="7620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677150"/>
              <a:ext cx="14630400" cy="552450"/>
            </a:xfrm>
            <a:custGeom>
              <a:avLst/>
              <a:gdLst/>
              <a:ahLst/>
              <a:cxnLst/>
              <a:rect l="l" t="t" r="r" b="b"/>
              <a:pathLst>
                <a:path w="14630400" h="552450">
                  <a:moveTo>
                    <a:pt x="14630400" y="0"/>
                  </a:moveTo>
                  <a:lnTo>
                    <a:pt x="0" y="0"/>
                  </a:lnTo>
                  <a:lnTo>
                    <a:pt x="0" y="552450"/>
                  </a:lnTo>
                  <a:lnTo>
                    <a:pt x="14630400" y="55245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87796" y="2738691"/>
            <a:ext cx="7924800" cy="21945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390"/>
              </a:spcBef>
              <a:buClr>
                <a:srgbClr val="E38312"/>
              </a:buClr>
              <a:buChar char="•"/>
              <a:tabLst>
                <a:tab pos="356235" algn="l"/>
              </a:tabLst>
            </a:pP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objective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explore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evaluate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state-of-the-art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methods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techniques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text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emotion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38312"/>
              </a:buClr>
              <a:buFont typeface="Calibri"/>
              <a:buChar char="•"/>
            </a:pPr>
            <a:endParaRPr sz="3100">
              <a:latin typeface="Calibri"/>
              <a:cs typeface="Calibri"/>
            </a:endParaRPr>
          </a:p>
          <a:p>
            <a:pPr marL="355600" marR="5715" indent="-343535" algn="just">
              <a:lnSpc>
                <a:spcPts val="2630"/>
              </a:lnSpc>
              <a:buClr>
                <a:srgbClr val="E38312"/>
              </a:buClr>
              <a:buChar char="•"/>
              <a:tabLst>
                <a:tab pos="35623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focus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on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achieving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accurate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robust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emotion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ss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xt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2311" y="1294764"/>
            <a:ext cx="89300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282823"/>
                </a:solidFill>
              </a:rPr>
              <a:t>Applications</a:t>
            </a:r>
            <a:r>
              <a:rPr spc="-250" dirty="0">
                <a:solidFill>
                  <a:srgbClr val="282823"/>
                </a:solidFill>
              </a:rPr>
              <a:t> </a:t>
            </a:r>
            <a:r>
              <a:rPr spc="20" dirty="0">
                <a:solidFill>
                  <a:srgbClr val="282823"/>
                </a:solidFill>
              </a:rPr>
              <a:t>of</a:t>
            </a:r>
            <a:r>
              <a:rPr spc="-130" dirty="0">
                <a:solidFill>
                  <a:srgbClr val="282823"/>
                </a:solidFill>
              </a:rPr>
              <a:t> </a:t>
            </a:r>
            <a:r>
              <a:rPr spc="-125" dirty="0">
                <a:solidFill>
                  <a:srgbClr val="282823"/>
                </a:solidFill>
              </a:rPr>
              <a:t>Text</a:t>
            </a:r>
            <a:r>
              <a:rPr spc="-195" dirty="0">
                <a:solidFill>
                  <a:srgbClr val="282823"/>
                </a:solidFill>
              </a:rPr>
              <a:t> </a:t>
            </a:r>
            <a:r>
              <a:rPr spc="-10" dirty="0">
                <a:solidFill>
                  <a:srgbClr val="282823"/>
                </a:solidFill>
              </a:rPr>
              <a:t>Emotion</a:t>
            </a:r>
            <a:r>
              <a:rPr spc="-275" dirty="0">
                <a:solidFill>
                  <a:srgbClr val="282823"/>
                </a:solidFill>
              </a:rPr>
              <a:t> </a:t>
            </a:r>
            <a:r>
              <a:rPr spc="-20" dirty="0">
                <a:solidFill>
                  <a:srgbClr val="282823"/>
                </a:solidFill>
              </a:rPr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50" y="2324100"/>
            <a:ext cx="2390775" cy="1476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17979" y="4099877"/>
            <a:ext cx="2193925" cy="29724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0" dirty="0">
                <a:solidFill>
                  <a:srgbClr val="282823"/>
                </a:solidFill>
                <a:latin typeface="Tahoma"/>
                <a:cs typeface="Tahoma"/>
              </a:rPr>
              <a:t>C</a:t>
            </a:r>
            <a:r>
              <a:rPr sz="2150" b="1" spc="-180" dirty="0">
                <a:solidFill>
                  <a:srgbClr val="282823"/>
                </a:solidFill>
                <a:latin typeface="Tahoma"/>
                <a:cs typeface="Tahoma"/>
              </a:rPr>
              <a:t>u</a:t>
            </a:r>
            <a:r>
              <a:rPr sz="2150" b="1" spc="-135" dirty="0">
                <a:solidFill>
                  <a:srgbClr val="282823"/>
                </a:solidFill>
                <a:latin typeface="Tahoma"/>
                <a:cs typeface="Tahoma"/>
              </a:rPr>
              <a:t>s</a:t>
            </a:r>
            <a:r>
              <a:rPr sz="2150" b="1" spc="-75" dirty="0">
                <a:solidFill>
                  <a:srgbClr val="282823"/>
                </a:solidFill>
                <a:latin typeface="Tahoma"/>
                <a:cs typeface="Tahoma"/>
              </a:rPr>
              <a:t>t</a:t>
            </a:r>
            <a:r>
              <a:rPr sz="2150" b="1" spc="-55" dirty="0">
                <a:solidFill>
                  <a:srgbClr val="282823"/>
                </a:solidFill>
                <a:latin typeface="Tahoma"/>
                <a:cs typeface="Tahoma"/>
              </a:rPr>
              <a:t>o</a:t>
            </a:r>
            <a:r>
              <a:rPr sz="2150" b="1" spc="-254" dirty="0">
                <a:solidFill>
                  <a:srgbClr val="282823"/>
                </a:solidFill>
                <a:latin typeface="Tahoma"/>
                <a:cs typeface="Tahoma"/>
              </a:rPr>
              <a:t>m</a:t>
            </a:r>
            <a:r>
              <a:rPr sz="2150" b="1" spc="-150" dirty="0">
                <a:solidFill>
                  <a:srgbClr val="282823"/>
                </a:solidFill>
                <a:latin typeface="Tahoma"/>
                <a:cs typeface="Tahoma"/>
              </a:rPr>
              <a:t>e</a:t>
            </a:r>
            <a:r>
              <a:rPr sz="2150" b="1" spc="-120" dirty="0">
                <a:solidFill>
                  <a:srgbClr val="282823"/>
                </a:solidFill>
                <a:latin typeface="Tahoma"/>
                <a:cs typeface="Tahoma"/>
              </a:rPr>
              <a:t>r</a:t>
            </a:r>
            <a:r>
              <a:rPr sz="2150" b="1" spc="-25" dirty="0">
                <a:solidFill>
                  <a:srgbClr val="282823"/>
                </a:solidFill>
                <a:latin typeface="Tahoma"/>
                <a:cs typeface="Tahoma"/>
              </a:rPr>
              <a:t> </a:t>
            </a:r>
            <a:r>
              <a:rPr sz="2150" b="1" spc="-165" dirty="0">
                <a:solidFill>
                  <a:srgbClr val="282823"/>
                </a:solidFill>
                <a:latin typeface="Tahoma"/>
                <a:cs typeface="Tahoma"/>
              </a:rPr>
              <a:t>S</a:t>
            </a:r>
            <a:r>
              <a:rPr sz="2150" b="1" spc="-150" dirty="0">
                <a:solidFill>
                  <a:srgbClr val="282823"/>
                </a:solidFill>
                <a:latin typeface="Tahoma"/>
                <a:cs typeface="Tahoma"/>
              </a:rPr>
              <a:t>e</a:t>
            </a:r>
            <a:r>
              <a:rPr sz="2150" b="1" spc="-110" dirty="0">
                <a:solidFill>
                  <a:srgbClr val="282823"/>
                </a:solidFill>
                <a:latin typeface="Tahoma"/>
                <a:cs typeface="Tahoma"/>
              </a:rPr>
              <a:t>r</a:t>
            </a:r>
            <a:r>
              <a:rPr sz="2150" b="1" spc="-120" dirty="0">
                <a:solidFill>
                  <a:srgbClr val="282823"/>
                </a:solidFill>
                <a:latin typeface="Tahoma"/>
                <a:cs typeface="Tahoma"/>
              </a:rPr>
              <a:t>v</a:t>
            </a:r>
            <a:r>
              <a:rPr sz="2150" b="1" spc="-130" dirty="0">
                <a:solidFill>
                  <a:srgbClr val="282823"/>
                </a:solidFill>
                <a:latin typeface="Tahoma"/>
                <a:cs typeface="Tahoma"/>
              </a:rPr>
              <a:t>i</a:t>
            </a:r>
            <a:r>
              <a:rPr sz="2150" b="1" spc="-100" dirty="0">
                <a:solidFill>
                  <a:srgbClr val="282823"/>
                </a:solidFill>
                <a:latin typeface="Tahoma"/>
                <a:cs typeface="Tahoma"/>
              </a:rPr>
              <a:t>ce</a:t>
            </a:r>
            <a:endParaRPr sz="2150">
              <a:latin typeface="Tahoma"/>
              <a:cs typeface="Tahoma"/>
            </a:endParaRPr>
          </a:p>
          <a:p>
            <a:pPr marL="12700" marR="42545">
              <a:lnSpc>
                <a:spcPct val="137400"/>
              </a:lnSpc>
              <a:spcBef>
                <a:spcPts val="969"/>
              </a:spcBef>
            </a:pP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Text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emotion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analysis </a:t>
            </a:r>
            <a:r>
              <a:rPr sz="1700" spc="-5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helps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customer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 service </a:t>
            </a:r>
            <a:r>
              <a:rPr sz="1700" spc="-15" dirty="0">
                <a:solidFill>
                  <a:srgbClr val="494945"/>
                </a:solidFill>
                <a:latin typeface="Tahoma"/>
                <a:cs typeface="Tahoma"/>
              </a:rPr>
              <a:t>teams </a:t>
            </a:r>
            <a:r>
              <a:rPr sz="1700" spc="35" dirty="0">
                <a:solidFill>
                  <a:srgbClr val="494945"/>
                </a:solidFill>
                <a:latin typeface="Tahoma"/>
                <a:cs typeface="Tahoma"/>
              </a:rPr>
              <a:t>identify </a:t>
            </a:r>
            <a:r>
              <a:rPr sz="1700" spc="-5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and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respond </a:t>
            </a:r>
            <a:r>
              <a:rPr sz="1700" spc="40" dirty="0">
                <a:solidFill>
                  <a:srgbClr val="494945"/>
                </a:solidFill>
                <a:latin typeface="Tahoma"/>
                <a:cs typeface="Tahoma"/>
              </a:rPr>
              <a:t>to </a:t>
            </a:r>
            <a:r>
              <a:rPr sz="1700" spc="4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customer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sentiment,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494945"/>
                </a:solidFill>
                <a:latin typeface="Tahoma"/>
                <a:cs typeface="Tahoma"/>
              </a:rPr>
              <a:t>i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m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p</a:t>
            </a:r>
            <a:r>
              <a:rPr sz="1700" spc="-15" dirty="0">
                <a:solidFill>
                  <a:srgbClr val="494945"/>
                </a:solidFill>
                <a:latin typeface="Tahoma"/>
                <a:cs typeface="Tahoma"/>
              </a:rPr>
              <a:t>r</a:t>
            </a:r>
            <a:r>
              <a:rPr sz="1700" spc="50" dirty="0">
                <a:solidFill>
                  <a:srgbClr val="494945"/>
                </a:solidFill>
                <a:latin typeface="Tahoma"/>
                <a:cs typeface="Tahoma"/>
              </a:rPr>
              <a:t>ov</a:t>
            </a:r>
            <a:r>
              <a:rPr sz="1700" spc="55" dirty="0">
                <a:solidFill>
                  <a:srgbClr val="494945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n</a:t>
            </a:r>
            <a:r>
              <a:rPr sz="1700" spc="-45" dirty="0">
                <a:solidFill>
                  <a:srgbClr val="494945"/>
                </a:solidFill>
                <a:latin typeface="Tahoma"/>
                <a:cs typeface="Tahoma"/>
              </a:rPr>
              <a:t>g</a:t>
            </a:r>
            <a:r>
              <a:rPr sz="1700" spc="-8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494945"/>
                </a:solidFill>
                <a:latin typeface="Tahoma"/>
                <a:cs typeface="Tahoma"/>
              </a:rPr>
              <a:t>s</a:t>
            </a:r>
            <a:r>
              <a:rPr sz="1700" spc="-60" dirty="0">
                <a:solidFill>
                  <a:srgbClr val="494945"/>
                </a:solidFill>
                <a:latin typeface="Tahoma"/>
                <a:cs typeface="Tahoma"/>
              </a:rPr>
              <a:t>a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494945"/>
                </a:solidFill>
                <a:latin typeface="Tahoma"/>
                <a:cs typeface="Tahoma"/>
              </a:rPr>
              <a:t>i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sf</a:t>
            </a:r>
            <a:r>
              <a:rPr sz="1700" spc="-35" dirty="0">
                <a:solidFill>
                  <a:srgbClr val="494945"/>
                </a:solidFill>
                <a:latin typeface="Tahoma"/>
                <a:cs typeface="Tahoma"/>
              </a:rPr>
              <a:t>a</a:t>
            </a:r>
            <a:r>
              <a:rPr sz="1700" spc="50" dirty="0">
                <a:solidFill>
                  <a:srgbClr val="494945"/>
                </a:solidFill>
                <a:latin typeface="Tahoma"/>
                <a:cs typeface="Tahoma"/>
              </a:rPr>
              <a:t>c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494945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on 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and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loyalty.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2324100"/>
            <a:ext cx="2390775" cy="1476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41875" y="4099877"/>
            <a:ext cx="2208530" cy="29724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55" dirty="0">
                <a:solidFill>
                  <a:srgbClr val="282823"/>
                </a:solidFill>
                <a:latin typeface="Tahoma"/>
                <a:cs typeface="Tahoma"/>
              </a:rPr>
              <a:t>B</a:t>
            </a:r>
            <a:r>
              <a:rPr sz="2150" b="1" spc="-110" dirty="0">
                <a:solidFill>
                  <a:srgbClr val="282823"/>
                </a:solidFill>
                <a:latin typeface="Tahoma"/>
                <a:cs typeface="Tahoma"/>
              </a:rPr>
              <a:t>r</a:t>
            </a:r>
            <a:r>
              <a:rPr sz="2150" b="1" spc="-170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2150" b="1" spc="-180" dirty="0">
                <a:solidFill>
                  <a:srgbClr val="282823"/>
                </a:solidFill>
                <a:latin typeface="Tahoma"/>
                <a:cs typeface="Tahoma"/>
              </a:rPr>
              <a:t>n</a:t>
            </a:r>
            <a:r>
              <a:rPr sz="2150" b="1" spc="-120" dirty="0">
                <a:solidFill>
                  <a:srgbClr val="282823"/>
                </a:solidFill>
                <a:latin typeface="Tahoma"/>
                <a:cs typeface="Tahoma"/>
              </a:rPr>
              <a:t>d</a:t>
            </a:r>
            <a:r>
              <a:rPr sz="2150" b="1" spc="-70" dirty="0">
                <a:solidFill>
                  <a:srgbClr val="282823"/>
                </a:solidFill>
                <a:latin typeface="Tahoma"/>
                <a:cs typeface="Tahoma"/>
              </a:rPr>
              <a:t> </a:t>
            </a:r>
            <a:r>
              <a:rPr sz="2150" b="1" spc="100" dirty="0">
                <a:solidFill>
                  <a:srgbClr val="282823"/>
                </a:solidFill>
                <a:latin typeface="Tahoma"/>
                <a:cs typeface="Tahoma"/>
              </a:rPr>
              <a:t>M</a:t>
            </a:r>
            <a:r>
              <a:rPr sz="2150" b="1" spc="-60" dirty="0">
                <a:solidFill>
                  <a:srgbClr val="282823"/>
                </a:solidFill>
                <a:latin typeface="Tahoma"/>
                <a:cs typeface="Tahoma"/>
              </a:rPr>
              <a:t>o</a:t>
            </a:r>
            <a:r>
              <a:rPr sz="2150" b="1" spc="-180" dirty="0">
                <a:solidFill>
                  <a:srgbClr val="282823"/>
                </a:solidFill>
                <a:latin typeface="Tahoma"/>
                <a:cs typeface="Tahoma"/>
              </a:rPr>
              <a:t>n</a:t>
            </a:r>
            <a:r>
              <a:rPr sz="2150" b="1" spc="-130" dirty="0">
                <a:solidFill>
                  <a:srgbClr val="282823"/>
                </a:solidFill>
                <a:latin typeface="Tahoma"/>
                <a:cs typeface="Tahoma"/>
              </a:rPr>
              <a:t>i</a:t>
            </a:r>
            <a:r>
              <a:rPr sz="2150" b="1" spc="-75" dirty="0">
                <a:solidFill>
                  <a:srgbClr val="282823"/>
                </a:solidFill>
                <a:latin typeface="Tahoma"/>
                <a:cs typeface="Tahoma"/>
              </a:rPr>
              <a:t>t</a:t>
            </a:r>
            <a:r>
              <a:rPr sz="2150" b="1" spc="-60" dirty="0">
                <a:solidFill>
                  <a:srgbClr val="282823"/>
                </a:solidFill>
                <a:latin typeface="Tahoma"/>
                <a:cs typeface="Tahoma"/>
              </a:rPr>
              <a:t>o</a:t>
            </a:r>
            <a:r>
              <a:rPr sz="2150" b="1" spc="-110" dirty="0">
                <a:solidFill>
                  <a:srgbClr val="282823"/>
                </a:solidFill>
                <a:latin typeface="Tahoma"/>
                <a:cs typeface="Tahoma"/>
              </a:rPr>
              <a:t>r</a:t>
            </a:r>
            <a:r>
              <a:rPr sz="2150" b="1" spc="-130" dirty="0">
                <a:solidFill>
                  <a:srgbClr val="282823"/>
                </a:solidFill>
                <a:latin typeface="Tahoma"/>
                <a:cs typeface="Tahoma"/>
              </a:rPr>
              <a:t>i</a:t>
            </a:r>
            <a:r>
              <a:rPr sz="2150" b="1" spc="-180" dirty="0">
                <a:solidFill>
                  <a:srgbClr val="282823"/>
                </a:solidFill>
                <a:latin typeface="Tahoma"/>
                <a:cs typeface="Tahoma"/>
              </a:rPr>
              <a:t>n</a:t>
            </a:r>
            <a:r>
              <a:rPr sz="2150" b="1" spc="-204" dirty="0">
                <a:solidFill>
                  <a:srgbClr val="282823"/>
                </a:solidFill>
                <a:latin typeface="Tahoma"/>
                <a:cs typeface="Tahoma"/>
              </a:rPr>
              <a:t>g</a:t>
            </a:r>
            <a:endParaRPr sz="2150">
              <a:latin typeface="Tahoma"/>
              <a:cs typeface="Tahoma"/>
            </a:endParaRPr>
          </a:p>
          <a:p>
            <a:pPr marL="12700" marR="180340">
              <a:lnSpc>
                <a:spcPct val="137400"/>
              </a:lnSpc>
              <a:spcBef>
                <a:spcPts val="969"/>
              </a:spcBef>
            </a:pP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Brands</a:t>
            </a:r>
            <a:r>
              <a:rPr sz="1700" spc="-3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leverage</a:t>
            </a:r>
            <a:r>
              <a:rPr sz="1700" spc="10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text </a:t>
            </a:r>
            <a:r>
              <a:rPr sz="1700" spc="-51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emotion</a:t>
            </a:r>
            <a:r>
              <a:rPr sz="1700" spc="-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analysis</a:t>
            </a:r>
            <a:r>
              <a:rPr sz="1700" spc="5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494945"/>
                </a:solidFill>
                <a:latin typeface="Tahoma"/>
                <a:cs typeface="Tahoma"/>
              </a:rPr>
              <a:t>to </a:t>
            </a:r>
            <a:r>
              <a:rPr sz="1700" spc="4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track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public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perception,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 detect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emerging</a:t>
            </a:r>
            <a:r>
              <a:rPr sz="1700" spc="-3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494945"/>
                </a:solidFill>
                <a:latin typeface="Tahoma"/>
                <a:cs typeface="Tahoma"/>
              </a:rPr>
              <a:t>issues,</a:t>
            </a:r>
            <a:r>
              <a:rPr sz="1700" spc="-4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and </a:t>
            </a:r>
            <a:r>
              <a:rPr sz="1700" spc="-51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494945"/>
                </a:solidFill>
                <a:latin typeface="Tahoma"/>
                <a:cs typeface="Tahoma"/>
              </a:rPr>
              <a:t>manage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their online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reputation.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7125" y="2324100"/>
            <a:ext cx="2390775" cy="14763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65390" y="4099877"/>
            <a:ext cx="2042160" cy="29724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20" dirty="0">
                <a:solidFill>
                  <a:srgbClr val="282823"/>
                </a:solidFill>
                <a:latin typeface="Tahoma"/>
                <a:cs typeface="Tahoma"/>
              </a:rPr>
              <a:t>Healthcare</a:t>
            </a:r>
            <a:endParaRPr sz="2150">
              <a:latin typeface="Tahoma"/>
              <a:cs typeface="Tahoma"/>
            </a:endParaRPr>
          </a:p>
          <a:p>
            <a:pPr marL="12700" marR="5080">
              <a:lnSpc>
                <a:spcPct val="137400"/>
              </a:lnSpc>
              <a:spcBef>
                <a:spcPts val="969"/>
              </a:spcBef>
            </a:pPr>
            <a:r>
              <a:rPr sz="1700" spc="-190" dirty="0">
                <a:solidFill>
                  <a:srgbClr val="494945"/>
                </a:solidFill>
                <a:latin typeface="Tahoma"/>
                <a:cs typeface="Tahoma"/>
              </a:rPr>
              <a:t>I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n</a:t>
            </a:r>
            <a:r>
              <a:rPr sz="1700" spc="-8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e</a:t>
            </a:r>
            <a:r>
              <a:rPr sz="1700" spc="-70" dirty="0">
                <a:solidFill>
                  <a:srgbClr val="494945"/>
                </a:solidFill>
                <a:latin typeface="Tahoma"/>
                <a:cs typeface="Tahoma"/>
              </a:rPr>
              <a:t>a</a:t>
            </a:r>
            <a:r>
              <a:rPr sz="1700" spc="-20" dirty="0">
                <a:solidFill>
                  <a:srgbClr val="494945"/>
                </a:solidFill>
                <a:latin typeface="Tahoma"/>
                <a:cs typeface="Tahoma"/>
              </a:rPr>
              <a:t>l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h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c</a:t>
            </a:r>
            <a:r>
              <a:rPr sz="1700" spc="-35" dirty="0">
                <a:solidFill>
                  <a:srgbClr val="494945"/>
                </a:solidFill>
                <a:latin typeface="Tahoma"/>
                <a:cs typeface="Tahoma"/>
              </a:rPr>
              <a:t>a</a:t>
            </a:r>
            <a:r>
              <a:rPr sz="1700" spc="-15" dirty="0">
                <a:solidFill>
                  <a:srgbClr val="494945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e</a:t>
            </a:r>
            <a:r>
              <a:rPr sz="1700" spc="-125" dirty="0">
                <a:solidFill>
                  <a:srgbClr val="494945"/>
                </a:solidFill>
                <a:latin typeface="Tahoma"/>
                <a:cs typeface="Tahoma"/>
              </a:rPr>
              <a:t>,</a:t>
            </a:r>
            <a:r>
              <a:rPr sz="1700" spc="19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e</a:t>
            </a:r>
            <a:r>
              <a:rPr sz="1700" spc="-20" dirty="0">
                <a:solidFill>
                  <a:srgbClr val="494945"/>
                </a:solidFill>
                <a:latin typeface="Tahoma"/>
                <a:cs typeface="Tahoma"/>
              </a:rPr>
              <a:t>x</a:t>
            </a:r>
            <a:r>
              <a:rPr sz="1700" spc="45" dirty="0">
                <a:solidFill>
                  <a:srgbClr val="494945"/>
                </a:solidFill>
                <a:latin typeface="Tahoma"/>
                <a:cs typeface="Tahoma"/>
              </a:rPr>
              <a:t>t 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emotion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analysis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can </a:t>
            </a:r>
            <a:r>
              <a:rPr sz="1700" spc="-5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help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clinicians better </a:t>
            </a:r>
            <a:r>
              <a:rPr sz="1700" spc="-5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understand</a:t>
            </a:r>
            <a:r>
              <a:rPr sz="1700" spc="4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patient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experiences</a:t>
            </a:r>
            <a:r>
              <a:rPr sz="1700" spc="5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and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provide </a:t>
            </a: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more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494945"/>
                </a:solidFill>
                <a:latin typeface="Tahoma"/>
                <a:cs typeface="Tahoma"/>
              </a:rPr>
              <a:t>personalized</a:t>
            </a:r>
            <a:r>
              <a:rPr sz="1700" spc="13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494945"/>
                </a:solidFill>
                <a:latin typeface="Tahoma"/>
                <a:cs typeface="Tahoma"/>
              </a:rPr>
              <a:t>care.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01275" y="2324100"/>
            <a:ext cx="2390775" cy="14763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288905" y="4126928"/>
            <a:ext cx="2761615" cy="294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7575" algn="l"/>
              </a:tabLst>
            </a:pPr>
            <a:r>
              <a:rPr sz="2150" b="1" spc="100" dirty="0">
                <a:solidFill>
                  <a:srgbClr val="282823"/>
                </a:solidFill>
                <a:latin typeface="Tahoma"/>
                <a:cs typeface="Tahoma"/>
              </a:rPr>
              <a:t>M</a:t>
            </a:r>
            <a:r>
              <a:rPr sz="2150" b="1" spc="-150" dirty="0">
                <a:solidFill>
                  <a:srgbClr val="282823"/>
                </a:solidFill>
                <a:latin typeface="Tahoma"/>
                <a:cs typeface="Tahoma"/>
              </a:rPr>
              <a:t>e</a:t>
            </a:r>
            <a:r>
              <a:rPr sz="2150" b="1" spc="-155" dirty="0">
                <a:solidFill>
                  <a:srgbClr val="282823"/>
                </a:solidFill>
                <a:latin typeface="Tahoma"/>
                <a:cs typeface="Tahoma"/>
              </a:rPr>
              <a:t>d</a:t>
            </a:r>
            <a:r>
              <a:rPr sz="2150" b="1" spc="-130" dirty="0">
                <a:solidFill>
                  <a:srgbClr val="282823"/>
                </a:solidFill>
                <a:latin typeface="Tahoma"/>
                <a:cs typeface="Tahoma"/>
              </a:rPr>
              <a:t>i</a:t>
            </a:r>
            <a:r>
              <a:rPr sz="2150" b="1" spc="-185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2150" b="1" dirty="0">
                <a:solidFill>
                  <a:srgbClr val="282823"/>
                </a:solidFill>
                <a:latin typeface="Tahoma"/>
                <a:cs typeface="Tahoma"/>
              </a:rPr>
              <a:t>	</a:t>
            </a:r>
            <a:r>
              <a:rPr sz="2150" b="1" spc="-170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2150" b="1" spc="-180" dirty="0">
                <a:solidFill>
                  <a:srgbClr val="282823"/>
                </a:solidFill>
                <a:latin typeface="Tahoma"/>
                <a:cs typeface="Tahoma"/>
              </a:rPr>
              <a:t>n</a:t>
            </a:r>
            <a:r>
              <a:rPr sz="2150" b="1" spc="-120" dirty="0">
                <a:solidFill>
                  <a:srgbClr val="282823"/>
                </a:solidFill>
                <a:latin typeface="Tahoma"/>
                <a:cs typeface="Tahoma"/>
              </a:rPr>
              <a:t>d</a:t>
            </a:r>
            <a:r>
              <a:rPr sz="2150" b="1" spc="-140" dirty="0">
                <a:solidFill>
                  <a:srgbClr val="282823"/>
                </a:solidFill>
                <a:latin typeface="Tahoma"/>
                <a:cs typeface="Tahoma"/>
              </a:rPr>
              <a:t> </a:t>
            </a:r>
            <a:r>
              <a:rPr sz="2150" b="1" spc="-190" dirty="0">
                <a:solidFill>
                  <a:srgbClr val="282823"/>
                </a:solidFill>
                <a:latin typeface="Tahoma"/>
                <a:cs typeface="Tahoma"/>
              </a:rPr>
              <a:t>J</a:t>
            </a:r>
            <a:r>
              <a:rPr sz="2150" b="1" spc="-60" dirty="0">
                <a:solidFill>
                  <a:srgbClr val="282823"/>
                </a:solidFill>
                <a:latin typeface="Tahoma"/>
                <a:cs typeface="Tahoma"/>
              </a:rPr>
              <a:t>o</a:t>
            </a:r>
            <a:r>
              <a:rPr sz="2150" b="1" spc="-180" dirty="0">
                <a:solidFill>
                  <a:srgbClr val="282823"/>
                </a:solidFill>
                <a:latin typeface="Tahoma"/>
                <a:cs typeface="Tahoma"/>
              </a:rPr>
              <a:t>u</a:t>
            </a:r>
            <a:r>
              <a:rPr sz="2150" b="1" spc="-110" dirty="0">
                <a:solidFill>
                  <a:srgbClr val="282823"/>
                </a:solidFill>
                <a:latin typeface="Tahoma"/>
                <a:cs typeface="Tahoma"/>
              </a:rPr>
              <a:t>r</a:t>
            </a:r>
            <a:r>
              <a:rPr sz="2150" b="1" spc="-180" dirty="0">
                <a:solidFill>
                  <a:srgbClr val="282823"/>
                </a:solidFill>
                <a:latin typeface="Tahoma"/>
                <a:cs typeface="Tahoma"/>
              </a:rPr>
              <a:t>n</a:t>
            </a:r>
            <a:r>
              <a:rPr sz="2150" b="1" spc="-170" dirty="0">
                <a:solidFill>
                  <a:srgbClr val="282823"/>
                </a:solidFill>
                <a:latin typeface="Tahoma"/>
                <a:cs typeface="Tahoma"/>
              </a:rPr>
              <a:t>a</a:t>
            </a:r>
            <a:r>
              <a:rPr sz="2150" b="1" spc="-130" dirty="0">
                <a:solidFill>
                  <a:srgbClr val="282823"/>
                </a:solidFill>
                <a:latin typeface="Tahoma"/>
                <a:cs typeface="Tahoma"/>
              </a:rPr>
              <a:t>li</a:t>
            </a:r>
            <a:r>
              <a:rPr sz="2150" b="1" spc="-135" dirty="0">
                <a:solidFill>
                  <a:srgbClr val="282823"/>
                </a:solidFill>
                <a:latin typeface="Tahoma"/>
                <a:cs typeface="Tahoma"/>
              </a:rPr>
              <a:t>s</a:t>
            </a:r>
            <a:r>
              <a:rPr sz="2150" b="1" spc="-229" dirty="0">
                <a:solidFill>
                  <a:srgbClr val="282823"/>
                </a:solidFill>
                <a:latin typeface="Tahoma"/>
                <a:cs typeface="Tahoma"/>
              </a:rPr>
              <a:t>m</a:t>
            </a:r>
            <a:endParaRPr sz="2150">
              <a:latin typeface="Tahoma"/>
              <a:cs typeface="Tahoma"/>
            </a:endParaRPr>
          </a:p>
          <a:p>
            <a:pPr marL="12700" marR="755015">
              <a:lnSpc>
                <a:spcPct val="137400"/>
              </a:lnSpc>
              <a:spcBef>
                <a:spcPts val="735"/>
              </a:spcBef>
            </a:pPr>
            <a:r>
              <a:rPr sz="1700" spc="10" dirty="0">
                <a:solidFill>
                  <a:srgbClr val="494945"/>
                </a:solidFill>
                <a:latin typeface="Tahoma"/>
                <a:cs typeface="Tahoma"/>
              </a:rPr>
              <a:t>Journalists use </a:t>
            </a:r>
            <a:r>
              <a:rPr sz="1700" spc="15" dirty="0">
                <a:solidFill>
                  <a:srgbClr val="494945"/>
                </a:solidFill>
                <a:latin typeface="Tahoma"/>
                <a:cs typeface="Tahoma"/>
              </a:rPr>
              <a:t>text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emotion</a:t>
            </a:r>
            <a:r>
              <a:rPr sz="1700" spc="-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analysis</a:t>
            </a:r>
            <a:r>
              <a:rPr sz="1700" spc="5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494945"/>
                </a:solidFill>
                <a:latin typeface="Tahoma"/>
                <a:cs typeface="Tahoma"/>
              </a:rPr>
              <a:t>to </a:t>
            </a:r>
            <a:r>
              <a:rPr sz="1700" spc="4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494945"/>
                </a:solidFill>
                <a:latin typeface="Tahoma"/>
                <a:cs typeface="Tahoma"/>
              </a:rPr>
              <a:t>gauge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reader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494945"/>
                </a:solidFill>
                <a:latin typeface="Tahoma"/>
                <a:cs typeface="Tahoma"/>
              </a:rPr>
              <a:t>sentiment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and </a:t>
            </a:r>
            <a:r>
              <a:rPr sz="170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494945"/>
                </a:solidFill>
                <a:latin typeface="Tahoma"/>
                <a:cs typeface="Tahoma"/>
              </a:rPr>
              <a:t>optimize</a:t>
            </a:r>
            <a:r>
              <a:rPr sz="1700" spc="-4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494945"/>
                </a:solidFill>
                <a:latin typeface="Tahoma"/>
                <a:cs typeface="Tahoma"/>
              </a:rPr>
              <a:t>content</a:t>
            </a:r>
            <a:r>
              <a:rPr sz="1700" spc="-5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494945"/>
                </a:solidFill>
                <a:latin typeface="Tahoma"/>
                <a:cs typeface="Tahoma"/>
              </a:rPr>
              <a:t>for </a:t>
            </a:r>
            <a:r>
              <a:rPr sz="1700" spc="-52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greater</a:t>
            </a:r>
            <a:r>
              <a:rPr sz="1700" spc="5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engagement </a:t>
            </a:r>
            <a:r>
              <a:rPr sz="1700" spc="-515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and</a:t>
            </a:r>
            <a:r>
              <a:rPr sz="1700" spc="-10" dirty="0">
                <a:solidFill>
                  <a:srgbClr val="494945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94945"/>
                </a:solidFill>
                <a:latin typeface="Tahoma"/>
                <a:cs typeface="Tahoma"/>
              </a:rPr>
              <a:t>impact.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7750" cy="8229600"/>
          </a:xfrm>
          <a:custGeom>
            <a:avLst/>
            <a:gdLst/>
            <a:ahLst/>
            <a:cxnLst/>
            <a:rect l="l" t="t" r="r" b="b"/>
            <a:pathLst>
              <a:path w="4857750" h="8229600">
                <a:moveTo>
                  <a:pt x="4857750" y="0"/>
                </a:moveTo>
                <a:lnTo>
                  <a:pt x="0" y="0"/>
                </a:lnTo>
                <a:lnTo>
                  <a:pt x="0" y="8229600"/>
                </a:lnTo>
                <a:lnTo>
                  <a:pt x="4857750" y="8229600"/>
                </a:lnTo>
                <a:lnTo>
                  <a:pt x="485775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015" y="483806"/>
            <a:ext cx="3804920" cy="172338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marR="5080">
              <a:lnSpc>
                <a:spcPts val="6160"/>
              </a:lnSpc>
              <a:spcBef>
                <a:spcPts val="1180"/>
              </a:spcBef>
            </a:pPr>
            <a:r>
              <a:rPr sz="6000" spc="-45" dirty="0">
                <a:solidFill>
                  <a:srgbClr val="FFFFFF"/>
                </a:solidFill>
              </a:rPr>
              <a:t>M</a:t>
            </a:r>
            <a:r>
              <a:rPr sz="6000" spc="-125" dirty="0">
                <a:solidFill>
                  <a:srgbClr val="FFFFFF"/>
                </a:solidFill>
              </a:rPr>
              <a:t>a</a:t>
            </a:r>
            <a:r>
              <a:rPr sz="6000" spc="-100" dirty="0">
                <a:solidFill>
                  <a:srgbClr val="FFFFFF"/>
                </a:solidFill>
              </a:rPr>
              <a:t>t</a:t>
            </a:r>
            <a:r>
              <a:rPr sz="6000" spc="-45" dirty="0">
                <a:solidFill>
                  <a:srgbClr val="FFFFFF"/>
                </a:solidFill>
              </a:rPr>
              <a:t>e</a:t>
            </a:r>
            <a:r>
              <a:rPr sz="6000" spc="-120" dirty="0">
                <a:solidFill>
                  <a:srgbClr val="FFFFFF"/>
                </a:solidFill>
              </a:rPr>
              <a:t>r</a:t>
            </a:r>
            <a:r>
              <a:rPr sz="6000" spc="-55" dirty="0">
                <a:solidFill>
                  <a:srgbClr val="FFFFFF"/>
                </a:solidFill>
              </a:rPr>
              <a:t>i</a:t>
            </a:r>
            <a:r>
              <a:rPr sz="6000" spc="-125" dirty="0">
                <a:solidFill>
                  <a:srgbClr val="FFFFFF"/>
                </a:solidFill>
              </a:rPr>
              <a:t>a</a:t>
            </a:r>
            <a:r>
              <a:rPr sz="6000" dirty="0">
                <a:solidFill>
                  <a:srgbClr val="FFFFFF"/>
                </a:solidFill>
              </a:rPr>
              <a:t>l</a:t>
            </a:r>
            <a:r>
              <a:rPr sz="6000" spc="-360" dirty="0">
                <a:solidFill>
                  <a:srgbClr val="FFFFFF"/>
                </a:solidFill>
              </a:rPr>
              <a:t> </a:t>
            </a:r>
            <a:r>
              <a:rPr sz="6000" spc="-55" dirty="0">
                <a:solidFill>
                  <a:srgbClr val="FFFFFF"/>
                </a:solidFill>
              </a:rPr>
              <a:t>a</a:t>
            </a:r>
            <a:r>
              <a:rPr sz="6000" spc="-50" dirty="0">
                <a:solidFill>
                  <a:srgbClr val="FFFFFF"/>
                </a:solidFill>
              </a:rPr>
              <a:t>n</a:t>
            </a:r>
            <a:r>
              <a:rPr sz="6000" dirty="0">
                <a:solidFill>
                  <a:srgbClr val="FFFFFF"/>
                </a:solidFill>
              </a:rPr>
              <a:t>d  </a:t>
            </a:r>
            <a:r>
              <a:rPr sz="6000" spc="-70" dirty="0">
                <a:solidFill>
                  <a:srgbClr val="FFFFFF"/>
                </a:solidFill>
              </a:rPr>
              <a:t>Methods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-13652" y="2611755"/>
            <a:ext cx="4314190" cy="17081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 algn="just">
              <a:lnSpc>
                <a:spcPct val="89900"/>
              </a:lnSpc>
              <a:spcBef>
                <a:spcPts val="395"/>
              </a:spcBef>
              <a:buClr>
                <a:srgbClr val="E38312"/>
              </a:buClr>
              <a:buFont typeface="Arial MT"/>
              <a:buChar char="•"/>
              <a:tabLst>
                <a:tab pos="356235" algn="l"/>
              </a:tabLst>
            </a:pPr>
            <a:r>
              <a:rPr sz="2400" spc="-55" dirty="0">
                <a:solidFill>
                  <a:srgbClr val="EBEBEB"/>
                </a:solidFill>
                <a:latin typeface="Calibri"/>
                <a:cs typeface="Calibri"/>
              </a:rPr>
              <a:t>We</a:t>
            </a:r>
            <a:r>
              <a:rPr sz="2400" spc="-5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Calibri"/>
                <a:cs typeface="Calibri"/>
              </a:rPr>
              <a:t>selected</a:t>
            </a:r>
            <a:r>
              <a:rPr sz="24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EBEBEB"/>
                </a:solidFill>
                <a:latin typeface="Calibri"/>
                <a:cs typeface="Calibri"/>
              </a:rPr>
              <a:t>appropriate</a:t>
            </a:r>
            <a:r>
              <a:rPr sz="2400" spc="-10" dirty="0">
                <a:solidFill>
                  <a:srgbClr val="EBEBEB"/>
                </a:solidFill>
                <a:latin typeface="Calibri"/>
                <a:cs typeface="Calibri"/>
              </a:rPr>
              <a:t> data, </a:t>
            </a:r>
            <a:r>
              <a:rPr sz="2400" spc="-5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Calibri"/>
                <a:cs typeface="Calibri"/>
              </a:rPr>
              <a:t>performed meticulous </a:t>
            </a:r>
            <a:r>
              <a:rPr sz="2400" spc="-10" dirty="0">
                <a:solidFill>
                  <a:srgbClr val="EBEBEB"/>
                </a:solidFill>
                <a:latin typeface="Calibri"/>
                <a:cs typeface="Calibri"/>
              </a:rPr>
              <a:t>labeling, </a:t>
            </a:r>
            <a:r>
              <a:rPr sz="2400" spc="-5" dirty="0">
                <a:solidFill>
                  <a:srgbClr val="EBEBEB"/>
                </a:solidFill>
                <a:latin typeface="Calibri"/>
                <a:cs typeface="Calibri"/>
              </a:rPr>
              <a:t> developed</a:t>
            </a:r>
            <a:r>
              <a:rPr sz="24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Calibri"/>
                <a:cs typeface="Calibri"/>
              </a:rPr>
              <a:t>robust</a:t>
            </a:r>
            <a:r>
              <a:rPr sz="24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EBEBEB"/>
                </a:solidFill>
                <a:latin typeface="Calibri"/>
                <a:cs typeface="Calibri"/>
              </a:rPr>
              <a:t>feature </a:t>
            </a:r>
            <a:r>
              <a:rPr sz="2400" spc="-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Calibri"/>
                <a:cs typeface="Calibri"/>
              </a:rPr>
              <a:t>vectors,</a:t>
            </a:r>
            <a:r>
              <a:rPr sz="24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BEBEB"/>
                </a:solidFill>
                <a:latin typeface="Calibri"/>
                <a:cs typeface="Calibri"/>
              </a:rPr>
              <a:t>formulated</a:t>
            </a:r>
            <a:r>
              <a:rPr sz="24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Calibri"/>
                <a:cs typeface="Calibri"/>
              </a:rPr>
              <a:t>the </a:t>
            </a:r>
            <a:r>
              <a:rPr sz="24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Calibri"/>
                <a:cs typeface="Calibri"/>
              </a:rPr>
              <a:t>hybrid</a:t>
            </a:r>
            <a:r>
              <a:rPr sz="2400" spc="7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BEBEB"/>
                </a:solidFill>
                <a:latin typeface="Calibri"/>
                <a:cs typeface="Calibri"/>
              </a:rPr>
              <a:t>CNN</a:t>
            </a:r>
            <a:r>
              <a:rPr sz="24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BEBEB"/>
                </a:solidFill>
                <a:latin typeface="Calibri"/>
                <a:cs typeface="Calibri"/>
              </a:rPr>
              <a:t>Bi-LSTM</a:t>
            </a:r>
            <a:r>
              <a:rPr sz="2400" spc="-4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BEBEB"/>
                </a:solidFill>
                <a:latin typeface="Calibri"/>
                <a:cs typeface="Calibri"/>
              </a:rPr>
              <a:t>approach.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8225" y="0"/>
            <a:ext cx="76200" cy="8229600"/>
          </a:xfrm>
          <a:custGeom>
            <a:avLst/>
            <a:gdLst/>
            <a:ahLst/>
            <a:cxnLst/>
            <a:rect l="l" t="t" r="r" b="b"/>
            <a:pathLst>
              <a:path w="76200" h="8229600">
                <a:moveTo>
                  <a:pt x="76200" y="0"/>
                </a:moveTo>
                <a:lnTo>
                  <a:pt x="0" y="0"/>
                </a:lnTo>
                <a:lnTo>
                  <a:pt x="0" y="8229600"/>
                </a:lnTo>
                <a:lnTo>
                  <a:pt x="76200" y="8229600"/>
                </a:lnTo>
                <a:lnTo>
                  <a:pt x="762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0" y="1819275"/>
            <a:ext cx="8696325" cy="4585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600950"/>
            <a:ext cx="14630400" cy="628650"/>
            <a:chOff x="0" y="7600950"/>
            <a:chExt cx="14630400" cy="628650"/>
          </a:xfrm>
        </p:grpSpPr>
        <p:sp>
          <p:nvSpPr>
            <p:cNvPr id="4" name="object 4"/>
            <p:cNvSpPr/>
            <p:nvPr/>
          </p:nvSpPr>
          <p:spPr>
            <a:xfrm>
              <a:off x="0" y="7677150"/>
              <a:ext cx="14630400" cy="552450"/>
            </a:xfrm>
            <a:custGeom>
              <a:avLst/>
              <a:gdLst/>
              <a:ahLst/>
              <a:cxnLst/>
              <a:rect l="l" t="t" r="r" b="b"/>
              <a:pathLst>
                <a:path w="14630400" h="552450">
                  <a:moveTo>
                    <a:pt x="14630400" y="0"/>
                  </a:moveTo>
                  <a:lnTo>
                    <a:pt x="0" y="0"/>
                  </a:lnTo>
                  <a:lnTo>
                    <a:pt x="0" y="552450"/>
                  </a:lnTo>
                  <a:lnTo>
                    <a:pt x="14630400" y="55245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00950"/>
              <a:ext cx="14630400" cy="76200"/>
            </a:xfrm>
            <a:custGeom>
              <a:avLst/>
              <a:gdLst/>
              <a:ahLst/>
              <a:cxnLst/>
              <a:rect l="l" t="t" r="r" b="b"/>
              <a:pathLst>
                <a:path w="14630400" h="76200">
                  <a:moveTo>
                    <a:pt x="14630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4630400" y="76200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33575" y="2090801"/>
            <a:ext cx="11960860" cy="0"/>
          </a:xfrm>
          <a:custGeom>
            <a:avLst/>
            <a:gdLst/>
            <a:ahLst/>
            <a:cxnLst/>
            <a:rect l="l" t="t" r="r" b="b"/>
            <a:pathLst>
              <a:path w="11960860">
                <a:moveTo>
                  <a:pt x="0" y="0"/>
                </a:moveTo>
                <a:lnTo>
                  <a:pt x="119603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6364" y="1257935"/>
            <a:ext cx="44481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D</a:t>
            </a:r>
            <a:r>
              <a:rPr spc="-90" dirty="0"/>
              <a:t>a</a:t>
            </a:r>
            <a:r>
              <a:rPr spc="-80" dirty="0"/>
              <a:t>t</a:t>
            </a:r>
            <a:r>
              <a:rPr dirty="0"/>
              <a:t>a</a:t>
            </a:r>
            <a:r>
              <a:rPr spc="-145" dirty="0"/>
              <a:t>s</a:t>
            </a:r>
            <a:r>
              <a:rPr spc="-125" dirty="0"/>
              <a:t>e</a:t>
            </a:r>
            <a:r>
              <a:rPr dirty="0"/>
              <a:t>t</a:t>
            </a:r>
            <a:r>
              <a:rPr spc="-34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65" dirty="0"/>
              <a:t>L</a:t>
            </a:r>
            <a:r>
              <a:rPr dirty="0"/>
              <a:t>a</a:t>
            </a:r>
            <a:r>
              <a:rPr spc="-35" dirty="0"/>
              <a:t>b</a:t>
            </a:r>
            <a:r>
              <a:rPr spc="-125" dirty="0"/>
              <a:t>e</a:t>
            </a:r>
            <a:r>
              <a:rPr dirty="0"/>
              <a:t>l</a:t>
            </a:r>
            <a:r>
              <a:rPr spc="-100" dirty="0"/>
              <a:t>i</a:t>
            </a:r>
            <a:r>
              <a:rPr spc="-95" dirty="0"/>
              <a:t>n</a:t>
            </a:r>
            <a:r>
              <a:rPr dirty="0"/>
              <a:t>g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485" y="2640210"/>
            <a:ext cx="3482578" cy="34825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45201" y="2502535"/>
            <a:ext cx="7856855" cy="25190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390"/>
              </a:spcBef>
              <a:buClr>
                <a:srgbClr val="E38312"/>
              </a:buClr>
              <a:buFont typeface="Arial MT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Datasets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structured collections </a:t>
            </a:r>
            <a:r>
              <a:rPr sz="2400" spc="-3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spreadsheets, </a:t>
            </a:r>
            <a:r>
              <a:rPr sz="2400" dirty="0">
                <a:latin typeface="Calibri"/>
                <a:cs typeface="Calibri"/>
              </a:rPr>
              <a:t> databases,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dirty="0">
                <a:latin typeface="Calibri"/>
                <a:cs typeface="Calibri"/>
              </a:rPr>
              <a:t>files, </a:t>
            </a:r>
            <a:r>
              <a:rPr sz="2400" spc="-10" dirty="0">
                <a:latin typeface="Calibri"/>
                <a:cs typeface="Calibri"/>
              </a:rPr>
              <a:t>containing </a:t>
            </a:r>
            <a:r>
              <a:rPr sz="2400" spc="-20" dirty="0">
                <a:latin typeface="Calibri"/>
                <a:cs typeface="Calibri"/>
              </a:rPr>
              <a:t>diverse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analysis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  <a:buFont typeface="Arial MT"/>
              <a:buChar char="•"/>
            </a:pPr>
            <a:endParaRPr sz="3100" dirty="0">
              <a:latin typeface="Calibri"/>
              <a:cs typeface="Calibri"/>
            </a:endParaRPr>
          </a:p>
          <a:p>
            <a:pPr marL="355600" marR="10160" indent="-343535" algn="just">
              <a:lnSpc>
                <a:spcPct val="89900"/>
              </a:lnSpc>
              <a:buClr>
                <a:srgbClr val="E38312"/>
              </a:buClr>
              <a:buFont typeface="Arial MT"/>
              <a:buChar char="•"/>
              <a:tabLst>
                <a:tab pos="356235" algn="l"/>
              </a:tabLst>
            </a:pPr>
            <a:r>
              <a:rPr sz="2400" spc="5" dirty="0">
                <a:latin typeface="Calibri"/>
                <a:cs typeface="Calibri"/>
              </a:rPr>
              <a:t>Emotion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labels</a:t>
            </a:r>
            <a:r>
              <a:rPr sz="2400" spc="-10" dirty="0">
                <a:latin typeface="Calibri"/>
                <a:cs typeface="Calibri"/>
              </a:rPr>
              <a:t> ('joy',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'fear',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'anger',</a:t>
            </a:r>
            <a:r>
              <a:rPr sz="2400" dirty="0">
                <a:latin typeface="Calibri"/>
                <a:cs typeface="Calibri"/>
              </a:rPr>
              <a:t> 'sadness',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'neutral')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mapped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unique </a:t>
            </a:r>
            <a:r>
              <a:rPr sz="2400" spc="-15" dirty="0">
                <a:latin typeface="Calibri"/>
                <a:cs typeface="Calibri"/>
              </a:rPr>
              <a:t>integer values </a:t>
            </a:r>
            <a:r>
              <a:rPr sz="2400" spc="-25" dirty="0">
                <a:latin typeface="Calibri"/>
                <a:cs typeface="Calibri"/>
              </a:rPr>
              <a:t>via </a:t>
            </a:r>
            <a:r>
              <a:rPr sz="2400" dirty="0">
                <a:latin typeface="Calibri"/>
                <a:cs typeface="Calibri"/>
              </a:rPr>
              <a:t>predefined </a:t>
            </a:r>
            <a:r>
              <a:rPr sz="2400" spc="-5" dirty="0">
                <a:latin typeface="Calibri"/>
                <a:cs typeface="Calibri"/>
              </a:rPr>
              <a:t>encoding,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facilitating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6084" y="1053846"/>
            <a:ext cx="5775960" cy="13779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1000"/>
              </a:spcBef>
            </a:pPr>
            <a:r>
              <a:rPr spc="-114" dirty="0"/>
              <a:t>P</a:t>
            </a:r>
            <a:r>
              <a:rPr spc="-85" dirty="0"/>
              <a:t>r</a:t>
            </a:r>
            <a:r>
              <a:rPr spc="-50" dirty="0"/>
              <a:t>e</a:t>
            </a:r>
            <a:r>
              <a:rPr spc="-25" dirty="0"/>
              <a:t>p</a:t>
            </a:r>
            <a:r>
              <a:rPr spc="-160" dirty="0"/>
              <a:t>r</a:t>
            </a:r>
            <a:r>
              <a:rPr spc="-110" dirty="0"/>
              <a:t>o</a:t>
            </a:r>
            <a:r>
              <a:rPr spc="-95" dirty="0"/>
              <a:t>c</a:t>
            </a:r>
            <a:r>
              <a:rPr spc="-130" dirty="0"/>
              <a:t>e</a:t>
            </a:r>
            <a:r>
              <a:rPr spc="-60" dirty="0"/>
              <a:t>ss</a:t>
            </a:r>
            <a:r>
              <a:rPr spc="-90" dirty="0"/>
              <a:t>i</a:t>
            </a:r>
            <a:r>
              <a:rPr spc="-100" dirty="0"/>
              <a:t>n</a:t>
            </a:r>
            <a:r>
              <a:rPr dirty="0"/>
              <a:t>g</a:t>
            </a:r>
            <a:r>
              <a:rPr spc="-415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114" dirty="0"/>
              <a:t>F</a:t>
            </a:r>
            <a:r>
              <a:rPr spc="-50" dirty="0"/>
              <a:t>e</a:t>
            </a:r>
            <a:r>
              <a:rPr spc="-90" dirty="0"/>
              <a:t>a</a:t>
            </a:r>
            <a:r>
              <a:rPr dirty="0"/>
              <a:t>t</a:t>
            </a:r>
            <a:r>
              <a:rPr spc="-105" dirty="0"/>
              <a:t>u</a:t>
            </a:r>
            <a:r>
              <a:rPr spc="-160" dirty="0"/>
              <a:t>r</a:t>
            </a:r>
            <a:r>
              <a:rPr dirty="0"/>
              <a:t>e  </a:t>
            </a:r>
            <a:r>
              <a:rPr spc="-65" dirty="0"/>
              <a:t>Extraction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581649" cy="822959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48476" y="2509901"/>
            <a:ext cx="7404734" cy="0"/>
          </a:xfrm>
          <a:custGeom>
            <a:avLst/>
            <a:gdLst/>
            <a:ahLst/>
            <a:cxnLst/>
            <a:rect l="l" t="t" r="r" b="b"/>
            <a:pathLst>
              <a:path w="7404734">
                <a:moveTo>
                  <a:pt x="0" y="0"/>
                </a:moveTo>
                <a:lnTo>
                  <a:pt x="7404735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9284" y="2906013"/>
            <a:ext cx="6889750" cy="25190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7815" marR="5080" indent="-285750" algn="just">
              <a:lnSpc>
                <a:spcPct val="90000"/>
              </a:lnSpc>
              <a:spcBef>
                <a:spcPts val="390"/>
              </a:spcBef>
              <a:buClr>
                <a:srgbClr val="E38312"/>
              </a:buClr>
              <a:buChar char="•"/>
              <a:tabLst>
                <a:tab pos="298450" algn="l"/>
              </a:tabLst>
            </a:pP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preprocessing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vital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text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classification, encompassing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range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of techniques 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prepare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transform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  <a:buFont typeface="Calibri"/>
              <a:buChar char="•"/>
            </a:pPr>
            <a:endParaRPr sz="3100">
              <a:latin typeface="Calibri"/>
              <a:cs typeface="Calibri"/>
            </a:endParaRPr>
          </a:p>
          <a:p>
            <a:pPr marL="297815" marR="5715" indent="-285750" algn="just">
              <a:lnSpc>
                <a:spcPct val="89900"/>
              </a:lnSpc>
              <a:buClr>
                <a:srgbClr val="E38312"/>
              </a:buClr>
              <a:buChar char="•"/>
              <a:tabLst>
                <a:tab pos="298450" algn="l"/>
              </a:tabLst>
            </a:pPr>
            <a:r>
              <a:rPr sz="2400" spc="-10" dirty="0">
                <a:latin typeface="Calibri"/>
                <a:cs typeface="Calibri"/>
              </a:rPr>
              <a:t>Feature extraction </a:t>
            </a:r>
            <a:r>
              <a:rPr sz="2400" spc="-20" dirty="0">
                <a:latin typeface="Calibri"/>
                <a:cs typeface="Calibri"/>
              </a:rPr>
              <a:t>transforms </a:t>
            </a:r>
            <a:r>
              <a:rPr sz="2400" spc="-40" dirty="0">
                <a:latin typeface="Calibri"/>
                <a:cs typeface="Calibri"/>
              </a:rPr>
              <a:t>raw </a:t>
            </a:r>
            <a:r>
              <a:rPr sz="2400" spc="-5" dirty="0">
                <a:latin typeface="Calibri"/>
                <a:cs typeface="Calibri"/>
              </a:rPr>
              <a:t>data (text, </a:t>
            </a:r>
            <a:r>
              <a:rPr sz="2400" dirty="0">
                <a:latin typeface="Calibri"/>
                <a:cs typeface="Calibri"/>
              </a:rPr>
              <a:t>images,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signals)</a:t>
            </a:r>
            <a:r>
              <a:rPr sz="2400" dirty="0">
                <a:latin typeface="Calibri"/>
                <a:cs typeface="Calibri"/>
              </a:rPr>
              <a:t> into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suitable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 </a:t>
            </a:r>
            <a:r>
              <a:rPr sz="2400" spc="-5" dirty="0">
                <a:latin typeface="Calibri"/>
                <a:cs typeface="Calibri"/>
              </a:rPr>
              <a:t> algorithms,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text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0851" y="1676399"/>
            <a:ext cx="38582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M</a:t>
            </a:r>
            <a:r>
              <a:rPr spc="-35" dirty="0"/>
              <a:t>o</a:t>
            </a:r>
            <a:r>
              <a:rPr spc="-25" dirty="0"/>
              <a:t>d</a:t>
            </a:r>
            <a:r>
              <a:rPr spc="-50" dirty="0"/>
              <a:t>e</a:t>
            </a:r>
            <a:r>
              <a:rPr dirty="0"/>
              <a:t>l</a:t>
            </a:r>
            <a:r>
              <a:rPr spc="-425" dirty="0"/>
              <a:t> </a:t>
            </a:r>
            <a:r>
              <a:rPr dirty="0"/>
              <a:t>S</a:t>
            </a:r>
            <a:r>
              <a:rPr spc="-50" dirty="0"/>
              <a:t>e</a:t>
            </a:r>
            <a:r>
              <a:rPr dirty="0"/>
              <a:t>l</a:t>
            </a:r>
            <a:r>
              <a:rPr spc="-65" dirty="0"/>
              <a:t>e</a:t>
            </a:r>
            <a:r>
              <a:rPr spc="-95" dirty="0"/>
              <a:t>c</a:t>
            </a:r>
            <a:r>
              <a:rPr spc="-80" dirty="0"/>
              <a:t>t</a:t>
            </a:r>
            <a:r>
              <a:rPr spc="-90" dirty="0"/>
              <a:t>i</a:t>
            </a:r>
            <a:r>
              <a:rPr spc="-110" dirty="0"/>
              <a:t>o</a:t>
            </a:r>
            <a:r>
              <a:rPr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581648" cy="82295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48476" y="2509901"/>
            <a:ext cx="7404734" cy="0"/>
          </a:xfrm>
          <a:custGeom>
            <a:avLst/>
            <a:gdLst/>
            <a:ahLst/>
            <a:cxnLst/>
            <a:rect l="l" t="t" r="r" b="b"/>
            <a:pathLst>
              <a:path w="7404734">
                <a:moveTo>
                  <a:pt x="0" y="0"/>
                </a:moveTo>
                <a:lnTo>
                  <a:pt x="7404735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9284" y="2574099"/>
            <a:ext cx="5774055" cy="28670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Models:</a:t>
            </a:r>
            <a:endParaRPr sz="2400">
              <a:latin typeface="Calibri"/>
              <a:cs typeface="Calibri"/>
            </a:endParaRPr>
          </a:p>
          <a:p>
            <a:pPr marL="365125" indent="-352425">
              <a:lnSpc>
                <a:spcPct val="100000"/>
              </a:lnSpc>
              <a:spcBef>
                <a:spcPts val="345"/>
              </a:spcBef>
              <a:buClr>
                <a:srgbClr val="E38312"/>
              </a:buClr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Vector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Machines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(SVM)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Deep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Models: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Short-Term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(LSTM)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CNN-BiLSTM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Transformer-based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(e.g.,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BERT,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GPT)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A2DC812C5A740B91062F3D1FEFCC5" ma:contentTypeVersion="11" ma:contentTypeDescription="Create a new document." ma:contentTypeScope="" ma:versionID="0c21cb4496dbb1ed74a775ac47f8cb3e">
  <xsd:schema xmlns:xsd="http://www.w3.org/2001/XMLSchema" xmlns:xs="http://www.w3.org/2001/XMLSchema" xmlns:p="http://schemas.microsoft.com/office/2006/metadata/properties" xmlns:ns3="128629d1-1687-43fd-95e7-cd9decdbee74" targetNamespace="http://schemas.microsoft.com/office/2006/metadata/properties" ma:root="true" ma:fieldsID="0c6e9bfae2adcf6edccee88dba6c4d0c" ns3:_="">
    <xsd:import namespace="128629d1-1687-43fd-95e7-cd9decdbee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629d1-1687-43fd-95e7-cd9decdbee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8547E9-F4D8-40E4-AE64-0F08F32A3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629d1-1687-43fd-95e7-cd9decdbee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4228BB-6AD3-49D6-A937-E69969AF71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4B87EB-1941-43EB-8D8B-40EE717B0EC1}">
  <ds:schemaRefs>
    <ds:schemaRef ds:uri="http://schemas.microsoft.com/office/2006/documentManagement/types"/>
    <ds:schemaRef ds:uri="http://purl.org/dc/terms/"/>
    <ds:schemaRef ds:uri="128629d1-1687-43fd-95e7-cd9decdbee74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1675</Words>
  <Application>Microsoft Office PowerPoint</Application>
  <PresentationFormat>Custom</PresentationFormat>
  <Paragraphs>202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Tahoma</vt:lpstr>
      <vt:lpstr>Office Theme</vt:lpstr>
      <vt:lpstr>Text Emotion Analysis</vt:lpstr>
      <vt:lpstr>What is Text  Emotion Analysis?</vt:lpstr>
      <vt:lpstr>Problem Statement</vt:lpstr>
      <vt:lpstr>Objective</vt:lpstr>
      <vt:lpstr>Applications of Text Emotion Analysis</vt:lpstr>
      <vt:lpstr>Material and  Methods</vt:lpstr>
      <vt:lpstr>Dataset &amp; Labeling</vt:lpstr>
      <vt:lpstr>Preprocessing &amp; Feature  Extraction</vt:lpstr>
      <vt:lpstr>Model Selection</vt:lpstr>
      <vt:lpstr>Convolutional  Neural Networks  (CNNs)</vt:lpstr>
      <vt:lpstr>Pooling layer</vt:lpstr>
      <vt:lpstr>Why Bi-LSTM?</vt:lpstr>
      <vt:lpstr>Hybrid model  (CNN+Bi-LSTM)</vt:lpstr>
      <vt:lpstr>BERT Model</vt:lpstr>
      <vt:lpstr>Comparison Between CNN-BiLSTM and BERT</vt:lpstr>
      <vt:lpstr>Transformer-Based Approach for Dimensional Emotion Recognition</vt:lpstr>
      <vt:lpstr>Observation</vt:lpstr>
      <vt:lpstr>Hindi Dataset Observation</vt:lpstr>
      <vt:lpstr>F1 Score, Precision &amp; Recall</vt:lpstr>
      <vt:lpstr>Evaluation of the Dimensional Emotion Recognition Model</vt:lpstr>
      <vt:lpstr>Testing</vt:lpstr>
      <vt:lpstr>Future Work </vt:lpstr>
      <vt:lpstr>     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mohit jain</dc:creator>
  <cp:lastModifiedBy>Mohit Jain</cp:lastModifiedBy>
  <cp:revision>2</cp:revision>
  <dcterms:created xsi:type="dcterms:W3CDTF">2024-11-21T14:09:55Z</dcterms:created>
  <dcterms:modified xsi:type="dcterms:W3CDTF">2024-11-21T18:39:52Z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2024-04-28T00:00:00Z</vt:filetime>
  </property>
  <property fmtid="{D5CDD505-2E9C-101B-9397-08002B2CF9AE}" pid="3" name="LastSaved">
    <vt:filetime>2024-11-21T00:00:00Z</vt:filetime>
  </property>
  <property fmtid="{D5CDD505-2E9C-101B-9397-08002B2CF9AE}" pid="4" name="ContentTypeId">
    <vt:lpwstr>0x010100B6EA2DC812C5A740B91062F3D1FEFCC5</vt:lpwstr>
  </property>
</Properties>
</file>