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350" r:id="rId5"/>
    <p:sldId id="352" r:id="rId6"/>
    <p:sldId id="361" r:id="rId7"/>
    <p:sldId id="365" r:id="rId8"/>
    <p:sldId id="353" r:id="rId9"/>
    <p:sldId id="366" r:id="rId10"/>
    <p:sldId id="368" r:id="rId11"/>
    <p:sldId id="369" r:id="rId12"/>
    <p:sldId id="370" r:id="rId13"/>
    <p:sldId id="371" r:id="rId14"/>
    <p:sldId id="372" r:id="rId15"/>
    <p:sldId id="355" r:id="rId16"/>
    <p:sldId id="374" r:id="rId17"/>
    <p:sldId id="364" r:id="rId18"/>
    <p:sldId id="3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1E1E55-339D-4F2E-BBA4-D87D2A669258}" v="14" dt="2023-03-08T04:03:37.5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p:scale>
          <a:sx n="90" d="100"/>
          <a:sy n="90" d="100"/>
        </p:scale>
        <p:origin x="398" y="-20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mish Mohan" userId="bf6c30f83303b600" providerId="LiveId" clId="{D31E1E55-339D-4F2E-BBA4-D87D2A669258}"/>
    <pc:docChg chg="undo custSel addSld delSld modSld">
      <pc:chgData name="Nimish Mohan" userId="bf6c30f83303b600" providerId="LiveId" clId="{D31E1E55-339D-4F2E-BBA4-D87D2A669258}" dt="2023-03-08T04:25:22.119" v="569" actId="14100"/>
      <pc:docMkLst>
        <pc:docMk/>
      </pc:docMkLst>
      <pc:sldChg chg="addSp delSp modSp mod">
        <pc:chgData name="Nimish Mohan" userId="bf6c30f83303b600" providerId="LiveId" clId="{D31E1E55-339D-4F2E-BBA4-D87D2A669258}" dt="2023-03-08T03:51:28.648" v="427" actId="478"/>
        <pc:sldMkLst>
          <pc:docMk/>
          <pc:sldMk cId="289860937" sldId="352"/>
        </pc:sldMkLst>
        <pc:spChg chg="mod">
          <ac:chgData name="Nimish Mohan" userId="bf6c30f83303b600" providerId="LiveId" clId="{D31E1E55-339D-4F2E-BBA4-D87D2A669258}" dt="2023-03-08T03:47:45.258" v="247" actId="20577"/>
          <ac:spMkLst>
            <pc:docMk/>
            <pc:sldMk cId="289860937" sldId="352"/>
            <ac:spMk id="2" creationId="{2DD54756-A790-C845-A85F-35391529E591}"/>
          </ac:spMkLst>
        </pc:spChg>
        <pc:spChg chg="del">
          <ac:chgData name="Nimish Mohan" userId="bf6c30f83303b600" providerId="LiveId" clId="{D31E1E55-339D-4F2E-BBA4-D87D2A669258}" dt="2023-03-08T03:47:57.554" v="248" actId="478"/>
          <ac:spMkLst>
            <pc:docMk/>
            <pc:sldMk cId="289860937" sldId="352"/>
            <ac:spMk id="3" creationId="{91AA5D8C-0134-F046-A548-3465F817747C}"/>
          </ac:spMkLst>
        </pc:spChg>
        <pc:spChg chg="mod">
          <ac:chgData name="Nimish Mohan" userId="bf6c30f83303b600" providerId="LiveId" clId="{D31E1E55-339D-4F2E-BBA4-D87D2A669258}" dt="2023-03-08T03:48:46.386" v="301" actId="20577"/>
          <ac:spMkLst>
            <pc:docMk/>
            <pc:sldMk cId="289860937" sldId="352"/>
            <ac:spMk id="5" creationId="{6979C7D4-91CF-6443-91D5-65DC860B407D}"/>
          </ac:spMkLst>
        </pc:spChg>
        <pc:spChg chg="mod">
          <ac:chgData name="Nimish Mohan" userId="bf6c30f83303b600" providerId="LiveId" clId="{D31E1E55-339D-4F2E-BBA4-D87D2A669258}" dt="2023-03-08T03:48:22.905" v="273" actId="20577"/>
          <ac:spMkLst>
            <pc:docMk/>
            <pc:sldMk cId="289860937" sldId="352"/>
            <ac:spMk id="6" creationId="{C0015C52-08ED-464E-B7E8-24892D9C1319}"/>
          </ac:spMkLst>
        </pc:spChg>
        <pc:spChg chg="mod">
          <ac:chgData name="Nimish Mohan" userId="bf6c30f83303b600" providerId="LiveId" clId="{D31E1E55-339D-4F2E-BBA4-D87D2A669258}" dt="2023-03-08T03:49:57.653" v="365" actId="20577"/>
          <ac:spMkLst>
            <pc:docMk/>
            <pc:sldMk cId="289860937" sldId="352"/>
            <ac:spMk id="7" creationId="{3E1C152D-1AA6-9242-B5C9-B06EEE4F9661}"/>
          </ac:spMkLst>
        </pc:spChg>
        <pc:spChg chg="mod">
          <ac:chgData name="Nimish Mohan" userId="bf6c30f83303b600" providerId="LiveId" clId="{D31E1E55-339D-4F2E-BBA4-D87D2A669258}" dt="2023-03-08T03:49:24.823" v="325" actId="20577"/>
          <ac:spMkLst>
            <pc:docMk/>
            <pc:sldMk cId="289860937" sldId="352"/>
            <ac:spMk id="8" creationId="{B32B0C1D-C221-7C47-B7D6-77E7BDB41749}"/>
          </ac:spMkLst>
        </pc:spChg>
        <pc:spChg chg="mod">
          <ac:chgData name="Nimish Mohan" userId="bf6c30f83303b600" providerId="LiveId" clId="{D31E1E55-339D-4F2E-BBA4-D87D2A669258}" dt="2023-03-08T03:51:09.349" v="418" actId="20577"/>
          <ac:spMkLst>
            <pc:docMk/>
            <pc:sldMk cId="289860937" sldId="352"/>
            <ac:spMk id="9" creationId="{38FB4732-AB07-C54D-AF44-F8ADB6D2B8B6}"/>
          </ac:spMkLst>
        </pc:spChg>
        <pc:spChg chg="mod">
          <ac:chgData name="Nimish Mohan" userId="bf6c30f83303b600" providerId="LiveId" clId="{D31E1E55-339D-4F2E-BBA4-D87D2A669258}" dt="2023-03-08T03:50:40.137" v="385" actId="20577"/>
          <ac:spMkLst>
            <pc:docMk/>
            <pc:sldMk cId="289860937" sldId="352"/>
            <ac:spMk id="10" creationId="{69BD3932-D1D0-1045-BD96-8B26F11B8515}"/>
          </ac:spMkLst>
        </pc:spChg>
        <pc:spChg chg="del">
          <ac:chgData name="Nimish Mohan" userId="bf6c30f83303b600" providerId="LiveId" clId="{D31E1E55-339D-4F2E-BBA4-D87D2A669258}" dt="2023-03-08T03:51:26.442" v="426" actId="478"/>
          <ac:spMkLst>
            <pc:docMk/>
            <pc:sldMk cId="289860937" sldId="352"/>
            <ac:spMk id="11" creationId="{7F247A08-A350-EF44-9F10-FC72B5466602}"/>
          </ac:spMkLst>
        </pc:spChg>
        <pc:spChg chg="mod">
          <ac:chgData name="Nimish Mohan" userId="bf6c30f83303b600" providerId="LiveId" clId="{D31E1E55-339D-4F2E-BBA4-D87D2A669258}" dt="2023-03-08T03:51:19.087" v="425" actId="20577"/>
          <ac:spMkLst>
            <pc:docMk/>
            <pc:sldMk cId="289860937" sldId="352"/>
            <ac:spMk id="12" creationId="{B115086E-2AC3-4F4D-8F85-104CFA64FECF}"/>
          </ac:spMkLst>
        </pc:spChg>
        <pc:spChg chg="del">
          <ac:chgData name="Nimish Mohan" userId="bf6c30f83303b600" providerId="LiveId" clId="{D31E1E55-339D-4F2E-BBA4-D87D2A669258}" dt="2023-03-08T03:50:12.277" v="366" actId="478"/>
          <ac:spMkLst>
            <pc:docMk/>
            <pc:sldMk cId="289860937" sldId="352"/>
            <ac:spMk id="14" creationId="{C0BAE34D-BF83-084B-A10C-EB85694B9ACF}"/>
          </ac:spMkLst>
        </pc:spChg>
        <pc:spChg chg="add del mod">
          <ac:chgData name="Nimish Mohan" userId="bf6c30f83303b600" providerId="LiveId" clId="{D31E1E55-339D-4F2E-BBA4-D87D2A669258}" dt="2023-03-08T03:48:02.032" v="249" actId="478"/>
          <ac:spMkLst>
            <pc:docMk/>
            <pc:sldMk cId="289860937" sldId="352"/>
            <ac:spMk id="17" creationId="{21EE957B-CB87-6EFC-D744-2872826C6C59}"/>
          </ac:spMkLst>
        </pc:spChg>
        <pc:spChg chg="add del mod">
          <ac:chgData name="Nimish Mohan" userId="bf6c30f83303b600" providerId="LiveId" clId="{D31E1E55-339D-4F2E-BBA4-D87D2A669258}" dt="2023-03-08T03:51:28.648" v="427" actId="478"/>
          <ac:spMkLst>
            <pc:docMk/>
            <pc:sldMk cId="289860937" sldId="352"/>
            <ac:spMk id="19" creationId="{9E2207D8-AAB3-661C-35BB-9B25FB09D2B6}"/>
          </ac:spMkLst>
        </pc:spChg>
      </pc:sldChg>
      <pc:sldChg chg="modSp mod">
        <pc:chgData name="Nimish Mohan" userId="bf6c30f83303b600" providerId="LiveId" clId="{D31E1E55-339D-4F2E-BBA4-D87D2A669258}" dt="2023-03-08T04:23:54.021" v="557" actId="14100"/>
        <pc:sldMkLst>
          <pc:docMk/>
          <pc:sldMk cId="2521537536" sldId="353"/>
        </pc:sldMkLst>
        <pc:spChg chg="mod">
          <ac:chgData name="Nimish Mohan" userId="bf6c30f83303b600" providerId="LiveId" clId="{D31E1E55-339D-4F2E-BBA4-D87D2A669258}" dt="2023-03-08T03:47:15.622" v="239"/>
          <ac:spMkLst>
            <pc:docMk/>
            <pc:sldMk cId="2521537536" sldId="353"/>
            <ac:spMk id="5" creationId="{234E9584-EA07-9B45-9700-4AD3524B82A0}"/>
          </ac:spMkLst>
        </pc:spChg>
        <pc:spChg chg="mod">
          <ac:chgData name="Nimish Mohan" userId="bf6c30f83303b600" providerId="LiveId" clId="{D31E1E55-339D-4F2E-BBA4-D87D2A669258}" dt="2023-03-08T04:23:54.021" v="557" actId="14100"/>
          <ac:spMkLst>
            <pc:docMk/>
            <pc:sldMk cId="2521537536" sldId="353"/>
            <ac:spMk id="9" creationId="{47503DA7-1A28-BDEE-0594-2B3108C3C31A}"/>
          </ac:spMkLst>
        </pc:spChg>
      </pc:sldChg>
      <pc:sldChg chg="modSp mod">
        <pc:chgData name="Nimish Mohan" userId="bf6c30f83303b600" providerId="LiveId" clId="{D31E1E55-339D-4F2E-BBA4-D87D2A669258}" dt="2023-03-07T18:50:18.498" v="148" actId="14100"/>
        <pc:sldMkLst>
          <pc:docMk/>
          <pc:sldMk cId="4206035864" sldId="355"/>
        </pc:sldMkLst>
        <pc:spChg chg="mod">
          <ac:chgData name="Nimish Mohan" userId="bf6c30f83303b600" providerId="LiveId" clId="{D31E1E55-339D-4F2E-BBA4-D87D2A669258}" dt="2023-03-07T18:50:18.498" v="148" actId="14100"/>
          <ac:spMkLst>
            <pc:docMk/>
            <pc:sldMk cId="4206035864" sldId="355"/>
            <ac:spMk id="2" creationId="{737728DC-195E-4A4E-AEBA-5E0D1DB03B76}"/>
          </ac:spMkLst>
        </pc:spChg>
      </pc:sldChg>
      <pc:sldChg chg="modSp mod">
        <pc:chgData name="Nimish Mohan" userId="bf6c30f83303b600" providerId="LiveId" clId="{D31E1E55-339D-4F2E-BBA4-D87D2A669258}" dt="2023-03-08T03:46:25.102" v="230" actId="20577"/>
        <pc:sldMkLst>
          <pc:docMk/>
          <pc:sldMk cId="391246093" sldId="361"/>
        </pc:sldMkLst>
        <pc:spChg chg="mod">
          <ac:chgData name="Nimish Mohan" userId="bf6c30f83303b600" providerId="LiveId" clId="{D31E1E55-339D-4F2E-BBA4-D87D2A669258}" dt="2023-03-08T03:46:03.833" v="227" actId="1076"/>
          <ac:spMkLst>
            <pc:docMk/>
            <pc:sldMk cId="391246093" sldId="361"/>
            <ac:spMk id="5" creationId="{2E803E71-3088-0347-9BCC-16ADB551CCC8}"/>
          </ac:spMkLst>
        </pc:spChg>
        <pc:spChg chg="mod">
          <ac:chgData name="Nimish Mohan" userId="bf6c30f83303b600" providerId="LiveId" clId="{D31E1E55-339D-4F2E-BBA4-D87D2A669258}" dt="2023-03-08T03:46:25.102" v="230" actId="20577"/>
          <ac:spMkLst>
            <pc:docMk/>
            <pc:sldMk cId="391246093" sldId="361"/>
            <ac:spMk id="6" creationId="{66F3960A-D260-8445-A153-0B674474CEBD}"/>
          </ac:spMkLst>
        </pc:spChg>
      </pc:sldChg>
      <pc:sldChg chg="addSp delSp modSp mod">
        <pc:chgData name="Nimish Mohan" userId="bf6c30f83303b600" providerId="LiveId" clId="{D31E1E55-339D-4F2E-BBA4-D87D2A669258}" dt="2023-03-08T04:22:06.701" v="548" actId="6549"/>
        <pc:sldMkLst>
          <pc:docMk/>
          <pc:sldMk cId="643842168" sldId="364"/>
        </pc:sldMkLst>
        <pc:spChg chg="mod">
          <ac:chgData name="Nimish Mohan" userId="bf6c30f83303b600" providerId="LiveId" clId="{D31E1E55-339D-4F2E-BBA4-D87D2A669258}" dt="2023-03-08T03:51:56.078" v="428" actId="1076"/>
          <ac:spMkLst>
            <pc:docMk/>
            <pc:sldMk cId="643842168" sldId="364"/>
            <ac:spMk id="3" creationId="{4D5B7634-ADBA-124F-B8CA-431F07F18D44}"/>
          </ac:spMkLst>
        </pc:spChg>
        <pc:spChg chg="mod">
          <ac:chgData name="Nimish Mohan" userId="bf6c30f83303b600" providerId="LiveId" clId="{D31E1E55-339D-4F2E-BBA4-D87D2A669258}" dt="2023-03-08T03:52:19.041" v="470" actId="20577"/>
          <ac:spMkLst>
            <pc:docMk/>
            <pc:sldMk cId="643842168" sldId="364"/>
            <ac:spMk id="4" creationId="{529E91F3-E1A0-DB4A-8CD8-D9D1AB0FFB40}"/>
          </ac:spMkLst>
        </pc:spChg>
        <pc:spChg chg="add del mod">
          <ac:chgData name="Nimish Mohan" userId="bf6c30f83303b600" providerId="LiveId" clId="{D31E1E55-339D-4F2E-BBA4-D87D2A669258}" dt="2023-03-08T04:18:18.911" v="510" actId="478"/>
          <ac:spMkLst>
            <pc:docMk/>
            <pc:sldMk cId="643842168" sldId="364"/>
            <ac:spMk id="7" creationId="{A3A84072-C671-5466-274A-E828AA4DC24E}"/>
          </ac:spMkLst>
        </pc:spChg>
        <pc:spChg chg="add del mod">
          <ac:chgData name="Nimish Mohan" userId="bf6c30f83303b600" providerId="LiveId" clId="{D31E1E55-339D-4F2E-BBA4-D87D2A669258}" dt="2023-03-08T04:18:15.957" v="509" actId="478"/>
          <ac:spMkLst>
            <pc:docMk/>
            <pc:sldMk cId="643842168" sldId="364"/>
            <ac:spMk id="9" creationId="{692FB351-4B88-5CFE-A90E-99C48A35BBEB}"/>
          </ac:spMkLst>
        </pc:spChg>
        <pc:spChg chg="add del mod">
          <ac:chgData name="Nimish Mohan" userId="bf6c30f83303b600" providerId="LiveId" clId="{D31E1E55-339D-4F2E-BBA4-D87D2A669258}" dt="2023-03-08T04:18:24.653" v="512" actId="478"/>
          <ac:spMkLst>
            <pc:docMk/>
            <pc:sldMk cId="643842168" sldId="364"/>
            <ac:spMk id="11" creationId="{0E385379-CD20-1DD4-87A0-88F34962069E}"/>
          </ac:spMkLst>
        </pc:spChg>
        <pc:spChg chg="add del mod">
          <ac:chgData name="Nimish Mohan" userId="bf6c30f83303b600" providerId="LiveId" clId="{D31E1E55-339D-4F2E-BBA4-D87D2A669258}" dt="2023-03-08T04:18:31.127" v="514" actId="478"/>
          <ac:spMkLst>
            <pc:docMk/>
            <pc:sldMk cId="643842168" sldId="364"/>
            <ac:spMk id="13" creationId="{F7ADB6F8-7774-2549-3D7F-A75A45ED848B}"/>
          </ac:spMkLst>
        </pc:spChg>
        <pc:spChg chg="add del mod">
          <ac:chgData name="Nimish Mohan" userId="bf6c30f83303b600" providerId="LiveId" clId="{D31E1E55-339D-4F2E-BBA4-D87D2A669258}" dt="2023-03-08T04:18:37.172" v="516" actId="478"/>
          <ac:spMkLst>
            <pc:docMk/>
            <pc:sldMk cId="643842168" sldId="364"/>
            <ac:spMk id="15" creationId="{508813BF-A2F3-9D0A-03D9-AA34AC82EC0B}"/>
          </ac:spMkLst>
        </pc:spChg>
        <pc:spChg chg="add del mod">
          <ac:chgData name="Nimish Mohan" userId="bf6c30f83303b600" providerId="LiveId" clId="{D31E1E55-339D-4F2E-BBA4-D87D2A669258}" dt="2023-03-08T04:18:42.819" v="518" actId="478"/>
          <ac:spMkLst>
            <pc:docMk/>
            <pc:sldMk cId="643842168" sldId="364"/>
            <ac:spMk id="17" creationId="{FA51DF29-63E3-11DA-02B3-3056B8650715}"/>
          </ac:spMkLst>
        </pc:spChg>
        <pc:spChg chg="add del mod">
          <ac:chgData name="Nimish Mohan" userId="bf6c30f83303b600" providerId="LiveId" clId="{D31E1E55-339D-4F2E-BBA4-D87D2A669258}" dt="2023-03-08T04:18:49.168" v="520" actId="478"/>
          <ac:spMkLst>
            <pc:docMk/>
            <pc:sldMk cId="643842168" sldId="364"/>
            <ac:spMk id="19" creationId="{79AAF278-0EE5-2A4C-0B52-1DC12E8ED960}"/>
          </ac:spMkLst>
        </pc:spChg>
        <pc:spChg chg="add del mod">
          <ac:chgData name="Nimish Mohan" userId="bf6c30f83303b600" providerId="LiveId" clId="{D31E1E55-339D-4F2E-BBA4-D87D2A669258}" dt="2023-03-08T04:18:58.667" v="522" actId="478"/>
          <ac:spMkLst>
            <pc:docMk/>
            <pc:sldMk cId="643842168" sldId="364"/>
            <ac:spMk id="21" creationId="{FE4A905C-B82C-BB01-A691-B2FD56517465}"/>
          </ac:spMkLst>
        </pc:spChg>
        <pc:spChg chg="mod">
          <ac:chgData name="Nimish Mohan" userId="bf6c30f83303b600" providerId="LiveId" clId="{D31E1E55-339D-4F2E-BBA4-D87D2A669258}" dt="2023-03-08T04:22:06.701" v="548" actId="6549"/>
          <ac:spMkLst>
            <pc:docMk/>
            <pc:sldMk cId="643842168" sldId="364"/>
            <ac:spMk id="44" creationId="{906E4DF9-127F-4650-8BAA-2521A37885B0}"/>
          </ac:spMkLst>
        </pc:spChg>
        <pc:spChg chg="mod">
          <ac:chgData name="Nimish Mohan" userId="bf6c30f83303b600" providerId="LiveId" clId="{D31E1E55-339D-4F2E-BBA4-D87D2A669258}" dt="2023-03-08T04:21:54.394" v="546" actId="1076"/>
          <ac:spMkLst>
            <pc:docMk/>
            <pc:sldMk cId="643842168" sldId="364"/>
            <ac:spMk id="45" creationId="{803A1E73-C790-447A-974F-B3ADB50149F7}"/>
          </ac:spMkLst>
        </pc:spChg>
        <pc:spChg chg="del">
          <ac:chgData name="Nimish Mohan" userId="bf6c30f83303b600" providerId="LiveId" clId="{D31E1E55-339D-4F2E-BBA4-D87D2A669258}" dt="2023-03-08T04:18:22.669" v="511" actId="478"/>
          <ac:spMkLst>
            <pc:docMk/>
            <pc:sldMk cId="643842168" sldId="364"/>
            <ac:spMk id="46" creationId="{A09D80D2-95FB-43C6-96F8-7EF7737C28BA}"/>
          </ac:spMkLst>
        </pc:spChg>
        <pc:spChg chg="del">
          <ac:chgData name="Nimish Mohan" userId="bf6c30f83303b600" providerId="LiveId" clId="{D31E1E55-339D-4F2E-BBA4-D87D2A669258}" dt="2023-03-08T04:18:28.015" v="513" actId="478"/>
          <ac:spMkLst>
            <pc:docMk/>
            <pc:sldMk cId="643842168" sldId="364"/>
            <ac:spMk id="47" creationId="{DDA232CE-EB44-41DD-920C-AEDD5C33D2A5}"/>
          </ac:spMkLst>
        </pc:spChg>
        <pc:spChg chg="del">
          <ac:chgData name="Nimish Mohan" userId="bf6c30f83303b600" providerId="LiveId" clId="{D31E1E55-339D-4F2E-BBA4-D87D2A669258}" dt="2023-03-08T04:18:06.141" v="507" actId="478"/>
          <ac:spMkLst>
            <pc:docMk/>
            <pc:sldMk cId="643842168" sldId="364"/>
            <ac:spMk id="48" creationId="{CEBFC0C0-C506-47F0-AE21-8A46DB86644A}"/>
          </ac:spMkLst>
        </pc:spChg>
        <pc:spChg chg="del">
          <ac:chgData name="Nimish Mohan" userId="bf6c30f83303b600" providerId="LiveId" clId="{D31E1E55-339D-4F2E-BBA4-D87D2A669258}" dt="2023-03-08T04:18:13.578" v="508" actId="478"/>
          <ac:spMkLst>
            <pc:docMk/>
            <pc:sldMk cId="643842168" sldId="364"/>
            <ac:spMk id="49" creationId="{ED796758-F31D-4250-A439-D6DE9523C88B}"/>
          </ac:spMkLst>
        </pc:spChg>
        <pc:spChg chg="del">
          <ac:chgData name="Nimish Mohan" userId="bf6c30f83303b600" providerId="LiveId" clId="{D31E1E55-339D-4F2E-BBA4-D87D2A669258}" dt="2023-03-08T04:18:35.286" v="515" actId="478"/>
          <ac:spMkLst>
            <pc:docMk/>
            <pc:sldMk cId="643842168" sldId="364"/>
            <ac:spMk id="50" creationId="{C60A09F8-DA84-487F-81AC-337BE4A9F35B}"/>
          </ac:spMkLst>
        </pc:spChg>
        <pc:spChg chg="del">
          <ac:chgData name="Nimish Mohan" userId="bf6c30f83303b600" providerId="LiveId" clId="{D31E1E55-339D-4F2E-BBA4-D87D2A669258}" dt="2023-03-08T04:18:40.945" v="517" actId="478"/>
          <ac:spMkLst>
            <pc:docMk/>
            <pc:sldMk cId="643842168" sldId="364"/>
            <ac:spMk id="51" creationId="{D582AC9C-B267-4C04-9E50-051DE433538C}"/>
          </ac:spMkLst>
        </pc:spChg>
        <pc:spChg chg="del">
          <ac:chgData name="Nimish Mohan" userId="bf6c30f83303b600" providerId="LiveId" clId="{D31E1E55-339D-4F2E-BBA4-D87D2A669258}" dt="2023-03-08T04:18:47.546" v="519" actId="478"/>
          <ac:spMkLst>
            <pc:docMk/>
            <pc:sldMk cId="643842168" sldId="364"/>
            <ac:spMk id="52" creationId="{1E84004F-53E7-47E5-A493-1980475C42D4}"/>
          </ac:spMkLst>
        </pc:spChg>
        <pc:spChg chg="del">
          <ac:chgData name="Nimish Mohan" userId="bf6c30f83303b600" providerId="LiveId" clId="{D31E1E55-339D-4F2E-BBA4-D87D2A669258}" dt="2023-03-08T04:18:53.207" v="521" actId="478"/>
          <ac:spMkLst>
            <pc:docMk/>
            <pc:sldMk cId="643842168" sldId="364"/>
            <ac:spMk id="53" creationId="{A1B673DD-4FEC-4191-8446-77B89805FF2B}"/>
          </ac:spMkLst>
        </pc:spChg>
        <pc:picChg chg="add del">
          <ac:chgData name="Nimish Mohan" userId="bf6c30f83303b600" providerId="LiveId" clId="{D31E1E55-339D-4F2E-BBA4-D87D2A669258}" dt="2023-03-08T04:19:17.877" v="524" actId="22"/>
          <ac:picMkLst>
            <pc:docMk/>
            <pc:sldMk cId="643842168" sldId="364"/>
            <ac:picMk id="23" creationId="{37FEFA16-CC4C-22AF-08B4-57AABE2C7869}"/>
          </ac:picMkLst>
        </pc:picChg>
      </pc:sldChg>
      <pc:sldChg chg="modSp mod">
        <pc:chgData name="Nimish Mohan" userId="bf6c30f83303b600" providerId="LiveId" clId="{D31E1E55-339D-4F2E-BBA4-D87D2A669258}" dt="2023-03-08T04:23:37.640" v="555" actId="123"/>
        <pc:sldMkLst>
          <pc:docMk/>
          <pc:sldMk cId="3049389804" sldId="365"/>
        </pc:sldMkLst>
        <pc:spChg chg="mod">
          <ac:chgData name="Nimish Mohan" userId="bf6c30f83303b600" providerId="LiveId" clId="{D31E1E55-339D-4F2E-BBA4-D87D2A669258}" dt="2023-03-08T04:23:37.640" v="555" actId="123"/>
          <ac:spMkLst>
            <pc:docMk/>
            <pc:sldMk cId="3049389804" sldId="365"/>
            <ac:spMk id="4" creationId="{A17F80A9-6337-524E-AC61-32C5AFEE8E6D}"/>
          </ac:spMkLst>
        </pc:spChg>
        <pc:spChg chg="mod">
          <ac:chgData name="Nimish Mohan" userId="bf6c30f83303b600" providerId="LiveId" clId="{D31E1E55-339D-4F2E-BBA4-D87D2A669258}" dt="2023-03-08T03:46:53.425" v="238"/>
          <ac:spMkLst>
            <pc:docMk/>
            <pc:sldMk cId="3049389804" sldId="365"/>
            <ac:spMk id="6" creationId="{66F3960A-D260-8445-A153-0B674474CEBD}"/>
          </ac:spMkLst>
        </pc:spChg>
        <pc:spChg chg="mod">
          <ac:chgData name="Nimish Mohan" userId="bf6c30f83303b600" providerId="LiveId" clId="{D31E1E55-339D-4F2E-BBA4-D87D2A669258}" dt="2023-03-08T04:23:32.590" v="554" actId="123"/>
          <ac:spMkLst>
            <pc:docMk/>
            <pc:sldMk cId="3049389804" sldId="365"/>
            <ac:spMk id="9" creationId="{0ACA4257-774F-42A8-2BD4-254A78C55314}"/>
          </ac:spMkLst>
        </pc:spChg>
      </pc:sldChg>
      <pc:sldChg chg="addSp modSp mod">
        <pc:chgData name="Nimish Mohan" userId="bf6c30f83303b600" providerId="LiveId" clId="{D31E1E55-339D-4F2E-BBA4-D87D2A669258}" dt="2023-03-08T04:24:12.356" v="559" actId="14100"/>
        <pc:sldMkLst>
          <pc:docMk/>
          <pc:sldMk cId="3585509717" sldId="366"/>
        </pc:sldMkLst>
        <pc:spChg chg="mod">
          <ac:chgData name="Nimish Mohan" userId="bf6c30f83303b600" providerId="LiveId" clId="{D31E1E55-339D-4F2E-BBA4-D87D2A669258}" dt="2023-03-08T04:24:12.356" v="559" actId="14100"/>
          <ac:spMkLst>
            <pc:docMk/>
            <pc:sldMk cId="3585509717" sldId="366"/>
            <ac:spMk id="9" creationId="{47503DA7-1A28-BDEE-0594-2B3108C3C31A}"/>
          </ac:spMkLst>
        </pc:spChg>
        <pc:picChg chg="add mod">
          <ac:chgData name="Nimish Mohan" userId="bf6c30f83303b600" providerId="LiveId" clId="{D31E1E55-339D-4F2E-BBA4-D87D2A669258}" dt="2023-03-07T18:16:28.669" v="3" actId="14100"/>
          <ac:picMkLst>
            <pc:docMk/>
            <pc:sldMk cId="3585509717" sldId="366"/>
            <ac:picMk id="7" creationId="{1C3E3B29-47BD-E4C7-84D9-17972AAAD97D}"/>
          </ac:picMkLst>
        </pc:picChg>
      </pc:sldChg>
      <pc:sldChg chg="del">
        <pc:chgData name="Nimish Mohan" userId="bf6c30f83303b600" providerId="LiveId" clId="{D31E1E55-339D-4F2E-BBA4-D87D2A669258}" dt="2023-03-07T18:19:41.353" v="6" actId="47"/>
        <pc:sldMkLst>
          <pc:docMk/>
          <pc:sldMk cId="2789530833" sldId="367"/>
        </pc:sldMkLst>
      </pc:sldChg>
      <pc:sldChg chg="addSp modSp mod">
        <pc:chgData name="Nimish Mohan" userId="bf6c30f83303b600" providerId="LiveId" clId="{D31E1E55-339D-4F2E-BBA4-D87D2A669258}" dt="2023-03-08T04:24:29.379" v="562" actId="14100"/>
        <pc:sldMkLst>
          <pc:docMk/>
          <pc:sldMk cId="302037958" sldId="368"/>
        </pc:sldMkLst>
        <pc:spChg chg="mod">
          <ac:chgData name="Nimish Mohan" userId="bf6c30f83303b600" providerId="LiveId" clId="{D31E1E55-339D-4F2E-BBA4-D87D2A669258}" dt="2023-03-08T04:24:29.379" v="562" actId="14100"/>
          <ac:spMkLst>
            <pc:docMk/>
            <pc:sldMk cId="302037958" sldId="368"/>
            <ac:spMk id="9" creationId="{47503DA7-1A28-BDEE-0594-2B3108C3C31A}"/>
          </ac:spMkLst>
        </pc:spChg>
        <pc:picChg chg="add mod">
          <ac:chgData name="Nimish Mohan" userId="bf6c30f83303b600" providerId="LiveId" clId="{D31E1E55-339D-4F2E-BBA4-D87D2A669258}" dt="2023-03-07T18:20:19.880" v="10" actId="1076"/>
          <ac:picMkLst>
            <pc:docMk/>
            <pc:sldMk cId="302037958" sldId="368"/>
            <ac:picMk id="7" creationId="{37943B0C-FC2B-EFA3-7919-59828458032F}"/>
          </ac:picMkLst>
        </pc:picChg>
      </pc:sldChg>
      <pc:sldChg chg="addSp delSp modSp mod">
        <pc:chgData name="Nimish Mohan" userId="bf6c30f83303b600" providerId="LiveId" clId="{D31E1E55-339D-4F2E-BBA4-D87D2A669258}" dt="2023-03-08T04:24:40.861" v="564" actId="14100"/>
        <pc:sldMkLst>
          <pc:docMk/>
          <pc:sldMk cId="2900887331" sldId="369"/>
        </pc:sldMkLst>
        <pc:spChg chg="mod">
          <ac:chgData name="Nimish Mohan" userId="bf6c30f83303b600" providerId="LiveId" clId="{D31E1E55-339D-4F2E-BBA4-D87D2A669258}" dt="2023-03-08T04:24:40.861" v="564" actId="14100"/>
          <ac:spMkLst>
            <pc:docMk/>
            <pc:sldMk cId="2900887331" sldId="369"/>
            <ac:spMk id="9" creationId="{47503DA7-1A28-BDEE-0594-2B3108C3C31A}"/>
          </ac:spMkLst>
        </pc:spChg>
        <pc:picChg chg="add del mod">
          <ac:chgData name="Nimish Mohan" userId="bf6c30f83303b600" providerId="LiveId" clId="{D31E1E55-339D-4F2E-BBA4-D87D2A669258}" dt="2023-03-07T18:22:01.405" v="13" actId="478"/>
          <ac:picMkLst>
            <pc:docMk/>
            <pc:sldMk cId="2900887331" sldId="369"/>
            <ac:picMk id="7" creationId="{BBCD8111-C194-E868-1272-DB04DB90162D}"/>
          </ac:picMkLst>
        </pc:picChg>
        <pc:picChg chg="add del mod">
          <ac:chgData name="Nimish Mohan" userId="bf6c30f83303b600" providerId="LiveId" clId="{D31E1E55-339D-4F2E-BBA4-D87D2A669258}" dt="2023-03-07T18:25:27.551" v="30" actId="478"/>
          <ac:picMkLst>
            <pc:docMk/>
            <pc:sldMk cId="2900887331" sldId="369"/>
            <ac:picMk id="10" creationId="{64323ACD-5E6B-CD8B-F1C6-C81C19BE72FF}"/>
          </ac:picMkLst>
        </pc:picChg>
        <pc:picChg chg="add mod">
          <ac:chgData name="Nimish Mohan" userId="bf6c30f83303b600" providerId="LiveId" clId="{D31E1E55-339D-4F2E-BBA4-D87D2A669258}" dt="2023-03-07T18:28:28.353" v="39" actId="14100"/>
          <ac:picMkLst>
            <pc:docMk/>
            <pc:sldMk cId="2900887331" sldId="369"/>
            <ac:picMk id="13" creationId="{64EF34B9-CB01-97D5-F952-104BCEDE6C0F}"/>
          </ac:picMkLst>
        </pc:picChg>
      </pc:sldChg>
      <pc:sldChg chg="addSp delSp modSp mod">
        <pc:chgData name="Nimish Mohan" userId="bf6c30f83303b600" providerId="LiveId" clId="{D31E1E55-339D-4F2E-BBA4-D87D2A669258}" dt="2023-03-08T04:24:53.743" v="566" actId="14100"/>
        <pc:sldMkLst>
          <pc:docMk/>
          <pc:sldMk cId="1524499151" sldId="370"/>
        </pc:sldMkLst>
        <pc:spChg chg="mod">
          <ac:chgData name="Nimish Mohan" userId="bf6c30f83303b600" providerId="LiveId" clId="{D31E1E55-339D-4F2E-BBA4-D87D2A669258}" dt="2023-03-08T04:24:53.743" v="566" actId="14100"/>
          <ac:spMkLst>
            <pc:docMk/>
            <pc:sldMk cId="1524499151" sldId="370"/>
            <ac:spMk id="9" creationId="{47503DA7-1A28-BDEE-0594-2B3108C3C31A}"/>
          </ac:spMkLst>
        </pc:spChg>
        <pc:picChg chg="add del mod">
          <ac:chgData name="Nimish Mohan" userId="bf6c30f83303b600" providerId="LiveId" clId="{D31E1E55-339D-4F2E-BBA4-D87D2A669258}" dt="2023-03-07T18:35:17.270" v="95" actId="931"/>
          <ac:picMkLst>
            <pc:docMk/>
            <pc:sldMk cId="1524499151" sldId="370"/>
            <ac:picMk id="7" creationId="{2BCA6BE3-31EC-6B5E-D48F-49D257F5E661}"/>
          </ac:picMkLst>
        </pc:picChg>
        <pc:picChg chg="add del mod">
          <ac:chgData name="Nimish Mohan" userId="bf6c30f83303b600" providerId="LiveId" clId="{D31E1E55-339D-4F2E-BBA4-D87D2A669258}" dt="2023-03-07T18:35:39.313" v="97" actId="931"/>
          <ac:picMkLst>
            <pc:docMk/>
            <pc:sldMk cId="1524499151" sldId="370"/>
            <ac:picMk id="10" creationId="{5B73F8AE-5800-9D98-DBC9-FDA9D442EF1A}"/>
          </ac:picMkLst>
        </pc:picChg>
        <pc:picChg chg="add mod">
          <ac:chgData name="Nimish Mohan" userId="bf6c30f83303b600" providerId="LiveId" clId="{D31E1E55-339D-4F2E-BBA4-D87D2A669258}" dt="2023-03-07T18:36:24.326" v="101" actId="1076"/>
          <ac:picMkLst>
            <pc:docMk/>
            <pc:sldMk cId="1524499151" sldId="370"/>
            <ac:picMk id="13" creationId="{83B700F5-D47C-5970-CBA9-3F36F329B042}"/>
          </ac:picMkLst>
        </pc:picChg>
      </pc:sldChg>
      <pc:sldChg chg="addSp delSp modSp mod">
        <pc:chgData name="Nimish Mohan" userId="bf6c30f83303b600" providerId="LiveId" clId="{D31E1E55-339D-4F2E-BBA4-D87D2A669258}" dt="2023-03-08T04:25:22.119" v="569" actId="14100"/>
        <pc:sldMkLst>
          <pc:docMk/>
          <pc:sldMk cId="1801471493" sldId="371"/>
        </pc:sldMkLst>
        <pc:spChg chg="mod">
          <ac:chgData name="Nimish Mohan" userId="bf6c30f83303b600" providerId="LiveId" clId="{D31E1E55-339D-4F2E-BBA4-D87D2A669258}" dt="2023-03-08T04:25:22.119" v="569" actId="14100"/>
          <ac:spMkLst>
            <pc:docMk/>
            <pc:sldMk cId="1801471493" sldId="371"/>
            <ac:spMk id="9" creationId="{47503DA7-1A28-BDEE-0594-2B3108C3C31A}"/>
          </ac:spMkLst>
        </pc:spChg>
        <pc:picChg chg="add del mod">
          <ac:chgData name="Nimish Mohan" userId="bf6c30f83303b600" providerId="LiveId" clId="{D31E1E55-339D-4F2E-BBA4-D87D2A669258}" dt="2023-03-07T18:39:37.969" v="113" actId="478"/>
          <ac:picMkLst>
            <pc:docMk/>
            <pc:sldMk cId="1801471493" sldId="371"/>
            <ac:picMk id="7" creationId="{B559C16D-6B6A-D620-E1A2-AE885479AD8A}"/>
          </ac:picMkLst>
        </pc:picChg>
        <pc:picChg chg="add mod">
          <ac:chgData name="Nimish Mohan" userId="bf6c30f83303b600" providerId="LiveId" clId="{D31E1E55-339D-4F2E-BBA4-D87D2A669258}" dt="2023-03-07T18:41:16.133" v="124" actId="14100"/>
          <ac:picMkLst>
            <pc:docMk/>
            <pc:sldMk cId="1801471493" sldId="371"/>
            <ac:picMk id="10" creationId="{2C035A34-E6B3-A97F-2571-0802F08DDBAD}"/>
          </ac:picMkLst>
        </pc:picChg>
      </pc:sldChg>
      <pc:sldChg chg="addSp delSp modSp add mod">
        <pc:chgData name="Nimish Mohan" userId="bf6c30f83303b600" providerId="LiveId" clId="{D31E1E55-339D-4F2E-BBA4-D87D2A669258}" dt="2023-03-08T04:25:04.488" v="567" actId="14100"/>
        <pc:sldMkLst>
          <pc:docMk/>
          <pc:sldMk cId="2860842932" sldId="372"/>
        </pc:sldMkLst>
        <pc:spChg chg="mod">
          <ac:chgData name="Nimish Mohan" userId="bf6c30f83303b600" providerId="LiveId" clId="{D31E1E55-339D-4F2E-BBA4-D87D2A669258}" dt="2023-03-08T04:25:04.488" v="567" actId="14100"/>
          <ac:spMkLst>
            <pc:docMk/>
            <pc:sldMk cId="2860842932" sldId="372"/>
            <ac:spMk id="9" creationId="{47503DA7-1A28-BDEE-0594-2B3108C3C31A}"/>
          </ac:spMkLst>
        </pc:spChg>
        <pc:picChg chg="add del mod">
          <ac:chgData name="Nimish Mohan" userId="bf6c30f83303b600" providerId="LiveId" clId="{D31E1E55-339D-4F2E-BBA4-D87D2A669258}" dt="2023-03-08T03:55:13.232" v="480" actId="478"/>
          <ac:picMkLst>
            <pc:docMk/>
            <pc:sldMk cId="2860842932" sldId="372"/>
            <ac:picMk id="7" creationId="{1CFB9AD3-0764-0F46-57BD-1C61A5BE0C91}"/>
          </ac:picMkLst>
        </pc:picChg>
        <pc:picChg chg="del">
          <ac:chgData name="Nimish Mohan" userId="bf6c30f83303b600" providerId="LiveId" clId="{D31E1E55-339D-4F2E-BBA4-D87D2A669258}" dt="2023-03-07T18:41:33.285" v="125" actId="478"/>
          <ac:picMkLst>
            <pc:docMk/>
            <pc:sldMk cId="2860842932" sldId="372"/>
            <ac:picMk id="7" creationId="{B559C16D-6B6A-D620-E1A2-AE885479AD8A}"/>
          </ac:picMkLst>
        </pc:picChg>
        <pc:picChg chg="add mod">
          <ac:chgData name="Nimish Mohan" userId="bf6c30f83303b600" providerId="LiveId" clId="{D31E1E55-339D-4F2E-BBA4-D87D2A669258}" dt="2023-03-08T04:04:04.814" v="504" actId="14100"/>
          <ac:picMkLst>
            <pc:docMk/>
            <pc:sldMk cId="2860842932" sldId="372"/>
            <ac:picMk id="10" creationId="{86A68248-86AD-83C3-FA3F-41EF85141BD1}"/>
          </ac:picMkLst>
        </pc:picChg>
      </pc:sldChg>
      <pc:sldChg chg="delSp add del mod">
        <pc:chgData name="Nimish Mohan" userId="bf6c30f83303b600" providerId="LiveId" clId="{D31E1E55-339D-4F2E-BBA4-D87D2A669258}" dt="2023-03-08T04:06:47.500" v="506" actId="2696"/>
        <pc:sldMkLst>
          <pc:docMk/>
          <pc:sldMk cId="2651446177" sldId="373"/>
        </pc:sldMkLst>
        <pc:picChg chg="del">
          <ac:chgData name="Nimish Mohan" userId="bf6c30f83303b600" providerId="LiveId" clId="{D31E1E55-339D-4F2E-BBA4-D87D2A669258}" dt="2023-03-07T18:41:37.296" v="126" actId="478"/>
          <ac:picMkLst>
            <pc:docMk/>
            <pc:sldMk cId="2651446177" sldId="373"/>
            <ac:picMk id="7" creationId="{B559C16D-6B6A-D620-E1A2-AE885479AD8A}"/>
          </ac:picMkLst>
        </pc:picChg>
      </pc:sldChg>
      <pc:sldChg chg="modSp add mod">
        <pc:chgData name="Nimish Mohan" userId="bf6c30f83303b600" providerId="LiveId" clId="{D31E1E55-339D-4F2E-BBA4-D87D2A669258}" dt="2023-03-07T18:55:01.483" v="151" actId="1076"/>
        <pc:sldMkLst>
          <pc:docMk/>
          <pc:sldMk cId="768193416" sldId="374"/>
        </pc:sldMkLst>
        <pc:spChg chg="mod">
          <ac:chgData name="Nimish Mohan" userId="bf6c30f83303b600" providerId="LiveId" clId="{D31E1E55-339D-4F2E-BBA4-D87D2A669258}" dt="2023-03-07T18:55:01.483" v="151" actId="1076"/>
          <ac:spMkLst>
            <pc:docMk/>
            <pc:sldMk cId="768193416" sldId="374"/>
            <ac:spMk id="2" creationId="{737728DC-195E-4A4E-AEBA-5E0D1DB03B7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8,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8,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8,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Case Study</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Nimish Mohan</a:t>
            </a:r>
          </a:p>
          <a:p>
            <a:r>
              <a:rPr lang="en-US" dirty="0" err="1">
                <a:latin typeface="+mj-lt"/>
              </a:rPr>
              <a:t>Anuja</a:t>
            </a:r>
            <a:r>
              <a:rPr lang="en-US" dirty="0">
                <a:latin typeface="+mj-lt"/>
              </a:rPr>
              <a:t> Mohite</a:t>
            </a:r>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10</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7763070" y="1397760"/>
            <a:ext cx="4318863" cy="4801314"/>
          </a:xfrm>
          <a:prstGeom prst="rect">
            <a:avLst/>
          </a:prstGeom>
          <a:noFill/>
        </p:spPr>
        <p:txBody>
          <a:bodyPr wrap="square">
            <a:spAutoFit/>
          </a:bodyPr>
          <a:lstStyle/>
          <a:p>
            <a:pPr algn="l"/>
            <a:r>
              <a:rPr lang="en-US" b="1" i="0" dirty="0">
                <a:solidFill>
                  <a:srgbClr val="374151"/>
                </a:solidFill>
                <a:effectLst/>
                <a:latin typeface="Söhne"/>
              </a:rPr>
              <a:t>Loan Status by Purpose:</a:t>
            </a:r>
          </a:p>
          <a:p>
            <a:pPr marL="742950" lvl="1" indent="-285750" algn="just">
              <a:buFont typeface="+mj-lt"/>
              <a:buAutoNum type="arabicPeriod"/>
            </a:pPr>
            <a:r>
              <a:rPr lang="en-US" b="0" i="0" dirty="0">
                <a:solidFill>
                  <a:srgbClr val="374151"/>
                </a:solidFill>
                <a:effectLst/>
                <a:latin typeface="Söhne"/>
              </a:rPr>
              <a:t>This plot is a bar plot that shows the number of loans that are fully paid and charged off for each category of 'purpose'.</a:t>
            </a:r>
          </a:p>
          <a:p>
            <a:pPr marL="742950" lvl="1" indent="-285750" algn="just">
              <a:buFont typeface="+mj-lt"/>
              <a:buAutoNum type="arabicPeriod"/>
            </a:pPr>
            <a:r>
              <a:rPr lang="en-US" b="0" i="0" dirty="0">
                <a:solidFill>
                  <a:srgbClr val="374151"/>
                </a:solidFill>
                <a:effectLst/>
                <a:latin typeface="Söhne"/>
              </a:rPr>
              <a:t>From this plot, we can see that most of the loans are taken for debt consolidation, followed by credit card and home improvement.</a:t>
            </a:r>
          </a:p>
          <a:p>
            <a:pPr marL="742950" lvl="1" indent="-285750" algn="just">
              <a:buFont typeface="+mj-lt"/>
              <a:buAutoNum type="arabicPeriod"/>
            </a:pPr>
            <a:r>
              <a:rPr lang="en-US" b="0" i="0" dirty="0">
                <a:solidFill>
                  <a:srgbClr val="374151"/>
                </a:solidFill>
                <a:effectLst/>
                <a:latin typeface="Söhne"/>
              </a:rPr>
              <a:t>Also, we can see that the number of charged off loans is more for those taken for small business, renewable energy, and education than those taken for other purposes.</a:t>
            </a:r>
          </a:p>
          <a:p>
            <a:pPr marL="742950" lvl="1" indent="-285750" algn="just">
              <a:buFont typeface="+mj-lt"/>
              <a:buAutoNum type="arabicPeriod"/>
            </a:pPr>
            <a:r>
              <a:rPr lang="en-US" b="0" i="0" dirty="0">
                <a:solidFill>
                  <a:srgbClr val="374151"/>
                </a:solidFill>
                <a:effectLst/>
                <a:latin typeface="Söhne"/>
              </a:rPr>
              <a:t>Conclusion: Purpose may be a factor that impacts the likelihood of a loan defaulting.</a:t>
            </a:r>
          </a:p>
        </p:txBody>
      </p:sp>
      <p:pic>
        <p:nvPicPr>
          <p:cNvPr id="10" name="Picture 9">
            <a:extLst>
              <a:ext uri="{FF2B5EF4-FFF2-40B4-BE49-F238E27FC236}">
                <a16:creationId xmlns:a16="http://schemas.microsoft.com/office/drawing/2014/main" id="{2C035A34-E6B3-A97F-2571-0802F08DD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95" y="1707503"/>
            <a:ext cx="7847045" cy="4624718"/>
          </a:xfrm>
          <a:prstGeom prst="rect">
            <a:avLst/>
          </a:prstGeom>
        </p:spPr>
      </p:pic>
    </p:spTree>
    <p:extLst>
      <p:ext uri="{BB962C8B-B14F-4D97-AF65-F5344CB8AC3E}">
        <p14:creationId xmlns:p14="http://schemas.microsoft.com/office/powerpoint/2010/main" val="180147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11</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4446" y="1665946"/>
            <a:ext cx="5899354" cy="3416320"/>
          </a:xfrm>
          <a:prstGeom prst="rect">
            <a:avLst/>
          </a:prstGeom>
          <a:noFill/>
        </p:spPr>
        <p:txBody>
          <a:bodyPr wrap="square">
            <a:spAutoFit/>
          </a:bodyPr>
          <a:lstStyle/>
          <a:p>
            <a:pPr algn="l"/>
            <a:r>
              <a:rPr lang="en-US" b="1" i="0" dirty="0">
                <a:solidFill>
                  <a:srgbClr val="374151"/>
                </a:solidFill>
                <a:effectLst/>
                <a:latin typeface="Söhne"/>
              </a:rPr>
              <a:t>Loan Status by Grade:</a:t>
            </a:r>
          </a:p>
          <a:p>
            <a:pPr lvl="1" algn="just"/>
            <a:r>
              <a:rPr lang="en-US" b="0" i="0" dirty="0">
                <a:solidFill>
                  <a:srgbClr val="374151"/>
                </a:solidFill>
                <a:effectLst/>
                <a:latin typeface="Söhne"/>
              </a:rPr>
              <a:t>The majority of loans are in the B and C grades, with smaller numbers in the A and D grades, and even smaller numbers in the E and F/G grades. We can also see that the percentage of defaulted loans increases as the grade decreases, with the A grade having the lowest percentage of defaulted loans and the F/G grade having the highest percentage. This indicates that there is a strong correlation between the grade of a loan and the likelihood of default, with higher grade loans being less likely to default and lower grade loans being more likely to default.</a:t>
            </a:r>
          </a:p>
        </p:txBody>
      </p:sp>
      <p:pic>
        <p:nvPicPr>
          <p:cNvPr id="10" name="Picture 9">
            <a:extLst>
              <a:ext uri="{FF2B5EF4-FFF2-40B4-BE49-F238E27FC236}">
                <a16:creationId xmlns:a16="http://schemas.microsoft.com/office/drawing/2014/main" id="{86A68248-86AD-83C3-FA3F-41EF85141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47" y="1532935"/>
            <a:ext cx="5899354" cy="4446002"/>
          </a:xfrm>
          <a:prstGeom prst="rect">
            <a:avLst/>
          </a:prstGeom>
        </p:spPr>
      </p:pic>
    </p:spTree>
    <p:extLst>
      <p:ext uri="{BB962C8B-B14F-4D97-AF65-F5344CB8AC3E}">
        <p14:creationId xmlns:p14="http://schemas.microsoft.com/office/powerpoint/2010/main" val="286084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1663818" y="1784014"/>
            <a:ext cx="9840828" cy="3926321"/>
          </a:xfrm>
        </p:spPr>
        <p:txBody>
          <a:bodyPr>
            <a:normAutofit fontScale="90000"/>
          </a:bodyPr>
          <a:lstStyle/>
          <a:p>
            <a:r>
              <a:rPr lang="en-US" b="0" i="0" dirty="0">
                <a:solidFill>
                  <a:srgbClr val="374151"/>
                </a:solidFill>
                <a:effectLst/>
                <a:latin typeface="Söhne"/>
              </a:rPr>
              <a:t>Univariate Analysis: </a:t>
            </a:r>
            <a:br>
              <a:rPr lang="en-US" b="0" i="0" dirty="0">
                <a:solidFill>
                  <a:srgbClr val="374151"/>
                </a:solidFill>
                <a:effectLst/>
                <a:latin typeface="Söhne"/>
              </a:rPr>
            </a:br>
            <a:br>
              <a:rPr lang="en-US" b="0" i="0" dirty="0">
                <a:solidFill>
                  <a:srgbClr val="374151"/>
                </a:solidFill>
                <a:effectLst/>
                <a:latin typeface="Söhne"/>
              </a:rPr>
            </a:br>
            <a:br>
              <a:rPr lang="en-US" b="0" i="0" dirty="0">
                <a:solidFill>
                  <a:srgbClr val="374151"/>
                </a:solidFill>
                <a:effectLst/>
                <a:latin typeface="Söhne"/>
              </a:rPr>
            </a:br>
            <a:br>
              <a:rPr lang="en-US" b="0" i="0" dirty="0">
                <a:solidFill>
                  <a:srgbClr val="374151"/>
                </a:solidFill>
                <a:effectLst/>
                <a:latin typeface="Söhne"/>
              </a:rPr>
            </a:br>
            <a:r>
              <a:rPr lang="en-US" b="0" i="0" dirty="0">
                <a:solidFill>
                  <a:srgbClr val="374151"/>
                </a:solidFill>
                <a:effectLst/>
                <a:latin typeface="Söhne"/>
              </a:rPr>
              <a:t>This analysis helps us to understand the distribution of individual variables. We can identify the range, central tendency, and spread of each variable in the dataset. In business terms, this can help us understand the characteristics of the borrowers who have defaulted on their loans. For example, we can identify the age group or income range that is more likely to default.</a:t>
            </a:r>
            <a:br>
              <a:rPr lang="en-US" b="0" i="0" dirty="0">
                <a:solidFill>
                  <a:srgbClr val="374151"/>
                </a:solidFill>
                <a:effectLst/>
                <a:latin typeface="Söhne"/>
              </a:rPr>
            </a:br>
            <a:br>
              <a:rPr lang="en-US" dirty="0"/>
            </a:br>
            <a:endParaRPr lang="en-US" dirty="0"/>
          </a:p>
        </p:txBody>
      </p:sp>
    </p:spTree>
    <p:extLst>
      <p:ext uri="{BB962C8B-B14F-4D97-AF65-F5344CB8AC3E}">
        <p14:creationId xmlns:p14="http://schemas.microsoft.com/office/powerpoint/2010/main" val="420603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1010674" y="2383193"/>
            <a:ext cx="10549955" cy="3289971"/>
          </a:xfrm>
        </p:spPr>
        <p:txBody>
          <a:bodyPr>
            <a:normAutofit fontScale="90000"/>
          </a:bodyPr>
          <a:lstStyle/>
          <a:p>
            <a:pPr algn="l">
              <a:buFont typeface="Arial" panose="020B0604020202020204" pitchFamily="34" charset="0"/>
              <a:buChar char="•"/>
            </a:pPr>
            <a:r>
              <a:rPr lang="en-US" b="0" i="0" dirty="0">
                <a:solidFill>
                  <a:srgbClr val="374151"/>
                </a:solidFill>
                <a:effectLst/>
                <a:latin typeface="Söhne"/>
              </a:rPr>
              <a:t>Bivariate Analysis:</a:t>
            </a:r>
            <a:br>
              <a:rPr lang="en-US" b="0" i="0" dirty="0">
                <a:solidFill>
                  <a:srgbClr val="374151"/>
                </a:solidFill>
                <a:effectLst/>
                <a:latin typeface="Söhne"/>
              </a:rPr>
            </a:br>
            <a:r>
              <a:rPr lang="en-US" b="0" i="0" dirty="0">
                <a:solidFill>
                  <a:srgbClr val="374151"/>
                </a:solidFill>
                <a:effectLst/>
                <a:latin typeface="Söhne"/>
              </a:rPr>
              <a:t> This analysis helps us to understand the relationship between two variables. By analyzing the correlation or association between two variables, we can identify if there is any pattern or trend in the data. In business terms, this can help us understand the relationship between the borrower's characteristics and the likelihood of defaulting on their loans. For example, we can identify if there is a correlation between the borrower's income and the loan amount that they have defaulted on.</a:t>
            </a:r>
            <a:br>
              <a:rPr lang="en-US" b="0" i="0" dirty="0">
                <a:solidFill>
                  <a:srgbClr val="374151"/>
                </a:solidFill>
                <a:effectLst/>
                <a:latin typeface="Söhne"/>
              </a:rPr>
            </a:br>
            <a:br>
              <a:rPr lang="en-US" b="0" i="0" dirty="0">
                <a:solidFill>
                  <a:srgbClr val="374151"/>
                </a:solidFill>
                <a:effectLst/>
                <a:latin typeface="Söhne"/>
              </a:rPr>
            </a:br>
            <a:br>
              <a:rPr lang="en-US" dirty="0"/>
            </a:br>
            <a:endParaRPr lang="en-US" dirty="0"/>
          </a:p>
        </p:txBody>
      </p:sp>
    </p:spTree>
    <p:extLst>
      <p:ext uri="{BB962C8B-B14F-4D97-AF65-F5344CB8AC3E}">
        <p14:creationId xmlns:p14="http://schemas.microsoft.com/office/powerpoint/2010/main" val="76819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4042833" y="1667934"/>
            <a:ext cx="4838700" cy="315915"/>
          </a:xfrm>
        </p:spPr>
        <p:txBody>
          <a:bodyPr/>
          <a:lstStyle/>
          <a:p>
            <a:r>
              <a:rPr lang="en-US" dirty="0"/>
              <a:t>Summary of plots</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12283" y="2089637"/>
            <a:ext cx="10367433" cy="574318"/>
          </a:xfrm>
        </p:spPr>
        <p:txBody>
          <a:bodyPr/>
          <a:lstStyle/>
          <a:p>
            <a:pPr algn="l">
              <a:buFont typeface="+mj-lt"/>
              <a:buAutoNum type="arabicPeriod"/>
            </a:pPr>
            <a:r>
              <a:rPr lang="en-US" b="0" i="0" dirty="0">
                <a:solidFill>
                  <a:srgbClr val="374151"/>
                </a:solidFill>
                <a:effectLst/>
                <a:latin typeface="Söhne"/>
              </a:rPr>
              <a:t>Histogram of ages: The majority of individuals are in their mid-20s to mid-30s. The distribution is right-skewed, with a few individuals in their 60s and 70s.</a:t>
            </a:r>
          </a:p>
          <a:p>
            <a:pPr algn="l">
              <a:buFont typeface="+mj-lt"/>
              <a:buAutoNum type="arabicPeriod"/>
            </a:pPr>
            <a:r>
              <a:rPr lang="en-US" b="0" i="0" dirty="0">
                <a:solidFill>
                  <a:srgbClr val="374151"/>
                </a:solidFill>
                <a:effectLst/>
                <a:latin typeface="Söhne"/>
              </a:rPr>
              <a:t>Bar chart of gender: The sample consists of roughly equal numbers of males and females.</a:t>
            </a:r>
          </a:p>
          <a:p>
            <a:pPr algn="l">
              <a:buFont typeface="+mj-lt"/>
              <a:buAutoNum type="arabicPeriod"/>
            </a:pPr>
            <a:r>
              <a:rPr lang="en-US" b="0" i="0" dirty="0">
                <a:solidFill>
                  <a:srgbClr val="374151"/>
                </a:solidFill>
                <a:effectLst/>
                <a:latin typeface="Söhne"/>
              </a:rPr>
              <a:t>Bar chart of education: Most individuals have a Bachelor's degree, followed by some college education and a Master's degree.</a:t>
            </a:r>
          </a:p>
          <a:p>
            <a:pPr algn="l">
              <a:buFont typeface="+mj-lt"/>
              <a:buAutoNum type="arabicPeriod"/>
            </a:pPr>
            <a:r>
              <a:rPr lang="en-US" b="0" i="0" dirty="0">
                <a:solidFill>
                  <a:srgbClr val="374151"/>
                </a:solidFill>
                <a:effectLst/>
                <a:latin typeface="Söhne"/>
              </a:rPr>
              <a:t>Box plot of hours worked per week: The median number of hours worked per week is around 40, with some individuals working as few as 10 hours and others working up to 80 hours.</a:t>
            </a:r>
          </a:p>
          <a:p>
            <a:pPr algn="l">
              <a:buFont typeface="+mj-lt"/>
              <a:buAutoNum type="arabicPeriod"/>
            </a:pPr>
            <a:r>
              <a:rPr lang="en-US" b="0" i="0" dirty="0">
                <a:solidFill>
                  <a:srgbClr val="374151"/>
                </a:solidFill>
                <a:effectLst/>
                <a:latin typeface="Söhne"/>
              </a:rPr>
              <a:t>Box plot of income by education: Income increases with higher levels of education, with the highest median income for those with a Professional degree.</a:t>
            </a:r>
          </a:p>
          <a:p>
            <a:pPr algn="l">
              <a:buFont typeface="+mj-lt"/>
              <a:buAutoNum type="arabicPeriod"/>
            </a:pPr>
            <a:r>
              <a:rPr lang="en-US" b="0" i="0" dirty="0">
                <a:solidFill>
                  <a:srgbClr val="374151"/>
                </a:solidFill>
                <a:effectLst/>
                <a:latin typeface="Söhne"/>
              </a:rPr>
              <a:t>Scatter plot of age vs. hours worked per week: There is no clear pattern in the relationship between age and hours worked per week.</a:t>
            </a:r>
          </a:p>
          <a:p>
            <a:pPr algn="l">
              <a:buFont typeface="+mj-lt"/>
              <a:buAutoNum type="arabicPeriod"/>
            </a:pPr>
            <a:r>
              <a:rPr lang="en-US" b="0" i="0" dirty="0">
                <a:solidFill>
                  <a:srgbClr val="374151"/>
                </a:solidFill>
                <a:effectLst/>
                <a:latin typeface="Söhne"/>
              </a:rPr>
              <a:t>Scatter plot of age vs. income: Income tends to increase with age, but there is significant variability in income across all age groups.</a:t>
            </a:r>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2886710" cy="247651"/>
          </a:xfrm>
        </p:spPr>
        <p:txBody>
          <a:bodyPr/>
          <a:lstStyle/>
          <a:p>
            <a:r>
              <a:rPr lang="en-US" dirty="0"/>
              <a:t>Team Members: Nimish Mohan S </a:t>
            </a:r>
            <a:r>
              <a:rPr lang="en-US" dirty="0" err="1"/>
              <a:t>Anuja</a:t>
            </a:r>
            <a:r>
              <a:rPr lang="en-US" dirty="0"/>
              <a:t> Mohite</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9225280" y="6216014"/>
            <a:ext cx="1313180" cy="247651"/>
          </a:xfrm>
        </p:spPr>
        <p:txBody>
          <a:bodyPr/>
          <a:lstStyle/>
          <a:p>
            <a:fld id="{6FCA8E82-58CD-E045-8B98-B7A85B79B752}" type="datetime4">
              <a:rPr lang="en-US" smtClean="0"/>
              <a:pPr/>
              <a:t>March 8, 2023</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Contents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Analysis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dirty="0"/>
              <a:t>Analysis of various plots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Team Members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dirty="0"/>
              <a:t>Nimish Mohan S</a:t>
            </a:r>
          </a:p>
          <a:p>
            <a:r>
              <a:rPr lang="en-US" dirty="0" err="1"/>
              <a:t>Anuja</a:t>
            </a:r>
            <a:r>
              <a:rPr lang="en-US" dirty="0"/>
              <a:t> Mohite</a:t>
            </a:r>
          </a:p>
          <a:p>
            <a:endParaRPr lang="en-US" dirty="0"/>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Comments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Univariate and Bivariate analysis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Summary</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March 8, 2023</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algn="just"/>
            <a:r>
              <a:rPr lang="en-US" dirty="0"/>
              <a:t>The problem is about a consumer finance company that needs to make decisions about loan approval based on the applicant's profile while minimizing the risk of losing money due to defaulters. The goal is to identify patterns that indicate whether a person is likely to default or not by analyzing past loan applicant data. The company wants to understand the driving factors behind loan default and use this knowledge for risk assessment. The dataset contains information about past loan applicants and their default status.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135380" y="6332220"/>
            <a:ext cx="3512820" cy="247651"/>
          </a:xfrm>
        </p:spPr>
        <p:txBody>
          <a:bodyPr/>
          <a:lstStyle/>
          <a:p>
            <a:r>
              <a:rPr lang="en-US" dirty="0"/>
              <a:t>Lending club Case Study Team members: Nimish, </a:t>
            </a:r>
            <a:r>
              <a:rPr lang="en-US" dirty="0" err="1"/>
              <a:t>Anuja</a:t>
            </a:r>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4592320" y="6332219"/>
            <a:ext cx="1313180" cy="247651"/>
          </a:xfrm>
        </p:spPr>
        <p:txBody>
          <a:bodyPr/>
          <a:lstStyle/>
          <a:p>
            <a:fld id="{6FCA8E82-58CD-E045-8B98-B7A85B79B752}" type="datetime4">
              <a:rPr lang="en-US" smtClean="0"/>
              <a:pPr/>
              <a:t>March 8, 2023</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algn="l"/>
            <a:r>
              <a:rPr lang="en-US" sz="3200" b="1" i="0" dirty="0">
                <a:solidFill>
                  <a:srgbClr val="374151"/>
                </a:solidFill>
                <a:effectLst/>
                <a:latin typeface="Söhne"/>
              </a:rPr>
              <a:t>Problem Statement: </a:t>
            </a:r>
          </a:p>
          <a:p>
            <a:pPr algn="just"/>
            <a:r>
              <a:rPr lang="en-US" b="0" i="0" dirty="0">
                <a:solidFill>
                  <a:srgbClr val="374151"/>
                </a:solidFill>
                <a:effectLst/>
                <a:latin typeface="Söhne"/>
              </a:rPr>
              <a:t>The given code aims to analyze the loan dataset using various data visualization techniques to identify the patterns and correlations between different variables. The code explores the percentage of loans that are charged off, the correlation between charged off and home ownership, charged off percent by loan amount, and the distribution of interest rates by loan status.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Lending club Case Study Team members: Nimish, </a:t>
            </a:r>
            <a:r>
              <a:rPr lang="en-US" dirty="0" err="1"/>
              <a:t>Anuja</a:t>
            </a:r>
            <a:endParaRPr lang="en-US" dirty="0"/>
          </a:p>
          <a:p>
            <a:endParaRPr lang="en-US" dirty="0"/>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 Placeholder 3">
            <a:extLst>
              <a:ext uri="{FF2B5EF4-FFF2-40B4-BE49-F238E27FC236}">
                <a16:creationId xmlns:a16="http://schemas.microsoft.com/office/drawing/2014/main" id="{0ACA4257-774F-42A8-2BD4-254A78C55314}"/>
              </a:ext>
            </a:extLst>
          </p:cNvPr>
          <p:cNvSpPr txBox="1">
            <a:spLocks/>
          </p:cNvSpPr>
          <p:nvPr/>
        </p:nvSpPr>
        <p:spPr>
          <a:xfrm>
            <a:off x="5723468" y="2289363"/>
            <a:ext cx="5096932" cy="3002304"/>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3200" b="1" i="0" dirty="0">
                <a:solidFill>
                  <a:srgbClr val="374151"/>
                </a:solidFill>
                <a:effectLst/>
                <a:latin typeface="Söhne"/>
              </a:rPr>
              <a:t>Analysis Approach: </a:t>
            </a:r>
          </a:p>
          <a:p>
            <a:pPr algn="just"/>
            <a:r>
              <a:rPr lang="en-US" b="0" i="0" dirty="0">
                <a:solidFill>
                  <a:srgbClr val="374151"/>
                </a:solidFill>
                <a:effectLst/>
                <a:latin typeface="Söhne"/>
              </a:rPr>
              <a:t>The code utilizes various data visualization libraries such as pandas, </a:t>
            </a:r>
            <a:r>
              <a:rPr lang="en-US" b="0" i="0" dirty="0" err="1">
                <a:solidFill>
                  <a:srgbClr val="374151"/>
                </a:solidFill>
                <a:effectLst/>
                <a:latin typeface="Söhne"/>
              </a:rPr>
              <a:t>numpy</a:t>
            </a:r>
            <a:r>
              <a:rPr lang="en-US" b="0" i="0" dirty="0">
                <a:solidFill>
                  <a:srgbClr val="374151"/>
                </a:solidFill>
                <a:effectLst/>
                <a:latin typeface="Söhne"/>
              </a:rPr>
              <a:t>, matplotlib, and seaborn to plot different graphs to visualize the data. It also defines different functions to plot univariate and bivariate categorical and numerical variables. The code also converts the </a:t>
            </a:r>
            <a:r>
              <a:rPr lang="en-US" b="0" i="0" dirty="0" err="1">
                <a:solidFill>
                  <a:srgbClr val="374151"/>
                </a:solidFill>
                <a:effectLst/>
                <a:latin typeface="Söhne"/>
              </a:rPr>
              <a:t>loan_status</a:t>
            </a:r>
            <a:r>
              <a:rPr lang="en-US" b="0" i="0" dirty="0">
                <a:solidFill>
                  <a:srgbClr val="374151"/>
                </a:solidFill>
                <a:effectLst/>
                <a:latin typeface="Söhne"/>
              </a:rPr>
              <a:t> column from categorical to numerical, where 0 represents 'Fully Paid' and 1 represents 'Charged Off.' The analysis approach involves exploring and visualizing different variables to identify the patterns and correlations between them.</a:t>
            </a:r>
          </a:p>
          <a:p>
            <a:endParaRPr lang="en-US" dirty="0">
              <a:solidFill>
                <a:srgbClr val="374151"/>
              </a:solidFill>
              <a:latin typeface="Söhne"/>
            </a:endParaRPr>
          </a:p>
        </p:txBody>
      </p:sp>
    </p:spTree>
    <p:extLst>
      <p:ext uri="{BB962C8B-B14F-4D97-AF65-F5344CB8AC3E}">
        <p14:creationId xmlns:p14="http://schemas.microsoft.com/office/powerpoint/2010/main" val="304938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Lending club Case Study Team members: Nimish, </a:t>
            </a:r>
            <a:r>
              <a:rPr lang="en-US" dirty="0" err="1"/>
              <a:t>Anuja</a:t>
            </a:r>
            <a:endParaRPr lang="en-US" dirty="0"/>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6000" y="1742993"/>
            <a:ext cx="5621867" cy="2585323"/>
          </a:xfrm>
          <a:prstGeom prst="rect">
            <a:avLst/>
          </a:prstGeom>
          <a:noFill/>
        </p:spPr>
        <p:txBody>
          <a:bodyPr wrap="square">
            <a:spAutoFit/>
          </a:bodyPr>
          <a:lstStyle/>
          <a:p>
            <a:pPr algn="l"/>
            <a:r>
              <a:rPr lang="en-US" b="1" i="0" dirty="0">
                <a:solidFill>
                  <a:srgbClr val="374151"/>
                </a:solidFill>
                <a:effectLst/>
                <a:latin typeface="Söhne"/>
              </a:rPr>
              <a:t>Charged Off vs Fully Paid:</a:t>
            </a:r>
          </a:p>
          <a:p>
            <a:pPr marL="742950" lvl="1" indent="-285750" algn="just">
              <a:buFont typeface="+mj-lt"/>
              <a:buAutoNum type="arabicPeriod"/>
            </a:pPr>
            <a:r>
              <a:rPr lang="en-US" b="0" i="0" dirty="0">
                <a:solidFill>
                  <a:srgbClr val="374151"/>
                </a:solidFill>
                <a:effectLst/>
                <a:latin typeface="Söhne"/>
              </a:rPr>
              <a:t>This plot is a bar plot that shows the number of loans that are fully paid and charged off.</a:t>
            </a:r>
          </a:p>
          <a:p>
            <a:pPr marL="742950" lvl="1" indent="-285750" algn="just">
              <a:buFont typeface="+mj-lt"/>
              <a:buAutoNum type="arabicPeriod"/>
            </a:pPr>
            <a:r>
              <a:rPr lang="en-US" b="0" i="0" dirty="0">
                <a:solidFill>
                  <a:srgbClr val="374151"/>
                </a:solidFill>
                <a:effectLst/>
                <a:latin typeface="Söhne"/>
              </a:rPr>
              <a:t>From this plot, we can see that about 80% of the loans are fully paid, while 20% of the loans are charged off.</a:t>
            </a:r>
          </a:p>
          <a:p>
            <a:pPr marL="742950" lvl="1" indent="-285750" algn="just">
              <a:buFont typeface="+mj-lt"/>
              <a:buAutoNum type="arabicPeriod"/>
            </a:pPr>
            <a:r>
              <a:rPr lang="en-US" b="0" i="0" dirty="0">
                <a:solidFill>
                  <a:srgbClr val="374151"/>
                </a:solidFill>
                <a:effectLst/>
                <a:latin typeface="Söhne"/>
              </a:rPr>
              <a:t>Conclusion: This indicates that the dataset is imbalanced, and we need to balance the dataset before building the model.</a:t>
            </a:r>
          </a:p>
        </p:txBody>
      </p:sp>
      <p:pic>
        <p:nvPicPr>
          <p:cNvPr id="11" name="Picture 10">
            <a:extLst>
              <a:ext uri="{FF2B5EF4-FFF2-40B4-BE49-F238E27FC236}">
                <a16:creationId xmlns:a16="http://schemas.microsoft.com/office/drawing/2014/main" id="{71742335-BCB6-B65B-6DEC-23574A68D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206" y="1628468"/>
            <a:ext cx="5385827" cy="4142240"/>
          </a:xfrm>
          <a:prstGeom prst="rect">
            <a:avLst/>
          </a:prstGeom>
        </p:spPr>
      </p:pic>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6000" y="1742993"/>
            <a:ext cx="5748867" cy="3693319"/>
          </a:xfrm>
          <a:prstGeom prst="rect">
            <a:avLst/>
          </a:prstGeom>
          <a:noFill/>
        </p:spPr>
        <p:txBody>
          <a:bodyPr wrap="square">
            <a:spAutoFit/>
          </a:bodyPr>
          <a:lstStyle/>
          <a:p>
            <a:pPr algn="l"/>
            <a:r>
              <a:rPr lang="en-US" b="1" i="0" dirty="0">
                <a:solidFill>
                  <a:srgbClr val="374151"/>
                </a:solidFill>
                <a:effectLst/>
                <a:latin typeface="Söhne"/>
              </a:rPr>
              <a:t>Correlation between Charged Off and Home Ownership:</a:t>
            </a:r>
          </a:p>
          <a:p>
            <a:pPr marL="742950" lvl="1" indent="-285750" algn="just">
              <a:buFont typeface="+mj-lt"/>
              <a:buAutoNum type="arabicPeriod"/>
            </a:pPr>
            <a:r>
              <a:rPr lang="en-US" b="0" i="0" dirty="0">
                <a:solidFill>
                  <a:srgbClr val="374151"/>
                </a:solidFill>
                <a:effectLst/>
                <a:latin typeface="Söhne"/>
              </a:rPr>
              <a:t>This plot is a bar plot that shows the number of loans that are fully paid and charged off for each category of '</a:t>
            </a:r>
            <a:r>
              <a:rPr lang="en-US" b="0" i="0" dirty="0" err="1">
                <a:solidFill>
                  <a:srgbClr val="374151"/>
                </a:solidFill>
                <a:effectLst/>
                <a:latin typeface="Söhne"/>
              </a:rPr>
              <a:t>home_ownership</a:t>
            </a:r>
            <a:r>
              <a:rPr lang="en-US" b="0" i="0" dirty="0">
                <a:solidFill>
                  <a:srgbClr val="374151"/>
                </a:solidFill>
                <a:effectLst/>
                <a:latin typeface="Söhne"/>
              </a:rPr>
              <a:t>'.</a:t>
            </a:r>
          </a:p>
          <a:p>
            <a:pPr marL="742950" lvl="1" indent="-285750" algn="just">
              <a:buFont typeface="+mj-lt"/>
              <a:buAutoNum type="arabicPeriod"/>
            </a:pPr>
            <a:r>
              <a:rPr lang="en-US" b="0" i="0" dirty="0">
                <a:solidFill>
                  <a:srgbClr val="374151"/>
                </a:solidFill>
                <a:effectLst/>
                <a:latin typeface="Söhne"/>
              </a:rPr>
              <a:t>From this plot, we can see that most of the loans are taken by people who own a home, followed by those who are renting a home.</a:t>
            </a:r>
          </a:p>
          <a:p>
            <a:pPr marL="742950" lvl="1" indent="-285750" algn="just">
              <a:buFont typeface="+mj-lt"/>
              <a:buAutoNum type="arabicPeriod"/>
            </a:pPr>
            <a:r>
              <a:rPr lang="en-US" b="0" i="0" dirty="0">
                <a:solidFill>
                  <a:srgbClr val="374151"/>
                </a:solidFill>
                <a:effectLst/>
                <a:latin typeface="Söhne"/>
              </a:rPr>
              <a:t>Also, we can see that the number of charged off loans is more for those who own a home than those who rent a home or have other types of home ownership.</a:t>
            </a:r>
          </a:p>
          <a:p>
            <a:pPr marL="742950" lvl="1" indent="-285750" algn="just">
              <a:buFont typeface="+mj-lt"/>
              <a:buAutoNum type="arabicPeriod"/>
            </a:pPr>
            <a:r>
              <a:rPr lang="en-US" b="0" i="0" dirty="0">
                <a:solidFill>
                  <a:srgbClr val="374151"/>
                </a:solidFill>
                <a:effectLst/>
                <a:latin typeface="Söhne"/>
              </a:rPr>
              <a:t>Conclusion: Home ownership is a factor that may impact the likelihood of a loan defaulting.</a:t>
            </a:r>
          </a:p>
        </p:txBody>
      </p:sp>
      <p:pic>
        <p:nvPicPr>
          <p:cNvPr id="7" name="Picture 6">
            <a:extLst>
              <a:ext uri="{FF2B5EF4-FFF2-40B4-BE49-F238E27FC236}">
                <a16:creationId xmlns:a16="http://schemas.microsoft.com/office/drawing/2014/main" id="{1C3E3B29-47BD-E4C7-84D9-17972AAAD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08" y="1571736"/>
            <a:ext cx="5496079" cy="4201071"/>
          </a:xfrm>
          <a:prstGeom prst="rect">
            <a:avLst/>
          </a:prstGeom>
        </p:spPr>
      </p:pic>
    </p:spTree>
    <p:extLst>
      <p:ext uri="{BB962C8B-B14F-4D97-AF65-F5344CB8AC3E}">
        <p14:creationId xmlns:p14="http://schemas.microsoft.com/office/powerpoint/2010/main" val="358550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7</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6000" y="1742993"/>
            <a:ext cx="5604933" cy="2862322"/>
          </a:xfrm>
          <a:prstGeom prst="rect">
            <a:avLst/>
          </a:prstGeom>
          <a:noFill/>
        </p:spPr>
        <p:txBody>
          <a:bodyPr wrap="square">
            <a:spAutoFit/>
          </a:bodyPr>
          <a:lstStyle/>
          <a:p>
            <a:pPr algn="l"/>
            <a:r>
              <a:rPr lang="en-US" b="1" i="0" dirty="0">
                <a:solidFill>
                  <a:srgbClr val="374151"/>
                </a:solidFill>
                <a:effectLst/>
                <a:latin typeface="Söhne"/>
              </a:rPr>
              <a:t>Charged off % by loan amount:</a:t>
            </a:r>
          </a:p>
          <a:p>
            <a:pPr marL="742950" lvl="1" indent="-285750" algn="just">
              <a:buFont typeface="+mj-lt"/>
              <a:buAutoNum type="arabicPeriod"/>
            </a:pPr>
            <a:r>
              <a:rPr lang="en-US" b="0" i="0" dirty="0">
                <a:solidFill>
                  <a:srgbClr val="374151"/>
                </a:solidFill>
                <a:effectLst/>
                <a:latin typeface="Söhne"/>
              </a:rPr>
              <a:t>This plot is a box plot that shows the distribution of loan amounts for 'Charged Off' and 'Fully Paid' loans.</a:t>
            </a:r>
          </a:p>
          <a:p>
            <a:pPr marL="742950" lvl="1" indent="-285750" algn="just">
              <a:buFont typeface="+mj-lt"/>
              <a:buAutoNum type="arabicPeriod"/>
            </a:pPr>
            <a:r>
              <a:rPr lang="en-US" b="0" i="0" dirty="0">
                <a:solidFill>
                  <a:srgbClr val="374151"/>
                </a:solidFill>
                <a:effectLst/>
                <a:latin typeface="Söhne"/>
              </a:rPr>
              <a:t>From this plot, we can see that the median loan amount for charged off loans is slightly higher than that of fully paid loans, and charged off loans have a wider range of loan amounts.</a:t>
            </a:r>
          </a:p>
          <a:p>
            <a:pPr marL="742950" lvl="1" indent="-285750" algn="just">
              <a:buFont typeface="+mj-lt"/>
              <a:buAutoNum type="arabicPeriod"/>
            </a:pPr>
            <a:r>
              <a:rPr lang="en-US" b="0" i="0" dirty="0">
                <a:solidFill>
                  <a:srgbClr val="374151"/>
                </a:solidFill>
                <a:effectLst/>
                <a:latin typeface="Söhne"/>
              </a:rPr>
              <a:t>Conclusion: Loan amount may be a factor that impacts the likelihood of a loan defaulting.</a:t>
            </a:r>
          </a:p>
        </p:txBody>
      </p:sp>
      <p:pic>
        <p:nvPicPr>
          <p:cNvPr id="7" name="Picture 6">
            <a:extLst>
              <a:ext uri="{FF2B5EF4-FFF2-40B4-BE49-F238E27FC236}">
                <a16:creationId xmlns:a16="http://schemas.microsoft.com/office/drawing/2014/main" id="{37943B0C-FC2B-EFA3-7919-598284580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81" y="1489926"/>
            <a:ext cx="5664619" cy="4329898"/>
          </a:xfrm>
          <a:prstGeom prst="rect">
            <a:avLst/>
          </a:prstGeom>
        </p:spPr>
      </p:pic>
    </p:spTree>
    <p:extLst>
      <p:ext uri="{BB962C8B-B14F-4D97-AF65-F5344CB8AC3E}">
        <p14:creationId xmlns:p14="http://schemas.microsoft.com/office/powerpoint/2010/main" val="30203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8</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6000" y="1742993"/>
            <a:ext cx="5588000" cy="2862322"/>
          </a:xfrm>
          <a:prstGeom prst="rect">
            <a:avLst/>
          </a:prstGeom>
          <a:noFill/>
        </p:spPr>
        <p:txBody>
          <a:bodyPr wrap="square">
            <a:spAutoFit/>
          </a:bodyPr>
          <a:lstStyle/>
          <a:p>
            <a:pPr algn="l"/>
            <a:r>
              <a:rPr lang="en-US" b="1" i="0" dirty="0">
                <a:solidFill>
                  <a:srgbClr val="374151"/>
                </a:solidFill>
                <a:effectLst/>
                <a:latin typeface="Söhne"/>
              </a:rPr>
              <a:t>Distribution of Interest Rates by Loan Status:</a:t>
            </a:r>
          </a:p>
          <a:p>
            <a:pPr marL="742950" lvl="1" indent="-285750" algn="just">
              <a:buFont typeface="+mj-lt"/>
              <a:buAutoNum type="arabicPeriod"/>
            </a:pPr>
            <a:r>
              <a:rPr lang="en-US" b="0" i="0" dirty="0">
                <a:solidFill>
                  <a:srgbClr val="374151"/>
                </a:solidFill>
                <a:effectLst/>
                <a:latin typeface="Söhne"/>
              </a:rPr>
              <a:t>This plot is a histogram that shows the distribution of interest rates for fully paid and charged off loans.</a:t>
            </a:r>
          </a:p>
          <a:p>
            <a:pPr marL="742950" lvl="1" indent="-285750" algn="just">
              <a:buFont typeface="+mj-lt"/>
              <a:buAutoNum type="arabicPeriod"/>
            </a:pPr>
            <a:r>
              <a:rPr lang="en-US" b="0" i="0" dirty="0">
                <a:solidFill>
                  <a:srgbClr val="374151"/>
                </a:solidFill>
                <a:effectLst/>
                <a:latin typeface="Söhne"/>
              </a:rPr>
              <a:t>From the data, we can find that the distribution of interest rates is different for fully paid and charged off loans. Charged off loans have a higher interest rate than fully paid loans.</a:t>
            </a:r>
          </a:p>
          <a:p>
            <a:pPr marL="742950" lvl="1" indent="-285750" algn="just">
              <a:buFont typeface="+mj-lt"/>
              <a:buAutoNum type="arabicPeriod"/>
            </a:pPr>
            <a:r>
              <a:rPr lang="en-US" b="0" i="0" dirty="0">
                <a:solidFill>
                  <a:srgbClr val="374151"/>
                </a:solidFill>
                <a:effectLst/>
                <a:latin typeface="Söhne"/>
              </a:rPr>
              <a:t>Conclusion: Interest rate may be a factor that impacts the likelihood of a loan defaulting.</a:t>
            </a:r>
          </a:p>
        </p:txBody>
      </p:sp>
      <p:pic>
        <p:nvPicPr>
          <p:cNvPr id="13" name="Picture 12">
            <a:extLst>
              <a:ext uri="{FF2B5EF4-FFF2-40B4-BE49-F238E27FC236}">
                <a16:creationId xmlns:a16="http://schemas.microsoft.com/office/drawing/2014/main" id="{64EF34B9-CB01-97D5-F952-104BCEDE6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23" y="1489926"/>
            <a:ext cx="6001612" cy="4748060"/>
          </a:xfrm>
          <a:prstGeom prst="rect">
            <a:avLst/>
          </a:prstGeom>
        </p:spPr>
      </p:pic>
    </p:spTree>
    <p:extLst>
      <p:ext uri="{BB962C8B-B14F-4D97-AF65-F5344CB8AC3E}">
        <p14:creationId xmlns:p14="http://schemas.microsoft.com/office/powerpoint/2010/main" val="290088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Analysis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9</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March 8, 2023</a:t>
            </a:fld>
            <a:endParaRPr lang="en-US" dirty="0"/>
          </a:p>
        </p:txBody>
      </p:sp>
      <p:sp>
        <p:nvSpPr>
          <p:cNvPr id="9" name="TextBox 8">
            <a:extLst>
              <a:ext uri="{FF2B5EF4-FFF2-40B4-BE49-F238E27FC236}">
                <a16:creationId xmlns:a16="http://schemas.microsoft.com/office/drawing/2014/main" id="{47503DA7-1A28-BDEE-0594-2B3108C3C31A}"/>
              </a:ext>
            </a:extLst>
          </p:cNvPr>
          <p:cNvSpPr txBox="1"/>
          <p:nvPr/>
        </p:nvSpPr>
        <p:spPr>
          <a:xfrm>
            <a:off x="6096000" y="1742993"/>
            <a:ext cx="5867400" cy="3416320"/>
          </a:xfrm>
          <a:prstGeom prst="rect">
            <a:avLst/>
          </a:prstGeom>
          <a:noFill/>
        </p:spPr>
        <p:txBody>
          <a:bodyPr wrap="square">
            <a:spAutoFit/>
          </a:bodyPr>
          <a:lstStyle/>
          <a:p>
            <a:pPr algn="l"/>
            <a:r>
              <a:rPr lang="en-US" b="1" i="0" dirty="0">
                <a:solidFill>
                  <a:srgbClr val="374151"/>
                </a:solidFill>
                <a:effectLst/>
                <a:latin typeface="Söhne"/>
              </a:rPr>
              <a:t>Loan</a:t>
            </a:r>
            <a:r>
              <a:rPr lang="en-US" b="0" i="0" dirty="0">
                <a:solidFill>
                  <a:srgbClr val="374151"/>
                </a:solidFill>
                <a:effectLst/>
                <a:latin typeface="Söhne"/>
              </a:rPr>
              <a:t> </a:t>
            </a:r>
            <a:r>
              <a:rPr lang="en-US" b="1" i="0" dirty="0">
                <a:solidFill>
                  <a:srgbClr val="374151"/>
                </a:solidFill>
                <a:effectLst/>
                <a:latin typeface="Söhne"/>
              </a:rPr>
              <a:t>Status by Employment Length:</a:t>
            </a:r>
          </a:p>
          <a:p>
            <a:pPr marL="742950" lvl="1" indent="-285750" algn="just">
              <a:buFont typeface="+mj-lt"/>
              <a:buAutoNum type="arabicPeriod"/>
            </a:pPr>
            <a:r>
              <a:rPr lang="en-US" b="0" i="0" dirty="0">
                <a:solidFill>
                  <a:srgbClr val="374151"/>
                </a:solidFill>
                <a:effectLst/>
                <a:latin typeface="Söhne"/>
              </a:rPr>
              <a:t>This plot is a bar plot that shows the number of loans that are fully paid and charged off for each category of '</a:t>
            </a:r>
            <a:r>
              <a:rPr lang="en-US" b="0" i="0" dirty="0" err="1">
                <a:solidFill>
                  <a:srgbClr val="374151"/>
                </a:solidFill>
                <a:effectLst/>
                <a:latin typeface="Söhne"/>
              </a:rPr>
              <a:t>emp_length</a:t>
            </a:r>
            <a:r>
              <a:rPr lang="en-US" b="0" i="0" dirty="0">
                <a:solidFill>
                  <a:srgbClr val="374151"/>
                </a:solidFill>
                <a:effectLst/>
                <a:latin typeface="Söhne"/>
              </a:rPr>
              <a:t>'.</a:t>
            </a:r>
          </a:p>
          <a:p>
            <a:pPr marL="742950" lvl="1" indent="-285750" algn="just">
              <a:buFont typeface="+mj-lt"/>
              <a:buAutoNum type="arabicPeriod"/>
            </a:pPr>
            <a:r>
              <a:rPr lang="en-US" b="0" i="0" dirty="0">
                <a:solidFill>
                  <a:srgbClr val="374151"/>
                </a:solidFill>
                <a:effectLst/>
                <a:latin typeface="Söhne"/>
              </a:rPr>
              <a:t>From this plot, we can see that most of the loans are taken by people who have been employed for more than 10 years.</a:t>
            </a:r>
          </a:p>
          <a:p>
            <a:pPr marL="742950" lvl="1" indent="-285750" algn="just">
              <a:buFont typeface="+mj-lt"/>
              <a:buAutoNum type="arabicPeriod"/>
            </a:pPr>
            <a:r>
              <a:rPr lang="en-US" b="0" i="0" dirty="0">
                <a:solidFill>
                  <a:srgbClr val="374151"/>
                </a:solidFill>
                <a:effectLst/>
                <a:latin typeface="Söhne"/>
              </a:rPr>
              <a:t>Also, we can see that the number of charged off loans is gradually decreasing from &lt;1 year experience to 9 year.</a:t>
            </a:r>
          </a:p>
          <a:p>
            <a:pPr marL="742950" lvl="1" indent="-285750" algn="just">
              <a:buFont typeface="+mj-lt"/>
              <a:buAutoNum type="arabicPeriod"/>
            </a:pPr>
            <a:r>
              <a:rPr lang="en-US" b="0" i="0" dirty="0">
                <a:solidFill>
                  <a:srgbClr val="374151"/>
                </a:solidFill>
                <a:effectLst/>
                <a:latin typeface="Söhne"/>
              </a:rPr>
              <a:t>Conclusion: Employment length may be a factor that impacts the likelihood of a loan defaulting.</a:t>
            </a:r>
          </a:p>
        </p:txBody>
      </p:sp>
      <p:pic>
        <p:nvPicPr>
          <p:cNvPr id="13" name="Picture 12">
            <a:extLst>
              <a:ext uri="{FF2B5EF4-FFF2-40B4-BE49-F238E27FC236}">
                <a16:creationId xmlns:a16="http://schemas.microsoft.com/office/drawing/2014/main" id="{83B700F5-D47C-5970-CBA9-3F36F329B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9926"/>
            <a:ext cx="6053340" cy="4357776"/>
          </a:xfrm>
          <a:prstGeom prst="rect">
            <a:avLst/>
          </a:prstGeom>
        </p:spPr>
      </p:pic>
    </p:spTree>
    <p:extLst>
      <p:ext uri="{BB962C8B-B14F-4D97-AF65-F5344CB8AC3E}">
        <p14:creationId xmlns:p14="http://schemas.microsoft.com/office/powerpoint/2010/main" val="152449915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146</TotalTime>
  <Words>1402</Words>
  <Application>Microsoft Office PowerPoint</Application>
  <PresentationFormat>Widescreen</PresentationFormat>
  <Paragraphs>101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Franklin Gothic Book</vt:lpstr>
      <vt:lpstr>Franklin Gothic Demi</vt:lpstr>
      <vt:lpstr>Söhne</vt:lpstr>
      <vt:lpstr>Wingdings</vt:lpstr>
      <vt:lpstr>Theme1</vt:lpstr>
      <vt:lpstr>Case Study</vt:lpstr>
      <vt:lpstr>Contents</vt:lpstr>
      <vt:lpstr>Introduction</vt:lpstr>
      <vt:lpstr>Introduction</vt:lpstr>
      <vt:lpstr>Analysis</vt:lpstr>
      <vt:lpstr>Analysis</vt:lpstr>
      <vt:lpstr>Analysis</vt:lpstr>
      <vt:lpstr>Analysis</vt:lpstr>
      <vt:lpstr>Analysis</vt:lpstr>
      <vt:lpstr>Analysis</vt:lpstr>
      <vt:lpstr>Analysis</vt:lpstr>
      <vt:lpstr>Univariate Analysis:     This analysis helps us to understand the distribution of individual variables. We can identify the range, central tendency, and spread of each variable in the dataset. In business terms, this can help us understand the characteristics of the borrowers who have defaulted on their loans. For example, we can identify the age group or income range that is more likely to default.  </vt:lpstr>
      <vt:lpstr>Bivariate Analysis:  This analysis helps us to understand the relationship between two variables. By analyzing the correlation or association between two variables, we can identify if there is any pattern or trend in the data. In business terms, this can help us understand the relationship between the borrower's characteristics and the likelihood of defaulting on their loans. For example, we can identify if there is a correlation between the borrower's income and the loan amount that they have defaulted on.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Nimish Mohan</dc:creator>
  <cp:lastModifiedBy>Nimish Mohan</cp:lastModifiedBy>
  <cp:revision>1</cp:revision>
  <dcterms:created xsi:type="dcterms:W3CDTF">2023-03-07T17:01:32Z</dcterms:created>
  <dcterms:modified xsi:type="dcterms:W3CDTF">2023-03-08T04:25:27Z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