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3" d="100"/>
          <a:sy n="63" d="100"/>
        </p:scale>
        <p:origin x="804" y="56"/>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9/1/2024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01/09/2024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jp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jpe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pn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#&lt;&gt;</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Anvitha Vadlamudi</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r>
              <a:rPr lang="en-US" sz="2000" dirty="0"/>
              <a:t>Shell implementation of learning: Shell uses Agile methodology to manage software development projects. Epics, user stories and sprints helps teams to stay focused. </a:t>
            </a:r>
          </a:p>
          <a:p>
            <a:pPr marL="0" indent="0">
              <a:buNone/>
            </a:pPr>
            <a:endParaRPr lang="en-US" sz="2000" dirty="0"/>
          </a:p>
          <a:p>
            <a:pPr marL="0" indent="0">
              <a:buNone/>
            </a:pPr>
            <a:r>
              <a:rPr lang="en-US" sz="2000" dirty="0"/>
              <a:t>Shell benefits from this learning: By using Agile, Shell quickly changes to market conditions and project requirements. </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descr="A group of people working on laptops&#10;&#10;Description automatically generated">
            <a:extLst>
              <a:ext uri="{FF2B5EF4-FFF2-40B4-BE49-F238E27FC236}">
                <a16:creationId xmlns:a16="http://schemas.microsoft.com/office/drawing/2014/main" id="{8CB39085-31F3-1A1A-3B76-E3B05BC26926}"/>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549485" y="2288753"/>
            <a:ext cx="5053333" cy="3220720"/>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Learning 1: Professionalism in workplace.</a:t>
            </a:r>
          </a:p>
          <a:p>
            <a:pPr marL="0" indent="0">
              <a:buNone/>
            </a:pPr>
            <a:r>
              <a:rPr lang="en-US" sz="2000" dirty="0"/>
              <a:t>Challenge: Challenge is working with a team that has diverse backgrounds, and different levels of expertise that leads to communication gaps. </a:t>
            </a:r>
          </a:p>
          <a:p>
            <a:pPr marL="0" indent="0">
              <a:buNone/>
            </a:pPr>
            <a:r>
              <a:rPr lang="en-US" sz="2000" dirty="0"/>
              <a:t>Solution: Scheduling regular meetings to keep everyone updated and engaged. </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 group of people sitting around a round table&#10;&#10;Description automatically generated">
            <a:extLst>
              <a:ext uri="{FF2B5EF4-FFF2-40B4-BE49-F238E27FC236}">
                <a16:creationId xmlns:a16="http://schemas.microsoft.com/office/drawing/2014/main" id="{DA8947F2-D11E-633C-C4FA-59D5CE131A1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18727" y="2170827"/>
            <a:ext cx="4514850" cy="3456572"/>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Learning 2: Stakeholder Management</a:t>
            </a:r>
          </a:p>
          <a:p>
            <a:pPr marL="0" indent="0">
              <a:buNone/>
            </a:pPr>
            <a:r>
              <a:rPr lang="en-US" sz="2000" dirty="0"/>
              <a:t>Challenge: Main challenge that I faced is to align the interests of diverse stakeholders, especially when they have conflicting priorities. </a:t>
            </a:r>
          </a:p>
          <a:p>
            <a:pPr marL="0" indent="0">
              <a:buNone/>
            </a:pPr>
            <a:r>
              <a:rPr lang="en-US" sz="2000" dirty="0"/>
              <a:t>Solution: To overcome this, conducting regular meetings and by having transparent communication we can have a balancing environment. </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 group of people with gears&#10;&#10;Description automatically generated">
            <a:extLst>
              <a:ext uri="{FF2B5EF4-FFF2-40B4-BE49-F238E27FC236}">
                <a16:creationId xmlns:a16="http://schemas.microsoft.com/office/drawing/2014/main" id="{B33932E6-30EE-727F-92C8-C2273057F1BD}"/>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534604" y="2337756"/>
            <a:ext cx="5083095" cy="3122714"/>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Learning 3: Agile methodology and its types</a:t>
            </a:r>
          </a:p>
          <a:p>
            <a:pPr marL="0" indent="0">
              <a:buNone/>
            </a:pPr>
            <a:r>
              <a:rPr lang="en-US" sz="2000" dirty="0"/>
              <a:t>Challenge: Adapting from rigid project structure to iterative nature of Agile. </a:t>
            </a:r>
          </a:p>
          <a:p>
            <a:pPr marL="0" indent="0">
              <a:buNone/>
            </a:pPr>
            <a:r>
              <a:rPr lang="en-US" sz="2000" dirty="0"/>
              <a:t>Solution: To overcome this, taking hands-on sessions will make me feel more comfortable with Agile principles. </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 diagram of a quality and quality&#10;&#10;Description automatically generated">
            <a:extLst>
              <a:ext uri="{FF2B5EF4-FFF2-40B4-BE49-F238E27FC236}">
                <a16:creationId xmlns:a16="http://schemas.microsoft.com/office/drawing/2014/main" id="{0DA16961-DA44-7DFE-0448-BA5024A8AE29}"/>
              </a:ext>
            </a:extLst>
          </p:cNvPr>
          <p:cNvPicPr>
            <a:picLocks noChangeAspect="1"/>
          </p:cNvPicPr>
          <p:nvPr/>
        </p:nvPicPr>
        <p:blipFill rotWithShape="1">
          <a:blip r:embed="rId7" cstate="screen">
            <a:extLst>
              <a:ext uri="{28A0092B-C50C-407E-A947-70E740481C1C}">
                <a14:useLocalDpi xmlns:a14="http://schemas.microsoft.com/office/drawing/2010/main" val="0"/>
              </a:ext>
            </a:extLst>
          </a:blip>
          <a:srcRect b="8968"/>
          <a:stretch/>
        </p:blipFill>
        <p:spPr>
          <a:xfrm>
            <a:off x="6621145" y="2315868"/>
            <a:ext cx="4905374" cy="3166489"/>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sz="2000" dirty="0">
              <a:effectLst>
                <a:outerShdw blurRad="38100" dist="38100" dir="2700000" algn="tl">
                  <a:srgbClr val="000000">
                    <a:alpha val="43137"/>
                  </a:srgbClr>
                </a:outerShdw>
              </a:effectLst>
            </a:endParaRPr>
          </a:p>
          <a:p>
            <a:pPr algn="ctr"/>
            <a:endParaRPr lang="en-US" sz="2000" dirty="0">
              <a:effectLst>
                <a:outerShdw blurRad="38100" dist="38100" dir="2700000" algn="tl">
                  <a:srgbClr val="000000">
                    <a:alpha val="43137"/>
                  </a:srgbClr>
                </a:outerShdw>
              </a:effectLst>
            </a:endParaRPr>
          </a:p>
          <a:p>
            <a:pPr algn="ctr"/>
            <a:endParaRPr lang="en-US" sz="2000" dirty="0">
              <a:effectLst>
                <a:outerShdw blurRad="38100" dist="38100" dir="2700000" algn="tl">
                  <a:srgbClr val="000000">
                    <a:alpha val="43137"/>
                  </a:srgbClr>
                </a:outerShdw>
              </a:effectLst>
            </a:endParaRPr>
          </a:p>
          <a:p>
            <a:pPr algn="ctr"/>
            <a:r>
              <a:rPr lang="en-US" sz="2000" dirty="0">
                <a:effectLst>
                  <a:outerShdw blurRad="38100" dist="38100" dir="2700000" algn="tl">
                    <a:srgbClr val="000000">
                      <a:alpha val="43137"/>
                    </a:srgbClr>
                  </a:outerShdw>
                </a:effectLst>
              </a:rPr>
              <a:t>Being punctual</a:t>
            </a:r>
          </a:p>
          <a:p>
            <a:pPr algn="ctr"/>
            <a:r>
              <a:rPr lang="en-US" sz="2000" dirty="0">
                <a:effectLst>
                  <a:outerShdw blurRad="38100" dist="38100" dir="2700000" algn="tl">
                    <a:srgbClr val="000000">
                      <a:alpha val="43137"/>
                    </a:srgbClr>
                  </a:outerShdw>
                </a:effectLst>
              </a:rPr>
              <a:t>Creating user stories, epics, sprints, story points, burndown charts in Azure DevOps</a:t>
            </a:r>
          </a:p>
          <a:p>
            <a:pPr algn="ctr"/>
            <a:r>
              <a:rPr lang="en-US" sz="2000" dirty="0">
                <a:effectLst>
                  <a:outerShdw blurRad="38100" dist="38100" dir="2700000" algn="tl">
                    <a:srgbClr val="000000">
                      <a:alpha val="43137"/>
                    </a:srgbClr>
                  </a:outerShdw>
                </a:effectLst>
              </a:rPr>
              <a:t>Networking</a:t>
            </a:r>
          </a:p>
          <a:p>
            <a:pPr marL="0" indent="0" algn="ctr">
              <a:buNone/>
            </a:pPr>
            <a:endParaRPr lang="en-US" sz="2000" dirty="0">
              <a:effectLst>
                <a:outerShdw blurRad="38100" dist="38100" dir="2700000" algn="tl">
                  <a:srgbClr val="000000">
                    <a:alpha val="43137"/>
                  </a:srgbClr>
                </a:outerShdw>
              </a:effectLst>
            </a:endParaRPr>
          </a:p>
          <a:p>
            <a:pPr algn="ctr"/>
            <a:endParaRPr lang="en-US" sz="2000" dirty="0">
              <a:effectLst>
                <a:outerShdw blurRad="38100" dist="38100" dir="2700000" algn="tl">
                  <a:srgbClr val="000000">
                    <a:alpha val="43137"/>
                  </a:srgbClr>
                </a:outerShdw>
              </a:effectLst>
            </a:endParaRP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dirty="0">
                <a:effectLst>
                  <a:outerShdw blurRad="38100" dist="38100" dir="2700000" algn="tl">
                    <a:srgbClr val="000000">
                      <a:alpha val="43137"/>
                    </a:srgbClr>
                  </a:outerShdw>
                </a:effectLst>
              </a:rPr>
              <a:t>As long as I, work for this company</a:t>
            </a:r>
          </a:p>
          <a:p>
            <a:pPr algn="ctr"/>
            <a:r>
              <a:rPr lang="en-US" sz="2000" dirty="0">
                <a:effectLst>
                  <a:outerShdw blurRad="38100" dist="38100" dir="2700000" algn="tl">
                    <a:srgbClr val="000000">
                      <a:alpha val="43137"/>
                    </a:srgbClr>
                  </a:outerShdw>
                </a:effectLst>
              </a:rPr>
              <a:t>Before the pre-assessment</a:t>
            </a:r>
          </a:p>
          <a:p>
            <a:pPr algn="ctr"/>
            <a:r>
              <a:rPr lang="en-US" sz="2000" dirty="0">
                <a:effectLst>
                  <a:outerShdw blurRad="38100" dist="38100" dir="2700000" algn="tl">
                    <a:srgbClr val="000000">
                      <a:alpha val="43137"/>
                    </a:srgbClr>
                  </a:outerShdw>
                </a:effectLst>
              </a:rPr>
              <a:t>3 months</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sz="2000" dirty="0">
              <a:effectLst>
                <a:outerShdw blurRad="38100" dist="38100" dir="2700000" algn="tl">
                  <a:srgbClr val="000000">
                    <a:alpha val="43137"/>
                  </a:srgbClr>
                </a:outerShdw>
              </a:effectLst>
            </a:endParaRPr>
          </a:p>
          <a:p>
            <a:pPr algn="ctr"/>
            <a:endParaRPr lang="en-US" sz="2000" dirty="0">
              <a:effectLst>
                <a:outerShdw blurRad="38100" dist="38100" dir="2700000" algn="tl">
                  <a:srgbClr val="000000">
                    <a:alpha val="43137"/>
                  </a:srgbClr>
                </a:outerShdw>
              </a:effectLst>
            </a:endParaRPr>
          </a:p>
          <a:p>
            <a:pPr algn="ctr"/>
            <a:r>
              <a:rPr lang="en-US" sz="2000" dirty="0">
                <a:effectLst>
                  <a:outerShdw blurRad="38100" dist="38100" dir="2700000" algn="tl">
                    <a:srgbClr val="000000">
                      <a:alpha val="43137"/>
                    </a:srgbClr>
                  </a:outerShdw>
                </a:effectLst>
              </a:rPr>
              <a:t>Mostly punctual</a:t>
            </a:r>
          </a:p>
          <a:p>
            <a:pPr algn="ctr"/>
            <a:r>
              <a:rPr lang="en-US" sz="2000" dirty="0">
                <a:effectLst>
                  <a:outerShdw blurRad="38100" dist="38100" dir="2700000" algn="tl">
                    <a:srgbClr val="000000">
                      <a:alpha val="43137"/>
                    </a:srgbClr>
                  </a:outerShdw>
                </a:effectLst>
              </a:rPr>
              <a:t>Familiarized with user stories, epics, sprints, and story points</a:t>
            </a:r>
          </a:p>
          <a:p>
            <a:pPr algn="ctr"/>
            <a:r>
              <a:rPr lang="en-US" sz="2000" dirty="0">
                <a:effectLst>
                  <a:outerShdw blurRad="38100" dist="38100" dir="2700000" algn="tl">
                    <a:srgbClr val="000000">
                      <a:alpha val="43137"/>
                    </a:srgbClr>
                  </a:outerShdw>
                </a:effectLst>
              </a:rPr>
              <a:t>Trying to connect with my fellow colleagues</a:t>
            </a:r>
          </a:p>
          <a:p>
            <a:pPr marL="0" indent="0" algn="ctr">
              <a:buNone/>
            </a:pPr>
            <a:endParaRPr lang="en-US" sz="2000" dirty="0">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Please share how ”Your” learning was fun this week</a:t>
            </a:r>
          </a:p>
          <a:p>
            <a:r>
              <a:rPr lang="en-US" sz="2000" dirty="0"/>
              <a:t>As part of soft skills training, we were asked to choose a topic of our choice for group presentation. The topic we chose is “House Party”. While preparing the presentation we shared about our own house party experiences. This helped us to bond as a team also revealed funny incidents happened during our parties. </a:t>
            </a:r>
          </a:p>
          <a:p>
            <a:pPr marL="0" indent="0">
              <a:buNone/>
            </a:pPr>
            <a:endParaRPr lang="en-US" sz="2000" dirty="0"/>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descr="A group of colorful figures wearing party hats&#10;&#10;Description automatically generated">
            <a:extLst>
              <a:ext uri="{FF2B5EF4-FFF2-40B4-BE49-F238E27FC236}">
                <a16:creationId xmlns:a16="http://schemas.microsoft.com/office/drawing/2014/main" id="{4EFEEC48-59CF-A9DF-9A54-6C1AF1B6F118}"/>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525993" y="2203557"/>
            <a:ext cx="5100320" cy="3825240"/>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Quick Summary: In this week, training sessions covered many topics starting from professionalism in workplace, role plays, stakeholder management, team presentation, etiquettes, dressing and grooming to Business Analytics, Software Development Life Cycle, Waterfall Model, Agile methodology, and Azure DevOps.</a:t>
            </a:r>
          </a:p>
          <a:p>
            <a:pPr>
              <a:lnSpc>
                <a:spcPct val="100000"/>
              </a:lnSpc>
            </a:pPr>
            <a:r>
              <a:rPr lang="en-US" sz="2000" dirty="0"/>
              <a:t>Importance of topics of upcoming week: In the upcoming week we’ll focus on Software testing, DevOps, Cloud, and DBMS. By covering these topics, we’ll get foundational knowledge on all aspects which is very crucial for teamwork and successful project execution.</a:t>
            </a:r>
          </a:p>
          <a:p>
            <a:pPr>
              <a:lnSpc>
                <a:spcPct val="100000"/>
              </a:lnSpc>
            </a:pPr>
            <a:r>
              <a:rPr lang="en-US" sz="2000" dirty="0"/>
              <a:t>Connectivity of topics from current week: The topics from this week, such as Software Development Life Cycle is the basis while doing any project. Agile is an iterative process which is particularly relevant as our company uses it for smoother execution of projects. </a:t>
            </a:r>
          </a:p>
          <a:p>
            <a:pPr marL="457200" indent="-457200">
              <a:lnSpc>
                <a:spcPct val="100000"/>
              </a:lnSpc>
            </a:pPr>
            <a:endParaRPr lang="en-US" sz="20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My Motto: Stay healthy and happy :) </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descr="A cartoon flower with a face&#10;&#10;Description automatically generated">
            <a:extLst>
              <a:ext uri="{FF2B5EF4-FFF2-40B4-BE49-F238E27FC236}">
                <a16:creationId xmlns:a16="http://schemas.microsoft.com/office/drawing/2014/main" id="{E038D9F5-42F4-5F66-CB7E-3DF568CD44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6440" y="2091054"/>
            <a:ext cx="4141796" cy="3607965"/>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r>
              <a:rPr lang="en-US" sz="2000" dirty="0"/>
              <a:t>Key learning: Professionalism in workplace</a:t>
            </a:r>
          </a:p>
          <a:p>
            <a:r>
              <a:rPr lang="en-US" sz="2000" dirty="0"/>
              <a:t>Key takeaways: Being punctual, no funky hairstyles, no gossiping, dressing appropriately, effective communication, and so on.</a:t>
            </a:r>
          </a:p>
          <a:p>
            <a:r>
              <a:rPr lang="en-US" sz="2000" dirty="0"/>
              <a:t>How do I personally see this concept implemented in the Energy sector: Irrespective of the sector, being on time, wearing professional attire, and maintaining gossip-free environment is utmost important. </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descr="A poster of a person and person">
            <a:extLst>
              <a:ext uri="{FF2B5EF4-FFF2-40B4-BE49-F238E27FC236}">
                <a16:creationId xmlns:a16="http://schemas.microsoft.com/office/drawing/2014/main" id="{1B6B889A-7A99-4F39-2FC8-0EA603AFF823}"/>
              </a:ext>
            </a:extLst>
          </p:cNvPr>
          <p:cNvPicPr>
            <a:picLocks noChangeAspect="1"/>
          </p:cNvPicPr>
          <p:nvPr/>
        </p:nvPicPr>
        <p:blipFill rotWithShape="1">
          <a:blip r:embed="rId7" cstate="screen">
            <a:extLst>
              <a:ext uri="{28A0092B-C50C-407E-A947-70E740481C1C}">
                <a14:useLocalDpi xmlns:a14="http://schemas.microsoft.com/office/drawing/2010/main" val="0"/>
              </a:ext>
            </a:extLst>
          </a:blip>
          <a:srcRect l="5917" t="6808" r="5100" b="9558"/>
          <a:stretch/>
        </p:blipFill>
        <p:spPr>
          <a:xfrm>
            <a:off x="6749126" y="2390202"/>
            <a:ext cx="4654051" cy="3017821"/>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r>
              <a:rPr lang="en-US" sz="2000" dirty="0"/>
              <a:t>Key learning: Stakeholder Management</a:t>
            </a:r>
          </a:p>
          <a:p>
            <a:r>
              <a:rPr lang="en-US" sz="2000" dirty="0"/>
              <a:t>Key takeaways: How to identify, plan, and control stakeholder engagement</a:t>
            </a:r>
          </a:p>
          <a:p>
            <a:r>
              <a:rPr lang="en-US" sz="2000" dirty="0"/>
              <a:t>How do I personally see this concept implemented in the Energy sector: When company starts a new energy project, it has to deal with government bodies, clients,  environmentalists, and customers. Hence, stakeholder management is crucial in this sector. </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13" name="Picture 12" descr="A diagram of a stakeholder management&#10;&#10;Description automatically generated">
            <a:extLst>
              <a:ext uri="{FF2B5EF4-FFF2-40B4-BE49-F238E27FC236}">
                <a16:creationId xmlns:a16="http://schemas.microsoft.com/office/drawing/2014/main" id="{EA5DF7DD-39B2-E36E-8D83-6EF0CED5A06C}"/>
              </a:ext>
            </a:extLst>
          </p:cNvPr>
          <p:cNvPicPr>
            <a:picLocks noChangeAspect="1"/>
          </p:cNvPicPr>
          <p:nvPr/>
        </p:nvPicPr>
        <p:blipFill rotWithShape="1">
          <a:blip r:embed="rId7" cstate="screen">
            <a:extLst>
              <a:ext uri="{28A0092B-C50C-407E-A947-70E740481C1C}">
                <a14:useLocalDpi xmlns:a14="http://schemas.microsoft.com/office/drawing/2010/main" val="0"/>
              </a:ext>
            </a:extLst>
          </a:blip>
          <a:srcRect b="12017"/>
          <a:stretch/>
        </p:blipFill>
        <p:spPr>
          <a:xfrm>
            <a:off x="7284720" y="2114993"/>
            <a:ext cx="3891280" cy="3381567"/>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r>
              <a:rPr lang="en-US" sz="2000" dirty="0"/>
              <a:t>Key learning: Agile methodology and its types</a:t>
            </a:r>
          </a:p>
          <a:p>
            <a:r>
              <a:rPr lang="en-US" sz="2000" dirty="0"/>
              <a:t>Key takeaway: I learnt about various new terminologies such as epics, user stories, story points, velocity, retrospectives and so on.</a:t>
            </a:r>
          </a:p>
          <a:p>
            <a:r>
              <a:rPr lang="en-US" sz="2000" dirty="0"/>
              <a:t>How do I personally see this concept implemented in the Energy sector: Implementing Agile methodology in the energy sector can lead to more efficient project management and provides a better way to address any challenges that arise during projects. </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descr="A diagram of a process&#10;&#10;Description automatically generated">
            <a:extLst>
              <a:ext uri="{FF2B5EF4-FFF2-40B4-BE49-F238E27FC236}">
                <a16:creationId xmlns:a16="http://schemas.microsoft.com/office/drawing/2014/main" id="{F6CE4205-AFC3-0F70-D46D-D1226BEC2E63}"/>
              </a:ext>
            </a:extLst>
          </p:cNvPr>
          <p:cNvPicPr>
            <a:picLocks noChangeAspect="1"/>
          </p:cNvPicPr>
          <p:nvPr/>
        </p:nvPicPr>
        <p:blipFill rotWithShape="1">
          <a:blip r:embed="rId7" cstate="screen">
            <a:extLst>
              <a:ext uri="{28A0092B-C50C-407E-A947-70E740481C1C}">
                <a14:useLocalDpi xmlns:a14="http://schemas.microsoft.com/office/drawing/2010/main" val="0"/>
              </a:ext>
            </a:extLst>
          </a:blip>
          <a:srcRect b="10735"/>
          <a:stretch/>
        </p:blipFill>
        <p:spPr>
          <a:xfrm>
            <a:off x="6965956" y="2442179"/>
            <a:ext cx="4220392" cy="2913867"/>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r>
              <a:rPr lang="en-US" sz="2000" dirty="0"/>
              <a:t>Shell implementation of learning: Shell ensures professionalism across workplace by setting clear expectations for employee behavior including punctuality, dressing and grooming. </a:t>
            </a:r>
          </a:p>
          <a:p>
            <a:pPr marL="0" indent="0">
              <a:buNone/>
            </a:pPr>
            <a:endParaRPr lang="en-US" sz="2000" dirty="0"/>
          </a:p>
          <a:p>
            <a:pPr marL="0" indent="0">
              <a:buNone/>
            </a:pPr>
            <a:r>
              <a:rPr lang="en-US" sz="2000" dirty="0"/>
              <a:t>Shell benefits from this learning: With professionalism, Shell creates positive and productive work environment. </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descr="A group of people wearing red and black uniforms&#10;&#10;Description automatically generated">
            <a:extLst>
              <a:ext uri="{FF2B5EF4-FFF2-40B4-BE49-F238E27FC236}">
                <a16:creationId xmlns:a16="http://schemas.microsoft.com/office/drawing/2014/main" id="{FC21F9C7-09DC-C2C4-5FDF-6D18C2A3539E}"/>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700970" y="2563073"/>
            <a:ext cx="4750364" cy="2672080"/>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r>
              <a:rPr lang="en-US" sz="2000" dirty="0"/>
              <a:t>Shell implementation of learning: Shell implements stakeholder management by actively engaging with various stakeholders such as government bodies, local communities, environmentalists and clients. </a:t>
            </a:r>
          </a:p>
          <a:p>
            <a:pPr marL="0" indent="0">
              <a:buNone/>
            </a:pPr>
            <a:endParaRPr lang="en-US" sz="2000" dirty="0"/>
          </a:p>
          <a:p>
            <a:pPr marL="0" indent="0">
              <a:buNone/>
            </a:pPr>
            <a:r>
              <a:rPr lang="en-US" sz="2000" dirty="0"/>
              <a:t>Shell benefits from this learning: By using stakeholder management, Shell avoids conflicts and have smoother project execution. </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descr="A group of people looking at a piece of paper&#10;&#10;Description automatically generated">
            <a:extLst>
              <a:ext uri="{FF2B5EF4-FFF2-40B4-BE49-F238E27FC236}">
                <a16:creationId xmlns:a16="http://schemas.microsoft.com/office/drawing/2014/main" id="{89EFE2DB-2430-62E0-3B74-B63CE6E7C3E7}"/>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769832" y="2601808"/>
            <a:ext cx="4612639" cy="2594610"/>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2.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19964</TotalTime>
  <Words>867</Words>
  <Application>Microsoft Office PowerPoint</Application>
  <PresentationFormat>Widescreen</PresentationFormat>
  <Paragraphs>91</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Vadlamudi, Anvitha SBOBNG-PTIY/TAF10</cp:lastModifiedBy>
  <cp:revision>503</cp:revision>
  <dcterms:created xsi:type="dcterms:W3CDTF">2022-01-18T12:35:56Z</dcterms:created>
  <dcterms:modified xsi:type="dcterms:W3CDTF">2024-09-01T16:47:04Z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