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8" r:id="rId13"/>
    <p:sldId id="299" r:id="rId14"/>
    <p:sldId id="300" r:id="rId15"/>
    <p:sldId id="269" r:id="rId16"/>
    <p:sldId id="267" r:id="rId17"/>
    <p:sldId id="268" r:id="rId18"/>
    <p:sldId id="271" r:id="rId19"/>
    <p:sldId id="270" r:id="rId20"/>
    <p:sldId id="272" r:id="rId21"/>
    <p:sldId id="273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79" r:id="rId31"/>
    <p:sldId id="284" r:id="rId32"/>
    <p:sldId id="286" r:id="rId33"/>
    <p:sldId id="287" r:id="rId34"/>
    <p:sldId id="289" r:id="rId35"/>
    <p:sldId id="291" r:id="rId36"/>
    <p:sldId id="292" r:id="rId37"/>
    <p:sldId id="293" r:id="rId38"/>
    <p:sldId id="290" r:id="rId39"/>
    <p:sldId id="288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DD38-0800-45AD-9C13-9422FA6A5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E985B-8F70-420D-933E-2CC13F183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F57D-745C-4C80-BABD-62DF3349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B8D3-CFDC-4C26-B220-40B84D7F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A96A9-0CDB-44BA-9130-396B84DC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9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5487-1FCF-4D44-861B-F013A5BE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B6CDE-DA0A-4034-B843-3903480CD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11FF4-4B09-4835-985C-59D27AEC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6A52B-7C44-4FDB-93CB-20068CE3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D965-12F8-4B9D-9719-124848C3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1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3823E-0570-4192-9A7C-751E41149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C53F5-E43B-45CD-88A4-406213E06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729A-46B9-43B7-8B24-9F5C69DE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B7344-3C2A-412D-8DB0-B7FB532C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3EB45-8E65-437C-AE91-E6B41423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3B8-D69E-4961-8050-7D0DE04E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D389-EF25-4370-9B85-3ED9280C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0143-95BC-4514-BB3D-BCF61E55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8EAF-63B6-41D0-872F-8347959B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CCC59-4555-4A99-B6B2-BB2ED7A3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4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02F-B4FB-4806-836F-5B15EEB1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6165A-BCB8-4A0F-9C3F-16A93878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93837-C1B6-4D5E-A875-1FBC8B8D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3B69C-7E9D-42F0-ADDC-13380EE5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CF30-C925-41BF-A70A-FE176F61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BEEF-A7EA-4774-99DA-1C179751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C988-0C2B-40F7-AF52-9A948F3EE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A8C80-7681-4160-9756-010ADBE9E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F3EBC-1B5F-416E-8B95-D8F4912C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673C9-F06E-4F1A-A1E8-7213EE32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12479-C6F0-4A29-943D-4A94E664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74DF-48A3-4522-8D31-B1632D28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09BD6-55BA-41F8-AF04-43B4A6B6B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E5BB6-41F3-4C33-B107-9EF135B1F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D762E-3422-4039-8002-6F7C27B58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F1F0B-D481-4425-9851-4D31B5023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37E5F-B1D5-40DB-80B9-D1124E5C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3890D-A2B6-4D47-9CBC-6CB8D68C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7281B-0928-436D-B153-CB1AF7CA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71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7318-4201-4443-93F5-AC596462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63D0D-08B0-4DAA-871E-25C5551B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AE6C9-6AA9-4058-B85B-6486FDF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E99FC-B979-42A3-BEA0-BE16A1C3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1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72749-70AC-48C7-B5AE-A96AD6B2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5FA1E-7751-4ADF-8DB7-00BA07F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ED9D9-29FA-407E-BA36-2393665F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2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15C3-0A99-4DE8-B4B4-4115825C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5357-D0F8-4C41-BA41-5DD66763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4DF90-306A-4845-9FC9-50CA9A98A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6AC37-6157-4E9A-B7C6-1003D348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8D16A-C31D-42C2-BC04-27E439AA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F1B4D-3431-4635-A20C-C8B2D81D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42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9F6A-1712-4DF8-B308-5B960737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DD8FE-CD35-4DF4-B1E5-5AFDF1CC2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26FC8-4E88-462F-A162-DE9E9CD01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88125-9306-4DC7-ABBC-39F8194E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89224-692B-4652-8908-EDF799F4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CF2BB-4C26-4437-8A8F-3AF25262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6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78036-D2B7-4C00-8BF6-8AF7A134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8E74-8B8C-4BA2-A3FD-0F007069E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E1B1-379D-4374-8EDE-33BBBCBD0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754C-4370-4621-9D47-182DEC24FB63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892C9-B1C6-428D-85AB-235BC90B9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6772-1A68-49B0-B8AB-2C2B5B3E8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41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7DED-1064-4619-ACFD-B9DF6AF8F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5791"/>
            <a:ext cx="9144000" cy="2387600"/>
          </a:xfrm>
        </p:spPr>
        <p:txBody>
          <a:bodyPr>
            <a:normAutofit/>
          </a:bodyPr>
          <a:lstStyle/>
          <a:p>
            <a:r>
              <a:rPr lang="en-IN" sz="4800" u="sng" dirty="0"/>
              <a:t>INTRUSION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6274-B364-421B-AC8C-A92C85E8D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2205"/>
            <a:ext cx="9144000" cy="1655762"/>
          </a:xfrm>
        </p:spPr>
        <p:txBody>
          <a:bodyPr/>
          <a:lstStyle/>
          <a:p>
            <a:r>
              <a:rPr lang="en-IN" dirty="0"/>
              <a:t>USING MACHINE LEARNING MODELS</a:t>
            </a:r>
          </a:p>
        </p:txBody>
      </p:sp>
      <p:pic>
        <p:nvPicPr>
          <p:cNvPr id="1026" name="Picture 2" descr="Maulana Azad National Institute of Technology - Wikipedia">
            <a:extLst>
              <a:ext uri="{FF2B5EF4-FFF2-40B4-BE49-F238E27FC236}">
                <a16:creationId xmlns:a16="http://schemas.microsoft.com/office/drawing/2014/main" id="{11CA17CC-5F49-41AA-81D1-2B071902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33619"/>
            <a:ext cx="2095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AEDF23-282B-4093-90D9-BFD128D0674B}"/>
              </a:ext>
            </a:extLst>
          </p:cNvPr>
          <p:cNvSpPr txBox="1"/>
          <p:nvPr/>
        </p:nvSpPr>
        <p:spPr>
          <a:xfrm>
            <a:off x="6096000" y="5257800"/>
            <a:ext cx="595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ARPIT CHACHANE 				171112019</a:t>
            </a:r>
          </a:p>
          <a:p>
            <a:r>
              <a:rPr lang="en-IN" dirty="0"/>
              <a:t>ANANYA SHRIVASTAVA 			171112032</a:t>
            </a:r>
          </a:p>
          <a:p>
            <a:r>
              <a:rPr lang="en-IN" dirty="0"/>
              <a:t>ANUJ SHRIVASTAV 				171112033</a:t>
            </a:r>
          </a:p>
          <a:p>
            <a:r>
              <a:rPr lang="en-IN" dirty="0"/>
              <a:t>BHAVESH LOHAR 				171112044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0A972-3749-4915-8908-1D21EA8BE273}"/>
              </a:ext>
            </a:extLst>
          </p:cNvPr>
          <p:cNvSpPr txBox="1"/>
          <p:nvPr/>
        </p:nvSpPr>
        <p:spPr>
          <a:xfrm>
            <a:off x="4916556" y="2697555"/>
            <a:ext cx="5751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MINOR PROJECT </a:t>
            </a:r>
          </a:p>
          <a:p>
            <a:r>
              <a:rPr lang="en-I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557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F2BA-C3FA-4EE7-B7C7-C0105C9D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for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ECEC-1EAF-4B71-9738-C5B1EC8F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Classical dataset for IDS which is readily available and widely used is  KDD Cup -1999 dataset.</a:t>
            </a:r>
          </a:p>
          <a:p>
            <a:pPr>
              <a:lnSpc>
                <a:spcPct val="150000"/>
              </a:lnSpc>
            </a:pPr>
            <a:r>
              <a:rPr lang="en-IN" dirty="0"/>
              <a:t>Since the competition, the dataset is being used as the primary dataset for almost every IDS</a:t>
            </a:r>
          </a:p>
          <a:p>
            <a:pPr>
              <a:lnSpc>
                <a:spcPct val="150000"/>
              </a:lnSpc>
            </a:pPr>
            <a:r>
              <a:rPr lang="en-IN" dirty="0"/>
              <a:t>The dataset is being acquired by Kaggle website which is a repository for all data science related stuff.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60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1026" name="Picture 2" descr="The feature in KDD Cup'99 dataset [2]. | Download Table">
            <a:extLst>
              <a:ext uri="{FF2B5EF4-FFF2-40B4-BE49-F238E27FC236}">
                <a16:creationId xmlns:a16="http://schemas.microsoft.com/office/drawing/2014/main" id="{7CCCEA04-A404-4460-BA13-0F284DFA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75" y="1690688"/>
            <a:ext cx="68294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0C1153-8F4F-40F4-AADB-3B0EA6C122B1}"/>
              </a:ext>
            </a:extLst>
          </p:cNvPr>
          <p:cNvSpPr txBox="1"/>
          <p:nvPr/>
        </p:nvSpPr>
        <p:spPr>
          <a:xfrm>
            <a:off x="8756375" y="2955235"/>
            <a:ext cx="2975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42 features in total</a:t>
            </a:r>
          </a:p>
          <a:p>
            <a:endParaRPr lang="en-IN" sz="2400" b="1" dirty="0"/>
          </a:p>
          <a:p>
            <a:r>
              <a:rPr lang="en-IN" sz="2400" b="1" dirty="0"/>
              <a:t>Including output label</a:t>
            </a:r>
          </a:p>
        </p:txBody>
      </p:sp>
    </p:spTree>
    <p:extLst>
      <p:ext uri="{BB962C8B-B14F-4D97-AF65-F5344CB8AC3E}">
        <p14:creationId xmlns:p14="http://schemas.microsoft.com/office/powerpoint/2010/main" val="397893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BD348-A696-4A9D-87B0-089F20AA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59" y="1869813"/>
            <a:ext cx="10796278" cy="44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0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0DA99-AD21-4537-AA16-88FDBB16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51" y="1674199"/>
            <a:ext cx="8477179" cy="51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6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FCC33-8C43-40FE-9E85-337F7949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7" y="1690688"/>
            <a:ext cx="11688525" cy="45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6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6320-BA02-4217-BF48-28B6B274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Do we need to know what each of the features in this dataset actually mean?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We’ll wait till we get to building the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85083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100F-1461-47AA-A44F-0ECDF4FA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Types of attacks : The output we want to 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0897-D347-4358-B5CD-D0FB212C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 Denial of Service (dos): Attacker tries to prevent legitimate users from using a service.</a:t>
            </a:r>
          </a:p>
          <a:p>
            <a:endParaRPr lang="en-IN" dirty="0"/>
          </a:p>
          <a:p>
            <a:r>
              <a:rPr lang="en-IN" dirty="0"/>
              <a:t> Remote to Local (r2l): Attacker does not have an account on the victim machine, hence tries to gain access.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User to Root (u2r): Attacker has local access to the victim machine and tries to gain super user privileges.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Probe: Attacker tries to gain information about the target host.</a:t>
            </a:r>
          </a:p>
        </p:txBody>
      </p:sp>
    </p:spTree>
    <p:extLst>
      <p:ext uri="{BB962C8B-B14F-4D97-AF65-F5344CB8AC3E}">
        <p14:creationId xmlns:p14="http://schemas.microsoft.com/office/powerpoint/2010/main" val="293514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59E2-2D67-4445-9016-12E1502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E368-5CD8-42BB-B660-3B0EE2BA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5028"/>
            <a:ext cx="10515600" cy="571017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What should we predict ?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an attack or not (Binary classification)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an attack or not. If there is an attack, predict the </a:t>
            </a:r>
            <a:r>
              <a:rPr lang="en-IN" dirty="0">
                <a:solidFill>
                  <a:schemeClr val="accent2"/>
                </a:solidFill>
              </a:rPr>
              <a:t>type</a:t>
            </a:r>
            <a:r>
              <a:rPr lang="en-IN" dirty="0"/>
              <a:t> of attack as well (Multi class classification. Here 4+1=5 class classification)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an attack or not. If there is an attack, predict the </a:t>
            </a:r>
            <a:r>
              <a:rPr lang="en-IN" dirty="0">
                <a:solidFill>
                  <a:schemeClr val="accent2"/>
                </a:solidFill>
              </a:rPr>
              <a:t>subtype </a:t>
            </a:r>
            <a:r>
              <a:rPr lang="en-IN" dirty="0"/>
              <a:t>of attack as well (Multi class classification. Here 39+1=40 class classification)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3000" dirty="0">
                <a:solidFill>
                  <a:srgbClr val="C00000"/>
                </a:solidFill>
              </a:rPr>
              <a:t>That depends on what we want from our model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3000" dirty="0">
                <a:solidFill>
                  <a:srgbClr val="C00000"/>
                </a:solidFill>
              </a:rPr>
              <a:t>As the classes to predict increase, the amount of data that we require will also increase</a:t>
            </a:r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1811AE-80C0-4186-85F5-B4904268FA54}"/>
              </a:ext>
            </a:extLst>
          </p:cNvPr>
          <p:cNvCxnSpPr/>
          <p:nvPr/>
        </p:nvCxnSpPr>
        <p:spPr>
          <a:xfrm flipH="1">
            <a:off x="8852452" y="1253331"/>
            <a:ext cx="569844" cy="82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1FC840-6033-4DE4-B472-45AD378FBCEB}"/>
              </a:ext>
            </a:extLst>
          </p:cNvPr>
          <p:cNvSpPr txBox="1"/>
          <p:nvPr/>
        </p:nvSpPr>
        <p:spPr>
          <a:xfrm>
            <a:off x="7898296" y="775028"/>
            <a:ext cx="398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have performed 5-class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32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A64-236B-44D7-BBD9-56375BE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2 completed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0728-DD41-4E78-8CAE-754A9DBD3B90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A8519-F0D5-41D6-BE6F-3E6B2F5EF3C9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0CB1F-4792-4F3C-842C-D528A2F2F552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E2DDC-D091-4257-8735-72B1D96247D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C6F9A-5615-4C18-8F07-6BAF49334AAF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your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ECFD9-5B70-4BD1-A755-9BEE794231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74296-3A71-4492-B793-F2915B5CCAB7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50EBF-73D6-4298-9277-794BFEDBAE24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0FFA10-27A0-406B-9A62-77D0320C3578}"/>
              </a:ext>
            </a:extLst>
          </p:cNvPr>
          <p:cNvCxnSpPr/>
          <p:nvPr/>
        </p:nvCxnSpPr>
        <p:spPr>
          <a:xfrm flipV="1">
            <a:off x="9455426" y="3760298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52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1BDE-9780-433C-9359-D52342D7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IN" dirty="0"/>
              <a:t>Is our dataset ready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6F25-7A6C-4292-9682-75D6B907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Let’s have a look at out dataset once again</a:t>
            </a:r>
          </a:p>
        </p:txBody>
      </p:sp>
    </p:spTree>
    <p:extLst>
      <p:ext uri="{BB962C8B-B14F-4D97-AF65-F5344CB8AC3E}">
        <p14:creationId xmlns:p14="http://schemas.microsoft.com/office/powerpoint/2010/main" val="213242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07CB-6873-41D0-A566-203076CB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Intrusion Detection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A377-FC1D-48DC-948F-6C0B7F21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Let’s break it 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53A8C-A83D-4D1F-9D4D-06A5779AA98A}"/>
              </a:ext>
            </a:extLst>
          </p:cNvPr>
          <p:cNvSpPr txBox="1"/>
          <p:nvPr/>
        </p:nvSpPr>
        <p:spPr>
          <a:xfrm>
            <a:off x="1007165" y="2928730"/>
            <a:ext cx="272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INTRUSION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F3A37-1C49-47F3-A271-037BF0CA9B7F}"/>
              </a:ext>
            </a:extLst>
          </p:cNvPr>
          <p:cNvSpPr txBox="1"/>
          <p:nvPr/>
        </p:nvSpPr>
        <p:spPr>
          <a:xfrm>
            <a:off x="4842012" y="2928729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CDC50-931E-4A3E-8B2B-0876E3945C97}"/>
              </a:ext>
            </a:extLst>
          </p:cNvPr>
          <p:cNvSpPr txBox="1"/>
          <p:nvPr/>
        </p:nvSpPr>
        <p:spPr>
          <a:xfrm>
            <a:off x="9117496" y="2928729"/>
            <a:ext cx="385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2A4F6-45E0-422A-8ED8-CB851C382287}"/>
              </a:ext>
            </a:extLst>
          </p:cNvPr>
          <p:cNvSpPr txBox="1"/>
          <p:nvPr/>
        </p:nvSpPr>
        <p:spPr>
          <a:xfrm>
            <a:off x="3541641" y="2928729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16FE-2A06-41F5-99E4-8524BF14103A}"/>
              </a:ext>
            </a:extLst>
          </p:cNvPr>
          <p:cNvSpPr txBox="1"/>
          <p:nvPr/>
        </p:nvSpPr>
        <p:spPr>
          <a:xfrm>
            <a:off x="7817125" y="2928729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E76BC-1DB5-4F21-97F5-3D2448D3D446}"/>
              </a:ext>
            </a:extLst>
          </p:cNvPr>
          <p:cNvCxnSpPr/>
          <p:nvPr/>
        </p:nvCxnSpPr>
        <p:spPr>
          <a:xfrm>
            <a:off x="1696278" y="3429000"/>
            <a:ext cx="0" cy="12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5B62EC-A071-4500-9DA9-2CF912AC7416}"/>
              </a:ext>
            </a:extLst>
          </p:cNvPr>
          <p:cNvCxnSpPr/>
          <p:nvPr/>
        </p:nvCxnSpPr>
        <p:spPr>
          <a:xfrm>
            <a:off x="5678556" y="3429000"/>
            <a:ext cx="0" cy="12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FB8891-A0D4-4D42-AC1A-30E28601C725}"/>
              </a:ext>
            </a:extLst>
          </p:cNvPr>
          <p:cNvCxnSpPr/>
          <p:nvPr/>
        </p:nvCxnSpPr>
        <p:spPr>
          <a:xfrm>
            <a:off x="9733722" y="3429000"/>
            <a:ext cx="0" cy="12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9B94DE-B958-4AA8-A69B-CBE4B7465D18}"/>
              </a:ext>
            </a:extLst>
          </p:cNvPr>
          <p:cNvSpPr txBox="1"/>
          <p:nvPr/>
        </p:nvSpPr>
        <p:spPr>
          <a:xfrm>
            <a:off x="344557" y="5009322"/>
            <a:ext cx="319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Any malicious activity or an attack in the network or a computer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0AB45-8A6D-405B-915D-B63BB82EA27F}"/>
              </a:ext>
            </a:extLst>
          </p:cNvPr>
          <p:cNvSpPr txBox="1"/>
          <p:nvPr/>
        </p:nvSpPr>
        <p:spPr>
          <a:xfrm>
            <a:off x="4080014" y="5009322"/>
            <a:ext cx="3197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An activity of detecting the attacks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3D9D6-EB20-4B01-AF15-D53E683D6FCE}"/>
              </a:ext>
            </a:extLst>
          </p:cNvPr>
          <p:cNvSpPr txBox="1"/>
          <p:nvPr/>
        </p:nvSpPr>
        <p:spPr>
          <a:xfrm>
            <a:off x="8194812" y="5009321"/>
            <a:ext cx="319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 system or a software that enables us to perform Intrusion Detection</a:t>
            </a:r>
          </a:p>
        </p:txBody>
      </p:sp>
    </p:spTree>
    <p:extLst>
      <p:ext uri="{BB962C8B-B14F-4D97-AF65-F5344CB8AC3E}">
        <p14:creationId xmlns:p14="http://schemas.microsoft.com/office/powerpoint/2010/main" val="142402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1BDE-9780-433C-9359-D52342D7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IN" dirty="0"/>
              <a:t>Is our dataset ready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6F25-7A6C-4292-9682-75D6B907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Computers don’t understand text</a:t>
            </a:r>
          </a:p>
          <a:p>
            <a:pPr marL="0" indent="0">
              <a:buNone/>
            </a:pPr>
            <a:r>
              <a:rPr lang="en-IN" dirty="0"/>
              <a:t>We need to come up with something that will convert text to numeric data </a:t>
            </a:r>
          </a:p>
        </p:txBody>
      </p:sp>
    </p:spTree>
    <p:extLst>
      <p:ext uri="{BB962C8B-B14F-4D97-AF65-F5344CB8AC3E}">
        <p14:creationId xmlns:p14="http://schemas.microsoft.com/office/powerpoint/2010/main" val="319666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5788-5081-4BEC-8106-83EDA445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 the numeric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7299-A7B0-4693-AA9E-7F88EA66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3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Not all numeric data are in the same scale. </a:t>
            </a:r>
          </a:p>
          <a:p>
            <a:pPr>
              <a:lnSpc>
                <a:spcPct val="150000"/>
              </a:lnSpc>
            </a:pPr>
            <a:r>
              <a:rPr lang="en-IN" dirty="0"/>
              <a:t>For e.g. mean value of duration is around 54 and mean value of </a:t>
            </a:r>
            <a:r>
              <a:rPr lang="en-IN" dirty="0" err="1"/>
              <a:t>src_bytes</a:t>
            </a:r>
            <a:r>
              <a:rPr lang="en-IN" dirty="0"/>
              <a:t> is around 17644</a:t>
            </a:r>
          </a:p>
          <a:p>
            <a:pPr>
              <a:lnSpc>
                <a:spcPct val="150000"/>
              </a:lnSpc>
            </a:pPr>
            <a:r>
              <a:rPr lang="en-IN" dirty="0"/>
              <a:t>The reason this is an important step is because (a) most model works when data is standardized and (b) data will become unit invariant</a:t>
            </a:r>
          </a:p>
          <a:p>
            <a:pPr>
              <a:lnSpc>
                <a:spcPct val="150000"/>
              </a:lnSpc>
            </a:pPr>
            <a:r>
              <a:rPr lang="en-IN" dirty="0"/>
              <a:t>We need to bring all the numeric data into same scale. We’ll standardize the data so that the mean is 0 and standard deviation is 1 for each of the numeric features.</a:t>
            </a:r>
          </a:p>
        </p:txBody>
      </p:sp>
    </p:spTree>
    <p:extLst>
      <p:ext uri="{BB962C8B-B14F-4D97-AF65-F5344CB8AC3E}">
        <p14:creationId xmlns:p14="http://schemas.microsoft.com/office/powerpoint/2010/main" val="6674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A64-236B-44D7-BBD9-56375BE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Now after we have standardized and encoded the data, we have completed the stage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0728-DD41-4E78-8CAE-754A9DBD3B90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A8519-F0D5-41D6-BE6F-3E6B2F5EF3C9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0CB1F-4792-4F3C-842C-D528A2F2F552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E2DDC-D091-4257-8735-72B1D96247D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C6F9A-5615-4C18-8F07-6BAF49334AAF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the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ECFD9-5B70-4BD1-A755-9BEE794231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74296-3A71-4492-B793-F2915B5CCAB7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50EBF-73D6-4298-9277-794BFEDBAE24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0FFA10-27A0-406B-9A62-77D0320C3578}"/>
              </a:ext>
            </a:extLst>
          </p:cNvPr>
          <p:cNvCxnSpPr/>
          <p:nvPr/>
        </p:nvCxnSpPr>
        <p:spPr>
          <a:xfrm flipV="1">
            <a:off x="9455426" y="3760298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32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E838-FAE3-4485-BA30-1A76CCAE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Applying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F33E-8319-41E6-A616-02C62797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have implemented 4 machine learning models in this project:</a:t>
            </a:r>
          </a:p>
          <a:p>
            <a:pPr marL="514350" indent="-514350">
              <a:buAutoNum type="arabicParenR"/>
            </a:pPr>
            <a:r>
              <a:rPr lang="en-IN" dirty="0"/>
              <a:t>K- nearest neighbour</a:t>
            </a:r>
          </a:p>
          <a:p>
            <a:pPr marL="514350" indent="-514350">
              <a:buAutoNum type="arabicParenR"/>
            </a:pPr>
            <a:r>
              <a:rPr lang="en-IN" dirty="0"/>
              <a:t>Naïve Bayes classifier</a:t>
            </a:r>
          </a:p>
          <a:p>
            <a:pPr marL="514350" indent="-514350">
              <a:buAutoNum type="arabicParenR"/>
            </a:pPr>
            <a:r>
              <a:rPr lang="en-IN" dirty="0"/>
              <a:t>Logistic regression </a:t>
            </a:r>
          </a:p>
          <a:p>
            <a:pPr marL="514350" indent="-514350">
              <a:buAutoNum type="arabicParenR"/>
            </a:pPr>
            <a:r>
              <a:rPr lang="en-IN" dirty="0"/>
              <a:t>Decision tree classifier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r>
              <a:rPr lang="en-IN" dirty="0"/>
              <a:t>And the results of these models are then compared.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608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AD10-C612-4855-A954-070C08F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K-nearest neighbour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5D34-2C32-4A55-AE84-5EEAD7F8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2729" cy="456110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Simple model based on the principle that if two objects are close (here geometrically) , there are similar. </a:t>
            </a:r>
          </a:p>
          <a:p>
            <a:endParaRPr lang="en-IN" dirty="0"/>
          </a:p>
          <a:p>
            <a:r>
              <a:rPr lang="en-IN" dirty="0"/>
              <a:t>Given a new data point for which we want to find the output, we find points that are distance-wise close to the concerned point. </a:t>
            </a:r>
          </a:p>
          <a:p>
            <a:endParaRPr lang="en-IN" dirty="0"/>
          </a:p>
          <a:p>
            <a:r>
              <a:rPr lang="en-IN" dirty="0"/>
              <a:t>Whatever is the class label for </a:t>
            </a:r>
            <a:r>
              <a:rPr lang="en-IN" dirty="0">
                <a:solidFill>
                  <a:srgbClr val="FF0000"/>
                </a:solidFill>
              </a:rPr>
              <a:t>majority</a:t>
            </a:r>
            <a:r>
              <a:rPr lang="en-IN" dirty="0"/>
              <a:t> of points in that neighbourhood, that would be the class label for our new data point.</a:t>
            </a:r>
          </a:p>
          <a:p>
            <a:endParaRPr lang="en-IN" dirty="0"/>
          </a:p>
          <a:p>
            <a:r>
              <a:rPr lang="en-IN" dirty="0"/>
              <a:t>K value decides how many points should we take for neighbourhood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837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AD10-C612-4855-A954-070C08F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K-nearest neighbour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5D34-2C32-4A55-AE84-5EEAD7F8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21677" y="1825624"/>
            <a:ext cx="12288261" cy="620512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K Nearest Neighbor | KNN Algorithm | KNN in Python &amp; R">
            <a:extLst>
              <a:ext uri="{FF2B5EF4-FFF2-40B4-BE49-F238E27FC236}">
                <a16:creationId xmlns:a16="http://schemas.microsoft.com/office/drawing/2014/main" id="{570D5A78-D0D1-4799-A07D-C51C262A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7" y="1938338"/>
            <a:ext cx="9711772" cy="425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F904FA-4230-43DA-BC36-776363833826}"/>
              </a:ext>
            </a:extLst>
          </p:cNvPr>
          <p:cNvSpPr txBox="1"/>
          <p:nvPr/>
        </p:nvSpPr>
        <p:spPr>
          <a:xfrm>
            <a:off x="5936566" y="1690688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Here K = 3</a:t>
            </a:r>
          </a:p>
        </p:txBody>
      </p:sp>
    </p:spTree>
    <p:extLst>
      <p:ext uri="{BB962C8B-B14F-4D97-AF65-F5344CB8AC3E}">
        <p14:creationId xmlns:p14="http://schemas.microsoft.com/office/powerpoint/2010/main" val="1714880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ADB2-C9AC-4D78-8662-786F0F38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3641-573C-4A66-9B32-B205BA4E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It consists of calculating three things:</a:t>
            </a:r>
          </a:p>
          <a:p>
            <a:endParaRPr lang="en-IN" sz="2400" dirty="0"/>
          </a:p>
          <a:p>
            <a:r>
              <a:rPr lang="en-IN" sz="2400" dirty="0"/>
              <a:t>1) Prior probabilities (Train stage)</a:t>
            </a:r>
          </a:p>
          <a:p>
            <a:endParaRPr lang="en-IN" sz="2400" dirty="0"/>
          </a:p>
          <a:p>
            <a:r>
              <a:rPr lang="en-IN" sz="2400" dirty="0"/>
              <a:t>2) Likelihood probabilities (Train stage)</a:t>
            </a:r>
          </a:p>
          <a:p>
            <a:endParaRPr lang="en-IN" sz="2400" dirty="0"/>
          </a:p>
          <a:p>
            <a:r>
              <a:rPr lang="en-IN" sz="2400" dirty="0"/>
              <a:t>3) Posterior probabilities (Test stage)</a:t>
            </a:r>
          </a:p>
        </p:txBody>
      </p:sp>
    </p:spTree>
    <p:extLst>
      <p:ext uri="{BB962C8B-B14F-4D97-AF65-F5344CB8AC3E}">
        <p14:creationId xmlns:p14="http://schemas.microsoft.com/office/powerpoint/2010/main" val="2391281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6BF-8C0A-47AE-91B9-ED6654B7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E7ED-EB1D-4753-9A41-FF261051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5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baseline="30000" dirty="0">
                <a:solidFill>
                  <a:srgbClr val="FF0000"/>
                </a:solidFill>
              </a:rPr>
              <a:t>st</a:t>
            </a:r>
            <a:r>
              <a:rPr lang="en-IN" dirty="0">
                <a:solidFill>
                  <a:srgbClr val="FF0000"/>
                </a:solidFill>
              </a:rPr>
              <a:t> step : Prior probability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Calculate number of points belonging to each of the classes and then divide with total number of points in the dataset to get respective probabilities of each class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i.e. calculate P(y=c</a:t>
            </a:r>
            <a:r>
              <a:rPr lang="en-IN" baseline="-25000" dirty="0"/>
              <a:t>1</a:t>
            </a:r>
            <a:r>
              <a:rPr lang="en-IN" dirty="0"/>
              <a:t>) , P(y=c</a:t>
            </a:r>
            <a:r>
              <a:rPr lang="en-IN" baseline="-25000" dirty="0"/>
              <a:t>2</a:t>
            </a:r>
            <a:r>
              <a:rPr lang="en-IN" dirty="0"/>
              <a:t>) ,…., P(y=c</a:t>
            </a:r>
            <a:r>
              <a:rPr lang="en-IN" baseline="-25000" dirty="0"/>
              <a:t>k</a:t>
            </a:r>
            <a:r>
              <a:rPr lang="en-IN" dirty="0"/>
              <a:t>) if there are k classes</a:t>
            </a:r>
            <a:r>
              <a:rPr lang="en-IN" baseline="30000" dirty="0"/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07143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6BF-8C0A-47AE-91B9-ED6654B7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E7ED-EB1D-4753-9A41-FF261051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5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baseline="30000" dirty="0">
                <a:solidFill>
                  <a:srgbClr val="FF0000"/>
                </a:solidFill>
              </a:rPr>
              <a:t>nd</a:t>
            </a:r>
            <a:r>
              <a:rPr lang="en-IN" dirty="0">
                <a:solidFill>
                  <a:srgbClr val="FF0000"/>
                </a:solidFill>
              </a:rPr>
              <a:t>  step : Likelihood probabilities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94043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6BF-8C0A-47AE-91B9-ED6654B7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E7ED-EB1D-4753-9A41-FF261051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5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3</a:t>
            </a:r>
            <a:r>
              <a:rPr lang="en-IN" baseline="30000" dirty="0">
                <a:solidFill>
                  <a:srgbClr val="FF0000"/>
                </a:solidFill>
              </a:rPr>
              <a:t>rd</a:t>
            </a:r>
            <a:r>
              <a:rPr lang="en-IN" dirty="0">
                <a:solidFill>
                  <a:srgbClr val="FF0000"/>
                </a:solidFill>
              </a:rPr>
              <a:t>  step : Posterior probabilities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5745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A54E-4686-468B-8294-F50CA079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IDS vs Firewall : A common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06C3-5FEA-4791-8CAA-89530C67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3764"/>
            <a:ext cx="10515600" cy="4351338"/>
          </a:xfrm>
        </p:spPr>
        <p:txBody>
          <a:bodyPr/>
          <a:lstStyle/>
          <a:p>
            <a:r>
              <a:rPr lang="en-IN" dirty="0"/>
              <a:t>Firewall uses a static set of rules to permit or deny network connections. It  detects intrusions from </a:t>
            </a:r>
            <a:r>
              <a:rPr lang="en-IN" dirty="0">
                <a:solidFill>
                  <a:srgbClr val="FF0000"/>
                </a:solidFill>
              </a:rPr>
              <a:t>outside the network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On the other hand, IDS can detect intrusions from the </a:t>
            </a:r>
            <a:r>
              <a:rPr lang="en-IN" dirty="0">
                <a:solidFill>
                  <a:srgbClr val="FF0000"/>
                </a:solidFill>
              </a:rPr>
              <a:t>within the network</a:t>
            </a:r>
            <a:r>
              <a:rPr lang="en-IN" dirty="0"/>
              <a:t> as well.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573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AD10-C612-4855-A954-070C08F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5D34-2C32-4A55-AE84-5EEAD7F8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2729" cy="4561107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005EB-9D67-4051-B8FB-B374279A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4021"/>
            <a:ext cx="5845624" cy="56139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A01BBD-11A6-4262-9B8E-FE899A56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6" y="3278430"/>
            <a:ext cx="6599917" cy="1275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8EFC57-0E6D-49A6-A236-A581FD45F8F9}"/>
              </a:ext>
            </a:extLst>
          </p:cNvPr>
          <p:cNvSpPr txBox="1"/>
          <p:nvPr/>
        </p:nvSpPr>
        <p:spPr>
          <a:xfrm>
            <a:off x="520504" y="2152357"/>
            <a:ext cx="5767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 this we have to find a plane that minimizes the logistic loss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71CB55-FA1E-429D-964C-B0A882ADFE14}"/>
              </a:ext>
            </a:extLst>
          </p:cNvPr>
          <p:cNvSpPr/>
          <p:nvPr/>
        </p:nvSpPr>
        <p:spPr>
          <a:xfrm>
            <a:off x="2841674" y="3278430"/>
            <a:ext cx="3559126" cy="9700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576E28-A54B-4110-803D-431F068F8078}"/>
              </a:ext>
            </a:extLst>
          </p:cNvPr>
          <p:cNvCxnSpPr/>
          <p:nvPr/>
        </p:nvCxnSpPr>
        <p:spPr>
          <a:xfrm flipV="1">
            <a:off x="2743200" y="4248443"/>
            <a:ext cx="1308295" cy="116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7161FD-8D16-49E9-972E-2AAD9635AB83}"/>
              </a:ext>
            </a:extLst>
          </p:cNvPr>
          <p:cNvSpPr txBox="1"/>
          <p:nvPr/>
        </p:nvSpPr>
        <p:spPr>
          <a:xfrm>
            <a:off x="1167618" y="5550998"/>
            <a:ext cx="2546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Logistic loss</a:t>
            </a:r>
          </a:p>
        </p:txBody>
      </p:sp>
    </p:spTree>
    <p:extLst>
      <p:ext uri="{BB962C8B-B14F-4D97-AF65-F5344CB8AC3E}">
        <p14:creationId xmlns:p14="http://schemas.microsoft.com/office/powerpoint/2010/main" val="2582340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F6418-FFB2-4D56-87E0-A18D102A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62" y="2348047"/>
            <a:ext cx="8667738" cy="33064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63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Let’s first talk about entropy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Take a ball from </a:t>
            </a:r>
          </a:p>
          <a:p>
            <a:pPr marL="0" indent="0">
              <a:buNone/>
            </a:pPr>
            <a:r>
              <a:rPr lang="en-IN" dirty="0"/>
              <a:t>each of the boxes</a:t>
            </a:r>
          </a:p>
          <a:p>
            <a:pPr marL="0" indent="0">
              <a:buNone/>
            </a:pPr>
            <a:r>
              <a:rPr lang="en-IN" dirty="0"/>
              <a:t>and guess the colour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1908B-C5B4-4D83-AFDE-3E43C7A43B46}"/>
              </a:ext>
            </a:extLst>
          </p:cNvPr>
          <p:cNvSpPr txBox="1"/>
          <p:nvPr/>
        </p:nvSpPr>
        <p:spPr>
          <a:xfrm>
            <a:off x="6096000" y="1321355"/>
            <a:ext cx="189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Most likely blue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EC1C69-191F-4281-B494-C40D2DB54163}"/>
              </a:ext>
            </a:extLst>
          </p:cNvPr>
          <p:cNvCxnSpPr>
            <a:stCxn id="5" idx="1"/>
          </p:cNvCxnSpPr>
          <p:nvPr/>
        </p:nvCxnSpPr>
        <p:spPr>
          <a:xfrm flipH="1">
            <a:off x="5472332" y="1736854"/>
            <a:ext cx="623668" cy="73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ECBE6F-6A49-4577-85F9-76CD42C8EB2C}"/>
              </a:ext>
            </a:extLst>
          </p:cNvPr>
          <p:cNvSpPr txBox="1"/>
          <p:nvPr/>
        </p:nvSpPr>
        <p:spPr>
          <a:xfrm>
            <a:off x="9509760" y="1321355"/>
            <a:ext cx="226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Difficult to guess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A67FFE-605E-4061-A8F2-89B87F2E591A}"/>
              </a:ext>
            </a:extLst>
          </p:cNvPr>
          <p:cNvCxnSpPr/>
          <p:nvPr/>
        </p:nvCxnSpPr>
        <p:spPr>
          <a:xfrm flipH="1">
            <a:off x="9608234" y="1783020"/>
            <a:ext cx="140677" cy="66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E4CF47-6A62-4ED3-907E-78C6DF4716EC}"/>
              </a:ext>
            </a:extLst>
          </p:cNvPr>
          <p:cNvSpPr txBox="1"/>
          <p:nvPr/>
        </p:nvSpPr>
        <p:spPr>
          <a:xfrm>
            <a:off x="2755669" y="6176564"/>
            <a:ext cx="771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Because Box 1 has less randomness i.e. less entropy</a:t>
            </a:r>
          </a:p>
        </p:txBody>
      </p:sp>
    </p:spTree>
    <p:extLst>
      <p:ext uri="{BB962C8B-B14F-4D97-AF65-F5344CB8AC3E}">
        <p14:creationId xmlns:p14="http://schemas.microsoft.com/office/powerpoint/2010/main" val="402793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2A661-3D71-48B2-AE15-39FE1F5A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82" y="3920157"/>
            <a:ext cx="4626044" cy="13507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66" y="1587086"/>
            <a:ext cx="10515600" cy="49594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 decision tree would split the data using features in such a way that at each split randomness of data keeps on decreasing.</a:t>
            </a:r>
          </a:p>
          <a:p>
            <a:pPr>
              <a:lnSpc>
                <a:spcPct val="150000"/>
              </a:lnSpc>
            </a:pPr>
            <a:r>
              <a:rPr lang="en-IN" dirty="0"/>
              <a:t>Randomness or entropy of a system/data is given by: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IN" dirty="0"/>
              <a:t>Where k = number of classes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dirty="0"/>
              <a:t>p(</a:t>
            </a:r>
            <a:r>
              <a:rPr lang="en-IN" dirty="0" err="1"/>
              <a:t>y</a:t>
            </a:r>
            <a:r>
              <a:rPr lang="en-IN" baseline="-25000" dirty="0" err="1"/>
              <a:t>i</a:t>
            </a:r>
            <a:r>
              <a:rPr lang="en-IN" dirty="0"/>
              <a:t>) = probability of class </a:t>
            </a:r>
            <a:r>
              <a:rPr lang="en-IN" dirty="0" err="1"/>
              <a:t>y</a:t>
            </a:r>
            <a:r>
              <a:rPr lang="en-IN" baseline="-25000" dirty="0" err="1"/>
              <a:t>i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6029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Questions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1) How to split the dataset using features?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2) How to select features to split ?</a:t>
            </a:r>
          </a:p>
        </p:txBody>
      </p:sp>
    </p:spTree>
    <p:extLst>
      <p:ext uri="{BB962C8B-B14F-4D97-AF65-F5344CB8AC3E}">
        <p14:creationId xmlns:p14="http://schemas.microsoft.com/office/powerpoint/2010/main" val="2898764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>
                <a:solidFill>
                  <a:srgbClr val="FF0000"/>
                </a:solidFill>
              </a:rPr>
              <a:t>How to split the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Procedure: </a:t>
            </a:r>
          </a:p>
          <a:p>
            <a:pPr>
              <a:lnSpc>
                <a:spcPct val="150000"/>
              </a:lnSpc>
            </a:pPr>
            <a:r>
              <a:rPr lang="en-IN" dirty="0"/>
              <a:t>check one by one by splitting using each feature of the dataset </a:t>
            </a:r>
          </a:p>
          <a:p>
            <a:pPr>
              <a:lnSpc>
                <a:spcPct val="150000"/>
              </a:lnSpc>
            </a:pPr>
            <a:r>
              <a:rPr lang="en-IN" dirty="0"/>
              <a:t>the one which results in greatest decrease in entropy of system would be chosen to split the dataset.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3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sz="2400" dirty="0">
                <a:solidFill>
                  <a:srgbClr val="FF0000"/>
                </a:solidFill>
              </a:rPr>
              <a:t>How to split the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</a:rPr>
              <a:t>There are mainly two types of features in a dataset: Categorical and Numeric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</a:rPr>
              <a:t> Let f1 be a categorical feature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AAEDC5-6A6C-49B2-9A9D-692245734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22540"/>
              </p:ext>
            </p:extLst>
          </p:nvPr>
        </p:nvGraphicFramePr>
        <p:xfrm>
          <a:off x="1836936" y="3429000"/>
          <a:ext cx="2566506" cy="32598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5502">
                  <a:extLst>
                    <a:ext uri="{9D8B030D-6E8A-4147-A177-3AD203B41FA5}">
                      <a16:colId xmlns:a16="http://schemas.microsoft.com/office/drawing/2014/main" val="191804625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421284921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2761999375"/>
                    </a:ext>
                  </a:extLst>
                </a:gridCol>
              </a:tblGrid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51494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96715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35553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654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8B6968-4588-4F4F-BADE-DA4A8C9962F5}"/>
              </a:ext>
            </a:extLst>
          </p:cNvPr>
          <p:cNvSpPr/>
          <p:nvPr/>
        </p:nvSpPr>
        <p:spPr>
          <a:xfrm>
            <a:off x="7919684" y="3134377"/>
            <a:ext cx="1934817" cy="74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DC2C21-DFD1-4A75-85D3-1F2BEAD82319}"/>
              </a:ext>
            </a:extLst>
          </p:cNvPr>
          <p:cNvCxnSpPr/>
          <p:nvPr/>
        </p:nvCxnSpPr>
        <p:spPr>
          <a:xfrm flipH="1">
            <a:off x="7222435" y="3882887"/>
            <a:ext cx="715617" cy="68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61994-AB25-4E7D-982C-7A5053E9AC9F}"/>
              </a:ext>
            </a:extLst>
          </p:cNvPr>
          <p:cNvCxnSpPr>
            <a:stCxn id="5" idx="2"/>
          </p:cNvCxnSpPr>
          <p:nvPr/>
        </p:nvCxnSpPr>
        <p:spPr>
          <a:xfrm>
            <a:off x="8887093" y="3876499"/>
            <a:ext cx="5116" cy="84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0D2C6F-F244-4573-BEC7-C5F1F688B364}"/>
              </a:ext>
            </a:extLst>
          </p:cNvPr>
          <p:cNvCxnSpPr/>
          <p:nvPr/>
        </p:nvCxnSpPr>
        <p:spPr>
          <a:xfrm>
            <a:off x="9594574" y="3882887"/>
            <a:ext cx="1007165" cy="68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F64D7B-3689-4E7F-8805-ABFCCA43E533}"/>
              </a:ext>
            </a:extLst>
          </p:cNvPr>
          <p:cNvSpPr txBox="1"/>
          <p:nvPr/>
        </p:nvSpPr>
        <p:spPr>
          <a:xfrm>
            <a:off x="6846350" y="392780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=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4C475-FC34-4AC9-98B2-B7C5C2F23032}"/>
              </a:ext>
            </a:extLst>
          </p:cNvPr>
          <p:cNvSpPr txBox="1"/>
          <p:nvPr/>
        </p:nvSpPr>
        <p:spPr>
          <a:xfrm>
            <a:off x="8160611" y="409775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=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61ACB-2334-4E73-ABB7-205A4D0BF539}"/>
              </a:ext>
            </a:extLst>
          </p:cNvPr>
          <p:cNvSpPr txBox="1"/>
          <p:nvPr/>
        </p:nvSpPr>
        <p:spPr>
          <a:xfrm>
            <a:off x="9374064" y="40977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= 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A0D54B-286A-49A1-B208-C13CECBD5ABD}"/>
              </a:ext>
            </a:extLst>
          </p:cNvPr>
          <p:cNvSpPr/>
          <p:nvPr/>
        </p:nvSpPr>
        <p:spPr>
          <a:xfrm>
            <a:off x="6226524" y="4578388"/>
            <a:ext cx="1449797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39C5B1-C995-45CA-996E-CE7969353537}"/>
              </a:ext>
            </a:extLst>
          </p:cNvPr>
          <p:cNvSpPr/>
          <p:nvPr/>
        </p:nvSpPr>
        <p:spPr>
          <a:xfrm>
            <a:off x="8269606" y="4738085"/>
            <a:ext cx="144979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21473D-A289-4C41-BE86-8767447A4B3E}"/>
              </a:ext>
            </a:extLst>
          </p:cNvPr>
          <p:cNvSpPr/>
          <p:nvPr/>
        </p:nvSpPr>
        <p:spPr>
          <a:xfrm>
            <a:off x="10205276" y="4578388"/>
            <a:ext cx="144979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63696D-8743-41D0-8416-0995009CC416}"/>
              </a:ext>
            </a:extLst>
          </p:cNvPr>
          <p:cNvSpPr txBox="1"/>
          <p:nvPr/>
        </p:nvSpPr>
        <p:spPr>
          <a:xfrm>
            <a:off x="10246135" y="3322501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E</a:t>
            </a:r>
            <a:r>
              <a:rPr lang="en-IN" sz="2400" baseline="-25000" dirty="0" err="1"/>
              <a:t>initial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3D332B-7789-44CE-A940-231C3FF49542}"/>
              </a:ext>
            </a:extLst>
          </p:cNvPr>
          <p:cNvSpPr txBox="1"/>
          <p:nvPr/>
        </p:nvSpPr>
        <p:spPr>
          <a:xfrm>
            <a:off x="6661619" y="533725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4B1173-51DE-4D9B-AD42-99A786674785}"/>
              </a:ext>
            </a:extLst>
          </p:cNvPr>
          <p:cNvSpPr txBox="1"/>
          <p:nvPr/>
        </p:nvSpPr>
        <p:spPr>
          <a:xfrm>
            <a:off x="8853674" y="53946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8713B-6D4B-406B-BD5F-061E23A4E898}"/>
              </a:ext>
            </a:extLst>
          </p:cNvPr>
          <p:cNvSpPr txBox="1"/>
          <p:nvPr/>
        </p:nvSpPr>
        <p:spPr>
          <a:xfrm>
            <a:off x="10824816" y="533725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96116-C5A0-4385-8B31-6EF878E1D525}"/>
              </a:ext>
            </a:extLst>
          </p:cNvPr>
          <p:cNvSpPr txBox="1"/>
          <p:nvPr/>
        </p:nvSpPr>
        <p:spPr>
          <a:xfrm>
            <a:off x="5329815" y="6088751"/>
            <a:ext cx="632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For feature f</a:t>
            </a:r>
            <a:r>
              <a:rPr lang="en-IN" sz="2400" baseline="-25000" dirty="0"/>
              <a:t>1</a:t>
            </a:r>
            <a:r>
              <a:rPr lang="en-IN" sz="2400" dirty="0"/>
              <a:t> :   </a:t>
            </a:r>
            <a:r>
              <a:rPr lang="en-IN" sz="2400" dirty="0" err="1"/>
              <a:t>E</a:t>
            </a:r>
            <a:r>
              <a:rPr lang="en-IN" sz="2400" baseline="-25000" dirty="0" err="1"/>
              <a:t>initial</a:t>
            </a:r>
            <a:r>
              <a:rPr lang="en-IN" sz="2400" dirty="0"/>
              <a:t>  - </a:t>
            </a:r>
            <a:r>
              <a:rPr lang="en-IN" sz="2400" dirty="0" err="1"/>
              <a:t>weighted_sum</a:t>
            </a:r>
            <a:r>
              <a:rPr lang="en-IN" sz="2400" dirty="0"/>
              <a:t> (E</a:t>
            </a:r>
            <a:r>
              <a:rPr lang="en-IN" sz="2400" baseline="-25000" dirty="0"/>
              <a:t>1</a:t>
            </a:r>
            <a:r>
              <a:rPr lang="en-IN" sz="2400" dirty="0"/>
              <a:t>, E</a:t>
            </a:r>
            <a:r>
              <a:rPr lang="en-IN" sz="2400" baseline="-25000" dirty="0"/>
              <a:t>2</a:t>
            </a:r>
            <a:r>
              <a:rPr lang="en-IN" sz="2400" dirty="0"/>
              <a:t>, E</a:t>
            </a:r>
            <a:r>
              <a:rPr lang="en-IN" sz="2400" baseline="-25000" dirty="0"/>
              <a:t>3</a:t>
            </a:r>
            <a:r>
              <a:rPr lang="en-IN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1686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sz="2400" dirty="0">
                <a:solidFill>
                  <a:srgbClr val="FF0000"/>
                </a:solidFill>
              </a:rPr>
              <a:t>How to split the data?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</a:rPr>
              <a:t>Let f1 be a numeric feature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AAEDC5-6A6C-49B2-9A9D-692245734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07708"/>
              </p:ext>
            </p:extLst>
          </p:nvPr>
        </p:nvGraphicFramePr>
        <p:xfrm>
          <a:off x="435426" y="2948458"/>
          <a:ext cx="2566506" cy="32598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5502">
                  <a:extLst>
                    <a:ext uri="{9D8B030D-6E8A-4147-A177-3AD203B41FA5}">
                      <a16:colId xmlns:a16="http://schemas.microsoft.com/office/drawing/2014/main" val="191804625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421284921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2761999375"/>
                    </a:ext>
                  </a:extLst>
                </a:gridCol>
              </a:tblGrid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51494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96715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35553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654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8B6968-4588-4F4F-BADE-DA4A8C9962F5}"/>
              </a:ext>
            </a:extLst>
          </p:cNvPr>
          <p:cNvSpPr/>
          <p:nvPr/>
        </p:nvSpPr>
        <p:spPr>
          <a:xfrm>
            <a:off x="6741146" y="905831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DC2C21-DFD1-4A75-85D3-1F2BEAD8231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992939" y="1484719"/>
            <a:ext cx="465930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61994-AB25-4E7D-982C-7A5053E9AC9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58869" y="1484719"/>
            <a:ext cx="672012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F64D7B-3689-4E7F-8805-ABFCCA43E533}"/>
              </a:ext>
            </a:extLst>
          </p:cNvPr>
          <p:cNvSpPr txBox="1"/>
          <p:nvPr/>
        </p:nvSpPr>
        <p:spPr>
          <a:xfrm>
            <a:off x="6298556" y="175542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≤ 2.4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4C475-FC34-4AC9-98B2-B7C5C2F23032}"/>
              </a:ext>
            </a:extLst>
          </p:cNvPr>
          <p:cNvSpPr txBox="1"/>
          <p:nvPr/>
        </p:nvSpPr>
        <p:spPr>
          <a:xfrm>
            <a:off x="7931113" y="172473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&gt; 2.4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A0D54B-286A-49A1-B208-C13CECBD5ABD}"/>
              </a:ext>
            </a:extLst>
          </p:cNvPr>
          <p:cNvSpPr/>
          <p:nvPr/>
        </p:nvSpPr>
        <p:spPr>
          <a:xfrm>
            <a:off x="5951697" y="2395469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39C5B1-C995-45CA-996E-CE7969353537}"/>
              </a:ext>
            </a:extLst>
          </p:cNvPr>
          <p:cNvSpPr/>
          <p:nvPr/>
        </p:nvSpPr>
        <p:spPr>
          <a:xfrm>
            <a:off x="7653242" y="2395469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B6DFB80-42C9-4FFD-A5B7-8B9FE99C2798}"/>
              </a:ext>
            </a:extLst>
          </p:cNvPr>
          <p:cNvSpPr/>
          <p:nvPr/>
        </p:nvSpPr>
        <p:spPr>
          <a:xfrm>
            <a:off x="5466938" y="3888264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215DA-F51F-4331-B1B8-1AEF58AA70DF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8731" y="4467152"/>
            <a:ext cx="465930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14C1D6-E2CF-4105-9B7F-00EA79A3419F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184661" y="4467152"/>
            <a:ext cx="672012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80E1B0-1539-42C6-8928-C7CA0715C82A}"/>
              </a:ext>
            </a:extLst>
          </p:cNvPr>
          <p:cNvSpPr txBox="1"/>
          <p:nvPr/>
        </p:nvSpPr>
        <p:spPr>
          <a:xfrm>
            <a:off x="5024348" y="473786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≤ 2.8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7DB688-5BED-4777-8009-714BE05E7DF7}"/>
              </a:ext>
            </a:extLst>
          </p:cNvPr>
          <p:cNvSpPr txBox="1"/>
          <p:nvPr/>
        </p:nvSpPr>
        <p:spPr>
          <a:xfrm>
            <a:off x="6656905" y="470716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&gt; 2.8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FFB6B96-F5E9-478D-8DC0-70B7AE249CB0}"/>
              </a:ext>
            </a:extLst>
          </p:cNvPr>
          <p:cNvSpPr/>
          <p:nvPr/>
        </p:nvSpPr>
        <p:spPr>
          <a:xfrm>
            <a:off x="6379034" y="5377902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405E08-B953-4798-B4D0-5E75F135397F}"/>
              </a:ext>
            </a:extLst>
          </p:cNvPr>
          <p:cNvSpPr/>
          <p:nvPr/>
        </p:nvSpPr>
        <p:spPr>
          <a:xfrm>
            <a:off x="4799393" y="5382594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0DB3EC-D9B0-4F48-A8DB-34461B1E9295}"/>
              </a:ext>
            </a:extLst>
          </p:cNvPr>
          <p:cNvSpPr/>
          <p:nvPr/>
        </p:nvSpPr>
        <p:spPr>
          <a:xfrm>
            <a:off x="9450702" y="3888264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E9FB99-F7F0-4377-8915-9547457C4C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9702495" y="4467152"/>
            <a:ext cx="465930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319800-7CD3-44FD-B54B-D8503246064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168425" y="4467152"/>
            <a:ext cx="672012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F7402FA-E577-49C6-BECC-05E868C55EB2}"/>
              </a:ext>
            </a:extLst>
          </p:cNvPr>
          <p:cNvSpPr txBox="1"/>
          <p:nvPr/>
        </p:nvSpPr>
        <p:spPr>
          <a:xfrm>
            <a:off x="9008112" y="473786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≤ 3.2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40EFE-F868-432E-873C-D54F274795D7}"/>
              </a:ext>
            </a:extLst>
          </p:cNvPr>
          <p:cNvSpPr txBox="1"/>
          <p:nvPr/>
        </p:nvSpPr>
        <p:spPr>
          <a:xfrm>
            <a:off x="10640669" y="470716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&gt; 3.2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9BE95CC-5E99-42D1-AB96-8C34CC3B8C9F}"/>
              </a:ext>
            </a:extLst>
          </p:cNvPr>
          <p:cNvSpPr/>
          <p:nvPr/>
        </p:nvSpPr>
        <p:spPr>
          <a:xfrm>
            <a:off x="10362798" y="5377902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C738922-1114-43B0-8551-7CD78C789C80}"/>
              </a:ext>
            </a:extLst>
          </p:cNvPr>
          <p:cNvSpPr/>
          <p:nvPr/>
        </p:nvSpPr>
        <p:spPr>
          <a:xfrm>
            <a:off x="8783157" y="5382594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20520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5" grpId="0" animBg="1"/>
      <p:bldP spid="16" grpId="0" animBg="1"/>
      <p:bldP spid="31" grpId="0" animBg="1"/>
      <p:bldP spid="34" grpId="0"/>
      <p:bldP spid="35" grpId="0"/>
      <p:bldP spid="36" grpId="0" animBg="1"/>
      <p:bldP spid="37" grpId="0" animBg="1"/>
      <p:bldP spid="38" grpId="0" animBg="1"/>
      <p:bldP spid="41" grpId="0"/>
      <p:bldP spid="42" grpId="0"/>
      <p:bldP spid="43" grpId="0" animBg="1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21" y="1128120"/>
            <a:ext cx="10515600" cy="49594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</a:rPr>
              <a:t>What next ?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Continue splitting until all features are used or no further splitting required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The tree generated in this process would be our decision tree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5D8BFC-BFE5-4A67-B2A8-264BAA332B00}"/>
              </a:ext>
            </a:extLst>
          </p:cNvPr>
          <p:cNvSpPr/>
          <p:nvPr/>
        </p:nvSpPr>
        <p:spPr>
          <a:xfrm>
            <a:off x="8824642" y="3318420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3BE54C-8A7B-47ED-B1CE-2BF6ABF96B9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8971722" y="3897308"/>
            <a:ext cx="570643" cy="44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BFAC83-F276-43F3-8957-18988616440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542365" y="3897308"/>
            <a:ext cx="601431" cy="44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E2DCD6F-3666-4315-BC15-097F3CBC1EA4}"/>
              </a:ext>
            </a:extLst>
          </p:cNvPr>
          <p:cNvSpPr/>
          <p:nvPr/>
        </p:nvSpPr>
        <p:spPr>
          <a:xfrm>
            <a:off x="9832733" y="4364466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E710C54-68C1-40CB-B44D-546622E14CF4}"/>
              </a:ext>
            </a:extLst>
          </p:cNvPr>
          <p:cNvSpPr/>
          <p:nvPr/>
        </p:nvSpPr>
        <p:spPr>
          <a:xfrm>
            <a:off x="8045903" y="4342625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D758CC-543F-4AB0-9990-3F05B466C29E}"/>
              </a:ext>
            </a:extLst>
          </p:cNvPr>
          <p:cNvCxnSpPr>
            <a:cxnSpLocks/>
          </p:cNvCxnSpPr>
          <p:nvPr/>
        </p:nvCxnSpPr>
        <p:spPr>
          <a:xfrm flipH="1">
            <a:off x="7823648" y="4947650"/>
            <a:ext cx="667296" cy="43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95BC8F-ACC2-4C4D-B4B8-08106CC3E8E1}"/>
              </a:ext>
            </a:extLst>
          </p:cNvPr>
          <p:cNvCxnSpPr>
            <a:cxnSpLocks/>
          </p:cNvCxnSpPr>
          <p:nvPr/>
        </p:nvCxnSpPr>
        <p:spPr>
          <a:xfrm>
            <a:off x="8490941" y="4947650"/>
            <a:ext cx="197294" cy="43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5777AE9-44A4-44CC-8C47-1DF5C33958B2}"/>
              </a:ext>
            </a:extLst>
          </p:cNvPr>
          <p:cNvSpPr/>
          <p:nvPr/>
        </p:nvSpPr>
        <p:spPr>
          <a:xfrm>
            <a:off x="8361160" y="5387107"/>
            <a:ext cx="958950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D4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60FFEAB-90DC-48AF-B3BA-8026D711682C}"/>
              </a:ext>
            </a:extLst>
          </p:cNvPr>
          <p:cNvSpPr/>
          <p:nvPr/>
        </p:nvSpPr>
        <p:spPr>
          <a:xfrm>
            <a:off x="6994479" y="5392968"/>
            <a:ext cx="958949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29F589-F767-4CA6-BBCD-04851D1F4A22}"/>
              </a:ext>
            </a:extLst>
          </p:cNvPr>
          <p:cNvCxnSpPr>
            <a:cxnSpLocks/>
          </p:cNvCxnSpPr>
          <p:nvPr/>
        </p:nvCxnSpPr>
        <p:spPr>
          <a:xfrm flipH="1">
            <a:off x="10260088" y="4951590"/>
            <a:ext cx="322707" cy="42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38A9D4-BD08-4F56-8900-DAD576B1D217}"/>
              </a:ext>
            </a:extLst>
          </p:cNvPr>
          <p:cNvCxnSpPr>
            <a:cxnSpLocks/>
          </p:cNvCxnSpPr>
          <p:nvPr/>
        </p:nvCxnSpPr>
        <p:spPr>
          <a:xfrm>
            <a:off x="10752791" y="4941790"/>
            <a:ext cx="342627" cy="47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8D5C9E8-FFD2-4174-9329-50BCF64F20FB}"/>
              </a:ext>
            </a:extLst>
          </p:cNvPr>
          <p:cNvSpPr/>
          <p:nvPr/>
        </p:nvSpPr>
        <p:spPr>
          <a:xfrm>
            <a:off x="10850458" y="5419625"/>
            <a:ext cx="958950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1C95C7A-4797-4DA3-9060-F3F8EAC9EBB7}"/>
              </a:ext>
            </a:extLst>
          </p:cNvPr>
          <p:cNvSpPr/>
          <p:nvPr/>
        </p:nvSpPr>
        <p:spPr>
          <a:xfrm>
            <a:off x="9551391" y="5419882"/>
            <a:ext cx="958949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A77C9-56F6-40E0-BF73-26C3BE635DD5}"/>
              </a:ext>
            </a:extLst>
          </p:cNvPr>
          <p:cNvSpPr txBox="1"/>
          <p:nvPr/>
        </p:nvSpPr>
        <p:spPr>
          <a:xfrm>
            <a:off x="70465" y="3564385"/>
            <a:ext cx="68486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To predict output of a query point , we traverse the tree and reach to a leaf node. </a:t>
            </a:r>
          </a:p>
          <a:p>
            <a:endParaRPr lang="en-IN" sz="2200" dirty="0"/>
          </a:p>
          <a:p>
            <a:r>
              <a:rPr lang="en-IN" sz="2200" dirty="0"/>
              <a:t>Majority voting done on the leaf node will decide the output of the query point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D7620B-6B4F-4BE9-B0D6-718E7C0B7EB8}"/>
              </a:ext>
            </a:extLst>
          </p:cNvPr>
          <p:cNvSpPr/>
          <p:nvPr/>
        </p:nvSpPr>
        <p:spPr>
          <a:xfrm>
            <a:off x="8157296" y="5164448"/>
            <a:ext cx="1336058" cy="1037569"/>
          </a:xfrm>
          <a:prstGeom prst="ellipse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8F122A0-4106-4E67-BDE2-4A55C98402CC}"/>
              </a:ext>
            </a:extLst>
          </p:cNvPr>
          <p:cNvCxnSpPr>
            <a:cxnSpLocks/>
            <a:stCxn id="55" idx="3"/>
            <a:endCxn id="22" idx="4"/>
          </p:cNvCxnSpPr>
          <p:nvPr/>
        </p:nvCxnSpPr>
        <p:spPr>
          <a:xfrm flipV="1">
            <a:off x="7404610" y="6202017"/>
            <a:ext cx="1420715" cy="4280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246B86-E366-44C7-A8C1-C7F761D34228}"/>
              </a:ext>
            </a:extLst>
          </p:cNvPr>
          <p:cNvSpPr txBox="1"/>
          <p:nvPr/>
        </p:nvSpPr>
        <p:spPr>
          <a:xfrm>
            <a:off x="5784166" y="6445417"/>
            <a:ext cx="16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Majority voting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9F3559-6663-4AC3-A786-6266785A0C47}"/>
              </a:ext>
            </a:extLst>
          </p:cNvPr>
          <p:cNvCxnSpPr/>
          <p:nvPr/>
        </p:nvCxnSpPr>
        <p:spPr>
          <a:xfrm flipH="1">
            <a:off x="8046124" y="3768586"/>
            <a:ext cx="568039" cy="512102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B822E2-133A-4838-A773-5B8418C0CFC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12125" y="4963631"/>
            <a:ext cx="540832" cy="35276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176DBDD-ED05-49E0-923F-BD780686E654}"/>
              </a:ext>
            </a:extLst>
          </p:cNvPr>
          <p:cNvCxnSpPr>
            <a:cxnSpLocks/>
          </p:cNvCxnSpPr>
          <p:nvPr/>
        </p:nvCxnSpPr>
        <p:spPr>
          <a:xfrm>
            <a:off x="9694074" y="2926231"/>
            <a:ext cx="1" cy="36704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48C0C9-BD5E-4EDB-A4FC-A6DA81B1B2C5}"/>
              </a:ext>
            </a:extLst>
          </p:cNvPr>
          <p:cNvSpPr txBox="1"/>
          <p:nvPr/>
        </p:nvSpPr>
        <p:spPr>
          <a:xfrm>
            <a:off x="9245157" y="2503771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Query point</a:t>
            </a:r>
          </a:p>
        </p:txBody>
      </p:sp>
    </p:spTree>
    <p:extLst>
      <p:ext uri="{BB962C8B-B14F-4D97-AF65-F5344CB8AC3E}">
        <p14:creationId xmlns:p14="http://schemas.microsoft.com/office/powerpoint/2010/main" val="172162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5" grpId="0" animBg="1"/>
      <p:bldP spid="46" grpId="0" animBg="1"/>
      <p:bldP spid="49" grpId="0" animBg="1"/>
      <p:bldP spid="50" grpId="0" animBg="1"/>
      <p:bldP spid="53" grpId="0" animBg="1"/>
      <p:bldP spid="54" grpId="0" animBg="1"/>
      <p:bldP spid="22" grpId="0" animBg="1"/>
      <p:bldP spid="55" grpId="0"/>
      <p:bldP spid="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B618-5E69-4BC5-A711-1C35F525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We’ve looked at all the models that will be used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F3BB-591D-473E-AE47-A4E0F8236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Now coming back to the question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Do we need to know what each of the features in this dataset actually mean?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It is always good to know what each of the features mean. This will help in deciding which features are relevant to our objective</a:t>
            </a:r>
          </a:p>
          <a:p>
            <a:endParaRPr lang="en-IN" dirty="0"/>
          </a:p>
          <a:p>
            <a:r>
              <a:rPr lang="en-IN" dirty="0"/>
              <a:t>But we could also perform feature selection which would help us select features based on their importance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361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9CCA-518E-41E2-9CF2-B5CA5D8D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7" y="134293"/>
            <a:ext cx="10515600" cy="1325563"/>
          </a:xfrm>
        </p:spPr>
        <p:txBody>
          <a:bodyPr/>
          <a:lstStyle/>
          <a:p>
            <a:r>
              <a:rPr lang="en-IN" dirty="0"/>
              <a:t>Feature importance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F8DD0-2E0F-47EE-A29B-8C1F0E088661}"/>
              </a:ext>
            </a:extLst>
          </p:cNvPr>
          <p:cNvSpPr txBox="1"/>
          <p:nvPr/>
        </p:nvSpPr>
        <p:spPr>
          <a:xfrm>
            <a:off x="1665044" y="1413691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1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5E56A-25FE-4F9F-A762-3D7A8A9A32C5}"/>
              </a:ext>
            </a:extLst>
          </p:cNvPr>
          <p:cNvSpPr txBox="1"/>
          <p:nvPr/>
        </p:nvSpPr>
        <p:spPr>
          <a:xfrm>
            <a:off x="3367949" y="1413691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0A1FE-E2A5-46BA-8DBF-E830F3F49C8D}"/>
              </a:ext>
            </a:extLst>
          </p:cNvPr>
          <p:cNvSpPr txBox="1"/>
          <p:nvPr/>
        </p:nvSpPr>
        <p:spPr>
          <a:xfrm>
            <a:off x="5255195" y="145985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3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39023-9C6E-4E5B-AAE9-5BD3E1E193E7}"/>
              </a:ext>
            </a:extLst>
          </p:cNvPr>
          <p:cNvSpPr txBox="1"/>
          <p:nvPr/>
        </p:nvSpPr>
        <p:spPr>
          <a:xfrm>
            <a:off x="1665044" y="218231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FFE7-E5B5-48E5-BA86-BD5B1422B8EF}"/>
              </a:ext>
            </a:extLst>
          </p:cNvPr>
          <p:cNvSpPr txBox="1"/>
          <p:nvPr/>
        </p:nvSpPr>
        <p:spPr>
          <a:xfrm>
            <a:off x="3372212" y="2228483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 (max)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20E11-4514-4EED-88AD-E9670C16C7FE}"/>
              </a:ext>
            </a:extLst>
          </p:cNvPr>
          <p:cNvSpPr txBox="1"/>
          <p:nvPr/>
        </p:nvSpPr>
        <p:spPr>
          <a:xfrm>
            <a:off x="5255195" y="22284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65789-2382-4246-8A1E-1044763F463F}"/>
              </a:ext>
            </a:extLst>
          </p:cNvPr>
          <p:cNvSpPr txBox="1"/>
          <p:nvPr/>
        </p:nvSpPr>
        <p:spPr>
          <a:xfrm>
            <a:off x="342296" y="1459856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F2474-2811-412C-970F-8E1869A7470D}"/>
              </a:ext>
            </a:extLst>
          </p:cNvPr>
          <p:cNvSpPr txBox="1"/>
          <p:nvPr/>
        </p:nvSpPr>
        <p:spPr>
          <a:xfrm>
            <a:off x="342296" y="2182317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2313D-E05E-40E9-801C-2E87A1F0B599}"/>
              </a:ext>
            </a:extLst>
          </p:cNvPr>
          <p:cNvSpPr txBox="1"/>
          <p:nvPr/>
        </p:nvSpPr>
        <p:spPr>
          <a:xfrm>
            <a:off x="1665044" y="301350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 f</a:t>
            </a:r>
            <a:r>
              <a:rPr lang="en-IN" sz="2400" baseline="-25000" dirty="0"/>
              <a:t>1</a:t>
            </a:r>
            <a:r>
              <a:rPr lang="en-IN" sz="2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93055-E502-4361-9535-85F483801E39}"/>
              </a:ext>
            </a:extLst>
          </p:cNvPr>
          <p:cNvSpPr txBox="1"/>
          <p:nvPr/>
        </p:nvSpPr>
        <p:spPr>
          <a:xfrm>
            <a:off x="3367949" y="30135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 f</a:t>
            </a:r>
            <a:r>
              <a:rPr lang="en-IN" sz="2400" baseline="-25000" dirty="0"/>
              <a:t>3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61D4B-8FB1-44E5-9AF1-58A7830F585F}"/>
              </a:ext>
            </a:extLst>
          </p:cNvPr>
          <p:cNvSpPr txBox="1"/>
          <p:nvPr/>
        </p:nvSpPr>
        <p:spPr>
          <a:xfrm>
            <a:off x="1665044" y="3782129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a21 (max)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5E8AA-F0AE-42E5-B7D5-D4F53AA3D019}"/>
              </a:ext>
            </a:extLst>
          </p:cNvPr>
          <p:cNvSpPr txBox="1"/>
          <p:nvPr/>
        </p:nvSpPr>
        <p:spPr>
          <a:xfrm>
            <a:off x="3372212" y="382829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a23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1477A-ABD5-4E2E-B727-F28C53B2F888}"/>
              </a:ext>
            </a:extLst>
          </p:cNvPr>
          <p:cNvSpPr txBox="1"/>
          <p:nvPr/>
        </p:nvSpPr>
        <p:spPr>
          <a:xfrm>
            <a:off x="342296" y="3059668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E9578-BE49-4F40-92AC-303DC325307B}"/>
              </a:ext>
            </a:extLst>
          </p:cNvPr>
          <p:cNvSpPr txBox="1"/>
          <p:nvPr/>
        </p:nvSpPr>
        <p:spPr>
          <a:xfrm>
            <a:off x="342296" y="3782129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33473-AEC4-4423-9970-B3FB86A003A5}"/>
              </a:ext>
            </a:extLst>
          </p:cNvPr>
          <p:cNvSpPr txBox="1"/>
          <p:nvPr/>
        </p:nvSpPr>
        <p:spPr>
          <a:xfrm>
            <a:off x="1665044" y="4613318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 f</a:t>
            </a:r>
            <a:r>
              <a:rPr lang="en-IN" sz="2400" baseline="-25000" dirty="0"/>
              <a:t>1</a:t>
            </a:r>
            <a:r>
              <a:rPr lang="en-IN" sz="2400" dirty="0"/>
              <a:t> f</a:t>
            </a:r>
            <a:r>
              <a:rPr lang="en-IN" sz="2400" baseline="-25000" dirty="0"/>
              <a:t>3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5B5EF-278D-495F-8573-EFDD3C2DDCDB}"/>
              </a:ext>
            </a:extLst>
          </p:cNvPr>
          <p:cNvSpPr txBox="1"/>
          <p:nvPr/>
        </p:nvSpPr>
        <p:spPr>
          <a:xfrm>
            <a:off x="1665044" y="5381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a213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EECDE-FC46-40E7-A5E6-FB05FEB7A276}"/>
              </a:ext>
            </a:extLst>
          </p:cNvPr>
          <p:cNvSpPr txBox="1"/>
          <p:nvPr/>
        </p:nvSpPr>
        <p:spPr>
          <a:xfrm>
            <a:off x="342296" y="4659483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17C6A8-910B-4FAB-85B8-66F9461537B4}"/>
              </a:ext>
            </a:extLst>
          </p:cNvPr>
          <p:cNvSpPr txBox="1"/>
          <p:nvPr/>
        </p:nvSpPr>
        <p:spPr>
          <a:xfrm>
            <a:off x="342296" y="5381944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022A93-4A38-4B94-B52E-39E1B2457042}"/>
              </a:ext>
            </a:extLst>
          </p:cNvPr>
          <p:cNvSpPr txBox="1"/>
          <p:nvPr/>
        </p:nvSpPr>
        <p:spPr>
          <a:xfrm>
            <a:off x="8282609" y="2097772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f</a:t>
            </a:r>
            <a:r>
              <a:rPr lang="en-IN" sz="2800" b="1" baseline="-25000" dirty="0"/>
              <a:t>2 </a:t>
            </a:r>
            <a:r>
              <a:rPr lang="en-IN" sz="2800" b="1" dirty="0"/>
              <a:t>&gt; f</a:t>
            </a:r>
            <a:r>
              <a:rPr lang="en-IN" sz="2800" b="1" baseline="-25000" dirty="0"/>
              <a:t>1</a:t>
            </a:r>
            <a:r>
              <a:rPr lang="en-IN" sz="2800" b="1" dirty="0"/>
              <a:t> &gt; f</a:t>
            </a:r>
            <a:r>
              <a:rPr lang="en-IN" sz="2800" b="1" baseline="-25000" dirty="0"/>
              <a:t>3</a:t>
            </a:r>
            <a:endParaRPr lang="en-IN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4DD73-B368-4532-999D-1EBB3B1F08E9}"/>
              </a:ext>
            </a:extLst>
          </p:cNvPr>
          <p:cNvSpPr txBox="1"/>
          <p:nvPr/>
        </p:nvSpPr>
        <p:spPr>
          <a:xfrm>
            <a:off x="5894458" y="3059669"/>
            <a:ext cx="606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Once the feature importance of each feature is</a:t>
            </a:r>
          </a:p>
          <a:p>
            <a:r>
              <a:rPr lang="en-IN" sz="2400" dirty="0"/>
              <a:t>known, we can select top features out of them</a:t>
            </a:r>
          </a:p>
        </p:txBody>
      </p:sp>
    </p:spTree>
    <p:extLst>
      <p:ext uri="{BB962C8B-B14F-4D97-AF65-F5344CB8AC3E}">
        <p14:creationId xmlns:p14="http://schemas.microsoft.com/office/powerpoint/2010/main" val="15064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E7FE-6E81-4362-A0C7-1EF20A26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IDS on the basis of their location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7551-4808-4435-B267-0A21E158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most common classifications are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Network intrusion detection systems (NIDS)</a:t>
            </a:r>
          </a:p>
          <a:p>
            <a:pPr marL="914400" lvl="2" indent="0">
              <a:buNone/>
            </a:pPr>
            <a:r>
              <a:rPr lang="en-IN" sz="2400" dirty="0"/>
              <a:t>A system that analyses the whole network traffic 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Host-based intrusion detection systems (HIDS)</a:t>
            </a:r>
          </a:p>
          <a:p>
            <a:pPr marL="914400" lvl="2" indent="0">
              <a:buNone/>
            </a:pPr>
            <a:r>
              <a:rPr lang="en-IN" sz="2400" dirty="0"/>
              <a:t>A system that analyses the operating system files</a:t>
            </a:r>
          </a:p>
        </p:txBody>
      </p:sp>
    </p:spTree>
    <p:extLst>
      <p:ext uri="{BB962C8B-B14F-4D97-AF65-F5344CB8AC3E}">
        <p14:creationId xmlns:p14="http://schemas.microsoft.com/office/powerpoint/2010/main" val="1676204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817-255A-47B5-872D-097C975D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We’re done with stage 4 and now we’re ready to test our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5095D-AF0E-4AA5-A74C-1115AD3E2B4D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CF6B-4A8A-476C-B3D2-1B2289CAA93E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528AF8-3883-4E9A-ADEB-323E044DE33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E6208-790F-4F0A-8592-9B73C04F5B3E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the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EE1C0B-C5B1-4F5A-8C25-5253F7362F07}"/>
              </a:ext>
            </a:extLst>
          </p:cNvPr>
          <p:cNvCxnSpPr>
            <a:endCxn id="4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5B750D-2271-4487-ADC7-95E23DC078CE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56C83-5CA2-49FA-9045-3F38EC6554D6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87058A1-5CAD-427C-A7DA-200DF313EECB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</p:spTree>
    <p:extLst>
      <p:ext uri="{BB962C8B-B14F-4D97-AF65-F5344CB8AC3E}">
        <p14:creationId xmlns:p14="http://schemas.microsoft.com/office/powerpoint/2010/main" val="2512048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E1F8-F38B-4078-BF97-368A566B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Testing the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4A2019-74EA-4B9A-BD72-0ACD835C6A67}"/>
              </a:ext>
            </a:extLst>
          </p:cNvPr>
          <p:cNvSpPr/>
          <p:nvPr/>
        </p:nvSpPr>
        <p:spPr>
          <a:xfrm>
            <a:off x="1139686" y="1939543"/>
            <a:ext cx="5234609" cy="4214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80CE2-8E77-4563-9AE0-78E86F2C19F5}"/>
              </a:ext>
            </a:extLst>
          </p:cNvPr>
          <p:cNvSpPr txBox="1"/>
          <p:nvPr/>
        </p:nvSpPr>
        <p:spPr>
          <a:xfrm>
            <a:off x="3259932" y="6207607"/>
            <a:ext cx="994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i="1" dirty="0"/>
              <a:t>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5FFB66-8F48-4908-BBBC-1D1269C55FC9}"/>
              </a:ext>
            </a:extLst>
          </p:cNvPr>
          <p:cNvCxnSpPr/>
          <p:nvPr/>
        </p:nvCxnSpPr>
        <p:spPr>
          <a:xfrm>
            <a:off x="838200" y="4664765"/>
            <a:ext cx="5907157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20BB90-0275-4692-84CC-30B38CE96BC8}"/>
              </a:ext>
            </a:extLst>
          </p:cNvPr>
          <p:cNvSpPr txBox="1"/>
          <p:nvPr/>
        </p:nvSpPr>
        <p:spPr>
          <a:xfrm>
            <a:off x="1437515" y="5161867"/>
            <a:ext cx="487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/>
              <a:t>Check model’s performance using this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2D146-0683-46F4-AA77-C2B5F4B3A588}"/>
              </a:ext>
            </a:extLst>
          </p:cNvPr>
          <p:cNvSpPr txBox="1"/>
          <p:nvPr/>
        </p:nvSpPr>
        <p:spPr>
          <a:xfrm>
            <a:off x="2334488" y="3013501"/>
            <a:ext cx="2914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/>
              <a:t>Build model using this</a:t>
            </a:r>
          </a:p>
          <a:p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A323D-891F-4AA8-840A-C94D05FD7023}"/>
              </a:ext>
            </a:extLst>
          </p:cNvPr>
          <p:cNvSpPr txBox="1"/>
          <p:nvPr/>
        </p:nvSpPr>
        <p:spPr>
          <a:xfrm>
            <a:off x="6745357" y="3040544"/>
            <a:ext cx="400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Train data (preferred 70%)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E40B6-8D19-4830-8FF4-5997D4A7A374}"/>
              </a:ext>
            </a:extLst>
          </p:cNvPr>
          <p:cNvSpPr txBox="1"/>
          <p:nvPr/>
        </p:nvSpPr>
        <p:spPr>
          <a:xfrm>
            <a:off x="6745357" y="5147640"/>
            <a:ext cx="3867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Test data (preferred 30%)</a:t>
            </a:r>
          </a:p>
        </p:txBody>
      </p:sp>
    </p:spTree>
    <p:extLst>
      <p:ext uri="{BB962C8B-B14F-4D97-AF65-F5344CB8AC3E}">
        <p14:creationId xmlns:p14="http://schemas.microsoft.com/office/powerpoint/2010/main" val="1041752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CE7C-2A92-40F6-8B7B-0FFBF69C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Metrics to check performance of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50000"/>
                  </a:lnSpc>
                  <a:buAutoNum type="arabicParenR"/>
                </a:pPr>
                <a:r>
                  <a:rPr lang="en-IN" dirty="0"/>
                  <a:t>Accuracy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It is defined as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𝑐𝑙𝑎𝑠𝑠𝑖𝑓𝑖𝑒𝑑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2) Precision (P): Out of all the points that the model has </a:t>
                </a:r>
                <a:r>
                  <a:rPr lang="en-IN" dirty="0">
                    <a:solidFill>
                      <a:srgbClr val="FF0000"/>
                    </a:solidFill>
                  </a:rPr>
                  <a:t>predicted positive </a:t>
                </a:r>
                <a:r>
                  <a:rPr lang="en-IN" dirty="0"/>
                  <a:t>, how many of them are actually positive.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613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CE7C-2A92-40F6-8B7B-0FFBF69C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Metrics to check performance of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3) Recall (R) : Out of all the points which </a:t>
                </a:r>
                <a:r>
                  <a:rPr lang="en-IN" dirty="0">
                    <a:solidFill>
                      <a:srgbClr val="FF0000"/>
                    </a:solidFill>
                  </a:rPr>
                  <a:t>are actually positive </a:t>
                </a:r>
                <a:r>
                  <a:rPr lang="en-IN" dirty="0"/>
                  <a:t>, how many of them are predicted positive 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4) F1- score : Harmonic mean of Precision and Recall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                          F1 score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1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5E31-5C5F-43B5-8FA3-E32AEAF2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IDS based on their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53AD-DD69-436F-9012-EA284D05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/>
              <a:t>Signature-based intrusion detection — These systems compare the incoming traffic with a </a:t>
            </a:r>
            <a:r>
              <a:rPr lang="en-IN" dirty="0">
                <a:solidFill>
                  <a:srgbClr val="FF0000"/>
                </a:solidFill>
              </a:rPr>
              <a:t>pre-existing database </a:t>
            </a:r>
            <a:r>
              <a:rPr lang="en-IN" dirty="0"/>
              <a:t>of known attack patterns known as signatures.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  If we use this, </a:t>
            </a:r>
            <a:r>
              <a:rPr lang="en-IN" dirty="0">
                <a:solidFill>
                  <a:srgbClr val="FF0000"/>
                </a:solidFill>
              </a:rPr>
              <a:t>detecting new attacks is difficult. </a:t>
            </a:r>
          </a:p>
        </p:txBody>
      </p:sp>
    </p:spTree>
    <p:extLst>
      <p:ext uri="{BB962C8B-B14F-4D97-AF65-F5344CB8AC3E}">
        <p14:creationId xmlns:p14="http://schemas.microsoft.com/office/powerpoint/2010/main" val="139033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5E31-5C5F-43B5-8FA3-E32AEAF2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IDS based on their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53AD-DD69-436F-9012-EA284D05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2) Anomaly-based intrusion detection — It uses statistics to form a baseline usage of the networks at different time intervals. They were introduced to </a:t>
            </a:r>
            <a:r>
              <a:rPr lang="en-IN" dirty="0">
                <a:solidFill>
                  <a:srgbClr val="FF0000"/>
                </a:solidFill>
              </a:rPr>
              <a:t>detect unknown attacks</a:t>
            </a:r>
            <a:r>
              <a:rPr lang="en-IN" dirty="0"/>
              <a:t>. This system uses </a:t>
            </a:r>
            <a:r>
              <a:rPr lang="en-IN" dirty="0">
                <a:solidFill>
                  <a:srgbClr val="FF0000"/>
                </a:solidFill>
              </a:rPr>
              <a:t>machine learning</a:t>
            </a:r>
            <a:r>
              <a:rPr lang="en-IN" dirty="0"/>
              <a:t> to create a model monitoring regular activity and then compares new behaviour with the existing model.</a:t>
            </a:r>
          </a:p>
        </p:txBody>
      </p:sp>
    </p:spTree>
    <p:extLst>
      <p:ext uri="{BB962C8B-B14F-4D97-AF65-F5344CB8AC3E}">
        <p14:creationId xmlns:p14="http://schemas.microsoft.com/office/powerpoint/2010/main" val="37883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CD97-0E17-4D18-923F-959515FE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brief introduction to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9CC9-2C3F-434C-90BB-E58FA3A4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8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Machine Learning is the field of study that gives computers the capability to learn and improve from experience without being programmed explicitly automatically. </a:t>
            </a:r>
          </a:p>
          <a:p>
            <a:pPr>
              <a:lnSpc>
                <a:spcPct val="150000"/>
              </a:lnSpc>
            </a:pPr>
            <a:r>
              <a:rPr lang="en-IN" dirty="0"/>
              <a:t>The process of learning begins with observations or data to look for patterns in data and make better predictions based on the examples provided. </a:t>
            </a:r>
          </a:p>
        </p:txBody>
      </p:sp>
    </p:spTree>
    <p:extLst>
      <p:ext uri="{BB962C8B-B14F-4D97-AF65-F5344CB8AC3E}">
        <p14:creationId xmlns:p14="http://schemas.microsoft.com/office/powerpoint/2010/main" val="315138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9582-AFD7-408C-9EB8-24123BF9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F8D3-48C3-42CC-ADFA-13BE3511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33" y="18517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			  Learning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D004E5-2C70-437C-A2F1-F3E5A198BC87}"/>
              </a:ext>
            </a:extLst>
          </p:cNvPr>
          <p:cNvCxnSpPr/>
          <p:nvPr/>
        </p:nvCxnSpPr>
        <p:spPr>
          <a:xfrm flipH="1">
            <a:off x="2743200" y="2372139"/>
            <a:ext cx="2107096" cy="105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9206A8-17DD-4395-9E57-A7405A256F64}"/>
              </a:ext>
            </a:extLst>
          </p:cNvPr>
          <p:cNvCxnSpPr>
            <a:cxnSpLocks/>
          </p:cNvCxnSpPr>
          <p:nvPr/>
        </p:nvCxnSpPr>
        <p:spPr>
          <a:xfrm>
            <a:off x="5287617" y="2468217"/>
            <a:ext cx="0" cy="151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210371-0A6C-438B-9111-26897C266186}"/>
              </a:ext>
            </a:extLst>
          </p:cNvPr>
          <p:cNvCxnSpPr>
            <a:cxnSpLocks/>
          </p:cNvCxnSpPr>
          <p:nvPr/>
        </p:nvCxnSpPr>
        <p:spPr>
          <a:xfrm>
            <a:off x="5791201" y="2372139"/>
            <a:ext cx="2660380" cy="97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209EAB-FF9D-417B-B387-DA64062CD7D7}"/>
              </a:ext>
            </a:extLst>
          </p:cNvPr>
          <p:cNvSpPr txBox="1"/>
          <p:nvPr/>
        </p:nvSpPr>
        <p:spPr>
          <a:xfrm>
            <a:off x="838200" y="3470779"/>
            <a:ext cx="21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Supervised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4B01B-CA24-4B35-A620-12D77203D48B}"/>
              </a:ext>
            </a:extLst>
          </p:cNvPr>
          <p:cNvSpPr txBox="1"/>
          <p:nvPr/>
        </p:nvSpPr>
        <p:spPr>
          <a:xfrm>
            <a:off x="4439485" y="3631096"/>
            <a:ext cx="219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  Unsupervised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A994D-4860-4DE5-8553-0932F2884680}"/>
              </a:ext>
            </a:extLst>
          </p:cNvPr>
          <p:cNvSpPr txBox="1"/>
          <p:nvPr/>
        </p:nvSpPr>
        <p:spPr>
          <a:xfrm>
            <a:off x="8348875" y="3104405"/>
            <a:ext cx="219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Reinforcement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1F862-AAD3-4084-AA2A-662A2771A519}"/>
              </a:ext>
            </a:extLst>
          </p:cNvPr>
          <p:cNvSpPr txBox="1"/>
          <p:nvPr/>
        </p:nvSpPr>
        <p:spPr>
          <a:xfrm>
            <a:off x="596348" y="4046594"/>
            <a:ext cx="25858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Makes use of class labels to learn from data  e.g. classification problem or a regression 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89D26-A2A0-423A-8C65-D859C77E61DE}"/>
              </a:ext>
            </a:extLst>
          </p:cNvPr>
          <p:cNvSpPr txBox="1"/>
          <p:nvPr/>
        </p:nvSpPr>
        <p:spPr>
          <a:xfrm>
            <a:off x="4246495" y="4462093"/>
            <a:ext cx="2585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Class labels are not available with the data  and learning is done by grouping similar items into the same group</a:t>
            </a:r>
          </a:p>
          <a:p>
            <a:r>
              <a:rPr lang="en-IN" sz="2000" dirty="0"/>
              <a:t>e.g.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EBE20-57E0-4394-B9CC-6252E8F8599D}"/>
              </a:ext>
            </a:extLst>
          </p:cNvPr>
          <p:cNvSpPr txBox="1"/>
          <p:nvPr/>
        </p:nvSpPr>
        <p:spPr>
          <a:xfrm>
            <a:off x="8233759" y="4075020"/>
            <a:ext cx="2585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Computer uses trial and error method to learn the best path possible to reach the goal state. </a:t>
            </a:r>
          </a:p>
          <a:p>
            <a:r>
              <a:rPr lang="en-IN" sz="2000" dirty="0"/>
              <a:t>e.g. game playing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9AFF5A-56E3-41C0-92B7-7A29AF836FE6}"/>
              </a:ext>
            </a:extLst>
          </p:cNvPr>
          <p:cNvSpPr/>
          <p:nvPr/>
        </p:nvSpPr>
        <p:spPr>
          <a:xfrm>
            <a:off x="373570" y="3195564"/>
            <a:ext cx="2941131" cy="3106528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2D3A20-8E10-452F-A13B-517C4F730E31}"/>
              </a:ext>
            </a:extLst>
          </p:cNvPr>
          <p:cNvSpPr/>
          <p:nvPr/>
        </p:nvSpPr>
        <p:spPr>
          <a:xfrm>
            <a:off x="8083826" y="3429000"/>
            <a:ext cx="2735750" cy="2774099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432CF-256B-40DA-931C-4FD6236BA7CB}"/>
              </a:ext>
            </a:extLst>
          </p:cNvPr>
          <p:cNvSpPr txBox="1"/>
          <p:nvPr/>
        </p:nvSpPr>
        <p:spPr>
          <a:xfrm>
            <a:off x="371064" y="2292907"/>
            <a:ext cx="271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Most of the work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3F7505-79B4-436E-91E7-397075C51410}"/>
              </a:ext>
            </a:extLst>
          </p:cNvPr>
          <p:cNvSpPr/>
          <p:nvPr/>
        </p:nvSpPr>
        <p:spPr>
          <a:xfrm>
            <a:off x="3889136" y="3689887"/>
            <a:ext cx="2941131" cy="3106528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20D8C-D5D8-40B0-BE7D-3C9757BFCFBD}"/>
              </a:ext>
            </a:extLst>
          </p:cNvPr>
          <p:cNvSpPr txBox="1"/>
          <p:nvPr/>
        </p:nvSpPr>
        <p:spPr>
          <a:xfrm>
            <a:off x="5383703" y="3178391"/>
            <a:ext cx="271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Less work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1A1CAD-6E32-4592-B2FE-D95FD4F0645B}"/>
              </a:ext>
            </a:extLst>
          </p:cNvPr>
          <p:cNvSpPr txBox="1"/>
          <p:nvPr/>
        </p:nvSpPr>
        <p:spPr>
          <a:xfrm>
            <a:off x="8348875" y="2372139"/>
            <a:ext cx="247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Very less work</a:t>
            </a:r>
          </a:p>
        </p:txBody>
      </p:sp>
    </p:spTree>
    <p:extLst>
      <p:ext uri="{BB962C8B-B14F-4D97-AF65-F5344CB8AC3E}">
        <p14:creationId xmlns:p14="http://schemas.microsoft.com/office/powerpoint/2010/main" val="37025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A64-236B-44D7-BBD9-56375BE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Stages in a machine learning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0728-DD41-4E78-8CAE-754A9DBD3B90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A8519-F0D5-41D6-BE6F-3E6B2F5EF3C9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0CB1F-4792-4F3C-842C-D528A2F2F552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E2DDC-D091-4257-8735-72B1D96247D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C6F9A-5615-4C18-8F07-6BAF49334AAF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your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ECFD9-5B70-4BD1-A755-9BEE794231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74296-3A71-4492-B793-F2915B5CCAB7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50EBF-73D6-4298-9277-794BFEDBAE24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0FFA10-27A0-406B-9A62-77D0320C3578}"/>
              </a:ext>
            </a:extLst>
          </p:cNvPr>
          <p:cNvCxnSpPr/>
          <p:nvPr/>
        </p:nvCxnSpPr>
        <p:spPr>
          <a:xfrm flipV="1">
            <a:off x="9455426" y="3760298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15538</TotalTime>
  <Words>1835</Words>
  <Application>Microsoft Office PowerPoint</Application>
  <PresentationFormat>Widescreen</PresentationFormat>
  <Paragraphs>315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INTRUSION DETECTION SYSTEM</vt:lpstr>
      <vt:lpstr>What is an Intrusion Detection System?</vt:lpstr>
      <vt:lpstr>IDS vs Firewall : A common question</vt:lpstr>
      <vt:lpstr>Types of IDS on the basis of their location </vt:lpstr>
      <vt:lpstr>Types of IDS based on their functionality</vt:lpstr>
      <vt:lpstr>Types of IDS based on their functionality</vt:lpstr>
      <vt:lpstr>A brief introduction to machine learning</vt:lpstr>
      <vt:lpstr>Types of learning</vt:lpstr>
      <vt:lpstr>Stages in a machine learning project</vt:lpstr>
      <vt:lpstr>Dataset for IDS</vt:lpstr>
      <vt:lpstr>How does the dataset look like?</vt:lpstr>
      <vt:lpstr>How does the dataset look like?</vt:lpstr>
      <vt:lpstr>How does the dataset look like?</vt:lpstr>
      <vt:lpstr>How does the dataset look like?</vt:lpstr>
      <vt:lpstr>Question</vt:lpstr>
      <vt:lpstr>Types of attacks : The output we want to predict</vt:lpstr>
      <vt:lpstr>Question</vt:lpstr>
      <vt:lpstr>Stage 2 completed</vt:lpstr>
      <vt:lpstr>Is our dataset ready yet?</vt:lpstr>
      <vt:lpstr>Is our dataset ready yet?</vt:lpstr>
      <vt:lpstr>Scaling the numeric data</vt:lpstr>
      <vt:lpstr>Now after we have standardized and encoded the data, we have completed the stage 3</vt:lpstr>
      <vt:lpstr>Applying machine learning models</vt:lpstr>
      <vt:lpstr>K-nearest neighbour</vt:lpstr>
      <vt:lpstr>K-nearest neighbour</vt:lpstr>
      <vt:lpstr>Naïve Bayes classifier </vt:lpstr>
      <vt:lpstr>Naïve Bayes classifier </vt:lpstr>
      <vt:lpstr>Naïve Bayes classifier </vt:lpstr>
      <vt:lpstr>Naïve Bayes classifier </vt:lpstr>
      <vt:lpstr>Logistic regression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We’ve looked at all the models that will be used in our project</vt:lpstr>
      <vt:lpstr>Feature importance</vt:lpstr>
      <vt:lpstr>We’re done with stage 4 and now we’re ready to test our models</vt:lpstr>
      <vt:lpstr>Testing the model</vt:lpstr>
      <vt:lpstr>Metrics to check performance of model</vt:lpstr>
      <vt:lpstr>Metrics to check performance of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</dc:title>
  <dc:creator>anuj shrivastav</dc:creator>
  <cp:lastModifiedBy>anuj shrivastav</cp:lastModifiedBy>
  <cp:revision>80</cp:revision>
  <dcterms:created xsi:type="dcterms:W3CDTF">2020-07-05T09:48:55Z</dcterms:created>
  <dcterms:modified xsi:type="dcterms:W3CDTF">2020-07-16T14:24:38Z</dcterms:modified>
</cp:coreProperties>
</file>