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8" r:id="rId13"/>
    <p:sldId id="299" r:id="rId14"/>
    <p:sldId id="300" r:id="rId15"/>
    <p:sldId id="269" r:id="rId16"/>
    <p:sldId id="267" r:id="rId17"/>
    <p:sldId id="268" r:id="rId18"/>
    <p:sldId id="271" r:id="rId19"/>
    <p:sldId id="270" r:id="rId20"/>
    <p:sldId id="272" r:id="rId21"/>
    <p:sldId id="301" r:id="rId22"/>
    <p:sldId id="273" r:id="rId23"/>
    <p:sldId id="275" r:id="rId24"/>
    <p:sldId id="276" r:id="rId25"/>
    <p:sldId id="277" r:id="rId26"/>
    <p:sldId id="278" r:id="rId27"/>
    <p:sldId id="280" r:id="rId28"/>
    <p:sldId id="281" r:id="rId29"/>
    <p:sldId id="282" r:id="rId30"/>
    <p:sldId id="279" r:id="rId31"/>
    <p:sldId id="284" r:id="rId32"/>
    <p:sldId id="286" r:id="rId33"/>
    <p:sldId id="287" r:id="rId34"/>
    <p:sldId id="289" r:id="rId35"/>
    <p:sldId id="291" r:id="rId36"/>
    <p:sldId id="292" r:id="rId37"/>
    <p:sldId id="293" r:id="rId38"/>
    <p:sldId id="290" r:id="rId39"/>
    <p:sldId id="288" r:id="rId40"/>
    <p:sldId id="294" r:id="rId41"/>
    <p:sldId id="295" r:id="rId42"/>
    <p:sldId id="296" r:id="rId43"/>
    <p:sldId id="297" r:id="rId44"/>
    <p:sldId id="302" r:id="rId45"/>
    <p:sldId id="304" r:id="rId46"/>
    <p:sldId id="306" r:id="rId47"/>
    <p:sldId id="303" r:id="rId48"/>
    <p:sldId id="3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2ABB-894E-4BC2-B062-C0FF1A41B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0815E-F3FA-4BC4-8B48-D8EF915EA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2079-6D72-472B-A26A-85120C4C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6698A-DE8C-4CE4-955F-E39876D5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D71F0-4FF5-4AF2-A6DF-6CDFD9BF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2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C00A-066C-4957-92EA-252F86F1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57D48-0038-4D81-86CD-4856F80F1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1F2D-DE3E-48FF-976D-E1D31BD8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D61A9-49FD-4B58-BEFA-CEFBB2FD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50A16-6EC3-4512-A093-89C0CDF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32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AA5E1-77A8-46EF-BE4D-9C7D4B118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1E85A-3FF0-443C-90FC-AE8F20653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B0976-E7A4-46EF-8943-D6238489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93DBF-1F6B-471C-903E-78277AD8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A136F-E2E8-441C-B0F8-AE05D031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58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4069-A83B-4827-AE9D-1CFC4AB4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8E55-CB55-4C4E-A5DB-02543887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AF03E-DA98-4762-9C43-FA164C16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1C74-12CB-400E-A293-9B53B4BD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0B27D-6F6F-4260-9ABD-735AF5B9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9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3251-E6A7-4EEE-B832-7F6EAF61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F9FE9-9FB8-4A95-B145-5A3BC1C52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BEE36-D33E-447D-A56B-FB89159C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FFB43-104D-4928-9AFB-5BA913D6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F5856-DE3A-4E2B-A54C-111A4B50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08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753D-E45C-415F-852C-A78CE2DE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A8489-4CDD-43DE-BBE5-68AB6B950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12EF9-CA3C-4F67-9DB1-1E1E8CE41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D19C9-A1C8-47EF-8861-A086DA7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13ACC-94A9-483B-97D1-D1A9904E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465E6-6774-4B44-8B19-A02F7242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76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31CC-D25D-4575-9857-C05C3C11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483C9-8B98-4181-91A4-A3EE53E01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50444-D252-4851-9810-9B67D00F8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E29B1-2F36-440A-96C0-136D64C76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00053-42E4-4728-9AC1-73E917DA2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0E0B3-3547-4AEC-A05F-DFACE612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30E9-9884-4F91-9B7A-B649EE19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FD5EE-65DA-4F82-AC9B-44486C0C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61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84EB-5615-4A63-8245-7226D01D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8EFB2-62CE-4462-98B2-1D5AE03D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B68EA-F695-4DE3-9BD7-17BBC9EA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6420E-01FC-4D33-A11A-B64A6F6F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7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BADE1-C382-478E-A6F8-1652FB22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824BF-17EE-47C3-B78E-6ABC6455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23541-02DC-414F-ABE8-B6BA10AD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33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5EF6-68D5-4DC9-84B0-E5336845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99920-7DE1-47D9-801F-04A2C351E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EA4EC-7F37-43BE-A394-A7B43B107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CCB5A-6CED-4385-8F20-C674B322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92968-2078-4818-9627-D36C78B5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01443-EB3C-4C03-8A40-D1A724DA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1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EFCF-26B6-451C-9929-52060FE2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22EAA-9A8D-47E0-B4D1-8D3E14710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1BC88-EEAA-4CBB-96C4-9398B2A88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E0BED-EED9-4634-9C5D-9297AB6E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958AC-842D-4A9F-B8D6-4B74C795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8D8C2-2E16-431A-BB69-2CE27D18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02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rgbClr val="D1DCF0">
                <a:alpha val="46000"/>
              </a:srgbClr>
            </a:gs>
            <a:gs pos="7000">
              <a:schemeClr val="accent1">
                <a:lumMod val="5000"/>
                <a:lumOff val="95000"/>
              </a:schemeClr>
            </a:gs>
            <a:gs pos="56000">
              <a:schemeClr val="accent1">
                <a:lumMod val="45000"/>
                <a:lumOff val="55000"/>
                <a:alpha val="30000"/>
              </a:schemeClr>
            </a:gs>
            <a:gs pos="90000">
              <a:schemeClr val="accent4">
                <a:lumMod val="40000"/>
                <a:lumOff val="60000"/>
                <a:alpha val="2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E6760-924A-4918-97A8-FEFC6C2C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CDFA9-2FFF-43D0-8447-670F7006B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6819-ECF9-402E-9C46-9B45367B8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754C-4370-4621-9D47-182DEC24FB63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3E1E2-1458-41BB-AB95-1B5905F8F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2EF2-139C-43ED-886F-84C9D294D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31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7DED-1064-4619-ACFD-B9DF6AF8F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5791"/>
            <a:ext cx="9144000" cy="2387600"/>
          </a:xfrm>
        </p:spPr>
        <p:txBody>
          <a:bodyPr>
            <a:normAutofit/>
          </a:bodyPr>
          <a:lstStyle/>
          <a:p>
            <a:r>
              <a:rPr lang="en-IN" sz="4800" u="sng" dirty="0"/>
              <a:t>INTRUSION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6274-B364-421B-AC8C-A92C85E8D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2205"/>
            <a:ext cx="9144000" cy="1655762"/>
          </a:xfrm>
        </p:spPr>
        <p:txBody>
          <a:bodyPr/>
          <a:lstStyle/>
          <a:p>
            <a:r>
              <a:rPr lang="en-IN" dirty="0"/>
              <a:t>USING MACHINE LEARNING MODELS</a:t>
            </a:r>
          </a:p>
        </p:txBody>
      </p:sp>
      <p:pic>
        <p:nvPicPr>
          <p:cNvPr id="1026" name="Picture 2" descr="Maulana Azad National Institute of Technology - Wikipedia">
            <a:extLst>
              <a:ext uri="{FF2B5EF4-FFF2-40B4-BE49-F238E27FC236}">
                <a16:creationId xmlns:a16="http://schemas.microsoft.com/office/drawing/2014/main" id="{11CA17CC-5F49-41AA-81D1-2B071902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333619"/>
            <a:ext cx="20955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AEDF23-282B-4093-90D9-BFD128D0674B}"/>
              </a:ext>
            </a:extLst>
          </p:cNvPr>
          <p:cNvSpPr txBox="1"/>
          <p:nvPr/>
        </p:nvSpPr>
        <p:spPr>
          <a:xfrm>
            <a:off x="6096000" y="5257800"/>
            <a:ext cx="595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ARPIT CHACHANE 				171112019</a:t>
            </a:r>
          </a:p>
          <a:p>
            <a:r>
              <a:rPr lang="en-IN" dirty="0"/>
              <a:t>ANANYA SHRIVASTAVA 			171112032</a:t>
            </a:r>
          </a:p>
          <a:p>
            <a:r>
              <a:rPr lang="en-IN" dirty="0"/>
              <a:t>ANUJ SHRIVASTAV 				171112033</a:t>
            </a:r>
          </a:p>
          <a:p>
            <a:r>
              <a:rPr lang="en-IN" dirty="0"/>
              <a:t>BHAVESH LOHAR 				171112044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0A972-3749-4915-8908-1D21EA8BE273}"/>
              </a:ext>
            </a:extLst>
          </p:cNvPr>
          <p:cNvSpPr txBox="1"/>
          <p:nvPr/>
        </p:nvSpPr>
        <p:spPr>
          <a:xfrm>
            <a:off x="4916556" y="2697555"/>
            <a:ext cx="5751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MINOR PROJECT </a:t>
            </a:r>
          </a:p>
          <a:p>
            <a:r>
              <a:rPr lang="en-IN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3557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F2BA-C3FA-4EE7-B7C7-C0105C9D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for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ECEC-1EAF-4B71-9738-C5B1EC8F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Classical dataset for IDS which is readily available and widely used is  KDD Cup -1999 dataset.</a:t>
            </a:r>
          </a:p>
          <a:p>
            <a:pPr>
              <a:lnSpc>
                <a:spcPct val="150000"/>
              </a:lnSpc>
            </a:pPr>
            <a:r>
              <a:rPr lang="en-IN" dirty="0"/>
              <a:t>Since the competition, the dataset is being used as the primary dataset for almost every IDS research</a:t>
            </a:r>
          </a:p>
          <a:p>
            <a:pPr>
              <a:lnSpc>
                <a:spcPct val="150000"/>
              </a:lnSpc>
            </a:pPr>
            <a:r>
              <a:rPr lang="en-IN" dirty="0"/>
              <a:t>The dataset is being acquired by Kaggle website which is a repository for all data science related stuff.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60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dataset look like?</a:t>
            </a:r>
          </a:p>
        </p:txBody>
      </p:sp>
      <p:pic>
        <p:nvPicPr>
          <p:cNvPr id="1026" name="Picture 2" descr="The feature in KDD Cup'99 dataset [2]. | Download Table">
            <a:extLst>
              <a:ext uri="{FF2B5EF4-FFF2-40B4-BE49-F238E27FC236}">
                <a16:creationId xmlns:a16="http://schemas.microsoft.com/office/drawing/2014/main" id="{7CCCEA04-A404-4460-BA13-0F284DFA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575" y="1690688"/>
            <a:ext cx="682942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0C1153-8F4F-40F4-AADB-3B0EA6C122B1}"/>
              </a:ext>
            </a:extLst>
          </p:cNvPr>
          <p:cNvSpPr txBox="1"/>
          <p:nvPr/>
        </p:nvSpPr>
        <p:spPr>
          <a:xfrm>
            <a:off x="8756375" y="2955235"/>
            <a:ext cx="2975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42 features in total</a:t>
            </a:r>
          </a:p>
          <a:p>
            <a:endParaRPr lang="en-IN" sz="2400" b="1" dirty="0"/>
          </a:p>
          <a:p>
            <a:r>
              <a:rPr lang="en-IN" sz="2400" b="1" dirty="0"/>
              <a:t>Including output label</a:t>
            </a:r>
          </a:p>
        </p:txBody>
      </p:sp>
    </p:spTree>
    <p:extLst>
      <p:ext uri="{BB962C8B-B14F-4D97-AF65-F5344CB8AC3E}">
        <p14:creationId xmlns:p14="http://schemas.microsoft.com/office/powerpoint/2010/main" val="397893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dataset look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BD348-A696-4A9D-87B0-089F20AA7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59" y="1869813"/>
            <a:ext cx="10796278" cy="44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0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dataset look like?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0DA99-AD21-4537-AA16-88FDBB16A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051" y="1674199"/>
            <a:ext cx="8477179" cy="51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6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dataset look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FCC33-8C43-40FE-9E85-337F7949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37" y="1690688"/>
            <a:ext cx="11688525" cy="451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6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6320-BA02-4217-BF48-28B6B274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Do we need to know what each of the features in this dataset actually mean?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dirty="0"/>
              <a:t>We’ll wait till we get to building the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85083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100F-1461-47AA-A44F-0ECDF4FA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Types of attacks : The output we want to predict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0897-D347-4358-B5CD-D0FB212C8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 Denial of Service (dos): Attacker tries to prevent legitimate users from using a service.</a:t>
            </a:r>
          </a:p>
          <a:p>
            <a:endParaRPr lang="en-IN" dirty="0"/>
          </a:p>
          <a:p>
            <a:r>
              <a:rPr lang="en-IN" dirty="0"/>
              <a:t> Remote to Local (r2l): Attacker does not have an account on the victim machine, hence tries to gain access.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User to Root (u2r): Attacker has local access to the victim machine and tries to gain super user privileges.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Probe: Attacker tries to gain information about the target host.</a:t>
            </a:r>
          </a:p>
        </p:txBody>
      </p:sp>
    </p:spTree>
    <p:extLst>
      <p:ext uri="{BB962C8B-B14F-4D97-AF65-F5344CB8AC3E}">
        <p14:creationId xmlns:p14="http://schemas.microsoft.com/office/powerpoint/2010/main" val="293514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59E2-2D67-4445-9016-12E1502D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232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E368-5CD8-42BB-B660-3B0EE2BA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5028"/>
            <a:ext cx="10515600" cy="571017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What should we predict ?</a:t>
            </a:r>
          </a:p>
          <a:p>
            <a:pPr>
              <a:lnSpc>
                <a:spcPct val="150000"/>
              </a:lnSpc>
            </a:pPr>
            <a:r>
              <a:rPr lang="en-IN" dirty="0"/>
              <a:t>There is an attack or not (Binary classification)</a:t>
            </a:r>
          </a:p>
          <a:p>
            <a:pPr>
              <a:lnSpc>
                <a:spcPct val="150000"/>
              </a:lnSpc>
            </a:pPr>
            <a:r>
              <a:rPr lang="en-IN" dirty="0"/>
              <a:t>There is an attack or not. If there is an attack, predict the </a:t>
            </a:r>
            <a:r>
              <a:rPr lang="en-IN" dirty="0">
                <a:solidFill>
                  <a:schemeClr val="accent2"/>
                </a:solidFill>
              </a:rPr>
              <a:t>type</a:t>
            </a:r>
            <a:r>
              <a:rPr lang="en-IN" dirty="0"/>
              <a:t> of attack as well (Multi class classification. Here 4+1=5 class classification)</a:t>
            </a:r>
          </a:p>
          <a:p>
            <a:pPr>
              <a:lnSpc>
                <a:spcPct val="150000"/>
              </a:lnSpc>
            </a:pPr>
            <a:r>
              <a:rPr lang="en-IN" dirty="0"/>
              <a:t>There is an attack or not. If there is an attack, predict the </a:t>
            </a:r>
            <a:r>
              <a:rPr lang="en-IN" dirty="0">
                <a:solidFill>
                  <a:schemeClr val="accent2"/>
                </a:solidFill>
              </a:rPr>
              <a:t>subtype </a:t>
            </a:r>
            <a:r>
              <a:rPr lang="en-IN" dirty="0"/>
              <a:t>of attack as well (Multi class classification. Here 39+1=40 class classification)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3000" dirty="0">
                <a:solidFill>
                  <a:srgbClr val="C00000"/>
                </a:solidFill>
              </a:rPr>
              <a:t>That depends on what we want from our model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3000" dirty="0">
                <a:solidFill>
                  <a:srgbClr val="C00000"/>
                </a:solidFill>
              </a:rPr>
              <a:t>As the classes to predict increase, the amount of data that we require will also increase</a:t>
            </a:r>
          </a:p>
          <a:p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1811AE-80C0-4186-85F5-B4904268FA54}"/>
              </a:ext>
            </a:extLst>
          </p:cNvPr>
          <p:cNvCxnSpPr/>
          <p:nvPr/>
        </p:nvCxnSpPr>
        <p:spPr>
          <a:xfrm flipH="1">
            <a:off x="8852452" y="1253331"/>
            <a:ext cx="569844" cy="82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1FC840-6033-4DE4-B472-45AD378FBCEB}"/>
              </a:ext>
            </a:extLst>
          </p:cNvPr>
          <p:cNvSpPr txBox="1"/>
          <p:nvPr/>
        </p:nvSpPr>
        <p:spPr>
          <a:xfrm>
            <a:off x="7898296" y="775028"/>
            <a:ext cx="398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have performed 5-class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320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7A64-236B-44D7-BBD9-56375BEE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 2 completed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60728-DD41-4E78-8CAE-754A9DBD3B90}"/>
              </a:ext>
            </a:extLst>
          </p:cNvPr>
          <p:cNvSpPr/>
          <p:nvPr/>
        </p:nvSpPr>
        <p:spPr>
          <a:xfrm>
            <a:off x="417443" y="3269972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ML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A8519-F0D5-41D6-BE6F-3E6B2F5EF3C9}"/>
              </a:ext>
            </a:extLst>
          </p:cNvPr>
          <p:cNvSpPr/>
          <p:nvPr/>
        </p:nvSpPr>
        <p:spPr>
          <a:xfrm>
            <a:off x="2776330" y="3269971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explore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0CB1F-4792-4F3C-842C-D528A2F2F552}"/>
              </a:ext>
            </a:extLst>
          </p:cNvPr>
          <p:cNvSpPr/>
          <p:nvPr/>
        </p:nvSpPr>
        <p:spPr>
          <a:xfrm>
            <a:off x="5135217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 the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E2DDC-D091-4257-8735-72B1D96247D0}"/>
              </a:ext>
            </a:extLst>
          </p:cNvPr>
          <p:cNvSpPr/>
          <p:nvPr/>
        </p:nvSpPr>
        <p:spPr>
          <a:xfrm>
            <a:off x="7494104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ML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C6F9A-5615-4C18-8F07-6BAF49334AAF}"/>
              </a:ext>
            </a:extLst>
          </p:cNvPr>
          <p:cNvSpPr/>
          <p:nvPr/>
        </p:nvSpPr>
        <p:spPr>
          <a:xfrm>
            <a:off x="9852991" y="3269969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your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AECFD9-5B70-4BD1-A755-9BEE794231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78765" y="3760302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274296-3A71-4492-B793-F2915B5CCAB7}"/>
              </a:ext>
            </a:extLst>
          </p:cNvPr>
          <p:cNvCxnSpPr/>
          <p:nvPr/>
        </p:nvCxnSpPr>
        <p:spPr>
          <a:xfrm flipV="1">
            <a:off x="4737652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B50EBF-73D6-4298-9277-794BFEDBAE24}"/>
              </a:ext>
            </a:extLst>
          </p:cNvPr>
          <p:cNvCxnSpPr/>
          <p:nvPr/>
        </p:nvCxnSpPr>
        <p:spPr>
          <a:xfrm flipV="1">
            <a:off x="7096539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0FFA10-27A0-406B-9A62-77D0320C3578}"/>
              </a:ext>
            </a:extLst>
          </p:cNvPr>
          <p:cNvCxnSpPr/>
          <p:nvPr/>
        </p:nvCxnSpPr>
        <p:spPr>
          <a:xfrm flipV="1">
            <a:off x="9455426" y="3760298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052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1BDE-9780-433C-9359-D52342D7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IN" dirty="0"/>
              <a:t>Is our dataset ready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76F25-7A6C-4292-9682-75D6B907B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Let’s have a look at out dataset once again</a:t>
            </a:r>
          </a:p>
        </p:txBody>
      </p:sp>
      <p:pic>
        <p:nvPicPr>
          <p:cNvPr id="4" name="Picture 2" descr="The feature in KDD Cup'99 dataset [2]. | Download Table">
            <a:extLst>
              <a:ext uri="{FF2B5EF4-FFF2-40B4-BE49-F238E27FC236}">
                <a16:creationId xmlns:a16="http://schemas.microsoft.com/office/drawing/2014/main" id="{AD01FEAB-BFC6-43B2-A9CC-8046A67C7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22" y="2109312"/>
            <a:ext cx="6586330" cy="469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CBB6250-A09E-4EA1-B1B2-10381E0A5DF7}"/>
              </a:ext>
            </a:extLst>
          </p:cNvPr>
          <p:cNvSpPr/>
          <p:nvPr/>
        </p:nvSpPr>
        <p:spPr>
          <a:xfrm>
            <a:off x="3882887" y="3429000"/>
            <a:ext cx="1245704" cy="533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BC7ACB-73A7-456B-B83A-1FDF5BFFEE1D}"/>
              </a:ext>
            </a:extLst>
          </p:cNvPr>
          <p:cNvSpPr/>
          <p:nvPr/>
        </p:nvSpPr>
        <p:spPr>
          <a:xfrm>
            <a:off x="3882887" y="4520329"/>
            <a:ext cx="1245704" cy="533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0D462-2A79-4C04-BFFC-1369B1BC0F6B}"/>
              </a:ext>
            </a:extLst>
          </p:cNvPr>
          <p:cNvSpPr txBox="1"/>
          <p:nvPr/>
        </p:nvSpPr>
        <p:spPr>
          <a:xfrm>
            <a:off x="8930780" y="2483466"/>
            <a:ext cx="31868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There are mostly numeric </a:t>
            </a:r>
          </a:p>
          <a:p>
            <a:r>
              <a:rPr lang="en-IN" sz="2000" b="1" dirty="0"/>
              <a:t>or continuous features.</a:t>
            </a:r>
          </a:p>
          <a:p>
            <a:endParaRPr lang="en-IN" sz="2000" b="1" dirty="0"/>
          </a:p>
          <a:p>
            <a:r>
              <a:rPr lang="en-IN" sz="2000" b="1" dirty="0"/>
              <a:t>But there are discrete or </a:t>
            </a:r>
          </a:p>
          <a:p>
            <a:r>
              <a:rPr lang="en-IN" sz="2000" b="1" dirty="0"/>
              <a:t>categorical features as well. </a:t>
            </a:r>
          </a:p>
        </p:txBody>
      </p:sp>
    </p:spTree>
    <p:extLst>
      <p:ext uri="{BB962C8B-B14F-4D97-AF65-F5344CB8AC3E}">
        <p14:creationId xmlns:p14="http://schemas.microsoft.com/office/powerpoint/2010/main" val="213242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07CB-6873-41D0-A566-203076CB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Intrusion Detection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A377-FC1D-48DC-948F-6C0B7F212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Let’s break it 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53A8C-A83D-4D1F-9D4D-06A5779AA98A}"/>
              </a:ext>
            </a:extLst>
          </p:cNvPr>
          <p:cNvSpPr txBox="1"/>
          <p:nvPr/>
        </p:nvSpPr>
        <p:spPr>
          <a:xfrm>
            <a:off x="1007165" y="2928730"/>
            <a:ext cx="272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INTRUSION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F3A37-1C49-47F3-A271-037BF0CA9B7F}"/>
              </a:ext>
            </a:extLst>
          </p:cNvPr>
          <p:cNvSpPr txBox="1"/>
          <p:nvPr/>
        </p:nvSpPr>
        <p:spPr>
          <a:xfrm>
            <a:off x="4842012" y="2928729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7CDC50-931E-4A3E-8B2B-0876E3945C97}"/>
              </a:ext>
            </a:extLst>
          </p:cNvPr>
          <p:cNvSpPr txBox="1"/>
          <p:nvPr/>
        </p:nvSpPr>
        <p:spPr>
          <a:xfrm>
            <a:off x="9117496" y="2928729"/>
            <a:ext cx="385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2A4F6-45E0-422A-8ED8-CB851C382287}"/>
              </a:ext>
            </a:extLst>
          </p:cNvPr>
          <p:cNvSpPr txBox="1"/>
          <p:nvPr/>
        </p:nvSpPr>
        <p:spPr>
          <a:xfrm>
            <a:off x="3541641" y="2928729"/>
            <a:ext cx="75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16FE-2A06-41F5-99E4-8524BF14103A}"/>
              </a:ext>
            </a:extLst>
          </p:cNvPr>
          <p:cNvSpPr txBox="1"/>
          <p:nvPr/>
        </p:nvSpPr>
        <p:spPr>
          <a:xfrm>
            <a:off x="7817125" y="2928729"/>
            <a:ext cx="75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E76BC-1DB5-4F21-97F5-3D2448D3D446}"/>
              </a:ext>
            </a:extLst>
          </p:cNvPr>
          <p:cNvCxnSpPr/>
          <p:nvPr/>
        </p:nvCxnSpPr>
        <p:spPr>
          <a:xfrm>
            <a:off x="1696278" y="3429000"/>
            <a:ext cx="0" cy="128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5B62EC-A071-4500-9DA9-2CF912AC7416}"/>
              </a:ext>
            </a:extLst>
          </p:cNvPr>
          <p:cNvCxnSpPr/>
          <p:nvPr/>
        </p:nvCxnSpPr>
        <p:spPr>
          <a:xfrm>
            <a:off x="5678556" y="3429000"/>
            <a:ext cx="0" cy="128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FB8891-A0D4-4D42-AC1A-30E28601C725}"/>
              </a:ext>
            </a:extLst>
          </p:cNvPr>
          <p:cNvCxnSpPr/>
          <p:nvPr/>
        </p:nvCxnSpPr>
        <p:spPr>
          <a:xfrm>
            <a:off x="9733722" y="3429000"/>
            <a:ext cx="0" cy="128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9B94DE-B958-4AA8-A69B-CBE4B7465D18}"/>
              </a:ext>
            </a:extLst>
          </p:cNvPr>
          <p:cNvSpPr txBox="1"/>
          <p:nvPr/>
        </p:nvSpPr>
        <p:spPr>
          <a:xfrm>
            <a:off x="344557" y="5009322"/>
            <a:ext cx="3197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Any malicious activity or an attack in the network or a computer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A0AB45-8A6D-405B-915D-B63BB82EA27F}"/>
              </a:ext>
            </a:extLst>
          </p:cNvPr>
          <p:cNvSpPr txBox="1"/>
          <p:nvPr/>
        </p:nvSpPr>
        <p:spPr>
          <a:xfrm>
            <a:off x="4080014" y="5009322"/>
            <a:ext cx="3197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An activity of detecting the attacks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3D9D6-EB20-4B01-AF15-D53E683D6FCE}"/>
              </a:ext>
            </a:extLst>
          </p:cNvPr>
          <p:cNvSpPr txBox="1"/>
          <p:nvPr/>
        </p:nvSpPr>
        <p:spPr>
          <a:xfrm>
            <a:off x="8194812" y="5009321"/>
            <a:ext cx="3197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 system or a software that enables us to perform Intrusion Detection</a:t>
            </a:r>
          </a:p>
        </p:txBody>
      </p:sp>
    </p:spTree>
    <p:extLst>
      <p:ext uri="{BB962C8B-B14F-4D97-AF65-F5344CB8AC3E}">
        <p14:creationId xmlns:p14="http://schemas.microsoft.com/office/powerpoint/2010/main" val="1424023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1BDE-9780-433C-9359-D52342D7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IN" dirty="0"/>
              <a:t>Is our dataset ready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76F25-7A6C-4292-9682-75D6B907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Computers don’t understand text</a:t>
            </a:r>
          </a:p>
          <a:p>
            <a:pPr marL="0" indent="0">
              <a:buNone/>
            </a:pPr>
            <a:r>
              <a:rPr lang="en-IN" dirty="0"/>
              <a:t>We need to come up with something that will convert discrete data to numeric data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F0AE5-EC2F-4BDA-A40F-31A479105D40}"/>
              </a:ext>
            </a:extLst>
          </p:cNvPr>
          <p:cNvSpPr txBox="1"/>
          <p:nvPr/>
        </p:nvSpPr>
        <p:spPr>
          <a:xfrm>
            <a:off x="4319167" y="4333461"/>
            <a:ext cx="3553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</a:rPr>
              <a:t>How to do that?</a:t>
            </a:r>
          </a:p>
        </p:txBody>
      </p:sp>
    </p:spTree>
    <p:extLst>
      <p:ext uri="{BB962C8B-B14F-4D97-AF65-F5344CB8AC3E}">
        <p14:creationId xmlns:p14="http://schemas.microsoft.com/office/powerpoint/2010/main" val="319666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1BDE-9780-433C-9359-D52342D7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IN" dirty="0"/>
              <a:t>Is our dataset ready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76F25-7A6C-4292-9682-75D6B907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We’ll assign each category in categorical feature a number</a:t>
            </a:r>
          </a:p>
          <a:p>
            <a:r>
              <a:rPr lang="en-IN" dirty="0"/>
              <a:t>This is known as </a:t>
            </a:r>
            <a:r>
              <a:rPr lang="en-IN" dirty="0">
                <a:solidFill>
                  <a:srgbClr val="FF0000"/>
                </a:solidFill>
              </a:rPr>
              <a:t>Label encoding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e.g. 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945862-6DB9-4105-B8DE-3AB0F0EB6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92180"/>
              </p:ext>
            </p:extLst>
          </p:nvPr>
        </p:nvGraphicFramePr>
        <p:xfrm>
          <a:off x="1258957" y="3548411"/>
          <a:ext cx="2186608" cy="27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608">
                  <a:extLst>
                    <a:ext uri="{9D8B030D-6E8A-4147-A177-3AD203B41FA5}">
                      <a16:colId xmlns:a16="http://schemas.microsoft.com/office/drawing/2014/main" val="2887610727"/>
                    </a:ext>
                  </a:extLst>
                </a:gridCol>
              </a:tblGrid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76686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89772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17768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04915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43447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766CE68-6CBF-49D6-B7F8-0AF6F0E15176}"/>
              </a:ext>
            </a:extLst>
          </p:cNvPr>
          <p:cNvSpPr/>
          <p:nvPr/>
        </p:nvSpPr>
        <p:spPr>
          <a:xfrm>
            <a:off x="3644348" y="4764882"/>
            <a:ext cx="874643" cy="516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41F7D-E02C-480A-A801-0A9549DDBA2C}"/>
              </a:ext>
            </a:extLst>
          </p:cNvPr>
          <p:cNvSpPr/>
          <p:nvPr/>
        </p:nvSpPr>
        <p:spPr>
          <a:xfrm>
            <a:off x="4797287" y="3803374"/>
            <a:ext cx="2186608" cy="218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A = 0</a:t>
            </a:r>
          </a:p>
          <a:p>
            <a:pPr algn="ctr"/>
            <a:r>
              <a:rPr lang="en-IN" sz="3600" dirty="0"/>
              <a:t>B = 1</a:t>
            </a:r>
          </a:p>
          <a:p>
            <a:pPr algn="ctr"/>
            <a:r>
              <a:rPr lang="en-IN" sz="3600" dirty="0"/>
              <a:t>C = 2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20CAAF6-A590-4C49-A111-1E123E3A8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93783"/>
              </p:ext>
            </p:extLst>
          </p:nvPr>
        </p:nvGraphicFramePr>
        <p:xfrm>
          <a:off x="8822636" y="3548411"/>
          <a:ext cx="2186608" cy="27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608">
                  <a:extLst>
                    <a:ext uri="{9D8B030D-6E8A-4147-A177-3AD203B41FA5}">
                      <a16:colId xmlns:a16="http://schemas.microsoft.com/office/drawing/2014/main" val="2887610727"/>
                    </a:ext>
                  </a:extLst>
                </a:gridCol>
              </a:tblGrid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76686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89772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17768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04915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43447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44E1F6BF-AD70-4B38-BB22-14B905CB8EE2}"/>
              </a:ext>
            </a:extLst>
          </p:cNvPr>
          <p:cNvSpPr/>
          <p:nvPr/>
        </p:nvSpPr>
        <p:spPr>
          <a:xfrm>
            <a:off x="7499075" y="4764882"/>
            <a:ext cx="874643" cy="516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5788-5081-4BEC-8106-83EDA445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Scaling the numeric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67299-A7B0-4693-AA9E-7F88EA66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839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Not all numeric data are in the same scale. </a:t>
            </a:r>
          </a:p>
          <a:p>
            <a:pPr>
              <a:lnSpc>
                <a:spcPct val="150000"/>
              </a:lnSpc>
            </a:pPr>
            <a:r>
              <a:rPr lang="en-IN" dirty="0"/>
              <a:t>For e.g. mean value of duration is around 54 and mean value of </a:t>
            </a:r>
            <a:r>
              <a:rPr lang="en-IN" dirty="0" err="1"/>
              <a:t>src_bytes</a:t>
            </a:r>
            <a:r>
              <a:rPr lang="en-IN" dirty="0"/>
              <a:t> is around 17644</a:t>
            </a:r>
          </a:p>
          <a:p>
            <a:pPr>
              <a:lnSpc>
                <a:spcPct val="150000"/>
              </a:lnSpc>
            </a:pPr>
            <a:r>
              <a:rPr lang="en-IN" dirty="0"/>
              <a:t>The reason this is an important step is because (a) most model works when data is standardized and (b) data will become unit invariant</a:t>
            </a:r>
          </a:p>
          <a:p>
            <a:pPr>
              <a:lnSpc>
                <a:spcPct val="150000"/>
              </a:lnSpc>
            </a:pPr>
            <a:r>
              <a:rPr lang="en-IN" dirty="0"/>
              <a:t>We need to bring all the numeric data into same scale. We’ll standardize the data so that the mean is 0 and standard deviation is 1 for each of the numeric features.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4396A5-86FF-4708-8387-3FC82E8D1E2F}"/>
                  </a:ext>
                </a:extLst>
              </p:cNvPr>
              <p:cNvSpPr txBox="1"/>
              <p:nvPr/>
            </p:nvSpPr>
            <p:spPr>
              <a:xfrm>
                <a:off x="9037981" y="1027906"/>
                <a:ext cx="2315819" cy="680699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X’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𝑠𝑡𝑑𝑑𝑒𝑣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4396A5-86FF-4708-8387-3FC82E8D1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981" y="1027906"/>
                <a:ext cx="2315819" cy="680699"/>
              </a:xfrm>
              <a:prstGeom prst="rect">
                <a:avLst/>
              </a:prstGeom>
              <a:blipFill>
                <a:blip r:embed="rId2"/>
                <a:stretch>
                  <a:fillRect l="-3636"/>
                </a:stretch>
              </a:blip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4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7A64-236B-44D7-BBD9-56375BEE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Now after we have standardized and encoded the data, we have completed the stage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60728-DD41-4E78-8CAE-754A9DBD3B90}"/>
              </a:ext>
            </a:extLst>
          </p:cNvPr>
          <p:cNvSpPr/>
          <p:nvPr/>
        </p:nvSpPr>
        <p:spPr>
          <a:xfrm>
            <a:off x="417443" y="3269972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ML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A8519-F0D5-41D6-BE6F-3E6B2F5EF3C9}"/>
              </a:ext>
            </a:extLst>
          </p:cNvPr>
          <p:cNvSpPr/>
          <p:nvPr/>
        </p:nvSpPr>
        <p:spPr>
          <a:xfrm>
            <a:off x="2776330" y="3269971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explore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0CB1F-4792-4F3C-842C-D528A2F2F552}"/>
              </a:ext>
            </a:extLst>
          </p:cNvPr>
          <p:cNvSpPr/>
          <p:nvPr/>
        </p:nvSpPr>
        <p:spPr>
          <a:xfrm>
            <a:off x="5135217" y="3269970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 the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E2DDC-D091-4257-8735-72B1D96247D0}"/>
              </a:ext>
            </a:extLst>
          </p:cNvPr>
          <p:cNvSpPr/>
          <p:nvPr/>
        </p:nvSpPr>
        <p:spPr>
          <a:xfrm>
            <a:off x="7494104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ML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C6F9A-5615-4C18-8F07-6BAF49334AAF}"/>
              </a:ext>
            </a:extLst>
          </p:cNvPr>
          <p:cNvSpPr/>
          <p:nvPr/>
        </p:nvSpPr>
        <p:spPr>
          <a:xfrm>
            <a:off x="9852991" y="3269969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the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AECFD9-5B70-4BD1-A755-9BEE794231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78765" y="3760302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274296-3A71-4492-B793-F2915B5CCAB7}"/>
              </a:ext>
            </a:extLst>
          </p:cNvPr>
          <p:cNvCxnSpPr/>
          <p:nvPr/>
        </p:nvCxnSpPr>
        <p:spPr>
          <a:xfrm flipV="1">
            <a:off x="4737652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B50EBF-73D6-4298-9277-794BFEDBAE24}"/>
              </a:ext>
            </a:extLst>
          </p:cNvPr>
          <p:cNvCxnSpPr/>
          <p:nvPr/>
        </p:nvCxnSpPr>
        <p:spPr>
          <a:xfrm flipV="1">
            <a:off x="7096539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0FFA10-27A0-406B-9A62-77D0320C3578}"/>
              </a:ext>
            </a:extLst>
          </p:cNvPr>
          <p:cNvCxnSpPr/>
          <p:nvPr/>
        </p:nvCxnSpPr>
        <p:spPr>
          <a:xfrm flipV="1">
            <a:off x="9455426" y="3760298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32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E838-FAE3-4485-BA30-1A76CCAE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Applying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1F33E-8319-41E6-A616-02C62797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We have implemented 4 machine learning models in this project:</a:t>
            </a:r>
          </a:p>
          <a:p>
            <a:pPr marL="514350" indent="-514350">
              <a:buAutoNum type="arabicParenR"/>
            </a:pPr>
            <a:r>
              <a:rPr lang="en-IN" dirty="0"/>
              <a:t>K- nearest neighbour</a:t>
            </a:r>
          </a:p>
          <a:p>
            <a:pPr marL="514350" indent="-514350">
              <a:buAutoNum type="arabicParenR"/>
            </a:pPr>
            <a:r>
              <a:rPr lang="en-IN" dirty="0"/>
              <a:t>Naïve Bayes classifier</a:t>
            </a:r>
          </a:p>
          <a:p>
            <a:pPr marL="514350" indent="-514350">
              <a:buAutoNum type="arabicParenR"/>
            </a:pPr>
            <a:r>
              <a:rPr lang="en-IN" dirty="0"/>
              <a:t>Logistic regression </a:t>
            </a:r>
          </a:p>
          <a:p>
            <a:pPr marL="514350" indent="-514350">
              <a:buAutoNum type="arabicParenR"/>
            </a:pPr>
            <a:r>
              <a:rPr lang="en-IN" dirty="0"/>
              <a:t>Decision tree classifier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0" indent="0">
              <a:buNone/>
            </a:pPr>
            <a:r>
              <a:rPr lang="en-IN" dirty="0"/>
              <a:t>And the results of these models are then compared.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608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AD10-C612-4855-A954-070C08F5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K-nearest neighbour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5D34-2C32-4A55-AE84-5EEAD7F8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2729" cy="456110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Simple model based on the principle that if two data points are close (here geometrically) , they are similar. </a:t>
            </a:r>
          </a:p>
          <a:p>
            <a:endParaRPr lang="en-IN" dirty="0"/>
          </a:p>
          <a:p>
            <a:r>
              <a:rPr lang="en-IN" dirty="0"/>
              <a:t>Given a new data point for which we want to find the output, we find points that are distance-wise close to the concerned point. </a:t>
            </a:r>
          </a:p>
          <a:p>
            <a:endParaRPr lang="en-IN" dirty="0"/>
          </a:p>
          <a:p>
            <a:r>
              <a:rPr lang="en-IN" dirty="0"/>
              <a:t>Whatever is the class label for </a:t>
            </a:r>
            <a:r>
              <a:rPr lang="en-IN" dirty="0">
                <a:solidFill>
                  <a:srgbClr val="FF0000"/>
                </a:solidFill>
              </a:rPr>
              <a:t>majority</a:t>
            </a:r>
            <a:r>
              <a:rPr lang="en-IN" dirty="0"/>
              <a:t> of points in that neighbourhood, that would be the class label for our new data point.</a:t>
            </a:r>
          </a:p>
          <a:p>
            <a:endParaRPr lang="en-IN" dirty="0"/>
          </a:p>
          <a:p>
            <a:r>
              <a:rPr lang="en-IN" dirty="0"/>
              <a:t>K value decides how many points should we take for neighbourhood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837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AD10-C612-4855-A954-070C08F5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K-nearest neighbour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5D34-2C32-4A55-AE84-5EEAD7F8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21677" y="1825624"/>
            <a:ext cx="12288261" cy="620512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 descr="K Nearest Neighbor | KNN Algorithm | KNN in Python &amp; R">
            <a:extLst>
              <a:ext uri="{FF2B5EF4-FFF2-40B4-BE49-F238E27FC236}">
                <a16:creationId xmlns:a16="http://schemas.microsoft.com/office/drawing/2014/main" id="{570D5A78-D0D1-4799-A07D-C51C262AF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7" y="1938338"/>
            <a:ext cx="9711772" cy="425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F904FA-4230-43DA-BC36-776363833826}"/>
              </a:ext>
            </a:extLst>
          </p:cNvPr>
          <p:cNvSpPr txBox="1"/>
          <p:nvPr/>
        </p:nvSpPr>
        <p:spPr>
          <a:xfrm>
            <a:off x="5936566" y="1690688"/>
            <a:ext cx="22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Here K = 3</a:t>
            </a:r>
          </a:p>
        </p:txBody>
      </p:sp>
    </p:spTree>
    <p:extLst>
      <p:ext uri="{BB962C8B-B14F-4D97-AF65-F5344CB8AC3E}">
        <p14:creationId xmlns:p14="http://schemas.microsoft.com/office/powerpoint/2010/main" val="1714880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ADB2-C9AC-4D78-8662-786F0F38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3641-573C-4A66-9B32-B205BA4E0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79" y="18808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Assumption</a:t>
            </a:r>
            <a:r>
              <a:rPr lang="en-IN" sz="2400" dirty="0"/>
              <a:t>: Features are conditionally independent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It consists of calculating three things: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1) Prior probabilities (Train stage)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2) Likelihood probabilities (Train stage)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3) Posterior probabilities (Test stage)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4C959C-A343-4179-8049-FCBA37F43450}"/>
                  </a:ext>
                </a:extLst>
              </p:cNvPr>
              <p:cNvSpPr txBox="1"/>
              <p:nvPr/>
            </p:nvSpPr>
            <p:spPr>
              <a:xfrm>
                <a:off x="7301948" y="3244334"/>
                <a:ext cx="4414606" cy="892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/>
                  <a:t>P( y=c</a:t>
                </a:r>
                <a:r>
                  <a:rPr lang="en-IN" sz="2400" baseline="-25000" dirty="0"/>
                  <a:t>k </a:t>
                </a:r>
                <a:r>
                  <a:rPr lang="en-IN" sz="2400" dirty="0"/>
                  <a:t> | </a:t>
                </a:r>
                <a:r>
                  <a:rPr lang="en-IN" sz="2400" dirty="0" err="1"/>
                  <a:t>x</a:t>
                </a:r>
                <a:r>
                  <a:rPr lang="en-IN" sz="2400" baseline="-25000" dirty="0" err="1"/>
                  <a:t>q</a:t>
                </a:r>
                <a:r>
                  <a:rPr lang="en-IN" sz="2400" dirty="0"/>
                  <a:t> )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800" dirty="0"/>
                  <a:t> </a:t>
                </a:r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4C959C-A343-4179-8049-FCBA37F43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948" y="3244334"/>
                <a:ext cx="4414606" cy="892296"/>
              </a:xfrm>
              <a:prstGeom prst="rect">
                <a:avLst/>
              </a:prstGeom>
              <a:blipFill>
                <a:blip r:embed="rId2"/>
                <a:stretch>
                  <a:fillRect l="-22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B68051-682B-430C-844F-08D696A7FBAA}"/>
              </a:ext>
            </a:extLst>
          </p:cNvPr>
          <p:cNvSpPr txBox="1"/>
          <p:nvPr/>
        </p:nvSpPr>
        <p:spPr>
          <a:xfrm>
            <a:off x="8715059" y="4972130"/>
            <a:ext cx="2660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Bayes theorem formula </a:t>
            </a:r>
          </a:p>
          <a:p>
            <a:r>
              <a:rPr lang="en-IN" dirty="0"/>
              <a:t>For conditional probability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BE748E-3FC7-497C-9F5C-F74721211AC6}"/>
              </a:ext>
            </a:extLst>
          </p:cNvPr>
          <p:cNvCxnSpPr/>
          <p:nvPr/>
        </p:nvCxnSpPr>
        <p:spPr>
          <a:xfrm flipV="1">
            <a:off x="7301948" y="4136630"/>
            <a:ext cx="636104" cy="120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67877F-B6D1-40F3-985D-CA69578A88E3}"/>
              </a:ext>
            </a:extLst>
          </p:cNvPr>
          <p:cNvSpPr txBox="1"/>
          <p:nvPr/>
        </p:nvSpPr>
        <p:spPr>
          <a:xfrm>
            <a:off x="6579587" y="5389880"/>
            <a:ext cx="104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posterior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6E499A-0FA9-4EDA-99F1-C85EC146A5C1}"/>
              </a:ext>
            </a:extLst>
          </p:cNvPr>
          <p:cNvCxnSpPr>
            <a:cxnSpLocks/>
          </p:cNvCxnSpPr>
          <p:nvPr/>
        </p:nvCxnSpPr>
        <p:spPr>
          <a:xfrm>
            <a:off x="8865704" y="2332383"/>
            <a:ext cx="821635" cy="9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5B59F2-01B1-4F25-9C24-3114492849F6}"/>
              </a:ext>
            </a:extLst>
          </p:cNvPr>
          <p:cNvCxnSpPr>
            <a:cxnSpLocks/>
          </p:cNvCxnSpPr>
          <p:nvPr/>
        </p:nvCxnSpPr>
        <p:spPr>
          <a:xfrm flipH="1">
            <a:off x="11078794" y="2332383"/>
            <a:ext cx="45566" cy="86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73ED6C-BA8C-4E81-A1E3-C7161660D5ED}"/>
              </a:ext>
            </a:extLst>
          </p:cNvPr>
          <p:cNvSpPr txBox="1"/>
          <p:nvPr/>
        </p:nvSpPr>
        <p:spPr>
          <a:xfrm>
            <a:off x="8502950" y="198098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prior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CD405-9CF5-4ED8-9F18-1FFD54B9D420}"/>
              </a:ext>
            </a:extLst>
          </p:cNvPr>
          <p:cNvSpPr txBox="1"/>
          <p:nvPr/>
        </p:nvSpPr>
        <p:spPr>
          <a:xfrm>
            <a:off x="10620805" y="1894338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239128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6BF-8C0A-47AE-91B9-ED6654B7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Naïve Bayes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E7ED-EB1D-4753-9A41-FF261051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55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1</a:t>
            </a:r>
            <a:r>
              <a:rPr lang="en-IN" baseline="30000" dirty="0">
                <a:solidFill>
                  <a:srgbClr val="FF0000"/>
                </a:solidFill>
              </a:rPr>
              <a:t>st</a:t>
            </a:r>
            <a:r>
              <a:rPr lang="en-IN" dirty="0">
                <a:solidFill>
                  <a:srgbClr val="FF0000"/>
                </a:solidFill>
              </a:rPr>
              <a:t> step : Prior probability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Calculate number of points belonging to each of the classes and then divide with total number of points in the dataset to get respective probabilities of each class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i.e. calculate P(y=c</a:t>
            </a:r>
            <a:r>
              <a:rPr lang="en-IN" baseline="-25000" dirty="0"/>
              <a:t>1</a:t>
            </a:r>
            <a:r>
              <a:rPr lang="en-IN" dirty="0"/>
              <a:t>) , P(y=c</a:t>
            </a:r>
            <a:r>
              <a:rPr lang="en-IN" baseline="-25000" dirty="0"/>
              <a:t>2</a:t>
            </a:r>
            <a:r>
              <a:rPr lang="en-IN" dirty="0"/>
              <a:t>) ,…., P(y=c</a:t>
            </a:r>
            <a:r>
              <a:rPr lang="en-IN" baseline="-25000" dirty="0"/>
              <a:t>k</a:t>
            </a:r>
            <a:r>
              <a:rPr lang="en-IN" dirty="0"/>
              <a:t>) if there are k classes</a:t>
            </a:r>
            <a:r>
              <a:rPr lang="en-IN" baseline="30000" dirty="0"/>
              <a:t>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E14245-83FA-4042-A798-A156F90B5D3B}"/>
                  </a:ext>
                </a:extLst>
              </p:cNvPr>
              <p:cNvSpPr/>
              <p:nvPr/>
            </p:nvSpPr>
            <p:spPr>
              <a:xfrm>
                <a:off x="7997583" y="1027906"/>
                <a:ext cx="3854838" cy="778162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IN" sz="2000" dirty="0"/>
                  <a:t>P( y=c</a:t>
                </a:r>
                <a:r>
                  <a:rPr lang="en-IN" sz="2000" baseline="-25000" dirty="0"/>
                  <a:t>k </a:t>
                </a:r>
                <a:r>
                  <a:rPr lang="en-IN" sz="2000" dirty="0"/>
                  <a:t> | </a:t>
                </a:r>
                <a:r>
                  <a:rPr lang="en-IN" sz="2000" dirty="0" err="1"/>
                  <a:t>x</a:t>
                </a:r>
                <a:r>
                  <a:rPr lang="en-IN" sz="2000" baseline="-25000" dirty="0" err="1"/>
                  <a:t>q</a:t>
                </a:r>
                <a:r>
                  <a:rPr lang="en-IN" sz="2000" dirty="0"/>
                  <a:t> ) </a:t>
                </a:r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E14245-83FA-4042-A798-A156F90B5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83" y="1027906"/>
                <a:ext cx="3854838" cy="778162"/>
              </a:xfrm>
              <a:prstGeom prst="rect">
                <a:avLst/>
              </a:prstGeom>
              <a:blipFill>
                <a:blip r:embed="rId2"/>
                <a:stretch>
                  <a:fillRect l="-1577"/>
                </a:stretch>
              </a:blip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143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6BF-8C0A-47AE-91B9-ED6654B7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Naïve Bayes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E7ED-EB1D-4753-9A41-FF261051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05" y="1601788"/>
            <a:ext cx="10515600" cy="493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2</a:t>
            </a:r>
            <a:r>
              <a:rPr lang="en-IN" baseline="30000" dirty="0">
                <a:solidFill>
                  <a:srgbClr val="FF0000"/>
                </a:solidFill>
              </a:rPr>
              <a:t>nd</a:t>
            </a:r>
            <a:r>
              <a:rPr lang="en-IN" dirty="0">
                <a:solidFill>
                  <a:srgbClr val="FF0000"/>
                </a:solidFill>
              </a:rPr>
              <a:t>  step : Likelihood probabilities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For each feature f: P( f | y = c</a:t>
            </a:r>
            <a:r>
              <a:rPr lang="en-IN" baseline="-25000" dirty="0"/>
              <a:t>1</a:t>
            </a:r>
            <a:r>
              <a:rPr lang="en-IN" dirty="0"/>
              <a:t> ) , P( f | y = c</a:t>
            </a:r>
            <a:r>
              <a:rPr lang="en-IN" baseline="-25000" dirty="0"/>
              <a:t>2</a:t>
            </a:r>
            <a:r>
              <a:rPr lang="en-IN" dirty="0"/>
              <a:t>) ,….., P( f | y = c</a:t>
            </a:r>
            <a:r>
              <a:rPr lang="en-IN" baseline="-25000" dirty="0"/>
              <a:t>k</a:t>
            </a:r>
            <a:r>
              <a:rPr lang="en-IN" dirty="0"/>
              <a:t> 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(Use gaussian distribution for continuous features)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3</a:t>
            </a:r>
            <a:r>
              <a:rPr lang="en-IN" baseline="30000" dirty="0">
                <a:solidFill>
                  <a:srgbClr val="FF0000"/>
                </a:solidFill>
              </a:rPr>
              <a:t>rd</a:t>
            </a:r>
            <a:r>
              <a:rPr lang="en-IN" dirty="0">
                <a:solidFill>
                  <a:srgbClr val="FF0000"/>
                </a:solidFill>
              </a:rPr>
              <a:t>  step : Posterior probabilities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Put prior and likelihood probabilities in Bayes theorem formula and find out the posterior probabilities for each class (ignoring denominator, as  that would be same for all classes)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814225-82E5-440F-90CE-95B8D72486CA}"/>
                  </a:ext>
                </a:extLst>
              </p:cNvPr>
              <p:cNvSpPr/>
              <p:nvPr/>
            </p:nvSpPr>
            <p:spPr>
              <a:xfrm>
                <a:off x="7765774" y="1027906"/>
                <a:ext cx="4200939" cy="778162"/>
              </a:xfrm>
              <a:prstGeom prst="rect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IN" sz="2000" dirty="0"/>
                  <a:t>P( y=c</a:t>
                </a:r>
                <a:r>
                  <a:rPr lang="en-IN" sz="2000" baseline="-25000" dirty="0"/>
                  <a:t>k </a:t>
                </a:r>
                <a:r>
                  <a:rPr lang="en-IN" sz="2000" dirty="0"/>
                  <a:t> | </a:t>
                </a:r>
                <a:r>
                  <a:rPr lang="en-IN" sz="2000" dirty="0" err="1"/>
                  <a:t>x</a:t>
                </a:r>
                <a:r>
                  <a:rPr lang="en-IN" sz="2000" baseline="-25000" dirty="0" err="1"/>
                  <a:t>q</a:t>
                </a:r>
                <a:r>
                  <a:rPr lang="en-IN" sz="2000" dirty="0"/>
                  <a:t> ) </a:t>
                </a:r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814225-82E5-440F-90CE-95B8D72486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774" y="1027906"/>
                <a:ext cx="4200939" cy="778162"/>
              </a:xfrm>
              <a:prstGeom prst="rect">
                <a:avLst/>
              </a:prstGeom>
              <a:blipFill>
                <a:blip r:embed="rId2"/>
                <a:stretch>
                  <a:fillRect l="-1447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04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A54E-4686-468B-8294-F50CA079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IDS vs Firewall : A common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06C3-5FEA-4791-8CAA-89530C67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3764"/>
            <a:ext cx="10515600" cy="4351338"/>
          </a:xfrm>
        </p:spPr>
        <p:txBody>
          <a:bodyPr/>
          <a:lstStyle/>
          <a:p>
            <a:r>
              <a:rPr lang="en-IN" dirty="0"/>
              <a:t>Firewall uses a static set of rules to permit or deny network connections. It  detects intrusions from </a:t>
            </a:r>
            <a:r>
              <a:rPr lang="en-IN" dirty="0">
                <a:solidFill>
                  <a:srgbClr val="FF0000"/>
                </a:solidFill>
              </a:rPr>
              <a:t>outside the network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On the other hand, IDS can detect intrusions from the </a:t>
            </a:r>
            <a:r>
              <a:rPr lang="en-IN" dirty="0">
                <a:solidFill>
                  <a:srgbClr val="FF0000"/>
                </a:solidFill>
              </a:rPr>
              <a:t>within the network</a:t>
            </a:r>
            <a:r>
              <a:rPr lang="en-IN" dirty="0"/>
              <a:t> as well.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573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AD10-C612-4855-A954-070C08F5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5D34-2C32-4A55-AE84-5EEAD7F8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2729" cy="4561107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EFC57-0E6D-49A6-A236-A581FD45F8F9}"/>
              </a:ext>
            </a:extLst>
          </p:cNvPr>
          <p:cNvSpPr txBox="1"/>
          <p:nvPr/>
        </p:nvSpPr>
        <p:spPr>
          <a:xfrm>
            <a:off x="488742" y="1603152"/>
            <a:ext cx="61231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Assumption</a:t>
            </a:r>
            <a:r>
              <a:rPr lang="en-IN" sz="2400" dirty="0"/>
              <a:t>: data points are linearly separable</a:t>
            </a:r>
          </a:p>
          <a:p>
            <a:endParaRPr lang="en-IN" sz="2400" dirty="0"/>
          </a:p>
          <a:p>
            <a:r>
              <a:rPr lang="en-IN" sz="2400" dirty="0"/>
              <a:t>In this we have to find a plane that minimizes the logistic loss</a:t>
            </a:r>
          </a:p>
          <a:p>
            <a:endParaRPr lang="en-IN" sz="2400" dirty="0"/>
          </a:p>
          <a:p>
            <a:r>
              <a:rPr lang="en-IN" sz="2400" dirty="0"/>
              <a:t>Points in direction of normal (w) will be positive</a:t>
            </a:r>
          </a:p>
          <a:p>
            <a:r>
              <a:rPr lang="en-IN" sz="2400" dirty="0"/>
              <a:t>and opposite to it will be negative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01BBD-11A6-4262-9B8E-FE899A56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54" y="4554402"/>
            <a:ext cx="6599917" cy="12759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66AE25-F522-4620-8E9F-5E07942A9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209" y="365125"/>
            <a:ext cx="3617465" cy="487459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71CB55-FA1E-429D-964C-B0A882ADFE14}"/>
              </a:ext>
            </a:extLst>
          </p:cNvPr>
          <p:cNvSpPr/>
          <p:nvPr/>
        </p:nvSpPr>
        <p:spPr>
          <a:xfrm>
            <a:off x="3944455" y="4565745"/>
            <a:ext cx="3971330" cy="9700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576E28-A54B-4110-803D-431F068F8078}"/>
              </a:ext>
            </a:extLst>
          </p:cNvPr>
          <p:cNvCxnSpPr>
            <a:cxnSpLocks/>
          </p:cNvCxnSpPr>
          <p:nvPr/>
        </p:nvCxnSpPr>
        <p:spPr>
          <a:xfrm flipV="1">
            <a:off x="5449740" y="5535758"/>
            <a:ext cx="393300" cy="32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7161FD-8D16-49E9-972E-2AAD9635AB83}"/>
              </a:ext>
            </a:extLst>
          </p:cNvPr>
          <p:cNvSpPr txBox="1"/>
          <p:nvPr/>
        </p:nvSpPr>
        <p:spPr>
          <a:xfrm>
            <a:off x="4176614" y="6088360"/>
            <a:ext cx="2546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Logistic loss</a:t>
            </a:r>
          </a:p>
        </p:txBody>
      </p:sp>
    </p:spTree>
    <p:extLst>
      <p:ext uri="{BB962C8B-B14F-4D97-AF65-F5344CB8AC3E}">
        <p14:creationId xmlns:p14="http://schemas.microsoft.com/office/powerpoint/2010/main" val="2582340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63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Let’s first talk about entropy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Take a ball from </a:t>
            </a:r>
          </a:p>
          <a:p>
            <a:pPr marL="0" indent="0">
              <a:buNone/>
            </a:pPr>
            <a:r>
              <a:rPr lang="en-IN" dirty="0"/>
              <a:t>each of the boxes</a:t>
            </a:r>
          </a:p>
          <a:p>
            <a:pPr marL="0" indent="0">
              <a:buNone/>
            </a:pPr>
            <a:r>
              <a:rPr lang="en-IN" dirty="0"/>
              <a:t>and guess the colour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F6418-FFB2-4D56-87E0-A18D102AC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62" y="2348047"/>
            <a:ext cx="8667738" cy="3306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41908B-C5B4-4D83-AFDE-3E43C7A43B46}"/>
              </a:ext>
            </a:extLst>
          </p:cNvPr>
          <p:cNvSpPr txBox="1"/>
          <p:nvPr/>
        </p:nvSpPr>
        <p:spPr>
          <a:xfrm>
            <a:off x="6096000" y="1321355"/>
            <a:ext cx="1894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Most likely blue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EC1C69-191F-4281-B494-C40D2DB54163}"/>
              </a:ext>
            </a:extLst>
          </p:cNvPr>
          <p:cNvCxnSpPr>
            <a:stCxn id="5" idx="1"/>
          </p:cNvCxnSpPr>
          <p:nvPr/>
        </p:nvCxnSpPr>
        <p:spPr>
          <a:xfrm flipH="1">
            <a:off x="5472332" y="1736854"/>
            <a:ext cx="623668" cy="73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ECBE6F-6A49-4577-85F9-76CD42C8EB2C}"/>
              </a:ext>
            </a:extLst>
          </p:cNvPr>
          <p:cNvSpPr txBox="1"/>
          <p:nvPr/>
        </p:nvSpPr>
        <p:spPr>
          <a:xfrm>
            <a:off x="9509760" y="1321355"/>
            <a:ext cx="2265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Difficult to guess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A67FFE-605E-4061-A8F2-89B87F2E591A}"/>
              </a:ext>
            </a:extLst>
          </p:cNvPr>
          <p:cNvCxnSpPr/>
          <p:nvPr/>
        </p:nvCxnSpPr>
        <p:spPr>
          <a:xfrm flipH="1">
            <a:off x="9608234" y="1783020"/>
            <a:ext cx="140677" cy="66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E4CF47-6A62-4ED3-907E-78C6DF4716EC}"/>
              </a:ext>
            </a:extLst>
          </p:cNvPr>
          <p:cNvSpPr txBox="1"/>
          <p:nvPr/>
        </p:nvSpPr>
        <p:spPr>
          <a:xfrm>
            <a:off x="2755669" y="6176564"/>
            <a:ext cx="771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Because Box 1 has less randomness i.e. less entropy</a:t>
            </a:r>
          </a:p>
        </p:txBody>
      </p:sp>
    </p:spTree>
    <p:extLst>
      <p:ext uri="{BB962C8B-B14F-4D97-AF65-F5344CB8AC3E}">
        <p14:creationId xmlns:p14="http://schemas.microsoft.com/office/powerpoint/2010/main" val="402793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66" y="1587086"/>
            <a:ext cx="10515600" cy="49594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A decision tree would split the data using features in such a way that at each split randomness of data keeps on decreasing.</a:t>
            </a:r>
          </a:p>
          <a:p>
            <a:pPr>
              <a:lnSpc>
                <a:spcPct val="150000"/>
              </a:lnSpc>
            </a:pPr>
            <a:r>
              <a:rPr lang="en-IN" dirty="0"/>
              <a:t>Randomness or entropy of a system/data is given by: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IN" dirty="0"/>
              <a:t>Where k = number of classes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dirty="0"/>
              <a:t>p(</a:t>
            </a:r>
            <a:r>
              <a:rPr lang="en-IN" dirty="0" err="1"/>
              <a:t>y</a:t>
            </a:r>
            <a:r>
              <a:rPr lang="en-IN" baseline="-25000" dirty="0" err="1"/>
              <a:t>i</a:t>
            </a:r>
            <a:r>
              <a:rPr lang="en-IN" dirty="0"/>
              <a:t>) = probability of class </a:t>
            </a:r>
            <a:r>
              <a:rPr lang="en-IN" dirty="0" err="1"/>
              <a:t>y</a:t>
            </a:r>
            <a:r>
              <a:rPr lang="en-IN" baseline="-25000" dirty="0" err="1"/>
              <a:t>i</a:t>
            </a:r>
            <a:r>
              <a:rPr lang="en-IN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2A661-3D71-48B2-AE15-39FE1F5A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82" y="3920157"/>
            <a:ext cx="4626044" cy="13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29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01" y="1308791"/>
            <a:ext cx="10515600" cy="49594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Questions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1) How to split the dataset using features?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2) How to select features to split ?</a:t>
            </a:r>
          </a:p>
        </p:txBody>
      </p:sp>
    </p:spTree>
    <p:extLst>
      <p:ext uri="{BB962C8B-B14F-4D97-AF65-F5344CB8AC3E}">
        <p14:creationId xmlns:p14="http://schemas.microsoft.com/office/powerpoint/2010/main" val="2898764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01" y="1308791"/>
            <a:ext cx="10515600" cy="495948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dirty="0">
                <a:solidFill>
                  <a:srgbClr val="FF0000"/>
                </a:solidFill>
              </a:rPr>
              <a:t>How to split the data?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Procedure: </a:t>
            </a:r>
          </a:p>
          <a:p>
            <a:pPr>
              <a:lnSpc>
                <a:spcPct val="150000"/>
              </a:lnSpc>
            </a:pPr>
            <a:r>
              <a:rPr lang="en-IN" dirty="0"/>
              <a:t>check one by one by splitting using each feature of the dataset </a:t>
            </a:r>
          </a:p>
          <a:p>
            <a:pPr>
              <a:lnSpc>
                <a:spcPct val="150000"/>
              </a:lnSpc>
            </a:pPr>
            <a:r>
              <a:rPr lang="en-IN" dirty="0"/>
              <a:t>the one which results in greatest decrease in entropy of system would be chosen to split the dataset.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38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01" y="1308791"/>
            <a:ext cx="10515600" cy="495948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sz="2400" dirty="0">
                <a:solidFill>
                  <a:srgbClr val="FF0000"/>
                </a:solidFill>
              </a:rPr>
              <a:t>How to split the data?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FF0000"/>
                </a:solidFill>
              </a:rPr>
              <a:t>There are mainly two types of features in a dataset: Categorical and Numeric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0000"/>
                </a:solidFill>
              </a:rPr>
              <a:t> Let f1 be a categorical feature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AAEDC5-6A6C-49B2-9A9D-692245734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822540"/>
              </p:ext>
            </p:extLst>
          </p:nvPr>
        </p:nvGraphicFramePr>
        <p:xfrm>
          <a:off x="1836936" y="3429000"/>
          <a:ext cx="2566506" cy="32598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5502">
                  <a:extLst>
                    <a:ext uri="{9D8B030D-6E8A-4147-A177-3AD203B41FA5}">
                      <a16:colId xmlns:a16="http://schemas.microsoft.com/office/drawing/2014/main" val="1918046257"/>
                    </a:ext>
                  </a:extLst>
                </a:gridCol>
                <a:gridCol w="855502">
                  <a:extLst>
                    <a:ext uri="{9D8B030D-6E8A-4147-A177-3AD203B41FA5}">
                      <a16:colId xmlns:a16="http://schemas.microsoft.com/office/drawing/2014/main" val="4212849217"/>
                    </a:ext>
                  </a:extLst>
                </a:gridCol>
                <a:gridCol w="855502">
                  <a:extLst>
                    <a:ext uri="{9D8B030D-6E8A-4147-A177-3AD203B41FA5}">
                      <a16:colId xmlns:a16="http://schemas.microsoft.com/office/drawing/2014/main" val="2761999375"/>
                    </a:ext>
                  </a:extLst>
                </a:gridCol>
              </a:tblGrid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51494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96715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35553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6542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8B6968-4588-4F4F-BADE-DA4A8C9962F5}"/>
              </a:ext>
            </a:extLst>
          </p:cNvPr>
          <p:cNvSpPr/>
          <p:nvPr/>
        </p:nvSpPr>
        <p:spPr>
          <a:xfrm>
            <a:off x="7919684" y="3134377"/>
            <a:ext cx="1934817" cy="742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DC2C21-DFD1-4A75-85D3-1F2BEAD82319}"/>
              </a:ext>
            </a:extLst>
          </p:cNvPr>
          <p:cNvCxnSpPr/>
          <p:nvPr/>
        </p:nvCxnSpPr>
        <p:spPr>
          <a:xfrm flipH="1">
            <a:off x="7222435" y="3882887"/>
            <a:ext cx="715617" cy="68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161994-AB25-4E7D-982C-7A5053E9AC9F}"/>
              </a:ext>
            </a:extLst>
          </p:cNvPr>
          <p:cNvCxnSpPr>
            <a:stCxn id="5" idx="2"/>
          </p:cNvCxnSpPr>
          <p:nvPr/>
        </p:nvCxnSpPr>
        <p:spPr>
          <a:xfrm>
            <a:off x="8887093" y="3876499"/>
            <a:ext cx="5116" cy="84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0D2C6F-F244-4573-BEC7-C5F1F688B364}"/>
              </a:ext>
            </a:extLst>
          </p:cNvPr>
          <p:cNvCxnSpPr/>
          <p:nvPr/>
        </p:nvCxnSpPr>
        <p:spPr>
          <a:xfrm>
            <a:off x="9594574" y="3882887"/>
            <a:ext cx="1007165" cy="68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F64D7B-3689-4E7F-8805-ABFCCA43E533}"/>
              </a:ext>
            </a:extLst>
          </p:cNvPr>
          <p:cNvSpPr txBox="1"/>
          <p:nvPr/>
        </p:nvSpPr>
        <p:spPr>
          <a:xfrm>
            <a:off x="6846350" y="392780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=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4C475-FC34-4AC9-98B2-B7C5C2F23032}"/>
              </a:ext>
            </a:extLst>
          </p:cNvPr>
          <p:cNvSpPr txBox="1"/>
          <p:nvPr/>
        </p:nvSpPr>
        <p:spPr>
          <a:xfrm>
            <a:off x="8160611" y="409775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=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A61ACB-2334-4E73-ABB7-205A4D0BF539}"/>
              </a:ext>
            </a:extLst>
          </p:cNvPr>
          <p:cNvSpPr txBox="1"/>
          <p:nvPr/>
        </p:nvSpPr>
        <p:spPr>
          <a:xfrm>
            <a:off x="9374064" y="40977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= C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A0D54B-286A-49A1-B208-C13CECBD5ABD}"/>
              </a:ext>
            </a:extLst>
          </p:cNvPr>
          <p:cNvSpPr/>
          <p:nvPr/>
        </p:nvSpPr>
        <p:spPr>
          <a:xfrm>
            <a:off x="6226524" y="4578388"/>
            <a:ext cx="1449797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39C5B1-C995-45CA-996E-CE7969353537}"/>
              </a:ext>
            </a:extLst>
          </p:cNvPr>
          <p:cNvSpPr/>
          <p:nvPr/>
        </p:nvSpPr>
        <p:spPr>
          <a:xfrm>
            <a:off x="8269606" y="4738085"/>
            <a:ext cx="144979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21473D-A289-4C41-BE86-8767447A4B3E}"/>
              </a:ext>
            </a:extLst>
          </p:cNvPr>
          <p:cNvSpPr/>
          <p:nvPr/>
        </p:nvSpPr>
        <p:spPr>
          <a:xfrm>
            <a:off x="10205276" y="4578388"/>
            <a:ext cx="144979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63696D-8743-41D0-8416-0995009CC416}"/>
              </a:ext>
            </a:extLst>
          </p:cNvPr>
          <p:cNvSpPr txBox="1"/>
          <p:nvPr/>
        </p:nvSpPr>
        <p:spPr>
          <a:xfrm>
            <a:off x="10246135" y="3322501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/>
              <a:t>E</a:t>
            </a:r>
            <a:r>
              <a:rPr lang="en-IN" sz="2400" baseline="-25000" dirty="0" err="1"/>
              <a:t>initial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3D332B-7789-44CE-A940-231C3FF49542}"/>
              </a:ext>
            </a:extLst>
          </p:cNvPr>
          <p:cNvSpPr txBox="1"/>
          <p:nvPr/>
        </p:nvSpPr>
        <p:spPr>
          <a:xfrm>
            <a:off x="6661619" y="533725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4B1173-51DE-4D9B-AD42-99A786674785}"/>
              </a:ext>
            </a:extLst>
          </p:cNvPr>
          <p:cNvSpPr txBox="1"/>
          <p:nvPr/>
        </p:nvSpPr>
        <p:spPr>
          <a:xfrm>
            <a:off x="8853674" y="539469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8713B-6D4B-406B-BD5F-061E23A4E898}"/>
              </a:ext>
            </a:extLst>
          </p:cNvPr>
          <p:cNvSpPr txBox="1"/>
          <p:nvPr/>
        </p:nvSpPr>
        <p:spPr>
          <a:xfrm>
            <a:off x="10824816" y="533725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3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96116-C5A0-4385-8B31-6EF878E1D525}"/>
              </a:ext>
            </a:extLst>
          </p:cNvPr>
          <p:cNvSpPr txBox="1"/>
          <p:nvPr/>
        </p:nvSpPr>
        <p:spPr>
          <a:xfrm>
            <a:off x="5329815" y="6088751"/>
            <a:ext cx="6325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For feature f</a:t>
            </a:r>
            <a:r>
              <a:rPr lang="en-IN" sz="2400" baseline="-25000" dirty="0"/>
              <a:t>1</a:t>
            </a:r>
            <a:r>
              <a:rPr lang="en-IN" sz="2400" dirty="0"/>
              <a:t> :   </a:t>
            </a:r>
            <a:r>
              <a:rPr lang="en-IN" sz="2400" dirty="0" err="1"/>
              <a:t>E</a:t>
            </a:r>
            <a:r>
              <a:rPr lang="en-IN" sz="2400" baseline="-25000" dirty="0" err="1"/>
              <a:t>initial</a:t>
            </a:r>
            <a:r>
              <a:rPr lang="en-IN" sz="2400" dirty="0"/>
              <a:t>  - </a:t>
            </a:r>
            <a:r>
              <a:rPr lang="en-IN" sz="2400" dirty="0" err="1"/>
              <a:t>weighted_sum</a:t>
            </a:r>
            <a:r>
              <a:rPr lang="en-IN" sz="2400" dirty="0"/>
              <a:t> (E</a:t>
            </a:r>
            <a:r>
              <a:rPr lang="en-IN" sz="2400" baseline="-25000" dirty="0"/>
              <a:t>1</a:t>
            </a:r>
            <a:r>
              <a:rPr lang="en-IN" sz="2400" dirty="0"/>
              <a:t>, E</a:t>
            </a:r>
            <a:r>
              <a:rPr lang="en-IN" sz="2400" baseline="-25000" dirty="0"/>
              <a:t>2</a:t>
            </a:r>
            <a:r>
              <a:rPr lang="en-IN" sz="2400" dirty="0"/>
              <a:t>, E</a:t>
            </a:r>
            <a:r>
              <a:rPr lang="en-IN" sz="2400" baseline="-25000" dirty="0"/>
              <a:t>3</a:t>
            </a:r>
            <a:r>
              <a:rPr lang="en-IN" sz="2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16868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01" y="1308791"/>
            <a:ext cx="10515600" cy="495948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sz="2400" dirty="0">
                <a:solidFill>
                  <a:srgbClr val="FF0000"/>
                </a:solidFill>
              </a:rPr>
              <a:t>How to split the data?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0000"/>
                </a:solidFill>
              </a:rPr>
              <a:t>Let f1 be a numeric feature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AAEDC5-6A6C-49B2-9A9D-692245734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07708"/>
              </p:ext>
            </p:extLst>
          </p:nvPr>
        </p:nvGraphicFramePr>
        <p:xfrm>
          <a:off x="435426" y="2948458"/>
          <a:ext cx="2566506" cy="32598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5502">
                  <a:extLst>
                    <a:ext uri="{9D8B030D-6E8A-4147-A177-3AD203B41FA5}">
                      <a16:colId xmlns:a16="http://schemas.microsoft.com/office/drawing/2014/main" val="1918046257"/>
                    </a:ext>
                  </a:extLst>
                </a:gridCol>
                <a:gridCol w="855502">
                  <a:extLst>
                    <a:ext uri="{9D8B030D-6E8A-4147-A177-3AD203B41FA5}">
                      <a16:colId xmlns:a16="http://schemas.microsoft.com/office/drawing/2014/main" val="4212849217"/>
                    </a:ext>
                  </a:extLst>
                </a:gridCol>
                <a:gridCol w="855502">
                  <a:extLst>
                    <a:ext uri="{9D8B030D-6E8A-4147-A177-3AD203B41FA5}">
                      <a16:colId xmlns:a16="http://schemas.microsoft.com/office/drawing/2014/main" val="2761999375"/>
                    </a:ext>
                  </a:extLst>
                </a:gridCol>
              </a:tblGrid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51494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96715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35553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6542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8B6968-4588-4F4F-BADE-DA4A8C9962F5}"/>
              </a:ext>
            </a:extLst>
          </p:cNvPr>
          <p:cNvSpPr/>
          <p:nvPr/>
        </p:nvSpPr>
        <p:spPr>
          <a:xfrm>
            <a:off x="6741146" y="905831"/>
            <a:ext cx="1435446" cy="5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DC2C21-DFD1-4A75-85D3-1F2BEAD8231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992939" y="1484719"/>
            <a:ext cx="465930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161994-AB25-4E7D-982C-7A5053E9AC9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58869" y="1484719"/>
            <a:ext cx="672012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F64D7B-3689-4E7F-8805-ABFCCA43E533}"/>
              </a:ext>
            </a:extLst>
          </p:cNvPr>
          <p:cNvSpPr txBox="1"/>
          <p:nvPr/>
        </p:nvSpPr>
        <p:spPr>
          <a:xfrm>
            <a:off x="6298556" y="175542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≤ 2.4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4C475-FC34-4AC9-98B2-B7C5C2F23032}"/>
              </a:ext>
            </a:extLst>
          </p:cNvPr>
          <p:cNvSpPr txBox="1"/>
          <p:nvPr/>
        </p:nvSpPr>
        <p:spPr>
          <a:xfrm>
            <a:off x="7931113" y="172473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&gt; 2.4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A0D54B-286A-49A1-B208-C13CECBD5ABD}"/>
              </a:ext>
            </a:extLst>
          </p:cNvPr>
          <p:cNvSpPr/>
          <p:nvPr/>
        </p:nvSpPr>
        <p:spPr>
          <a:xfrm>
            <a:off x="5951697" y="2395469"/>
            <a:ext cx="127420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39C5B1-C995-45CA-996E-CE7969353537}"/>
              </a:ext>
            </a:extLst>
          </p:cNvPr>
          <p:cNvSpPr/>
          <p:nvPr/>
        </p:nvSpPr>
        <p:spPr>
          <a:xfrm>
            <a:off x="7653242" y="2395469"/>
            <a:ext cx="1274208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B6DFB80-42C9-4FFD-A5B7-8B9FE99C2798}"/>
              </a:ext>
            </a:extLst>
          </p:cNvPr>
          <p:cNvSpPr/>
          <p:nvPr/>
        </p:nvSpPr>
        <p:spPr>
          <a:xfrm>
            <a:off x="5466938" y="3888264"/>
            <a:ext cx="1435446" cy="5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215DA-F51F-4331-B1B8-1AEF58AA70DF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8731" y="4467152"/>
            <a:ext cx="465930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14C1D6-E2CF-4105-9B7F-00EA79A3419F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184661" y="4467152"/>
            <a:ext cx="672012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80E1B0-1539-42C6-8928-C7CA0715C82A}"/>
              </a:ext>
            </a:extLst>
          </p:cNvPr>
          <p:cNvSpPr txBox="1"/>
          <p:nvPr/>
        </p:nvSpPr>
        <p:spPr>
          <a:xfrm>
            <a:off x="5024348" y="473786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≤ 2.8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7DB688-5BED-4777-8009-714BE05E7DF7}"/>
              </a:ext>
            </a:extLst>
          </p:cNvPr>
          <p:cNvSpPr txBox="1"/>
          <p:nvPr/>
        </p:nvSpPr>
        <p:spPr>
          <a:xfrm>
            <a:off x="6656905" y="470716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&gt; 2.8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FFB6B96-F5E9-478D-8DC0-70B7AE249CB0}"/>
              </a:ext>
            </a:extLst>
          </p:cNvPr>
          <p:cNvSpPr/>
          <p:nvPr/>
        </p:nvSpPr>
        <p:spPr>
          <a:xfrm>
            <a:off x="6379034" y="5377902"/>
            <a:ext cx="1274208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A405E08-B953-4798-B4D0-5E75F135397F}"/>
              </a:ext>
            </a:extLst>
          </p:cNvPr>
          <p:cNvSpPr/>
          <p:nvPr/>
        </p:nvSpPr>
        <p:spPr>
          <a:xfrm>
            <a:off x="4799393" y="5382594"/>
            <a:ext cx="127420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E0DB3EC-D9B0-4F48-A8DB-34461B1E9295}"/>
              </a:ext>
            </a:extLst>
          </p:cNvPr>
          <p:cNvSpPr/>
          <p:nvPr/>
        </p:nvSpPr>
        <p:spPr>
          <a:xfrm>
            <a:off x="9450702" y="3888264"/>
            <a:ext cx="1435446" cy="5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4E9FB99-F7F0-4377-8915-9547457C4CD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9702495" y="4467152"/>
            <a:ext cx="465930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319800-7CD3-44FD-B54B-D8503246064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0168425" y="4467152"/>
            <a:ext cx="672012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F7402FA-E577-49C6-BECC-05E868C55EB2}"/>
              </a:ext>
            </a:extLst>
          </p:cNvPr>
          <p:cNvSpPr txBox="1"/>
          <p:nvPr/>
        </p:nvSpPr>
        <p:spPr>
          <a:xfrm>
            <a:off x="9008112" y="473786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≤ 3.2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040EFE-F868-432E-873C-D54F274795D7}"/>
              </a:ext>
            </a:extLst>
          </p:cNvPr>
          <p:cNvSpPr txBox="1"/>
          <p:nvPr/>
        </p:nvSpPr>
        <p:spPr>
          <a:xfrm>
            <a:off x="10640669" y="470716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&gt; 3.2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9BE95CC-5E99-42D1-AB96-8C34CC3B8C9F}"/>
              </a:ext>
            </a:extLst>
          </p:cNvPr>
          <p:cNvSpPr/>
          <p:nvPr/>
        </p:nvSpPr>
        <p:spPr>
          <a:xfrm>
            <a:off x="10362798" y="5377902"/>
            <a:ext cx="1274208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C738922-1114-43B0-8551-7CD78C789C80}"/>
              </a:ext>
            </a:extLst>
          </p:cNvPr>
          <p:cNvSpPr/>
          <p:nvPr/>
        </p:nvSpPr>
        <p:spPr>
          <a:xfrm>
            <a:off x="8783157" y="5382594"/>
            <a:ext cx="127420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</p:spTree>
    <p:extLst>
      <p:ext uri="{BB962C8B-B14F-4D97-AF65-F5344CB8AC3E}">
        <p14:creationId xmlns:p14="http://schemas.microsoft.com/office/powerpoint/2010/main" val="205203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5" grpId="0" animBg="1"/>
      <p:bldP spid="16" grpId="0" animBg="1"/>
      <p:bldP spid="31" grpId="0" animBg="1"/>
      <p:bldP spid="34" grpId="0"/>
      <p:bldP spid="35" grpId="0"/>
      <p:bldP spid="36" grpId="0" animBg="1"/>
      <p:bldP spid="37" grpId="0" animBg="1"/>
      <p:bldP spid="38" grpId="0" animBg="1"/>
      <p:bldP spid="41" grpId="0"/>
      <p:bldP spid="42" grpId="0"/>
      <p:bldP spid="43" grpId="0" animBg="1"/>
      <p:bldP spid="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21" y="1128120"/>
            <a:ext cx="10515600" cy="49594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FF0000"/>
                </a:solidFill>
              </a:rPr>
              <a:t>What next ?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Continue splitting until all features are used or no further splitting required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The tree generated in this process would be our decision tree 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5D8BFC-BFE5-4A67-B2A8-264BAA332B00}"/>
              </a:ext>
            </a:extLst>
          </p:cNvPr>
          <p:cNvSpPr/>
          <p:nvPr/>
        </p:nvSpPr>
        <p:spPr>
          <a:xfrm>
            <a:off x="8824642" y="3318420"/>
            <a:ext cx="1435446" cy="5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3BE54C-8A7B-47ED-B1CE-2BF6ABF96B93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8971722" y="3897308"/>
            <a:ext cx="570643" cy="44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BFAC83-F276-43F3-8957-189886164405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542365" y="3897308"/>
            <a:ext cx="601431" cy="44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E2DCD6F-3666-4315-BC15-097F3CBC1EA4}"/>
              </a:ext>
            </a:extLst>
          </p:cNvPr>
          <p:cNvSpPr/>
          <p:nvPr/>
        </p:nvSpPr>
        <p:spPr>
          <a:xfrm>
            <a:off x="9832733" y="4364466"/>
            <a:ext cx="1274208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E710C54-68C1-40CB-B44D-546622E14CF4}"/>
              </a:ext>
            </a:extLst>
          </p:cNvPr>
          <p:cNvSpPr/>
          <p:nvPr/>
        </p:nvSpPr>
        <p:spPr>
          <a:xfrm>
            <a:off x="8045903" y="4342625"/>
            <a:ext cx="127420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3D758CC-543F-4AB0-9990-3F05B466C29E}"/>
              </a:ext>
            </a:extLst>
          </p:cNvPr>
          <p:cNvCxnSpPr>
            <a:cxnSpLocks/>
          </p:cNvCxnSpPr>
          <p:nvPr/>
        </p:nvCxnSpPr>
        <p:spPr>
          <a:xfrm flipH="1">
            <a:off x="7823648" y="4947650"/>
            <a:ext cx="667296" cy="43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95BC8F-ACC2-4C4D-B4B8-08106CC3E8E1}"/>
              </a:ext>
            </a:extLst>
          </p:cNvPr>
          <p:cNvCxnSpPr>
            <a:cxnSpLocks/>
          </p:cNvCxnSpPr>
          <p:nvPr/>
        </p:nvCxnSpPr>
        <p:spPr>
          <a:xfrm>
            <a:off x="8490941" y="4947650"/>
            <a:ext cx="197294" cy="43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5777AE9-44A4-44CC-8C47-1DF5C33958B2}"/>
              </a:ext>
            </a:extLst>
          </p:cNvPr>
          <p:cNvSpPr/>
          <p:nvPr/>
        </p:nvSpPr>
        <p:spPr>
          <a:xfrm>
            <a:off x="8361160" y="5387107"/>
            <a:ext cx="958950" cy="4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D4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60FFEAB-90DC-48AF-B3BA-8026D711682C}"/>
              </a:ext>
            </a:extLst>
          </p:cNvPr>
          <p:cNvSpPr/>
          <p:nvPr/>
        </p:nvSpPr>
        <p:spPr>
          <a:xfrm>
            <a:off x="6994479" y="5392968"/>
            <a:ext cx="958949" cy="4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D3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29F589-F767-4CA6-BBCD-04851D1F4A22}"/>
              </a:ext>
            </a:extLst>
          </p:cNvPr>
          <p:cNvCxnSpPr>
            <a:cxnSpLocks/>
          </p:cNvCxnSpPr>
          <p:nvPr/>
        </p:nvCxnSpPr>
        <p:spPr>
          <a:xfrm flipH="1">
            <a:off x="10260088" y="4951590"/>
            <a:ext cx="322707" cy="42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038A9D4-BD08-4F56-8900-DAD576B1D217}"/>
              </a:ext>
            </a:extLst>
          </p:cNvPr>
          <p:cNvCxnSpPr>
            <a:cxnSpLocks/>
          </p:cNvCxnSpPr>
          <p:nvPr/>
        </p:nvCxnSpPr>
        <p:spPr>
          <a:xfrm>
            <a:off x="10752791" y="4941790"/>
            <a:ext cx="342627" cy="47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8D5C9E8-FFD2-4174-9329-50BCF64F20FB}"/>
              </a:ext>
            </a:extLst>
          </p:cNvPr>
          <p:cNvSpPr/>
          <p:nvPr/>
        </p:nvSpPr>
        <p:spPr>
          <a:xfrm>
            <a:off x="10850458" y="5419625"/>
            <a:ext cx="958950" cy="4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D5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1C95C7A-4797-4DA3-9060-F3F8EAC9EBB7}"/>
              </a:ext>
            </a:extLst>
          </p:cNvPr>
          <p:cNvSpPr/>
          <p:nvPr/>
        </p:nvSpPr>
        <p:spPr>
          <a:xfrm>
            <a:off x="9551391" y="5419882"/>
            <a:ext cx="958949" cy="4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A77C9-56F6-40E0-BF73-26C3BE635DD5}"/>
              </a:ext>
            </a:extLst>
          </p:cNvPr>
          <p:cNvSpPr txBox="1"/>
          <p:nvPr/>
        </p:nvSpPr>
        <p:spPr>
          <a:xfrm>
            <a:off x="70465" y="3564385"/>
            <a:ext cx="68486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To predict output of a query point , we traverse the tree and reach to a leaf node. </a:t>
            </a:r>
          </a:p>
          <a:p>
            <a:endParaRPr lang="en-IN" sz="2200" dirty="0"/>
          </a:p>
          <a:p>
            <a:r>
              <a:rPr lang="en-IN" sz="2200" dirty="0"/>
              <a:t>Majority voting done on the leaf node will decide the output of the query point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D7620B-6B4F-4BE9-B0D6-718E7C0B7EB8}"/>
              </a:ext>
            </a:extLst>
          </p:cNvPr>
          <p:cNvSpPr/>
          <p:nvPr/>
        </p:nvSpPr>
        <p:spPr>
          <a:xfrm>
            <a:off x="8157296" y="5164448"/>
            <a:ext cx="1336058" cy="1037569"/>
          </a:xfrm>
          <a:prstGeom prst="ellipse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8F122A0-4106-4E67-BDE2-4A55C98402CC}"/>
              </a:ext>
            </a:extLst>
          </p:cNvPr>
          <p:cNvCxnSpPr>
            <a:cxnSpLocks/>
            <a:stCxn id="55" idx="3"/>
            <a:endCxn id="22" idx="4"/>
          </p:cNvCxnSpPr>
          <p:nvPr/>
        </p:nvCxnSpPr>
        <p:spPr>
          <a:xfrm flipV="1">
            <a:off x="7404610" y="6202017"/>
            <a:ext cx="1420715" cy="4280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D246B86-E366-44C7-A8C1-C7F761D34228}"/>
              </a:ext>
            </a:extLst>
          </p:cNvPr>
          <p:cNvSpPr txBox="1"/>
          <p:nvPr/>
        </p:nvSpPr>
        <p:spPr>
          <a:xfrm>
            <a:off x="5784166" y="6445417"/>
            <a:ext cx="162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Majority voting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9F3559-6663-4AC3-A786-6266785A0C47}"/>
              </a:ext>
            </a:extLst>
          </p:cNvPr>
          <p:cNvCxnSpPr/>
          <p:nvPr/>
        </p:nvCxnSpPr>
        <p:spPr>
          <a:xfrm flipH="1">
            <a:off x="8046124" y="3768586"/>
            <a:ext cx="568039" cy="512102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B822E2-133A-4838-A773-5B8418C0CFC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812125" y="4963631"/>
            <a:ext cx="540832" cy="352765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176DBDD-ED05-49E0-923F-BD780686E654}"/>
              </a:ext>
            </a:extLst>
          </p:cNvPr>
          <p:cNvCxnSpPr>
            <a:cxnSpLocks/>
          </p:cNvCxnSpPr>
          <p:nvPr/>
        </p:nvCxnSpPr>
        <p:spPr>
          <a:xfrm>
            <a:off x="9694074" y="2926231"/>
            <a:ext cx="1" cy="367045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48C0C9-BD5E-4EDB-A4FC-A6DA81B1B2C5}"/>
              </a:ext>
            </a:extLst>
          </p:cNvPr>
          <p:cNvSpPr txBox="1"/>
          <p:nvPr/>
        </p:nvSpPr>
        <p:spPr>
          <a:xfrm>
            <a:off x="9245157" y="2503771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Query point</a:t>
            </a:r>
          </a:p>
        </p:txBody>
      </p:sp>
    </p:spTree>
    <p:extLst>
      <p:ext uri="{BB962C8B-B14F-4D97-AF65-F5344CB8AC3E}">
        <p14:creationId xmlns:p14="http://schemas.microsoft.com/office/powerpoint/2010/main" val="172162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5" grpId="0" animBg="1"/>
      <p:bldP spid="46" grpId="0" animBg="1"/>
      <p:bldP spid="49" grpId="0" animBg="1"/>
      <p:bldP spid="50" grpId="0" animBg="1"/>
      <p:bldP spid="53" grpId="0" animBg="1"/>
      <p:bldP spid="54" grpId="0" animBg="1"/>
      <p:bldP spid="22" grpId="0" animBg="1"/>
      <p:bldP spid="55" grpId="0"/>
      <p:bldP spid="6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B618-5E69-4BC5-A711-1C35F525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We’ve looked at all the models that will be used in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F3BB-591D-473E-AE47-A4E0F8236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Now coming back to the question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Do we need to know what each of the features in this dataset actually mean?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It is always good to know what each of the features mean. This will help in deciding which features are relevant to our objective</a:t>
            </a:r>
          </a:p>
          <a:p>
            <a:endParaRPr lang="en-IN" dirty="0"/>
          </a:p>
          <a:p>
            <a:r>
              <a:rPr lang="en-IN" dirty="0"/>
              <a:t>But we could also perform feature selection which would help us select features based on their importance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361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9CCA-518E-41E2-9CF2-B5CA5D8D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7" y="134293"/>
            <a:ext cx="10515600" cy="1325563"/>
          </a:xfrm>
        </p:spPr>
        <p:txBody>
          <a:bodyPr/>
          <a:lstStyle/>
          <a:p>
            <a:r>
              <a:rPr lang="en-IN" dirty="0"/>
              <a:t>Feature importance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F8DD0-2E0F-47EE-A29B-8C1F0E088661}"/>
              </a:ext>
            </a:extLst>
          </p:cNvPr>
          <p:cNvSpPr txBox="1"/>
          <p:nvPr/>
        </p:nvSpPr>
        <p:spPr>
          <a:xfrm>
            <a:off x="1665044" y="1413691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1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5E56A-25FE-4F9F-A762-3D7A8A9A32C5}"/>
              </a:ext>
            </a:extLst>
          </p:cNvPr>
          <p:cNvSpPr txBox="1"/>
          <p:nvPr/>
        </p:nvSpPr>
        <p:spPr>
          <a:xfrm>
            <a:off x="3367949" y="1413691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0A1FE-E2A5-46BA-8DBF-E830F3F49C8D}"/>
              </a:ext>
            </a:extLst>
          </p:cNvPr>
          <p:cNvSpPr txBox="1"/>
          <p:nvPr/>
        </p:nvSpPr>
        <p:spPr>
          <a:xfrm>
            <a:off x="5255195" y="145985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3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39023-9C6E-4E5B-AAE9-5BD3E1E193E7}"/>
              </a:ext>
            </a:extLst>
          </p:cNvPr>
          <p:cNvSpPr txBox="1"/>
          <p:nvPr/>
        </p:nvSpPr>
        <p:spPr>
          <a:xfrm>
            <a:off x="1665044" y="218231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FFE7-E5B5-48E5-BA86-BD5B1422B8EF}"/>
              </a:ext>
            </a:extLst>
          </p:cNvPr>
          <p:cNvSpPr txBox="1"/>
          <p:nvPr/>
        </p:nvSpPr>
        <p:spPr>
          <a:xfrm>
            <a:off x="3372212" y="2228483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a2 (max)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20E11-4514-4EED-88AD-E9670C16C7FE}"/>
              </a:ext>
            </a:extLst>
          </p:cNvPr>
          <p:cNvSpPr txBox="1"/>
          <p:nvPr/>
        </p:nvSpPr>
        <p:spPr>
          <a:xfrm>
            <a:off x="5255195" y="22284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65789-2382-4246-8A1E-1044763F463F}"/>
              </a:ext>
            </a:extLst>
          </p:cNvPr>
          <p:cNvSpPr txBox="1"/>
          <p:nvPr/>
        </p:nvSpPr>
        <p:spPr>
          <a:xfrm>
            <a:off x="342296" y="1459856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8F2474-2811-412C-970F-8E1869A7470D}"/>
              </a:ext>
            </a:extLst>
          </p:cNvPr>
          <p:cNvSpPr txBox="1"/>
          <p:nvPr/>
        </p:nvSpPr>
        <p:spPr>
          <a:xfrm>
            <a:off x="342296" y="2182317"/>
            <a:ext cx="115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accuracies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2313D-E05E-40E9-801C-2E87A1F0B599}"/>
              </a:ext>
            </a:extLst>
          </p:cNvPr>
          <p:cNvSpPr txBox="1"/>
          <p:nvPr/>
        </p:nvSpPr>
        <p:spPr>
          <a:xfrm>
            <a:off x="1665044" y="301350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r>
              <a:rPr lang="en-IN" sz="2400" dirty="0"/>
              <a:t> f</a:t>
            </a:r>
            <a:r>
              <a:rPr lang="en-IN" sz="2400" baseline="-25000" dirty="0"/>
              <a:t>1</a:t>
            </a:r>
            <a:r>
              <a:rPr lang="en-IN" sz="24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F93055-E502-4361-9535-85F483801E39}"/>
              </a:ext>
            </a:extLst>
          </p:cNvPr>
          <p:cNvSpPr txBox="1"/>
          <p:nvPr/>
        </p:nvSpPr>
        <p:spPr>
          <a:xfrm>
            <a:off x="3367949" y="301350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r>
              <a:rPr lang="en-IN" sz="2400" dirty="0"/>
              <a:t> f</a:t>
            </a:r>
            <a:r>
              <a:rPr lang="en-IN" sz="2400" baseline="-25000" dirty="0"/>
              <a:t>3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61D4B-8FB1-44E5-9AF1-58A7830F585F}"/>
              </a:ext>
            </a:extLst>
          </p:cNvPr>
          <p:cNvSpPr txBox="1"/>
          <p:nvPr/>
        </p:nvSpPr>
        <p:spPr>
          <a:xfrm>
            <a:off x="1665044" y="3782129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a21 (max)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5E8AA-F0AE-42E5-B7D5-D4F53AA3D019}"/>
              </a:ext>
            </a:extLst>
          </p:cNvPr>
          <p:cNvSpPr txBox="1"/>
          <p:nvPr/>
        </p:nvSpPr>
        <p:spPr>
          <a:xfrm>
            <a:off x="3372212" y="382829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a23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81477A-ABD5-4E2E-B727-F28C53B2F888}"/>
              </a:ext>
            </a:extLst>
          </p:cNvPr>
          <p:cNvSpPr txBox="1"/>
          <p:nvPr/>
        </p:nvSpPr>
        <p:spPr>
          <a:xfrm>
            <a:off x="342296" y="3059668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E9578-BE49-4F40-92AC-303DC325307B}"/>
              </a:ext>
            </a:extLst>
          </p:cNvPr>
          <p:cNvSpPr txBox="1"/>
          <p:nvPr/>
        </p:nvSpPr>
        <p:spPr>
          <a:xfrm>
            <a:off x="342296" y="3782129"/>
            <a:ext cx="115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accuracies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433473-AEC4-4423-9970-B3FB86A003A5}"/>
              </a:ext>
            </a:extLst>
          </p:cNvPr>
          <p:cNvSpPr txBox="1"/>
          <p:nvPr/>
        </p:nvSpPr>
        <p:spPr>
          <a:xfrm>
            <a:off x="1665044" y="4613318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r>
              <a:rPr lang="en-IN" sz="2400" dirty="0"/>
              <a:t> f</a:t>
            </a:r>
            <a:r>
              <a:rPr lang="en-IN" sz="2400" baseline="-25000" dirty="0"/>
              <a:t>1</a:t>
            </a:r>
            <a:r>
              <a:rPr lang="en-IN" sz="2400" dirty="0"/>
              <a:t> f</a:t>
            </a:r>
            <a:r>
              <a:rPr lang="en-IN" sz="2400" baseline="-25000" dirty="0"/>
              <a:t>3</a:t>
            </a:r>
            <a:endParaRPr lang="en-I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5B5EF-278D-495F-8573-EFDD3C2DDCDB}"/>
              </a:ext>
            </a:extLst>
          </p:cNvPr>
          <p:cNvSpPr txBox="1"/>
          <p:nvPr/>
        </p:nvSpPr>
        <p:spPr>
          <a:xfrm>
            <a:off x="1665044" y="5381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a213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EECDE-FC46-40E7-A5E6-FB05FEB7A276}"/>
              </a:ext>
            </a:extLst>
          </p:cNvPr>
          <p:cNvSpPr txBox="1"/>
          <p:nvPr/>
        </p:nvSpPr>
        <p:spPr>
          <a:xfrm>
            <a:off x="342296" y="4659483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features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17C6A8-910B-4FAB-85B8-66F9461537B4}"/>
              </a:ext>
            </a:extLst>
          </p:cNvPr>
          <p:cNvSpPr txBox="1"/>
          <p:nvPr/>
        </p:nvSpPr>
        <p:spPr>
          <a:xfrm>
            <a:off x="342296" y="5381944"/>
            <a:ext cx="115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accuracies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022A93-4A38-4B94-B52E-39E1B2457042}"/>
              </a:ext>
            </a:extLst>
          </p:cNvPr>
          <p:cNvSpPr txBox="1"/>
          <p:nvPr/>
        </p:nvSpPr>
        <p:spPr>
          <a:xfrm>
            <a:off x="8282609" y="2097772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f</a:t>
            </a:r>
            <a:r>
              <a:rPr lang="en-IN" sz="2800" b="1" baseline="-25000" dirty="0"/>
              <a:t>2 </a:t>
            </a:r>
            <a:r>
              <a:rPr lang="en-IN" sz="2800" b="1" dirty="0"/>
              <a:t>&gt; f</a:t>
            </a:r>
            <a:r>
              <a:rPr lang="en-IN" sz="2800" b="1" baseline="-25000" dirty="0"/>
              <a:t>1</a:t>
            </a:r>
            <a:r>
              <a:rPr lang="en-IN" sz="2800" b="1" dirty="0"/>
              <a:t> &gt; f</a:t>
            </a:r>
            <a:r>
              <a:rPr lang="en-IN" sz="2800" b="1" baseline="-25000" dirty="0"/>
              <a:t>3</a:t>
            </a:r>
            <a:endParaRPr lang="en-IN" sz="2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4DD73-B368-4532-999D-1EBB3B1F08E9}"/>
              </a:ext>
            </a:extLst>
          </p:cNvPr>
          <p:cNvSpPr txBox="1"/>
          <p:nvPr/>
        </p:nvSpPr>
        <p:spPr>
          <a:xfrm>
            <a:off x="5894458" y="3059669"/>
            <a:ext cx="606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Once the feature importance of each feature is</a:t>
            </a:r>
          </a:p>
          <a:p>
            <a:r>
              <a:rPr lang="en-IN" sz="2400" dirty="0"/>
              <a:t>known, we can select top features out of them</a:t>
            </a:r>
          </a:p>
        </p:txBody>
      </p:sp>
    </p:spTree>
    <p:extLst>
      <p:ext uri="{BB962C8B-B14F-4D97-AF65-F5344CB8AC3E}">
        <p14:creationId xmlns:p14="http://schemas.microsoft.com/office/powerpoint/2010/main" val="15064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E7FE-6E81-4362-A0C7-1EF20A26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IDS on the basis of their location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7551-4808-4435-B267-0A21E1588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most common classifications is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1) Network intrusion detection systems (NIDS)</a:t>
            </a:r>
          </a:p>
          <a:p>
            <a:pPr marL="914400" lvl="2" indent="0">
              <a:buNone/>
            </a:pPr>
            <a:r>
              <a:rPr lang="en-IN" sz="2400" dirty="0"/>
              <a:t>A system that analyses the whole network traffic 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2) Host-based intrusion detection systems (HIDS)</a:t>
            </a:r>
          </a:p>
          <a:p>
            <a:pPr marL="914400" lvl="2" indent="0">
              <a:buNone/>
            </a:pPr>
            <a:r>
              <a:rPr lang="en-IN" sz="2400" dirty="0"/>
              <a:t>A system that analyses the operating system files</a:t>
            </a:r>
          </a:p>
        </p:txBody>
      </p:sp>
    </p:spTree>
    <p:extLst>
      <p:ext uri="{BB962C8B-B14F-4D97-AF65-F5344CB8AC3E}">
        <p14:creationId xmlns:p14="http://schemas.microsoft.com/office/powerpoint/2010/main" val="1676204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F817-255A-47B5-872D-097C975D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We’re done with stage 4 and now we’re ready to test our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95095D-AF0E-4AA5-A74C-1115AD3E2B4D}"/>
              </a:ext>
            </a:extLst>
          </p:cNvPr>
          <p:cNvSpPr/>
          <p:nvPr/>
        </p:nvSpPr>
        <p:spPr>
          <a:xfrm>
            <a:off x="2776330" y="3269971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explore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2CF6B-4A8A-476C-B3D2-1B2289CAA93E}"/>
              </a:ext>
            </a:extLst>
          </p:cNvPr>
          <p:cNvSpPr/>
          <p:nvPr/>
        </p:nvSpPr>
        <p:spPr>
          <a:xfrm>
            <a:off x="5135217" y="3269970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 the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528AF8-3883-4E9A-ADEB-323E044DE330}"/>
              </a:ext>
            </a:extLst>
          </p:cNvPr>
          <p:cNvSpPr/>
          <p:nvPr/>
        </p:nvSpPr>
        <p:spPr>
          <a:xfrm>
            <a:off x="7494104" y="3269970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ML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7E6208-790F-4F0A-8592-9B73C04F5B3E}"/>
              </a:ext>
            </a:extLst>
          </p:cNvPr>
          <p:cNvSpPr/>
          <p:nvPr/>
        </p:nvSpPr>
        <p:spPr>
          <a:xfrm>
            <a:off x="9852991" y="3269969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the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EE1C0B-C5B1-4F5A-8C25-5253F7362F07}"/>
              </a:ext>
            </a:extLst>
          </p:cNvPr>
          <p:cNvCxnSpPr>
            <a:endCxn id="4" idx="1"/>
          </p:cNvCxnSpPr>
          <p:nvPr/>
        </p:nvCxnSpPr>
        <p:spPr>
          <a:xfrm flipV="1">
            <a:off x="2378765" y="3760302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5B750D-2271-4487-ADC7-95E23DC078CE}"/>
              </a:ext>
            </a:extLst>
          </p:cNvPr>
          <p:cNvCxnSpPr/>
          <p:nvPr/>
        </p:nvCxnSpPr>
        <p:spPr>
          <a:xfrm flipV="1">
            <a:off x="4737652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56C83-5CA2-49FA-9045-3F38EC6554D6}"/>
              </a:ext>
            </a:extLst>
          </p:cNvPr>
          <p:cNvCxnSpPr/>
          <p:nvPr/>
        </p:nvCxnSpPr>
        <p:spPr>
          <a:xfrm flipV="1">
            <a:off x="7096539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87058A1-5CAD-427C-A7DA-200DF313EECB}"/>
              </a:ext>
            </a:extLst>
          </p:cNvPr>
          <p:cNvSpPr/>
          <p:nvPr/>
        </p:nvSpPr>
        <p:spPr>
          <a:xfrm>
            <a:off x="417443" y="3269972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ML problem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FF72F-CF3A-4B01-BBE6-38693076E6CB}"/>
              </a:ext>
            </a:extLst>
          </p:cNvPr>
          <p:cNvCxnSpPr/>
          <p:nvPr/>
        </p:nvCxnSpPr>
        <p:spPr>
          <a:xfrm flipV="1">
            <a:off x="9455426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048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E1F8-F38B-4078-BF97-368A566B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Testing the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4A2019-74EA-4B9A-BD72-0ACD835C6A67}"/>
              </a:ext>
            </a:extLst>
          </p:cNvPr>
          <p:cNvSpPr/>
          <p:nvPr/>
        </p:nvSpPr>
        <p:spPr>
          <a:xfrm>
            <a:off x="1139686" y="1939543"/>
            <a:ext cx="5234609" cy="4214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80CE2-8E77-4563-9AE0-78E86F2C19F5}"/>
              </a:ext>
            </a:extLst>
          </p:cNvPr>
          <p:cNvSpPr txBox="1"/>
          <p:nvPr/>
        </p:nvSpPr>
        <p:spPr>
          <a:xfrm>
            <a:off x="3259932" y="6207607"/>
            <a:ext cx="994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i="1" dirty="0"/>
              <a:t>Dataset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5FFB66-8F48-4908-BBBC-1D1269C55FC9}"/>
              </a:ext>
            </a:extLst>
          </p:cNvPr>
          <p:cNvCxnSpPr/>
          <p:nvPr/>
        </p:nvCxnSpPr>
        <p:spPr>
          <a:xfrm>
            <a:off x="838200" y="4664765"/>
            <a:ext cx="5907157" cy="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20BB90-0275-4692-84CC-30B38CE96BC8}"/>
              </a:ext>
            </a:extLst>
          </p:cNvPr>
          <p:cNvSpPr txBox="1"/>
          <p:nvPr/>
        </p:nvSpPr>
        <p:spPr>
          <a:xfrm>
            <a:off x="1437515" y="5161867"/>
            <a:ext cx="487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/>
              <a:t>Check model’s performance using this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2D146-0683-46F4-AA77-C2B5F4B3A588}"/>
              </a:ext>
            </a:extLst>
          </p:cNvPr>
          <p:cNvSpPr txBox="1"/>
          <p:nvPr/>
        </p:nvSpPr>
        <p:spPr>
          <a:xfrm>
            <a:off x="2334488" y="3013501"/>
            <a:ext cx="2914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/>
              <a:t>Build model using this</a:t>
            </a:r>
          </a:p>
          <a:p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A323D-891F-4AA8-840A-C94D05FD7023}"/>
              </a:ext>
            </a:extLst>
          </p:cNvPr>
          <p:cNvSpPr txBox="1"/>
          <p:nvPr/>
        </p:nvSpPr>
        <p:spPr>
          <a:xfrm>
            <a:off x="6745357" y="3040544"/>
            <a:ext cx="400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Train data (preferred 70%)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E40B6-8D19-4830-8FF4-5997D4A7A374}"/>
              </a:ext>
            </a:extLst>
          </p:cNvPr>
          <p:cNvSpPr txBox="1"/>
          <p:nvPr/>
        </p:nvSpPr>
        <p:spPr>
          <a:xfrm>
            <a:off x="6745357" y="5147640"/>
            <a:ext cx="3867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Test data (preferred 30%)</a:t>
            </a:r>
          </a:p>
        </p:txBody>
      </p:sp>
    </p:spTree>
    <p:extLst>
      <p:ext uri="{BB962C8B-B14F-4D97-AF65-F5344CB8AC3E}">
        <p14:creationId xmlns:p14="http://schemas.microsoft.com/office/powerpoint/2010/main" val="1041752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CE7C-2A92-40F6-8B7B-0FFBF69C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Metrics to check performance of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832AF-23F9-44E5-B25A-1E6F7F4FE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021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50000"/>
                  </a:lnSpc>
                  <a:buAutoNum type="arabicParenR"/>
                </a:pPr>
                <a:r>
                  <a:rPr lang="en-IN" dirty="0"/>
                  <a:t>Accuracy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It is defined as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𝑐𝑙𝑎𝑠𝑠𝑖𝑓𝑖𝑒𝑑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𝑝𝑜𝑖𝑛𝑡𝑠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𝑝𝑜𝑖𝑛𝑡𝑠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2) Precision (P): Out of all the points that the model has </a:t>
                </a:r>
                <a:r>
                  <a:rPr lang="en-IN" dirty="0">
                    <a:solidFill>
                      <a:srgbClr val="FF0000"/>
                    </a:solidFill>
                  </a:rPr>
                  <a:t>predicted positive </a:t>
                </a:r>
                <a:r>
                  <a:rPr lang="en-IN" dirty="0"/>
                  <a:t>, how many of them are actually positive.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832AF-23F9-44E5-B25A-1E6F7F4FE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021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613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CE7C-2A92-40F6-8B7B-0FFBF69C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Metrics to check performance of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832AF-23F9-44E5-B25A-1E6F7F4FE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021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3) Recall (R) : Out of all the points which </a:t>
                </a:r>
                <a:r>
                  <a:rPr lang="en-IN" dirty="0">
                    <a:solidFill>
                      <a:srgbClr val="FF0000"/>
                    </a:solidFill>
                  </a:rPr>
                  <a:t>are actually positive </a:t>
                </a:r>
                <a:r>
                  <a:rPr lang="en-IN" dirty="0"/>
                  <a:t>, how many of them are predicted positive 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4) F1- score : Harmonic mean of Precision and Recall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                          F1 score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832AF-23F9-44E5-B25A-1E6F7F4FE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021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15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434F-40EC-456E-AC10-B309FDCC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104084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/>
              <a:t>Results obtained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6F8D46-A274-469D-98C8-505655B21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38033"/>
              </p:ext>
            </p:extLst>
          </p:nvPr>
        </p:nvGraphicFramePr>
        <p:xfrm>
          <a:off x="303212" y="1664083"/>
          <a:ext cx="11769725" cy="376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945">
                  <a:extLst>
                    <a:ext uri="{9D8B030D-6E8A-4147-A177-3AD203B41FA5}">
                      <a16:colId xmlns:a16="http://schemas.microsoft.com/office/drawing/2014/main" val="806371559"/>
                    </a:ext>
                  </a:extLst>
                </a:gridCol>
                <a:gridCol w="2353945">
                  <a:extLst>
                    <a:ext uri="{9D8B030D-6E8A-4147-A177-3AD203B41FA5}">
                      <a16:colId xmlns:a16="http://schemas.microsoft.com/office/drawing/2014/main" val="4224855615"/>
                    </a:ext>
                  </a:extLst>
                </a:gridCol>
                <a:gridCol w="2353945">
                  <a:extLst>
                    <a:ext uri="{9D8B030D-6E8A-4147-A177-3AD203B41FA5}">
                      <a16:colId xmlns:a16="http://schemas.microsoft.com/office/drawing/2014/main" val="3866240346"/>
                    </a:ext>
                  </a:extLst>
                </a:gridCol>
                <a:gridCol w="2353945">
                  <a:extLst>
                    <a:ext uri="{9D8B030D-6E8A-4147-A177-3AD203B41FA5}">
                      <a16:colId xmlns:a16="http://schemas.microsoft.com/office/drawing/2014/main" val="3618458214"/>
                    </a:ext>
                  </a:extLst>
                </a:gridCol>
                <a:gridCol w="2353945">
                  <a:extLst>
                    <a:ext uri="{9D8B030D-6E8A-4147-A177-3AD203B41FA5}">
                      <a16:colId xmlns:a16="http://schemas.microsoft.com/office/drawing/2014/main" val="968521304"/>
                    </a:ext>
                  </a:extLst>
                </a:gridCol>
              </a:tblGrid>
              <a:tr h="63742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Macro-precision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Macro-recall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Macro-F1-Score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675349"/>
                  </a:ext>
                </a:extLst>
              </a:tr>
              <a:tr h="7039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K-nearest neighbour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676013"/>
                  </a:ext>
                </a:extLst>
              </a:tr>
              <a:tr h="72894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0.9103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488954"/>
                  </a:ext>
                </a:extLst>
              </a:tr>
              <a:tr h="68745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98393"/>
                  </a:ext>
                </a:extLst>
              </a:tr>
              <a:tr h="75197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0.9994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5410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CDF7188A-F88A-4B01-BC78-F69EA26CF35A}"/>
              </a:ext>
            </a:extLst>
          </p:cNvPr>
          <p:cNvSpPr/>
          <p:nvPr/>
        </p:nvSpPr>
        <p:spPr>
          <a:xfrm>
            <a:off x="10023681" y="4522167"/>
            <a:ext cx="1590261" cy="9541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187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434F-40EC-456E-AC10-B309FDCC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29B8-721D-4595-9D4B-CA24A3249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Although all the classifiers results in 90+ accuracy, but accuracy may not be the best metric to evaluate them as accuracy loses its meaning when we deal with imbalanced dataset</a:t>
            </a:r>
          </a:p>
          <a:p>
            <a:pPr>
              <a:lnSpc>
                <a:spcPct val="150000"/>
              </a:lnSpc>
            </a:pPr>
            <a:r>
              <a:rPr lang="en-IN" dirty="0"/>
              <a:t>A single metric macro f1 score is used here to compare models</a:t>
            </a:r>
          </a:p>
          <a:p>
            <a:pPr>
              <a:lnSpc>
                <a:spcPct val="150000"/>
              </a:lnSpc>
            </a:pPr>
            <a:r>
              <a:rPr lang="en-IN" dirty="0"/>
              <a:t>Among the four classifiers, </a:t>
            </a:r>
            <a:r>
              <a:rPr lang="en-IN" dirty="0">
                <a:solidFill>
                  <a:srgbClr val="FF0000"/>
                </a:solidFill>
              </a:rPr>
              <a:t>decision tree </a:t>
            </a:r>
            <a:r>
              <a:rPr lang="en-IN" dirty="0"/>
              <a:t>performed the best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00858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F817-255A-47B5-872D-097C975D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Now we’re done with out last 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95095D-AF0E-4AA5-A74C-1115AD3E2B4D}"/>
              </a:ext>
            </a:extLst>
          </p:cNvPr>
          <p:cNvSpPr/>
          <p:nvPr/>
        </p:nvSpPr>
        <p:spPr>
          <a:xfrm>
            <a:off x="2776330" y="3269971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explore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2CF6B-4A8A-476C-B3D2-1B2289CAA93E}"/>
              </a:ext>
            </a:extLst>
          </p:cNvPr>
          <p:cNvSpPr/>
          <p:nvPr/>
        </p:nvSpPr>
        <p:spPr>
          <a:xfrm>
            <a:off x="5135217" y="3269970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 the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528AF8-3883-4E9A-ADEB-323E044DE330}"/>
              </a:ext>
            </a:extLst>
          </p:cNvPr>
          <p:cNvSpPr/>
          <p:nvPr/>
        </p:nvSpPr>
        <p:spPr>
          <a:xfrm>
            <a:off x="7494104" y="3269970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ML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7E6208-790F-4F0A-8592-9B73C04F5B3E}"/>
              </a:ext>
            </a:extLst>
          </p:cNvPr>
          <p:cNvSpPr/>
          <p:nvPr/>
        </p:nvSpPr>
        <p:spPr>
          <a:xfrm>
            <a:off x="9852991" y="3269969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the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EE1C0B-C5B1-4F5A-8C25-5253F7362F07}"/>
              </a:ext>
            </a:extLst>
          </p:cNvPr>
          <p:cNvCxnSpPr>
            <a:endCxn id="4" idx="1"/>
          </p:cNvCxnSpPr>
          <p:nvPr/>
        </p:nvCxnSpPr>
        <p:spPr>
          <a:xfrm flipV="1">
            <a:off x="2378765" y="3760302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5B750D-2271-4487-ADC7-95E23DC078CE}"/>
              </a:ext>
            </a:extLst>
          </p:cNvPr>
          <p:cNvCxnSpPr/>
          <p:nvPr/>
        </p:nvCxnSpPr>
        <p:spPr>
          <a:xfrm flipV="1">
            <a:off x="4737652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56C83-5CA2-49FA-9045-3F38EC6554D6}"/>
              </a:ext>
            </a:extLst>
          </p:cNvPr>
          <p:cNvCxnSpPr/>
          <p:nvPr/>
        </p:nvCxnSpPr>
        <p:spPr>
          <a:xfrm flipV="1">
            <a:off x="7096539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87058A1-5CAD-427C-A7DA-200DF313EECB}"/>
              </a:ext>
            </a:extLst>
          </p:cNvPr>
          <p:cNvSpPr/>
          <p:nvPr/>
        </p:nvSpPr>
        <p:spPr>
          <a:xfrm>
            <a:off x="417443" y="3269972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ML problem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E61610-E117-461B-8B51-0297DB83ED27}"/>
              </a:ext>
            </a:extLst>
          </p:cNvPr>
          <p:cNvCxnSpPr/>
          <p:nvPr/>
        </p:nvCxnSpPr>
        <p:spPr>
          <a:xfrm flipV="1">
            <a:off x="9455426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087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27DE-BC7D-4012-9DD6-8DEC4490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244E-C446-451B-8298-9060C7947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With advancement in technology, there is always a need of better ways to deal with network attacks</a:t>
            </a:r>
          </a:p>
          <a:p>
            <a:pPr>
              <a:lnSpc>
                <a:spcPct val="150000"/>
              </a:lnSpc>
            </a:pPr>
            <a:r>
              <a:rPr lang="en-IN" dirty="0"/>
              <a:t>Work to be done on newer datasets</a:t>
            </a:r>
          </a:p>
          <a:p>
            <a:pPr>
              <a:lnSpc>
                <a:spcPct val="150000"/>
              </a:lnSpc>
            </a:pPr>
            <a:r>
              <a:rPr lang="en-IN" dirty="0"/>
              <a:t>Nowadays, a lot of research is being done on IDS using deep learning models.</a:t>
            </a:r>
          </a:p>
          <a:p>
            <a:pPr>
              <a:lnSpc>
                <a:spcPct val="150000"/>
              </a:lnSpc>
            </a:pPr>
            <a:r>
              <a:rPr lang="en-IN" dirty="0"/>
              <a:t>There is no perfect model. IDS that are currently used are a combination of different models </a:t>
            </a:r>
          </a:p>
          <a:p>
            <a:pPr>
              <a:lnSpc>
                <a:spcPct val="150000"/>
              </a:lnSpc>
            </a:pPr>
            <a:r>
              <a:rPr lang="en-IN" dirty="0"/>
              <a:t>There will always be a search for a model that requires less time but produces good results.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123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78A2-B41E-4086-AABE-85E2130C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8A22-195A-4D1C-9A42-4FE2F9F7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60750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1500" dirty="0">
                <a:solidFill>
                  <a:schemeClr val="accent6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710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5E31-5C5F-43B5-8FA3-E32AEAF2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IDS based on their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53AD-DD69-436F-9012-EA284D05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dirty="0"/>
              <a:t>Signature-based intrusion detection — These systems compare the incoming traffic with a </a:t>
            </a:r>
            <a:r>
              <a:rPr lang="en-IN" dirty="0">
                <a:solidFill>
                  <a:srgbClr val="FF0000"/>
                </a:solidFill>
              </a:rPr>
              <a:t>pre-existing database </a:t>
            </a:r>
            <a:r>
              <a:rPr lang="en-IN" dirty="0"/>
              <a:t>of known attack patterns known as signatures.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    If we use this, </a:t>
            </a:r>
            <a:r>
              <a:rPr lang="en-IN" dirty="0">
                <a:solidFill>
                  <a:srgbClr val="FF0000"/>
                </a:solidFill>
              </a:rPr>
              <a:t>detecting new attacks is difficult. </a:t>
            </a:r>
          </a:p>
        </p:txBody>
      </p:sp>
    </p:spTree>
    <p:extLst>
      <p:ext uri="{BB962C8B-B14F-4D97-AF65-F5344CB8AC3E}">
        <p14:creationId xmlns:p14="http://schemas.microsoft.com/office/powerpoint/2010/main" val="139033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5E31-5C5F-43B5-8FA3-E32AEAF2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IDS based on their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53AD-DD69-436F-9012-EA284D05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2) Anomaly-based intrusion detection — It uses statistics to form a baseline usage of the networks at different time intervals. They were introduced to </a:t>
            </a:r>
            <a:r>
              <a:rPr lang="en-IN" dirty="0">
                <a:solidFill>
                  <a:srgbClr val="FF0000"/>
                </a:solidFill>
              </a:rPr>
              <a:t>detect unknown attacks</a:t>
            </a:r>
            <a:r>
              <a:rPr lang="en-IN" dirty="0"/>
              <a:t>. This system uses </a:t>
            </a:r>
            <a:r>
              <a:rPr lang="en-IN" dirty="0">
                <a:solidFill>
                  <a:srgbClr val="FF0000"/>
                </a:solidFill>
              </a:rPr>
              <a:t>machine learning</a:t>
            </a:r>
            <a:r>
              <a:rPr lang="en-IN" dirty="0"/>
              <a:t> to create a model monitoring regular activity and then compares new behaviour using the existing model.</a:t>
            </a:r>
          </a:p>
        </p:txBody>
      </p:sp>
    </p:spTree>
    <p:extLst>
      <p:ext uri="{BB962C8B-B14F-4D97-AF65-F5344CB8AC3E}">
        <p14:creationId xmlns:p14="http://schemas.microsoft.com/office/powerpoint/2010/main" val="37883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CD97-0E17-4D18-923F-959515FE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brief introduction to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F9CC9-2C3F-434C-90BB-E58FA3A4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89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Machine Learning is the field of study that gives computers the capability to learn and improve from experience without being programmed explicitly. </a:t>
            </a:r>
          </a:p>
          <a:p>
            <a:pPr>
              <a:lnSpc>
                <a:spcPct val="150000"/>
              </a:lnSpc>
            </a:pPr>
            <a:r>
              <a:rPr lang="en-IN" dirty="0"/>
              <a:t>The process of learning begins with observations or data to look for patterns in data and make better predictions based on the examples provided. </a:t>
            </a:r>
          </a:p>
        </p:txBody>
      </p:sp>
    </p:spTree>
    <p:extLst>
      <p:ext uri="{BB962C8B-B14F-4D97-AF65-F5344CB8AC3E}">
        <p14:creationId xmlns:p14="http://schemas.microsoft.com/office/powerpoint/2010/main" val="315138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9582-AFD7-408C-9EB8-24123BF9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F8D3-48C3-42CC-ADFA-13BE35118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33" y="18517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			  Learning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D004E5-2C70-437C-A2F1-F3E5A198BC87}"/>
              </a:ext>
            </a:extLst>
          </p:cNvPr>
          <p:cNvCxnSpPr/>
          <p:nvPr/>
        </p:nvCxnSpPr>
        <p:spPr>
          <a:xfrm flipH="1">
            <a:off x="2743200" y="2372139"/>
            <a:ext cx="2107096" cy="105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9206A8-17DD-4395-9E57-A7405A256F64}"/>
              </a:ext>
            </a:extLst>
          </p:cNvPr>
          <p:cNvCxnSpPr>
            <a:cxnSpLocks/>
          </p:cNvCxnSpPr>
          <p:nvPr/>
        </p:nvCxnSpPr>
        <p:spPr>
          <a:xfrm>
            <a:off x="5287617" y="2468217"/>
            <a:ext cx="0" cy="151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210371-0A6C-438B-9111-26897C266186}"/>
              </a:ext>
            </a:extLst>
          </p:cNvPr>
          <p:cNvCxnSpPr>
            <a:cxnSpLocks/>
          </p:cNvCxnSpPr>
          <p:nvPr/>
        </p:nvCxnSpPr>
        <p:spPr>
          <a:xfrm>
            <a:off x="5791201" y="2372139"/>
            <a:ext cx="2660380" cy="97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209EAB-FF9D-417B-B387-DA64062CD7D7}"/>
              </a:ext>
            </a:extLst>
          </p:cNvPr>
          <p:cNvSpPr txBox="1"/>
          <p:nvPr/>
        </p:nvSpPr>
        <p:spPr>
          <a:xfrm>
            <a:off x="838200" y="3470779"/>
            <a:ext cx="219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Supervised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4B01B-CA24-4B35-A620-12D77203D48B}"/>
              </a:ext>
            </a:extLst>
          </p:cNvPr>
          <p:cNvSpPr txBox="1"/>
          <p:nvPr/>
        </p:nvSpPr>
        <p:spPr>
          <a:xfrm>
            <a:off x="4439485" y="3631096"/>
            <a:ext cx="2199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  Unsupervised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A994D-4860-4DE5-8553-0932F2884680}"/>
              </a:ext>
            </a:extLst>
          </p:cNvPr>
          <p:cNvSpPr txBox="1"/>
          <p:nvPr/>
        </p:nvSpPr>
        <p:spPr>
          <a:xfrm>
            <a:off x="8348875" y="3104405"/>
            <a:ext cx="2199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Reinforcement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A1F862-AAD3-4084-AA2A-662A2771A519}"/>
              </a:ext>
            </a:extLst>
          </p:cNvPr>
          <p:cNvSpPr txBox="1"/>
          <p:nvPr/>
        </p:nvSpPr>
        <p:spPr>
          <a:xfrm>
            <a:off x="596348" y="4046594"/>
            <a:ext cx="25858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Makes use of class labels to learn from data  e.g. classification problem or a regression 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89D26-A2A0-423A-8C65-D859C77E61DE}"/>
              </a:ext>
            </a:extLst>
          </p:cNvPr>
          <p:cNvSpPr txBox="1"/>
          <p:nvPr/>
        </p:nvSpPr>
        <p:spPr>
          <a:xfrm>
            <a:off x="4246495" y="4462093"/>
            <a:ext cx="2585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Class labels are not available with the data  and learning is done by grouping similar items into the same group</a:t>
            </a:r>
          </a:p>
          <a:p>
            <a:r>
              <a:rPr lang="en-IN" sz="2000" dirty="0"/>
              <a:t>e.g. clustering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EBE20-57E0-4394-B9CC-6252E8F8599D}"/>
              </a:ext>
            </a:extLst>
          </p:cNvPr>
          <p:cNvSpPr txBox="1"/>
          <p:nvPr/>
        </p:nvSpPr>
        <p:spPr>
          <a:xfrm>
            <a:off x="8233759" y="4075020"/>
            <a:ext cx="2585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Computer uses trial and error method to learn the best path possible to reach the goal state. </a:t>
            </a:r>
          </a:p>
          <a:p>
            <a:r>
              <a:rPr lang="en-IN" sz="2000" dirty="0"/>
              <a:t>e.g. game playing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9AFF5A-56E3-41C0-92B7-7A29AF836FE6}"/>
              </a:ext>
            </a:extLst>
          </p:cNvPr>
          <p:cNvSpPr/>
          <p:nvPr/>
        </p:nvSpPr>
        <p:spPr>
          <a:xfrm>
            <a:off x="373570" y="3195564"/>
            <a:ext cx="2941131" cy="3106528"/>
          </a:xfrm>
          <a:prstGeom prst="ellipse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2D3A20-8E10-452F-A13B-517C4F730E31}"/>
              </a:ext>
            </a:extLst>
          </p:cNvPr>
          <p:cNvSpPr/>
          <p:nvPr/>
        </p:nvSpPr>
        <p:spPr>
          <a:xfrm>
            <a:off x="8083826" y="3429000"/>
            <a:ext cx="2735750" cy="2774099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432CF-256B-40DA-931C-4FD6236BA7CB}"/>
              </a:ext>
            </a:extLst>
          </p:cNvPr>
          <p:cNvSpPr txBox="1"/>
          <p:nvPr/>
        </p:nvSpPr>
        <p:spPr>
          <a:xfrm>
            <a:off x="371064" y="2292907"/>
            <a:ext cx="2718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Most of the work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3F7505-79B4-436E-91E7-397075C51410}"/>
              </a:ext>
            </a:extLst>
          </p:cNvPr>
          <p:cNvSpPr/>
          <p:nvPr/>
        </p:nvSpPr>
        <p:spPr>
          <a:xfrm>
            <a:off x="3889136" y="3689887"/>
            <a:ext cx="2941131" cy="3106528"/>
          </a:xfrm>
          <a:prstGeom prst="ellipse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820D8C-D5D8-40B0-BE7D-3C9757BFCFBD}"/>
              </a:ext>
            </a:extLst>
          </p:cNvPr>
          <p:cNvSpPr txBox="1"/>
          <p:nvPr/>
        </p:nvSpPr>
        <p:spPr>
          <a:xfrm>
            <a:off x="5383703" y="3178391"/>
            <a:ext cx="2718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Less work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1A1CAD-6E32-4592-B2FE-D95FD4F0645B}"/>
              </a:ext>
            </a:extLst>
          </p:cNvPr>
          <p:cNvSpPr txBox="1"/>
          <p:nvPr/>
        </p:nvSpPr>
        <p:spPr>
          <a:xfrm>
            <a:off x="8348875" y="2372139"/>
            <a:ext cx="247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Very less work</a:t>
            </a:r>
          </a:p>
        </p:txBody>
      </p:sp>
    </p:spTree>
    <p:extLst>
      <p:ext uri="{BB962C8B-B14F-4D97-AF65-F5344CB8AC3E}">
        <p14:creationId xmlns:p14="http://schemas.microsoft.com/office/powerpoint/2010/main" val="37025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  <p:bldP spid="23" grpId="0"/>
      <p:bldP spid="2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7A64-236B-44D7-BBD9-56375BEE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Stages in a machine learning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60728-DD41-4E78-8CAE-754A9DBD3B90}"/>
              </a:ext>
            </a:extLst>
          </p:cNvPr>
          <p:cNvSpPr/>
          <p:nvPr/>
        </p:nvSpPr>
        <p:spPr>
          <a:xfrm>
            <a:off x="417443" y="3269972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ML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A8519-F0D5-41D6-BE6F-3E6B2F5EF3C9}"/>
              </a:ext>
            </a:extLst>
          </p:cNvPr>
          <p:cNvSpPr/>
          <p:nvPr/>
        </p:nvSpPr>
        <p:spPr>
          <a:xfrm>
            <a:off x="2776330" y="3269971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explore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0CB1F-4792-4F3C-842C-D528A2F2F552}"/>
              </a:ext>
            </a:extLst>
          </p:cNvPr>
          <p:cNvSpPr/>
          <p:nvPr/>
        </p:nvSpPr>
        <p:spPr>
          <a:xfrm>
            <a:off x="5135217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 the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E2DDC-D091-4257-8735-72B1D96247D0}"/>
              </a:ext>
            </a:extLst>
          </p:cNvPr>
          <p:cNvSpPr/>
          <p:nvPr/>
        </p:nvSpPr>
        <p:spPr>
          <a:xfrm>
            <a:off x="7494104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ML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C6F9A-5615-4C18-8F07-6BAF49334AAF}"/>
              </a:ext>
            </a:extLst>
          </p:cNvPr>
          <p:cNvSpPr/>
          <p:nvPr/>
        </p:nvSpPr>
        <p:spPr>
          <a:xfrm>
            <a:off x="9852991" y="3269969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your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AECFD9-5B70-4BD1-A755-9BEE794231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78765" y="3760302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274296-3A71-4492-B793-F2915B5CCAB7}"/>
              </a:ext>
            </a:extLst>
          </p:cNvPr>
          <p:cNvCxnSpPr/>
          <p:nvPr/>
        </p:nvCxnSpPr>
        <p:spPr>
          <a:xfrm flipV="1">
            <a:off x="4737652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B50EBF-73D6-4298-9277-794BFEDBAE24}"/>
              </a:ext>
            </a:extLst>
          </p:cNvPr>
          <p:cNvCxnSpPr/>
          <p:nvPr/>
        </p:nvCxnSpPr>
        <p:spPr>
          <a:xfrm flipV="1">
            <a:off x="7096539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0FFA10-27A0-406B-9A62-77D0320C3578}"/>
              </a:ext>
            </a:extLst>
          </p:cNvPr>
          <p:cNvCxnSpPr/>
          <p:nvPr/>
        </p:nvCxnSpPr>
        <p:spPr>
          <a:xfrm flipV="1">
            <a:off x="9455426" y="3760298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5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16018</TotalTime>
  <Words>2241</Words>
  <Application>Microsoft Office PowerPoint</Application>
  <PresentationFormat>Widescreen</PresentationFormat>
  <Paragraphs>407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INTRUSION DETECTION SYSTEM</vt:lpstr>
      <vt:lpstr>What is an Intrusion Detection System?</vt:lpstr>
      <vt:lpstr>IDS vs Firewall : A common question</vt:lpstr>
      <vt:lpstr>Types of IDS on the basis of their location </vt:lpstr>
      <vt:lpstr>Types of IDS based on their functionality</vt:lpstr>
      <vt:lpstr>Types of IDS based on their functionality</vt:lpstr>
      <vt:lpstr>A brief introduction to machine learning</vt:lpstr>
      <vt:lpstr>Types of learning</vt:lpstr>
      <vt:lpstr>Stages in a machine learning project</vt:lpstr>
      <vt:lpstr>Dataset for IDS</vt:lpstr>
      <vt:lpstr>How does the dataset look like?</vt:lpstr>
      <vt:lpstr>How does the dataset look like?</vt:lpstr>
      <vt:lpstr>How does the dataset look like?</vt:lpstr>
      <vt:lpstr>How does the dataset look like?</vt:lpstr>
      <vt:lpstr>Question</vt:lpstr>
      <vt:lpstr>Types of attacks : The output we want to predict</vt:lpstr>
      <vt:lpstr>Question</vt:lpstr>
      <vt:lpstr>Stage 2 completed</vt:lpstr>
      <vt:lpstr>Is our dataset ready yet?</vt:lpstr>
      <vt:lpstr>Is our dataset ready yet?</vt:lpstr>
      <vt:lpstr>Is our dataset ready yet?</vt:lpstr>
      <vt:lpstr>Scaling the numeric data</vt:lpstr>
      <vt:lpstr>Now after we have standardized and encoded the data, we have completed the stage 3</vt:lpstr>
      <vt:lpstr>Applying machine learning models</vt:lpstr>
      <vt:lpstr>K-nearest neighbour</vt:lpstr>
      <vt:lpstr>K-nearest neighbour</vt:lpstr>
      <vt:lpstr>Naïve Bayes classifier </vt:lpstr>
      <vt:lpstr>Naïve Bayes classifier </vt:lpstr>
      <vt:lpstr>Naïve Bayes classifier </vt:lpstr>
      <vt:lpstr>Logistic regression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We’ve looked at all the models that will be used in our project</vt:lpstr>
      <vt:lpstr>Feature importance</vt:lpstr>
      <vt:lpstr>We’re done with stage 4 and now we’re ready to test our models</vt:lpstr>
      <vt:lpstr>Testing the model</vt:lpstr>
      <vt:lpstr>Metrics to check performance of model</vt:lpstr>
      <vt:lpstr>Metrics to check performance of model</vt:lpstr>
      <vt:lpstr>Results obtained</vt:lpstr>
      <vt:lpstr>Conclusion</vt:lpstr>
      <vt:lpstr>Now we’re done with out last stage</vt:lpstr>
      <vt:lpstr>Future 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SYSTEM</dc:title>
  <dc:creator>anuj shrivastav</dc:creator>
  <cp:lastModifiedBy>anuj shrivastav</cp:lastModifiedBy>
  <cp:revision>104</cp:revision>
  <dcterms:created xsi:type="dcterms:W3CDTF">2020-07-05T09:48:55Z</dcterms:created>
  <dcterms:modified xsi:type="dcterms:W3CDTF">2020-07-17T17:58:34Z</dcterms:modified>
</cp:coreProperties>
</file>