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73" r:id="rId2"/>
    <p:sldId id="278" r:id="rId3"/>
    <p:sldId id="270" r:id="rId4"/>
    <p:sldId id="267" r:id="rId5"/>
    <p:sldId id="268" r:id="rId6"/>
    <p:sldId id="272" r:id="rId7"/>
    <p:sldId id="277" r:id="rId8"/>
    <p:sldId id="279" r:id="rId9"/>
    <p:sldId id="280" r:id="rId10"/>
    <p:sldId id="298" r:id="rId11"/>
    <p:sldId id="294" r:id="rId12"/>
    <p:sldId id="305" r:id="rId13"/>
    <p:sldId id="295" r:id="rId14"/>
    <p:sldId id="300" r:id="rId15"/>
    <p:sldId id="301" r:id="rId16"/>
    <p:sldId id="289" r:id="rId17"/>
    <p:sldId id="290" r:id="rId18"/>
    <p:sldId id="302" r:id="rId19"/>
    <p:sldId id="274" r:id="rId20"/>
    <p:sldId id="291"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73"/>
            <p14:sldId id="278"/>
          </p14:sldIdLst>
        </p14:section>
        <p14:section name="Commands, Comments, Teamwork, Selection Pane, Sign In" id="{B9B51309-D148-4332-87C2-07BE32FBCA3B}">
          <p14:sldIdLst>
            <p14:sldId id="270"/>
            <p14:sldId id="267"/>
            <p14:sldId id="268"/>
            <p14:sldId id="272"/>
            <p14:sldId id="277"/>
            <p14:sldId id="279"/>
            <p14:sldId id="280"/>
            <p14:sldId id="298"/>
            <p14:sldId id="294"/>
            <p14:sldId id="305"/>
            <p14:sldId id="295"/>
            <p14:sldId id="300"/>
            <p14:sldId id="301"/>
            <p14:sldId id="289"/>
            <p14:sldId id="290"/>
            <p14:sldId id="302"/>
          </p14:sldIdLst>
        </p14:section>
        <p14:section name="Learn More" id="{2CC34DB2-6590-42C0-AD4B-A04C6060184E}">
          <p14:sldIdLst>
            <p14:sldId id="274"/>
            <p14:sldId id="291"/>
            <p14:sldId id="2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2" autoAdjust="0"/>
    <p:restoredTop sz="94274" autoAdjust="0"/>
  </p:normalViewPr>
  <p:slideViewPr>
    <p:cSldViewPr snapToGrid="0">
      <p:cViewPr>
        <p:scale>
          <a:sx n="87" d="100"/>
          <a:sy n="87" d="100"/>
        </p:scale>
        <p:origin x="466" y="2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73341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161725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3153688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2640385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7262-4036-E648-C522-5EEFA629E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DFF37-3A02-79FE-FEF9-A1184DDA0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277481-A1F4-3F07-08F4-CC84AB878E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05D07F-3A66-8871-D6BA-75C5A91082FB}"/>
              </a:ext>
            </a:extLst>
          </p:cNvPr>
          <p:cNvSpPr>
            <a:spLocks noGrp="1"/>
          </p:cNvSpPr>
          <p:nvPr>
            <p:ph type="sldNum" sz="quarter" idx="10"/>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3305707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Slide Show mode, select the arrows to visit links</a:t>
            </a:r>
            <a:r>
              <a:rPr lang="en-US" baseline="0" dirty="0"/>
              <a:t>.</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830609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GB"/>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lIns="0" tIns="0" rIns="0" bIns="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baseline="0">
                <a:solidFill>
                  <a:schemeClr val="tx1">
                    <a:lumMod val="65000"/>
                    <a:lumOff val="35000"/>
                  </a:schemeClr>
                </a:solidFill>
              </a:defRPr>
            </a:lvl1pPr>
          </a:lstStyle>
          <a:p>
            <a:r>
              <a:rPr lang="en-IN"/>
              <a:t>04-MAR-2025</a:t>
            </a:r>
            <a:endParaRPr lang="en-US"/>
          </a:p>
        </p:txBody>
      </p:sp>
      <p:sp>
        <p:nvSpPr>
          <p:cNvPr id="5" name="Footer Placeholder 4"/>
          <p:cNvSpPr>
            <a:spLocks noGrp="1"/>
          </p:cNvSpPr>
          <p:nvPr>
            <p:ph type="ftr" sz="quarter" idx="11"/>
          </p:nvPr>
        </p:nvSpPr>
        <p:spPr/>
        <p:txBody>
          <a:bodyPr/>
          <a:lstStyle>
            <a:lvl1pPr>
              <a:defRPr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Arial" panose="020B0604020202020204" pitchFamily="34" charset="0"/>
                <a:ea typeface="+mn-ea"/>
                <a:cs typeface="Arial" panose="020B0604020202020204" pitchFamily="34" charset="0"/>
              </a:defRPr>
            </a:lvl1pPr>
          </a:lstStyle>
          <a:p>
            <a:pPr marL="0" lvl="0" indent="0">
              <a:lnSpc>
                <a:spcPct val="90000"/>
              </a:lnSpc>
              <a:spcBef>
                <a:spcPct val="30000"/>
              </a:spcBef>
              <a:buFont typeface="Arial" panose="020B0604020202020204" pitchFamily="34" charset="0"/>
            </a:pPr>
            <a:r>
              <a:rPr lang="en-GB"/>
              <a:t>Click to edit Master title style</a:t>
            </a:r>
            <a:endParaRPr lang="en-US" dirty="0"/>
          </a:p>
        </p:txBody>
      </p:sp>
      <p:sp>
        <p:nvSpPr>
          <p:cNvPr id="13" name="Content Placeholder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j-lt"/>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a:lnSpc>
                <a:spcPct val="150000"/>
              </a:lnSpc>
              <a:spcAft>
                <a:spcPts val="1200"/>
              </a:spcAft>
              <a:buNone/>
            </a:pPr>
            <a:r>
              <a:rPr lang="en-GB"/>
              <a:t>Click to edit Master text styles</a:t>
            </a:r>
          </a:p>
        </p:txBody>
      </p:sp>
    </p:spTree>
    <p:extLst>
      <p:ext uri="{BB962C8B-B14F-4D97-AF65-F5344CB8AC3E}">
        <p14:creationId xmlns:p14="http://schemas.microsoft.com/office/powerpoint/2010/main" val="32071299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r>
              <a:rPr lang="en-IN"/>
              <a:t>04-MAR-2025</a:t>
            </a:r>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74" r:id="rId3"/>
  </p:sldLayoutIdLst>
  <p:hf hdr="0" ftr="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39672" y="456762"/>
            <a:ext cx="11312655" cy="1397572"/>
          </a:xfrm>
        </p:spPr>
        <p:txBody>
          <a:bodyPr>
            <a:normAutofit/>
          </a:bodyPr>
          <a:lstStyle/>
          <a:p>
            <a:r>
              <a:rPr lang="en-US" sz="2400" dirty="0">
                <a:solidFill>
                  <a:schemeClr val="bg1"/>
                </a:solidFill>
                <a:latin typeface="Times New Roman" panose="02020603050405020304" pitchFamily="18" charset="0"/>
                <a:cs typeface="Times New Roman" panose="02020603050405020304" pitchFamily="18" charset="0"/>
              </a:rPr>
              <a:t>CUSTOMER CHURN ANALYSIS USING PREDICTIVE ANALYTICS IN TELECOM</a:t>
            </a:r>
          </a:p>
        </p:txBody>
      </p:sp>
      <p:sp>
        <p:nvSpPr>
          <p:cNvPr id="3" name="Subtitle 2"/>
          <p:cNvSpPr>
            <a:spLocks noGrp="1"/>
          </p:cNvSpPr>
          <p:nvPr>
            <p:ph type="subTitle" idx="4294967295"/>
          </p:nvPr>
        </p:nvSpPr>
        <p:spPr>
          <a:xfrm>
            <a:off x="590587" y="3603140"/>
            <a:ext cx="6813045" cy="1133856"/>
          </a:xfrm>
        </p:spPr>
        <p:txBody>
          <a:bodyPr>
            <a:noAutofit/>
          </a:bodyPr>
          <a:lstStyle/>
          <a:p>
            <a:pPr marL="0" indent="0">
              <a:buNone/>
            </a:pPr>
            <a:r>
              <a:rPr lang="en-US" sz="1600" b="1" dirty="0">
                <a:solidFill>
                  <a:schemeClr val="bg1"/>
                </a:solidFill>
                <a:latin typeface="Times New Roman" panose="02020603050405020304" pitchFamily="18" charset="0"/>
                <a:cs typeface="Times New Roman" panose="02020603050405020304" pitchFamily="18" charset="0"/>
              </a:rPr>
              <a:t>ANUSHMA JOY N</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23MSDAB03</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33246</a:t>
            </a:r>
          </a:p>
          <a:p>
            <a:pPr marL="0" indent="0">
              <a:buNone/>
            </a:pPr>
            <a:r>
              <a:rPr lang="en-US" sz="1600" b="1" dirty="0">
                <a:solidFill>
                  <a:schemeClr val="bg1"/>
                </a:solidFill>
                <a:latin typeface="Times New Roman" panose="02020603050405020304" pitchFamily="18" charset="0"/>
                <a:cs typeface="Times New Roman" panose="02020603050405020304" pitchFamily="18" charset="0"/>
              </a:rPr>
              <a:t>MSC.DATA SCIENCE AND BIG DATA ANALYTICS</a:t>
            </a:r>
          </a:p>
        </p:txBody>
      </p:sp>
      <p:sp>
        <p:nvSpPr>
          <p:cNvPr id="5" name="Subtitle 2">
            <a:extLst>
              <a:ext uri="{FF2B5EF4-FFF2-40B4-BE49-F238E27FC236}">
                <a16:creationId xmlns:a16="http://schemas.microsoft.com/office/drawing/2014/main" id="{AE7CD536-24C8-3382-91E0-704B1A0F535B}"/>
              </a:ext>
            </a:extLst>
          </p:cNvPr>
          <p:cNvSpPr txBox="1">
            <a:spLocks/>
          </p:cNvSpPr>
          <p:nvPr/>
        </p:nvSpPr>
        <p:spPr>
          <a:xfrm>
            <a:off x="590587" y="5134882"/>
            <a:ext cx="9582736" cy="11338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600" b="1" dirty="0">
                <a:solidFill>
                  <a:schemeClr val="bg1"/>
                </a:solidFill>
                <a:latin typeface="Times New Roman" panose="02020603050405020304" pitchFamily="18" charset="0"/>
                <a:cs typeface="Times New Roman" panose="02020603050405020304" pitchFamily="18" charset="0"/>
              </a:rPr>
              <a:t>Under Supervision of:</a:t>
            </a:r>
            <a:endParaRPr lang="en-US" sz="1600" b="1" dirty="0">
              <a:solidFill>
                <a:schemeClr val="bg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b="1" dirty="0">
                <a:solidFill>
                  <a:schemeClr val="bg1"/>
                </a:solidFill>
                <a:latin typeface="Times New Roman" panose="02020603050405020304" pitchFamily="18" charset="0"/>
                <a:cs typeface="Times New Roman" panose="02020603050405020304" pitchFamily="18" charset="0"/>
              </a:rPr>
              <a:t>Dr N CHIDANANDA SINGH</a:t>
            </a:r>
          </a:p>
        </p:txBody>
      </p:sp>
      <p:pic>
        <p:nvPicPr>
          <p:cNvPr id="8" name="Picture 7" descr="A logo of a university&#10;&#10;Description automatically generated">
            <a:extLst>
              <a:ext uri="{FF2B5EF4-FFF2-40B4-BE49-F238E27FC236}">
                <a16:creationId xmlns:a16="http://schemas.microsoft.com/office/drawing/2014/main" id="{61AB3F0D-2C33-2DC6-193E-5973AA2A1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9431" y="2032068"/>
            <a:ext cx="2749073" cy="3102814"/>
          </a:xfrm>
          <a:prstGeom prst="rect">
            <a:avLst/>
          </a:prstGeom>
        </p:spPr>
      </p:pic>
    </p:spTree>
    <p:extLst>
      <p:ext uri="{BB962C8B-B14F-4D97-AF65-F5344CB8AC3E}">
        <p14:creationId xmlns:p14="http://schemas.microsoft.com/office/powerpoint/2010/main" val="1615315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34C7-80C1-7C86-E75C-A20E7D9FD91C}"/>
              </a:ext>
            </a:extLst>
          </p:cNvPr>
          <p:cNvSpPr>
            <a:spLocks noGrp="1"/>
          </p:cNvSpPr>
          <p:nvPr>
            <p:ph type="title"/>
          </p:nvPr>
        </p:nvSpPr>
        <p:spPr>
          <a:xfrm>
            <a:off x="719015" y="136523"/>
            <a:ext cx="3395785" cy="1072345"/>
          </a:xfrm>
        </p:spPr>
        <p:txBody>
          <a:bodyPr/>
          <a:lstStyle/>
          <a:p>
            <a:endParaRPr lang="en-IN"/>
          </a:p>
        </p:txBody>
      </p:sp>
      <p:sp>
        <p:nvSpPr>
          <p:cNvPr id="3" name="Content Placeholder 2">
            <a:extLst>
              <a:ext uri="{FF2B5EF4-FFF2-40B4-BE49-F238E27FC236}">
                <a16:creationId xmlns:a16="http://schemas.microsoft.com/office/drawing/2014/main" id="{597DB051-EDE3-D6C6-BF1F-5BBDA5B3FF53}"/>
              </a:ext>
            </a:extLst>
          </p:cNvPr>
          <p:cNvSpPr>
            <a:spLocks noGrp="1"/>
          </p:cNvSpPr>
          <p:nvPr>
            <p:ph idx="1"/>
          </p:nvPr>
        </p:nvSpPr>
        <p:spPr>
          <a:xfrm>
            <a:off x="298939" y="1395779"/>
            <a:ext cx="11166230" cy="4879904"/>
          </a:xfrm>
        </p:spPr>
        <p:txBody>
          <a:bodyPr>
            <a:noAutofit/>
          </a:bodyPr>
          <a:lstStyle/>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Graphical Results:</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ROC Curve</a:t>
            </a:r>
            <a:r>
              <a:rPr lang="en-US" dirty="0">
                <a:solidFill>
                  <a:schemeClr val="tx1"/>
                </a:solidFill>
                <a:latin typeface="Times New Roman" panose="02020603050405020304" pitchFamily="18" charset="0"/>
                <a:cs typeface="Times New Roman" panose="02020603050405020304" pitchFamily="18" charset="0"/>
              </a:rPr>
              <a:t> highlights model effectiveness.</a:t>
            </a:r>
          </a:p>
          <a:p>
            <a:pPr>
              <a:spcBef>
                <a:spcPts val="0"/>
              </a:spcBef>
              <a:spcAft>
                <a:spcPts val="0"/>
              </a:spcAf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Feature Importance Plot</a:t>
            </a:r>
            <a:r>
              <a:rPr lang="en-US" dirty="0">
                <a:solidFill>
                  <a:schemeClr val="tx1"/>
                </a:solidFill>
                <a:latin typeface="Times New Roman" panose="02020603050405020304" pitchFamily="18" charset="0"/>
                <a:cs typeface="Times New Roman" panose="02020603050405020304" pitchFamily="18" charset="0"/>
              </a:rPr>
              <a:t> identifies key churn predictors.</a:t>
            </a:r>
          </a:p>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(a) Churn Distribution</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 </a:t>
            </a:r>
            <a:r>
              <a:rPr lang="en-US" b="1" dirty="0">
                <a:solidFill>
                  <a:schemeClr val="tx1"/>
                </a:solidFill>
                <a:latin typeface="Times New Roman" panose="02020603050405020304" pitchFamily="18" charset="0"/>
                <a:cs typeface="Times New Roman" panose="02020603050405020304" pitchFamily="18" charset="0"/>
              </a:rPr>
              <a:t>count plot</a:t>
            </a:r>
            <a:r>
              <a:rPr lang="en-US" dirty="0">
                <a:solidFill>
                  <a:schemeClr val="tx1"/>
                </a:solidFill>
                <a:latin typeface="Times New Roman" panose="02020603050405020304" pitchFamily="18" charset="0"/>
                <a:cs typeface="Times New Roman" panose="02020603050405020304" pitchFamily="18" charset="0"/>
              </a:rPr>
              <a:t> showed that ~27% of customers had churned.</a:t>
            </a:r>
          </a:p>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(b) Feature Importance (Random Forest Model)</a:t>
            </a: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Top Predictors of Churn:</a:t>
            </a:r>
            <a:endParaRPr lang="en-US" dirty="0">
              <a:solidFill>
                <a:schemeClr val="tx1"/>
              </a:solidFill>
              <a:latin typeface="Times New Roman" panose="02020603050405020304" pitchFamily="18" charset="0"/>
              <a:cs typeface="Times New Roman" panose="02020603050405020304" pitchFamily="18" charset="0"/>
            </a:endParaRPr>
          </a:p>
          <a:p>
            <a:pPr marL="742950" lvl="1" indent="-285750">
              <a:spcBef>
                <a:spcPts val="0"/>
              </a:spcBef>
              <a:spcAft>
                <a:spcPts val="0"/>
              </a:spcAf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Contract Type</a:t>
            </a:r>
            <a:r>
              <a:rPr lang="en-US" sz="1600" dirty="0">
                <a:solidFill>
                  <a:schemeClr val="tx1"/>
                </a:solidFill>
                <a:latin typeface="Times New Roman" panose="02020603050405020304" pitchFamily="18" charset="0"/>
                <a:cs typeface="Times New Roman" panose="02020603050405020304" pitchFamily="18" charset="0"/>
              </a:rPr>
              <a:t> (Month-to-month contracts → High churn)</a:t>
            </a:r>
          </a:p>
          <a:p>
            <a:pPr marL="742950" lvl="1" indent="-285750">
              <a:spcBef>
                <a:spcPts val="0"/>
              </a:spcBef>
              <a:spcAft>
                <a:spcPts val="0"/>
              </a:spcAf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Tenure</a:t>
            </a:r>
            <a:r>
              <a:rPr lang="en-US" sz="1600" dirty="0">
                <a:solidFill>
                  <a:schemeClr val="tx1"/>
                </a:solidFill>
                <a:latin typeface="Times New Roman" panose="02020603050405020304" pitchFamily="18" charset="0"/>
                <a:cs typeface="Times New Roman" panose="02020603050405020304" pitchFamily="18" charset="0"/>
              </a:rPr>
              <a:t> (Longer tenure → Lower churn)</a:t>
            </a:r>
          </a:p>
          <a:p>
            <a:pPr marL="742950" lvl="1" indent="-285750">
              <a:spcBef>
                <a:spcPts val="0"/>
              </a:spcBef>
              <a:spcAft>
                <a:spcPts val="0"/>
              </a:spcAf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Monthly Charges</a:t>
            </a:r>
            <a:r>
              <a:rPr lang="en-US" sz="1600" dirty="0">
                <a:solidFill>
                  <a:schemeClr val="tx1"/>
                </a:solidFill>
                <a:latin typeface="Times New Roman" panose="02020603050405020304" pitchFamily="18" charset="0"/>
                <a:cs typeface="Times New Roman" panose="02020603050405020304" pitchFamily="18" charset="0"/>
              </a:rPr>
              <a:t> (Higher charges → Higher churn)</a:t>
            </a:r>
          </a:p>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Confusion Matrix (Random Forest Model):</a:t>
            </a:r>
            <a:r>
              <a:rPr lang="en-US" dirty="0">
                <a:solidFill>
                  <a:schemeClr val="tx1"/>
                </a:solidFill>
                <a:latin typeface="Times New Roman" panose="02020603050405020304" pitchFamily="18" charset="0"/>
                <a:cs typeface="Times New Roman" panose="02020603050405020304" pitchFamily="18" charset="0"/>
              </a:rPr>
              <a:t>Showed that the model correctly classified most churners while maintaining a low false positive rate.</a:t>
            </a:r>
          </a:p>
          <a:p>
            <a:pPr>
              <a:spcBef>
                <a:spcPts val="0"/>
              </a:spcBef>
              <a:spcAft>
                <a:spcPts val="0"/>
              </a:spcAft>
            </a:pPr>
            <a:endParaRPr lang="en-IN" dirty="0"/>
          </a:p>
        </p:txBody>
      </p:sp>
      <p:sp>
        <p:nvSpPr>
          <p:cNvPr id="4" name="Date Placeholder 3">
            <a:extLst>
              <a:ext uri="{FF2B5EF4-FFF2-40B4-BE49-F238E27FC236}">
                <a16:creationId xmlns:a16="http://schemas.microsoft.com/office/drawing/2014/main" id="{7000DDC6-6733-56BF-0085-08D9E68E96BF}"/>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2B6B492B-A2B6-ECA1-82BB-BA9AD3BA2CFA}"/>
              </a:ext>
            </a:extLst>
          </p:cNvPr>
          <p:cNvSpPr>
            <a:spLocks noGrp="1"/>
          </p:cNvSpPr>
          <p:nvPr>
            <p:ph type="sldNum" sz="quarter" idx="12"/>
          </p:nvPr>
        </p:nvSpPr>
        <p:spPr/>
        <p:txBody>
          <a:bodyPr/>
          <a:lstStyle/>
          <a:p>
            <a:fld id="{9860EDB8-5305-433F-BE41-D7A86D811DB3}" type="slidenum">
              <a:rPr lang="en-US" smtClean="0"/>
              <a:pPr/>
              <a:t>10</a:t>
            </a:fld>
            <a:endParaRPr lang="en-US"/>
          </a:p>
        </p:txBody>
      </p:sp>
      <p:pic>
        <p:nvPicPr>
          <p:cNvPr id="7" name="Picture 6">
            <a:extLst>
              <a:ext uri="{FF2B5EF4-FFF2-40B4-BE49-F238E27FC236}">
                <a16:creationId xmlns:a16="http://schemas.microsoft.com/office/drawing/2014/main" id="{BFD4466B-B837-EB61-A7E8-66BC815497CB}"/>
              </a:ext>
            </a:extLst>
          </p:cNvPr>
          <p:cNvPicPr>
            <a:picLocks noChangeAspect="1"/>
          </p:cNvPicPr>
          <p:nvPr/>
        </p:nvPicPr>
        <p:blipFill>
          <a:blip r:embed="rId2"/>
          <a:stretch>
            <a:fillRect/>
          </a:stretch>
        </p:blipFill>
        <p:spPr>
          <a:xfrm>
            <a:off x="570480" y="116876"/>
            <a:ext cx="3876474" cy="1172661"/>
          </a:xfrm>
          <a:prstGeom prst="rect">
            <a:avLst/>
          </a:prstGeom>
        </p:spPr>
      </p:pic>
    </p:spTree>
    <p:extLst>
      <p:ext uri="{BB962C8B-B14F-4D97-AF65-F5344CB8AC3E}">
        <p14:creationId xmlns:p14="http://schemas.microsoft.com/office/powerpoint/2010/main" val="1126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F536-9A8D-DFD8-3DFA-EE39A7C8458F}"/>
              </a:ext>
            </a:extLst>
          </p:cNvPr>
          <p:cNvSpPr>
            <a:spLocks noGrp="1"/>
          </p:cNvSpPr>
          <p:nvPr>
            <p:ph type="title"/>
          </p:nvPr>
        </p:nvSpPr>
        <p:spPr/>
        <p:txBody>
          <a:bodyPr/>
          <a:lstStyle/>
          <a:p>
            <a:r>
              <a:rPr lang="en-US" dirty="0"/>
              <a:t>DATA  ANALYSIS </a:t>
            </a:r>
          </a:p>
        </p:txBody>
      </p:sp>
      <p:sp>
        <p:nvSpPr>
          <p:cNvPr id="4" name="Date Placeholder 3">
            <a:extLst>
              <a:ext uri="{FF2B5EF4-FFF2-40B4-BE49-F238E27FC236}">
                <a16:creationId xmlns:a16="http://schemas.microsoft.com/office/drawing/2014/main" id="{EB21B45D-ACCA-8128-028E-591BC38921CD}"/>
              </a:ext>
            </a:extLst>
          </p:cNvPr>
          <p:cNvSpPr>
            <a:spLocks noGrp="1"/>
          </p:cNvSpPr>
          <p:nvPr>
            <p:ph type="dt" sz="half" idx="10"/>
          </p:nvPr>
        </p:nvSpPr>
        <p:spPr>
          <a:xfrm>
            <a:off x="429846" y="6487504"/>
            <a:ext cx="3276600" cy="365125"/>
          </a:xfrm>
        </p:spPr>
        <p:txBody>
          <a:bodyPr/>
          <a:lstStyle/>
          <a:p>
            <a:r>
              <a:rPr lang="en-IN" dirty="0"/>
              <a:t>04-MAR-2025</a:t>
            </a:r>
            <a:endParaRPr lang="en-US" dirty="0"/>
          </a:p>
        </p:txBody>
      </p:sp>
      <p:sp>
        <p:nvSpPr>
          <p:cNvPr id="5" name="Slide Number Placeholder 4">
            <a:extLst>
              <a:ext uri="{FF2B5EF4-FFF2-40B4-BE49-F238E27FC236}">
                <a16:creationId xmlns:a16="http://schemas.microsoft.com/office/drawing/2014/main" id="{C0BF9459-28E8-18D1-23B6-CE176DFD27DC}"/>
              </a:ext>
            </a:extLst>
          </p:cNvPr>
          <p:cNvSpPr>
            <a:spLocks noGrp="1"/>
          </p:cNvSpPr>
          <p:nvPr>
            <p:ph type="sldNum" sz="quarter" idx="12"/>
          </p:nvPr>
        </p:nvSpPr>
        <p:spPr/>
        <p:txBody>
          <a:bodyPr/>
          <a:lstStyle/>
          <a:p>
            <a:fld id="{9860EDB8-5305-433F-BE41-D7A86D811DB3}" type="slidenum">
              <a:rPr lang="en-US" smtClean="0"/>
              <a:pPr/>
              <a:t>11</a:t>
            </a:fld>
            <a:endParaRPr lang="en-US"/>
          </a:p>
        </p:txBody>
      </p:sp>
      <p:pic>
        <p:nvPicPr>
          <p:cNvPr id="3076" name="Picture 4">
            <a:extLst>
              <a:ext uri="{FF2B5EF4-FFF2-40B4-BE49-F238E27FC236}">
                <a16:creationId xmlns:a16="http://schemas.microsoft.com/office/drawing/2014/main" id="{C031A127-A398-220F-934F-6514553FD1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6783" y="1492024"/>
            <a:ext cx="3012973" cy="167815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66FFE869-2238-C92E-A4C8-366ECC6A97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921" y="4081140"/>
            <a:ext cx="3488449" cy="1920652"/>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E6D0167D-D52D-0560-EF55-A2D045D4F9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1949" y="1403505"/>
            <a:ext cx="3468814" cy="24457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D31A2F3-39B0-7E42-058A-6B3C6604D4B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1599" y="4425852"/>
            <a:ext cx="1532022" cy="10286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547E0E5-4651-565E-3FE9-51E9286D48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0854" y="4143484"/>
            <a:ext cx="2680823" cy="179596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A015863-29A2-EA43-FA63-512DAEDC7E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59756" y="1587598"/>
            <a:ext cx="2772193" cy="1857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1EC8BFE-8F93-D29D-91AE-0F1CAEA4271D}"/>
              </a:ext>
            </a:extLst>
          </p:cNvPr>
          <p:cNvSpPr>
            <a:spLocks noGrp="1"/>
          </p:cNvSpPr>
          <p:nvPr>
            <p:ph idx="1"/>
          </p:nvPr>
        </p:nvSpPr>
        <p:spPr>
          <a:xfrm>
            <a:off x="91237" y="1659164"/>
            <a:ext cx="2590799" cy="1642741"/>
          </a:xfrm>
        </p:spPr>
        <p:txBody>
          <a:bodyPr/>
          <a:lstStyle/>
          <a:p>
            <a:endParaRPr lang="en-IN" dirty="0"/>
          </a:p>
        </p:txBody>
      </p:sp>
      <p:pic>
        <p:nvPicPr>
          <p:cNvPr id="1040" name="Picture 16">
            <a:extLst>
              <a:ext uri="{FF2B5EF4-FFF2-40B4-BE49-F238E27FC236}">
                <a16:creationId xmlns:a16="http://schemas.microsoft.com/office/drawing/2014/main" id="{5975025D-82DC-6B99-8C70-CF5BB4BD59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57" y="1453840"/>
            <a:ext cx="2682036" cy="192531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4AE0D0A-F368-1251-94A3-C377B35985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3226" y="4143484"/>
            <a:ext cx="2935243" cy="199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35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6E04A-57B4-3F48-A4D1-6318DFB65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01C3-51FE-C710-8A2F-0A32A0165702}"/>
              </a:ext>
            </a:extLst>
          </p:cNvPr>
          <p:cNvSpPr>
            <a:spLocks noGrp="1"/>
          </p:cNvSpPr>
          <p:nvPr>
            <p:ph type="title"/>
          </p:nvPr>
        </p:nvSpPr>
        <p:spPr>
          <a:xfrm>
            <a:off x="550646" y="0"/>
            <a:ext cx="10749367" cy="1208868"/>
          </a:xfrm>
        </p:spPr>
        <p:txBody>
          <a:bodyPr>
            <a:normAutofit/>
          </a:bodyPr>
          <a:lstStyle/>
          <a:p>
            <a:pPr lvl="0"/>
            <a:r>
              <a:rPr lang="en-US" sz="3400" dirty="0">
                <a:latin typeface="Arial" panose="020B0604020202020204" pitchFamily="34" charset="0"/>
                <a:cs typeface="Arial" panose="020B0604020202020204" pitchFamily="34" charset="0"/>
              </a:rPr>
              <a:t>ERROR HANDLERS</a:t>
            </a:r>
          </a:p>
        </p:txBody>
      </p:sp>
      <p:sp>
        <p:nvSpPr>
          <p:cNvPr id="7" name="Content Placeholder 6">
            <a:extLst>
              <a:ext uri="{FF2B5EF4-FFF2-40B4-BE49-F238E27FC236}">
                <a16:creationId xmlns:a16="http://schemas.microsoft.com/office/drawing/2014/main" id="{1FB7A6EC-CAE6-4A5F-6647-056F6A652514}"/>
              </a:ext>
            </a:extLst>
          </p:cNvPr>
          <p:cNvSpPr>
            <a:spLocks noGrp="1"/>
          </p:cNvSpPr>
          <p:nvPr>
            <p:ph idx="1"/>
          </p:nvPr>
        </p:nvSpPr>
        <p:spPr>
          <a:xfrm>
            <a:off x="241300" y="1395143"/>
            <a:ext cx="11112500" cy="4961209"/>
          </a:xfrm>
        </p:spPr>
        <p:txBody>
          <a:bodyPr>
            <a:normAutofit fontScale="92500" lnSpcReduction="20000"/>
          </a:bodyPr>
          <a:lstStyle/>
          <a:p>
            <a:pPr algn="just">
              <a:lnSpc>
                <a:spcPct val="150000"/>
              </a:lnSpc>
              <a:spcBef>
                <a:spcPts val="0"/>
              </a:spcBef>
              <a:spcAft>
                <a:spcPts val="0"/>
              </a:spcAft>
            </a:pPr>
            <a:r>
              <a:rPr lang="en-US" sz="1700" b="1" dirty="0">
                <a:solidFill>
                  <a:schemeClr val="tx1"/>
                </a:solidFill>
                <a:latin typeface="Times New Roman" panose="02020603050405020304" pitchFamily="18" charset="0"/>
                <a:cs typeface="Times New Roman" panose="02020603050405020304" pitchFamily="18" charset="0"/>
              </a:rPr>
              <a:t>1.Data loading errors:</a:t>
            </a:r>
          </a:p>
          <a:p>
            <a:pPr algn="just">
              <a:lnSpc>
                <a:spcPct val="150000"/>
              </a:lnSpc>
              <a:spcBef>
                <a:spcPts val="0"/>
              </a:spcBef>
              <a:spcAft>
                <a:spcPts val="0"/>
              </a:spcAft>
            </a:pPr>
            <a:r>
              <a:rPr lang="en-US" sz="1700" dirty="0">
                <a:solidFill>
                  <a:schemeClr val="tx1"/>
                </a:solidFill>
                <a:latin typeface="Times New Roman" panose="02020603050405020304" pitchFamily="18" charset="0"/>
                <a:cs typeface="Times New Roman" panose="02020603050405020304" pitchFamily="18" charset="0"/>
              </a:rPr>
              <a:t>File not found (</a:t>
            </a:r>
            <a:r>
              <a:rPr lang="en-US" sz="1700" dirty="0" err="1">
                <a:solidFill>
                  <a:schemeClr val="tx1"/>
                </a:solidFill>
                <a:latin typeface="Times New Roman" panose="02020603050405020304" pitchFamily="18" charset="0"/>
                <a:cs typeface="Times New Roman" panose="02020603050405020304" pitchFamily="18" charset="0"/>
              </a:rPr>
              <a:t>FileNotFoundError</a:t>
            </a:r>
            <a:r>
              <a:rPr lang="en-US" sz="170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0"/>
              </a:spcBef>
              <a:spcAft>
                <a:spcPts val="0"/>
              </a:spcAft>
            </a:pPr>
            <a:r>
              <a:rPr lang="en-US" sz="1700" dirty="0">
                <a:solidFill>
                  <a:schemeClr val="tx1"/>
                </a:solidFill>
                <a:latin typeface="Times New Roman" panose="02020603050405020304" pitchFamily="18" charset="0"/>
                <a:cs typeface="Times New Roman" panose="02020603050405020304" pitchFamily="18" charset="0"/>
              </a:rPr>
              <a:t>Incorrect file format (</a:t>
            </a:r>
            <a:r>
              <a:rPr lang="en-US" sz="1700" dirty="0" err="1">
                <a:solidFill>
                  <a:schemeClr val="tx1"/>
                </a:solidFill>
                <a:latin typeface="Times New Roman" panose="02020603050405020304" pitchFamily="18" charset="0"/>
                <a:cs typeface="Times New Roman" panose="02020603050405020304" pitchFamily="18" charset="0"/>
              </a:rPr>
              <a:t>pd.errors.ParserError</a:t>
            </a:r>
            <a:r>
              <a:rPr lang="en-US" sz="1700" dirty="0">
                <a:solidFill>
                  <a:schemeClr val="tx1"/>
                </a:solidFill>
                <a:latin typeface="Times New Roman" panose="02020603050405020304" pitchFamily="18" charset="0"/>
                <a:cs typeface="Times New Roman" panose="02020603050405020304" pitchFamily="18" charset="0"/>
              </a:rPr>
              <a:t>)</a:t>
            </a:r>
          </a:p>
          <a:p>
            <a:pPr algn="just">
              <a:lnSpc>
                <a:spcPct val="150000"/>
              </a:lnSpc>
              <a:spcBef>
                <a:spcPts val="0"/>
              </a:spcBef>
              <a:spcAft>
                <a:spcPts val="600"/>
              </a:spcAft>
            </a:pPr>
            <a:r>
              <a:rPr lang="en-US" sz="1700" b="1" dirty="0">
                <a:solidFill>
                  <a:schemeClr val="tx1"/>
                </a:solidFill>
                <a:latin typeface="Times New Roman" panose="02020603050405020304" pitchFamily="18" charset="0"/>
                <a:cs typeface="Times New Roman" panose="02020603050405020304" pitchFamily="18" charset="0"/>
              </a:rPr>
              <a:t>2.Handling Missing values:</a:t>
            </a:r>
          </a:p>
          <a:p>
            <a:pPr algn="just">
              <a:lnSpc>
                <a:spcPct val="150000"/>
              </a:lnSpc>
              <a:spcBef>
                <a:spcPts val="0"/>
              </a:spcBef>
              <a:spcAft>
                <a:spcPts val="600"/>
              </a:spcAft>
            </a:pPr>
            <a:r>
              <a:rPr lang="en-US" sz="1700" dirty="0" err="1">
                <a:solidFill>
                  <a:schemeClr val="tx1"/>
                </a:solidFill>
                <a:latin typeface="Times New Roman" panose="02020603050405020304" pitchFamily="18" charset="0"/>
                <a:cs typeface="Times New Roman" panose="02020603050405020304" pitchFamily="18" charset="0"/>
              </a:rPr>
              <a:t>NaN</a:t>
            </a:r>
            <a:r>
              <a:rPr lang="en-US" sz="1700" dirty="0">
                <a:solidFill>
                  <a:schemeClr val="tx1"/>
                </a:solidFill>
                <a:latin typeface="Times New Roman" panose="02020603050405020304" pitchFamily="18" charset="0"/>
                <a:cs typeface="Times New Roman" panose="02020603050405020304" pitchFamily="18" charset="0"/>
              </a:rPr>
              <a:t> values leading to incorrect calculations</a:t>
            </a:r>
          </a:p>
          <a:p>
            <a:pPr algn="just">
              <a:lnSpc>
                <a:spcPct val="150000"/>
              </a:lnSpc>
              <a:spcBef>
                <a:spcPts val="0"/>
              </a:spcBef>
              <a:spcAft>
                <a:spcPts val="600"/>
              </a:spcAft>
            </a:pPr>
            <a:r>
              <a:rPr lang="en-US" sz="1700" dirty="0">
                <a:solidFill>
                  <a:schemeClr val="tx1"/>
                </a:solidFill>
                <a:latin typeface="Times New Roman" panose="02020603050405020304" pitchFamily="18" charset="0"/>
                <a:cs typeface="Times New Roman" panose="02020603050405020304" pitchFamily="18" charset="0"/>
              </a:rPr>
              <a:t>Type conversion errors when filling missing values</a:t>
            </a:r>
          </a:p>
          <a:p>
            <a:pPr algn="just">
              <a:lnSpc>
                <a:spcPct val="150000"/>
              </a:lnSpc>
              <a:spcBef>
                <a:spcPts val="0"/>
              </a:spcBef>
              <a:spcAft>
                <a:spcPts val="600"/>
              </a:spcAft>
            </a:pPr>
            <a:r>
              <a:rPr lang="en-US" sz="1700" b="1" dirty="0">
                <a:solidFill>
                  <a:schemeClr val="tx1"/>
                </a:solidFill>
                <a:latin typeface="Times New Roman" panose="02020603050405020304" pitchFamily="18" charset="0"/>
                <a:cs typeface="Times New Roman" panose="02020603050405020304" pitchFamily="18" charset="0"/>
              </a:rPr>
              <a:t>3. Encoding categorical variables:  </a:t>
            </a:r>
          </a:p>
          <a:p>
            <a:pPr algn="just">
              <a:lnSpc>
                <a:spcPct val="150000"/>
              </a:lnSpc>
              <a:spcBef>
                <a:spcPts val="0"/>
              </a:spcBef>
              <a:spcAft>
                <a:spcPts val="600"/>
              </a:spcAft>
            </a:pPr>
            <a:r>
              <a:rPr lang="en-US" sz="1700" dirty="0">
                <a:solidFill>
                  <a:schemeClr val="tx1"/>
                </a:solidFill>
                <a:latin typeface="Times New Roman" panose="02020603050405020304" pitchFamily="18" charset="0"/>
                <a:cs typeface="Times New Roman" panose="02020603050405020304" pitchFamily="18" charset="0"/>
              </a:rPr>
              <a:t>Encoding non-existent categories (</a:t>
            </a:r>
            <a:r>
              <a:rPr lang="en-US" sz="1700" dirty="0" err="1">
                <a:solidFill>
                  <a:schemeClr val="tx1"/>
                </a:solidFill>
                <a:latin typeface="Times New Roman" panose="02020603050405020304" pitchFamily="18" charset="0"/>
                <a:cs typeface="Times New Roman" panose="02020603050405020304" pitchFamily="18" charset="0"/>
              </a:rPr>
              <a:t>KeyError</a:t>
            </a:r>
            <a:r>
              <a:rPr lang="en-US" sz="17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spcAft>
                <a:spcPts val="0"/>
              </a:spcAft>
            </a:pPr>
            <a:r>
              <a:rPr lang="en-US" sz="1700" b="1" dirty="0">
                <a:solidFill>
                  <a:schemeClr val="tx1"/>
                </a:solidFill>
                <a:latin typeface="Times New Roman" panose="02020603050405020304" pitchFamily="18" charset="0"/>
                <a:cs typeface="Times New Roman" panose="02020603050405020304" pitchFamily="18" charset="0"/>
              </a:rPr>
              <a:t>4. Model Training &amp; Evaluation:</a:t>
            </a:r>
          </a:p>
          <a:p>
            <a:pPr>
              <a:lnSpc>
                <a:spcPct val="150000"/>
              </a:lnSpc>
              <a:spcBef>
                <a:spcPts val="0"/>
              </a:spcBef>
              <a:spcAft>
                <a:spcPts val="0"/>
              </a:spcAft>
            </a:pPr>
            <a:r>
              <a:rPr lang="en-US" sz="1700" dirty="0">
                <a:solidFill>
                  <a:schemeClr val="tx1"/>
                </a:solidFill>
                <a:latin typeface="Times New Roman" panose="02020603050405020304" pitchFamily="18" charset="0"/>
                <a:cs typeface="Times New Roman" panose="02020603050405020304" pitchFamily="18" charset="0"/>
              </a:rPr>
              <a:t>Model training fails due to insufficient or incorrect data</a:t>
            </a:r>
          </a:p>
          <a:p>
            <a:pPr>
              <a:lnSpc>
                <a:spcPct val="150000"/>
              </a:lnSpc>
              <a:spcBef>
                <a:spcPts val="0"/>
              </a:spcBef>
              <a:spcAft>
                <a:spcPts val="0"/>
              </a:spcAft>
            </a:pPr>
            <a:r>
              <a:rPr lang="en-US" sz="1700" dirty="0">
                <a:solidFill>
                  <a:schemeClr val="tx1"/>
                </a:solidFill>
                <a:latin typeface="Times New Roman" panose="02020603050405020304" pitchFamily="18" charset="0"/>
                <a:cs typeface="Times New Roman" panose="02020603050405020304" pitchFamily="18" charset="0"/>
              </a:rPr>
              <a:t>Unexpected feature shape mismatches</a:t>
            </a:r>
          </a:p>
          <a:p>
            <a:pPr>
              <a:lnSpc>
                <a:spcPct val="150000"/>
              </a:lnSpc>
              <a:spcBef>
                <a:spcPts val="0"/>
              </a:spcBef>
              <a:spcAft>
                <a:spcPts val="0"/>
              </a:spcAft>
            </a:pPr>
            <a:r>
              <a:rPr lang="en-US" sz="1700" b="1" dirty="0">
                <a:solidFill>
                  <a:schemeClr val="tx1"/>
                </a:solidFill>
                <a:latin typeface="Times New Roman" panose="02020603050405020304" pitchFamily="18" charset="0"/>
                <a:cs typeface="Times New Roman" panose="02020603050405020304" pitchFamily="18" charset="0"/>
              </a:rPr>
              <a:t>5. Model Prediction:</a:t>
            </a:r>
          </a:p>
          <a:p>
            <a:pPr>
              <a:lnSpc>
                <a:spcPct val="150000"/>
              </a:lnSpc>
              <a:spcBef>
                <a:spcPts val="0"/>
              </a:spcBef>
              <a:spcAft>
                <a:spcPts val="0"/>
              </a:spcAft>
            </a:pPr>
            <a:r>
              <a:rPr lang="en-US" sz="1700" dirty="0">
                <a:solidFill>
                  <a:schemeClr val="tx1"/>
                </a:solidFill>
                <a:latin typeface="Times New Roman" panose="02020603050405020304" pitchFamily="18" charset="0"/>
                <a:cs typeface="Times New Roman" panose="02020603050405020304" pitchFamily="18" charset="0"/>
              </a:rPr>
              <a:t>Making predictions before training (</a:t>
            </a:r>
            <a:r>
              <a:rPr lang="en-US" sz="1700" dirty="0" err="1">
                <a:solidFill>
                  <a:schemeClr val="tx1"/>
                </a:solidFill>
                <a:latin typeface="Times New Roman" panose="02020603050405020304" pitchFamily="18" charset="0"/>
                <a:cs typeface="Times New Roman" panose="02020603050405020304" pitchFamily="18" charset="0"/>
              </a:rPr>
              <a:t>NotFittedError</a:t>
            </a:r>
            <a:r>
              <a:rPr lang="en-US" sz="17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spcAft>
                <a:spcPts val="0"/>
              </a:spcAft>
            </a:pPr>
            <a:r>
              <a:rPr lang="en-US" sz="1700" dirty="0">
                <a:solidFill>
                  <a:schemeClr val="tx1"/>
                </a:solidFill>
                <a:latin typeface="Times New Roman" panose="02020603050405020304" pitchFamily="18" charset="0"/>
                <a:cs typeface="Times New Roman" panose="02020603050405020304" pitchFamily="18" charset="0"/>
              </a:rPr>
              <a:t>Input shape mismatch</a:t>
            </a:r>
          </a:p>
          <a:p>
            <a:pPr algn="just">
              <a:lnSpc>
                <a:spcPct val="150000"/>
              </a:lnSpc>
              <a:spcBef>
                <a:spcPts val="0"/>
              </a:spcBef>
              <a:spcAft>
                <a:spcPts val="600"/>
              </a:spcAft>
            </a:pPr>
            <a:endParaRPr lang="en-US" sz="17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600"/>
              </a:spcAft>
            </a:pPr>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F1A819B8-7D0E-888B-6A60-377721E04785}"/>
              </a:ext>
            </a:extLst>
          </p:cNvPr>
          <p:cNvSpPr>
            <a:spLocks noGrp="1"/>
          </p:cNvSpPr>
          <p:nvPr>
            <p:ph type="dt" sz="half" idx="10"/>
          </p:nvPr>
        </p:nvSpPr>
        <p:spPr>
          <a:xfrm>
            <a:off x="882650" y="6549490"/>
            <a:ext cx="3276600" cy="365125"/>
          </a:xfrm>
        </p:spPr>
        <p:txBody>
          <a:bodyPr/>
          <a:lstStyle/>
          <a:p>
            <a:r>
              <a:rPr lang="en-IN" dirty="0"/>
              <a:t>04-MAR-2025</a:t>
            </a:r>
            <a:endParaRPr lang="en-US" dirty="0"/>
          </a:p>
        </p:txBody>
      </p:sp>
      <p:sp>
        <p:nvSpPr>
          <p:cNvPr id="4" name="Slide Number Placeholder 3">
            <a:extLst>
              <a:ext uri="{FF2B5EF4-FFF2-40B4-BE49-F238E27FC236}">
                <a16:creationId xmlns:a16="http://schemas.microsoft.com/office/drawing/2014/main" id="{56C4EA7D-715A-FAEE-2B13-E833582098C2}"/>
              </a:ext>
            </a:extLst>
          </p:cNvPr>
          <p:cNvSpPr>
            <a:spLocks noGrp="1"/>
          </p:cNvSpPr>
          <p:nvPr>
            <p:ph type="sldNum" sz="quarter" idx="12"/>
          </p:nvPr>
        </p:nvSpPr>
        <p:spPr/>
        <p:txBody>
          <a:bodyPr/>
          <a:lstStyle/>
          <a:p>
            <a:fld id="{9860EDB8-5305-433F-BE41-D7A86D811DB3}" type="slidenum">
              <a:rPr lang="en-US" smtClean="0"/>
              <a:pPr/>
              <a:t>12</a:t>
            </a:fld>
            <a:endParaRPr lang="en-US"/>
          </a:p>
        </p:txBody>
      </p:sp>
    </p:spTree>
    <p:extLst>
      <p:ext uri="{BB962C8B-B14F-4D97-AF65-F5344CB8AC3E}">
        <p14:creationId xmlns:p14="http://schemas.microsoft.com/office/powerpoint/2010/main" val="338968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F05-8389-E405-19EA-D444B9AA862E}"/>
              </a:ext>
            </a:extLst>
          </p:cNvPr>
          <p:cNvSpPr>
            <a:spLocks noGrp="1"/>
          </p:cNvSpPr>
          <p:nvPr>
            <p:ph type="title"/>
          </p:nvPr>
        </p:nvSpPr>
        <p:spPr/>
        <p:txBody>
          <a:bodyPr/>
          <a:lstStyle/>
          <a:p>
            <a:r>
              <a:rPr lang="en-US" dirty="0"/>
              <a:t>SAMPLE CODE (SCREEN SHOTS)</a:t>
            </a:r>
          </a:p>
        </p:txBody>
      </p:sp>
      <p:sp>
        <p:nvSpPr>
          <p:cNvPr id="4" name="Date Placeholder 3">
            <a:extLst>
              <a:ext uri="{FF2B5EF4-FFF2-40B4-BE49-F238E27FC236}">
                <a16:creationId xmlns:a16="http://schemas.microsoft.com/office/drawing/2014/main" id="{F497B9C7-6D58-9997-56C2-E2B8EF62C8C4}"/>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52565175-EDC0-B191-6FFF-DD4AF71E2D8D}"/>
              </a:ext>
            </a:extLst>
          </p:cNvPr>
          <p:cNvSpPr>
            <a:spLocks noGrp="1"/>
          </p:cNvSpPr>
          <p:nvPr>
            <p:ph type="sldNum" sz="quarter" idx="12"/>
          </p:nvPr>
        </p:nvSpPr>
        <p:spPr/>
        <p:txBody>
          <a:bodyPr/>
          <a:lstStyle/>
          <a:p>
            <a:fld id="{9860EDB8-5305-433F-BE41-D7A86D811DB3}" type="slidenum">
              <a:rPr lang="en-US" smtClean="0"/>
              <a:pPr/>
              <a:t>13</a:t>
            </a:fld>
            <a:endParaRPr lang="en-US"/>
          </a:p>
        </p:txBody>
      </p:sp>
      <p:pic>
        <p:nvPicPr>
          <p:cNvPr id="11" name="Picture 10">
            <a:extLst>
              <a:ext uri="{FF2B5EF4-FFF2-40B4-BE49-F238E27FC236}">
                <a16:creationId xmlns:a16="http://schemas.microsoft.com/office/drawing/2014/main" id="{99F65507-E9FE-6BC4-1301-DFF91D27B5FD}"/>
              </a:ext>
            </a:extLst>
          </p:cNvPr>
          <p:cNvPicPr>
            <a:picLocks noChangeAspect="1"/>
          </p:cNvPicPr>
          <p:nvPr/>
        </p:nvPicPr>
        <p:blipFill>
          <a:blip r:embed="rId2"/>
          <a:stretch>
            <a:fillRect/>
          </a:stretch>
        </p:blipFill>
        <p:spPr>
          <a:xfrm>
            <a:off x="102474" y="1482623"/>
            <a:ext cx="6061843" cy="4366384"/>
          </a:xfrm>
          <a:prstGeom prst="rect">
            <a:avLst/>
          </a:prstGeom>
        </p:spPr>
      </p:pic>
      <p:pic>
        <p:nvPicPr>
          <p:cNvPr id="13" name="Picture 12">
            <a:extLst>
              <a:ext uri="{FF2B5EF4-FFF2-40B4-BE49-F238E27FC236}">
                <a16:creationId xmlns:a16="http://schemas.microsoft.com/office/drawing/2014/main" id="{B3C0D8B8-D208-54EF-F8D1-32B80FD51A28}"/>
              </a:ext>
            </a:extLst>
          </p:cNvPr>
          <p:cNvPicPr>
            <a:picLocks noChangeAspect="1"/>
          </p:cNvPicPr>
          <p:nvPr/>
        </p:nvPicPr>
        <p:blipFill>
          <a:blip r:embed="rId3"/>
          <a:stretch>
            <a:fillRect/>
          </a:stretch>
        </p:blipFill>
        <p:spPr>
          <a:xfrm>
            <a:off x="6550572" y="1584436"/>
            <a:ext cx="5065481" cy="4264571"/>
          </a:xfrm>
          <a:prstGeom prst="rect">
            <a:avLst/>
          </a:prstGeom>
        </p:spPr>
      </p:pic>
    </p:spTree>
    <p:extLst>
      <p:ext uri="{BB962C8B-B14F-4D97-AF65-F5344CB8AC3E}">
        <p14:creationId xmlns:p14="http://schemas.microsoft.com/office/powerpoint/2010/main" val="361369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C470E-A810-F728-0065-944293534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BA71-F6D8-A51A-D076-338131C8A17B}"/>
              </a:ext>
            </a:extLst>
          </p:cNvPr>
          <p:cNvSpPr>
            <a:spLocks noGrp="1"/>
          </p:cNvSpPr>
          <p:nvPr>
            <p:ph type="title"/>
          </p:nvPr>
        </p:nvSpPr>
        <p:spPr/>
        <p:txBody>
          <a:bodyPr/>
          <a:lstStyle/>
          <a:p>
            <a:r>
              <a:rPr lang="en-US" dirty="0"/>
              <a:t>SAMPLE CODE (SCREEN SHOTS)</a:t>
            </a:r>
          </a:p>
        </p:txBody>
      </p:sp>
      <p:sp>
        <p:nvSpPr>
          <p:cNvPr id="4" name="Date Placeholder 3">
            <a:extLst>
              <a:ext uri="{FF2B5EF4-FFF2-40B4-BE49-F238E27FC236}">
                <a16:creationId xmlns:a16="http://schemas.microsoft.com/office/drawing/2014/main" id="{824852B2-FFB8-9750-FCE0-0E46A7BBD40B}"/>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26190438-FBD7-635B-67A5-69CA2280573D}"/>
              </a:ext>
            </a:extLst>
          </p:cNvPr>
          <p:cNvSpPr>
            <a:spLocks noGrp="1"/>
          </p:cNvSpPr>
          <p:nvPr>
            <p:ph type="sldNum" sz="quarter" idx="12"/>
          </p:nvPr>
        </p:nvSpPr>
        <p:spPr/>
        <p:txBody>
          <a:bodyPr/>
          <a:lstStyle/>
          <a:p>
            <a:fld id="{9860EDB8-5305-433F-BE41-D7A86D811DB3}" type="slidenum">
              <a:rPr lang="en-US" smtClean="0"/>
              <a:pPr/>
              <a:t>14</a:t>
            </a:fld>
            <a:endParaRPr lang="en-US"/>
          </a:p>
        </p:txBody>
      </p:sp>
      <p:pic>
        <p:nvPicPr>
          <p:cNvPr id="6" name="Picture 5">
            <a:extLst>
              <a:ext uri="{FF2B5EF4-FFF2-40B4-BE49-F238E27FC236}">
                <a16:creationId xmlns:a16="http://schemas.microsoft.com/office/drawing/2014/main" id="{477C961D-A627-3D51-6AE1-0CF01616365C}"/>
              </a:ext>
            </a:extLst>
          </p:cNvPr>
          <p:cNvPicPr>
            <a:picLocks noChangeAspect="1"/>
          </p:cNvPicPr>
          <p:nvPr/>
        </p:nvPicPr>
        <p:blipFill>
          <a:blip r:embed="rId2"/>
          <a:stretch>
            <a:fillRect/>
          </a:stretch>
        </p:blipFill>
        <p:spPr>
          <a:xfrm>
            <a:off x="55180" y="1412226"/>
            <a:ext cx="5856890" cy="3860126"/>
          </a:xfrm>
          <a:prstGeom prst="rect">
            <a:avLst/>
          </a:prstGeom>
        </p:spPr>
      </p:pic>
      <p:pic>
        <p:nvPicPr>
          <p:cNvPr id="8" name="Picture 7">
            <a:extLst>
              <a:ext uri="{FF2B5EF4-FFF2-40B4-BE49-F238E27FC236}">
                <a16:creationId xmlns:a16="http://schemas.microsoft.com/office/drawing/2014/main" id="{F3A82E53-9328-EF4C-D1B1-C27E6B59816B}"/>
              </a:ext>
            </a:extLst>
          </p:cNvPr>
          <p:cNvPicPr>
            <a:picLocks noChangeAspect="1"/>
          </p:cNvPicPr>
          <p:nvPr/>
        </p:nvPicPr>
        <p:blipFill>
          <a:blip r:embed="rId3"/>
          <a:stretch>
            <a:fillRect/>
          </a:stretch>
        </p:blipFill>
        <p:spPr>
          <a:xfrm>
            <a:off x="6148552" y="1412226"/>
            <a:ext cx="5856890" cy="3860126"/>
          </a:xfrm>
          <a:prstGeom prst="rect">
            <a:avLst/>
          </a:prstGeom>
        </p:spPr>
      </p:pic>
    </p:spTree>
    <p:extLst>
      <p:ext uri="{BB962C8B-B14F-4D97-AF65-F5344CB8AC3E}">
        <p14:creationId xmlns:p14="http://schemas.microsoft.com/office/powerpoint/2010/main" val="538484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AF68C-292B-8059-F838-12B64E91E7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B50B7-4109-D497-7B93-EDCDE2C822BC}"/>
              </a:ext>
            </a:extLst>
          </p:cNvPr>
          <p:cNvSpPr>
            <a:spLocks noGrp="1"/>
          </p:cNvSpPr>
          <p:nvPr>
            <p:ph type="title"/>
          </p:nvPr>
        </p:nvSpPr>
        <p:spPr/>
        <p:txBody>
          <a:bodyPr/>
          <a:lstStyle/>
          <a:p>
            <a:r>
              <a:rPr lang="en-US" dirty="0"/>
              <a:t>SAMPLE CODE (SCREEN SHOTS)</a:t>
            </a:r>
          </a:p>
        </p:txBody>
      </p:sp>
      <p:sp>
        <p:nvSpPr>
          <p:cNvPr id="4" name="Date Placeholder 3">
            <a:extLst>
              <a:ext uri="{FF2B5EF4-FFF2-40B4-BE49-F238E27FC236}">
                <a16:creationId xmlns:a16="http://schemas.microsoft.com/office/drawing/2014/main" id="{30B389CA-BC97-E0CF-8327-AFF1A735424B}"/>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ADE25253-5B1E-00C9-5819-8CC75FC01419}"/>
              </a:ext>
            </a:extLst>
          </p:cNvPr>
          <p:cNvSpPr>
            <a:spLocks noGrp="1"/>
          </p:cNvSpPr>
          <p:nvPr>
            <p:ph type="sldNum" sz="quarter" idx="12"/>
          </p:nvPr>
        </p:nvSpPr>
        <p:spPr/>
        <p:txBody>
          <a:bodyPr/>
          <a:lstStyle/>
          <a:p>
            <a:fld id="{9860EDB8-5305-433F-BE41-D7A86D811DB3}" type="slidenum">
              <a:rPr lang="en-US" smtClean="0"/>
              <a:pPr/>
              <a:t>15</a:t>
            </a:fld>
            <a:endParaRPr lang="en-US"/>
          </a:p>
        </p:txBody>
      </p:sp>
      <p:pic>
        <p:nvPicPr>
          <p:cNvPr id="7" name="Picture 6">
            <a:extLst>
              <a:ext uri="{FF2B5EF4-FFF2-40B4-BE49-F238E27FC236}">
                <a16:creationId xmlns:a16="http://schemas.microsoft.com/office/drawing/2014/main" id="{12F404F6-376B-4849-3EEF-4C902D221E2C}"/>
              </a:ext>
            </a:extLst>
          </p:cNvPr>
          <p:cNvPicPr>
            <a:picLocks noChangeAspect="1"/>
          </p:cNvPicPr>
          <p:nvPr/>
        </p:nvPicPr>
        <p:blipFill>
          <a:blip r:embed="rId2"/>
          <a:stretch>
            <a:fillRect/>
          </a:stretch>
        </p:blipFill>
        <p:spPr>
          <a:xfrm>
            <a:off x="1706617" y="1901289"/>
            <a:ext cx="8008883" cy="3762642"/>
          </a:xfrm>
          <a:prstGeom prst="rect">
            <a:avLst/>
          </a:prstGeom>
        </p:spPr>
      </p:pic>
    </p:spTree>
    <p:extLst>
      <p:ext uri="{BB962C8B-B14F-4D97-AF65-F5344CB8AC3E}">
        <p14:creationId xmlns:p14="http://schemas.microsoft.com/office/powerpoint/2010/main" val="331611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AFE9-1020-400A-5DEE-6CFD1D422F9E}"/>
              </a:ext>
            </a:extLst>
          </p:cNvPr>
          <p:cNvSpPr>
            <a:spLocks noGrp="1"/>
          </p:cNvSpPr>
          <p:nvPr>
            <p:ph type="title"/>
          </p:nvPr>
        </p:nvSpPr>
        <p:spPr/>
        <p:txBody>
          <a:bodyPr/>
          <a:lstStyle/>
          <a:p>
            <a:r>
              <a:rPr lang="en-US" dirty="0"/>
              <a:t>MAJOR CONTRIBUTIONS</a:t>
            </a:r>
          </a:p>
        </p:txBody>
      </p:sp>
      <p:sp>
        <p:nvSpPr>
          <p:cNvPr id="3" name="Content Placeholder 2">
            <a:extLst>
              <a:ext uri="{FF2B5EF4-FFF2-40B4-BE49-F238E27FC236}">
                <a16:creationId xmlns:a16="http://schemas.microsoft.com/office/drawing/2014/main" id="{6D688E6C-7684-475B-884E-EB4156425462}"/>
              </a:ext>
            </a:extLst>
          </p:cNvPr>
          <p:cNvSpPr>
            <a:spLocks noGrp="1"/>
          </p:cNvSpPr>
          <p:nvPr>
            <p:ph idx="1"/>
          </p:nvPr>
        </p:nvSpPr>
        <p:spPr>
          <a:xfrm>
            <a:off x="136453" y="1387367"/>
            <a:ext cx="11125199" cy="4978218"/>
          </a:xfrm>
        </p:spPr>
        <p:txBody>
          <a:bodyPr>
            <a:normAutofit fontScale="25000" lnSpcReduction="20000"/>
          </a:bodyPr>
          <a:lstStyle/>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Accurate Churn Prediction: </a:t>
            </a:r>
            <a:r>
              <a:rPr lang="en-US" sz="6400" dirty="0">
                <a:solidFill>
                  <a:schemeClr val="tx1"/>
                </a:solidFill>
                <a:latin typeface="Times New Roman" panose="02020603050405020304" pitchFamily="18" charset="0"/>
                <a:cs typeface="Times New Roman" panose="02020603050405020304" pitchFamily="18" charset="0"/>
              </a:rPr>
              <a:t>To determine which customers are most likely to depart, a machine learning model was developed with 85% accuracy.</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Key Business Insights: </a:t>
            </a:r>
            <a:r>
              <a:rPr lang="en-US" sz="6400" dirty="0">
                <a:solidFill>
                  <a:schemeClr val="tx1"/>
                </a:solidFill>
                <a:latin typeface="Times New Roman" panose="02020603050405020304" pitchFamily="18" charset="0"/>
                <a:cs typeface="Times New Roman" panose="02020603050405020304" pitchFamily="18" charset="0"/>
              </a:rPr>
              <a:t>It was discovered that the three main elements influencing churn are tenure, monthly charges, and contract type.</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Data Processing &amp; Feature Selection: </a:t>
            </a:r>
            <a:r>
              <a:rPr lang="en-US" sz="6400" dirty="0">
                <a:solidFill>
                  <a:schemeClr val="tx1"/>
                </a:solidFill>
                <a:latin typeface="Times New Roman" panose="02020603050405020304" pitchFamily="18" charset="0"/>
                <a:cs typeface="Times New Roman" panose="02020603050405020304" pitchFamily="18" charset="0"/>
              </a:rPr>
              <a:t>To improve predictions, the most crucial features were chosen after data was cleaned and missing values were addressed.</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Model Comparison: </a:t>
            </a:r>
            <a:r>
              <a:rPr lang="en-US" sz="6400" dirty="0">
                <a:solidFill>
                  <a:schemeClr val="tx1"/>
                </a:solidFill>
                <a:latin typeface="Times New Roman" panose="02020603050405020304" pitchFamily="18" charset="0"/>
                <a:cs typeface="Times New Roman" panose="02020603050405020304" pitchFamily="18" charset="0"/>
              </a:rPr>
              <a:t>After testing several models, including Random Forest, SVM, Decision Tree, and Logistic Regression, Random Forest was determined to be the best.</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Clear Visualizations: </a:t>
            </a:r>
            <a:r>
              <a:rPr lang="en-US" sz="6400" dirty="0">
                <a:solidFill>
                  <a:schemeClr val="tx1"/>
                </a:solidFill>
                <a:latin typeface="Times New Roman" panose="02020603050405020304" pitchFamily="18" charset="0"/>
                <a:cs typeface="Times New Roman" panose="02020603050405020304" pitchFamily="18" charset="0"/>
              </a:rPr>
              <a:t>To make customer churn trends simple to comprehend, graphs and charts were used.</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Retention Strategies: </a:t>
            </a:r>
            <a:r>
              <a:rPr lang="en-US" sz="6400" dirty="0">
                <a:solidFill>
                  <a:schemeClr val="tx1"/>
                </a:solidFill>
                <a:latin typeface="Times New Roman" panose="02020603050405020304" pitchFamily="18" charset="0"/>
                <a:cs typeface="Times New Roman" panose="02020603050405020304" pitchFamily="18" charset="0"/>
              </a:rPr>
              <a:t>To lower attrition, recommendations include lowering prices and enhancing customer support.</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b="1" dirty="0">
                <a:solidFill>
                  <a:schemeClr val="tx1"/>
                </a:solidFill>
                <a:latin typeface="Times New Roman" panose="02020603050405020304" pitchFamily="18" charset="0"/>
                <a:cs typeface="Times New Roman" panose="02020603050405020304" pitchFamily="18" charset="0"/>
              </a:rPr>
              <a:t>Future Implementation: </a:t>
            </a:r>
            <a:r>
              <a:rPr lang="en-US" sz="6400" dirty="0">
                <a:solidFill>
                  <a:schemeClr val="tx1"/>
                </a:solidFill>
                <a:latin typeface="Times New Roman" panose="02020603050405020304" pitchFamily="18" charset="0"/>
                <a:cs typeface="Times New Roman" panose="02020603050405020304" pitchFamily="18" charset="0"/>
              </a:rPr>
              <a:t>It can be included into telecom systems to provide decision-making and real-time churn alarms.</a:t>
            </a:r>
          </a:p>
          <a:p>
            <a:pPr>
              <a:spcBef>
                <a:spcPts val="0"/>
              </a:spcBef>
              <a:spcAft>
                <a:spcPts val="0"/>
              </a:spcAft>
            </a:pPr>
            <a:endParaRPr lang="en-US" sz="6400"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sz="6400" dirty="0">
                <a:solidFill>
                  <a:schemeClr val="tx1"/>
                </a:solidFill>
                <a:latin typeface="Times New Roman" panose="02020603050405020304" pitchFamily="18" charset="0"/>
                <a:cs typeface="Times New Roman" panose="02020603050405020304" pitchFamily="18" charset="0"/>
              </a:rPr>
              <a:t>This project helps telecom companies </a:t>
            </a:r>
            <a:r>
              <a:rPr lang="en-US" sz="6400" b="1" dirty="0">
                <a:solidFill>
                  <a:schemeClr val="tx1"/>
                </a:solidFill>
                <a:latin typeface="Times New Roman" panose="02020603050405020304" pitchFamily="18" charset="0"/>
                <a:cs typeface="Times New Roman" panose="02020603050405020304" pitchFamily="18" charset="0"/>
              </a:rPr>
              <a:t>predict and prevent churn</a:t>
            </a:r>
            <a:r>
              <a:rPr lang="en-US" sz="6400" dirty="0">
                <a:solidFill>
                  <a:schemeClr val="tx1"/>
                </a:solidFill>
                <a:latin typeface="Times New Roman" panose="02020603050405020304" pitchFamily="18" charset="0"/>
                <a:cs typeface="Times New Roman" panose="02020603050405020304" pitchFamily="18" charset="0"/>
              </a:rPr>
              <a:t>, improving customer retention and business growth.</a:t>
            </a:r>
          </a:p>
          <a:p>
            <a:pPr>
              <a:spcBef>
                <a:spcPts val="0"/>
              </a:spcBef>
              <a:spcAft>
                <a:spcPts val="0"/>
              </a:spcAft>
            </a:pPr>
            <a:endParaRPr lang="en-US" dirty="0"/>
          </a:p>
        </p:txBody>
      </p:sp>
      <p:sp>
        <p:nvSpPr>
          <p:cNvPr id="4" name="Date Placeholder 3">
            <a:extLst>
              <a:ext uri="{FF2B5EF4-FFF2-40B4-BE49-F238E27FC236}">
                <a16:creationId xmlns:a16="http://schemas.microsoft.com/office/drawing/2014/main" id="{A7C716FA-628D-5887-5C77-B676BCE6B689}"/>
              </a:ext>
            </a:extLst>
          </p:cNvPr>
          <p:cNvSpPr>
            <a:spLocks noGrp="1"/>
          </p:cNvSpPr>
          <p:nvPr>
            <p:ph type="dt" sz="half" idx="10"/>
          </p:nvPr>
        </p:nvSpPr>
        <p:spPr>
          <a:xfrm>
            <a:off x="876301" y="6544085"/>
            <a:ext cx="3276600" cy="365125"/>
          </a:xfrm>
        </p:spPr>
        <p:txBody>
          <a:bodyPr/>
          <a:lstStyle/>
          <a:p>
            <a:r>
              <a:rPr lang="en-IN" dirty="0"/>
              <a:t>04-MAR-2025</a:t>
            </a:r>
            <a:endParaRPr lang="en-US" dirty="0"/>
          </a:p>
        </p:txBody>
      </p:sp>
      <p:sp>
        <p:nvSpPr>
          <p:cNvPr id="5" name="Slide Number Placeholder 4">
            <a:extLst>
              <a:ext uri="{FF2B5EF4-FFF2-40B4-BE49-F238E27FC236}">
                <a16:creationId xmlns:a16="http://schemas.microsoft.com/office/drawing/2014/main" id="{231A6D04-03A6-1B12-85C6-DDA832DA55AC}"/>
              </a:ext>
            </a:extLst>
          </p:cNvPr>
          <p:cNvSpPr>
            <a:spLocks noGrp="1"/>
          </p:cNvSpPr>
          <p:nvPr>
            <p:ph type="sldNum" sz="quarter" idx="12"/>
          </p:nvPr>
        </p:nvSpPr>
        <p:spPr/>
        <p:txBody>
          <a:bodyPr/>
          <a:lstStyle/>
          <a:p>
            <a:fld id="{9860EDB8-5305-433F-BE41-D7A86D811DB3}" type="slidenum">
              <a:rPr lang="en-US" smtClean="0"/>
              <a:pPr/>
              <a:t>16</a:t>
            </a:fld>
            <a:endParaRPr lang="en-US"/>
          </a:p>
        </p:txBody>
      </p:sp>
    </p:spTree>
    <p:extLst>
      <p:ext uri="{BB962C8B-B14F-4D97-AF65-F5344CB8AC3E}">
        <p14:creationId xmlns:p14="http://schemas.microsoft.com/office/powerpoint/2010/main" val="245270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CFBB-43AA-1C08-BFCA-87C113AA3FED}"/>
              </a:ext>
            </a:extLst>
          </p:cNvPr>
          <p:cNvSpPr>
            <a:spLocks noGrp="1"/>
          </p:cNvSpPr>
          <p:nvPr>
            <p:ph type="title"/>
          </p:nvPr>
        </p:nvSpPr>
        <p:spPr/>
        <p:txBody>
          <a:bodyPr/>
          <a:lstStyle/>
          <a:p>
            <a:r>
              <a:rPr lang="en-US" dirty="0"/>
              <a:t>LIMITATIONS &amp; FUTURE ENHANCEMENTS</a:t>
            </a:r>
          </a:p>
        </p:txBody>
      </p:sp>
      <p:sp>
        <p:nvSpPr>
          <p:cNvPr id="3" name="Content Placeholder 2">
            <a:extLst>
              <a:ext uri="{FF2B5EF4-FFF2-40B4-BE49-F238E27FC236}">
                <a16:creationId xmlns:a16="http://schemas.microsoft.com/office/drawing/2014/main" id="{013A3ED0-0A88-AB49-77FC-1CC1801EF645}"/>
              </a:ext>
            </a:extLst>
          </p:cNvPr>
          <p:cNvSpPr>
            <a:spLocks noGrp="1"/>
          </p:cNvSpPr>
          <p:nvPr>
            <p:ph idx="1"/>
          </p:nvPr>
        </p:nvSpPr>
        <p:spPr>
          <a:xfrm>
            <a:off x="409903" y="1825625"/>
            <a:ext cx="11012214" cy="4351338"/>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Limitations</a:t>
            </a:r>
          </a:p>
          <a:p>
            <a:r>
              <a:rPr lang="en-US" b="1" dirty="0">
                <a:solidFill>
                  <a:schemeClr val="tx1"/>
                </a:solidFill>
                <a:latin typeface="Times New Roman" panose="02020603050405020304" pitchFamily="18" charset="0"/>
                <a:cs typeface="Times New Roman" panose="02020603050405020304" pitchFamily="18" charset="0"/>
              </a:rPr>
              <a:t>Limited Data Scope </a:t>
            </a:r>
            <a:r>
              <a:rPr lang="en-US" dirty="0">
                <a:solidFill>
                  <a:schemeClr val="tx1"/>
                </a:solidFill>
                <a:latin typeface="Times New Roman" panose="02020603050405020304" pitchFamily="18" charset="0"/>
                <a:cs typeface="Times New Roman" panose="02020603050405020304" pitchFamily="18" charset="0"/>
              </a:rPr>
              <a:t>– The model only considers available data; external factors like competitor offers are not included.</a:t>
            </a:r>
          </a:p>
          <a:p>
            <a:r>
              <a:rPr lang="en-US" b="1" dirty="0">
                <a:solidFill>
                  <a:schemeClr val="tx1"/>
                </a:solidFill>
                <a:latin typeface="Times New Roman" panose="02020603050405020304" pitchFamily="18" charset="0"/>
                <a:cs typeface="Times New Roman" panose="02020603050405020304" pitchFamily="18" charset="0"/>
              </a:rPr>
              <a:t>Imbalanced Data </a:t>
            </a:r>
            <a:r>
              <a:rPr lang="en-US" dirty="0">
                <a:solidFill>
                  <a:schemeClr val="tx1"/>
                </a:solidFill>
                <a:latin typeface="Times New Roman" panose="02020603050405020304" pitchFamily="18" charset="0"/>
                <a:cs typeface="Times New Roman" panose="02020603050405020304" pitchFamily="18" charset="0"/>
              </a:rPr>
              <a:t>– If the dataset has more non-churn customers, the model may struggle to predict churn accurately.</a:t>
            </a:r>
          </a:p>
          <a:p>
            <a:r>
              <a:rPr lang="en-US" b="1" dirty="0">
                <a:solidFill>
                  <a:schemeClr val="tx1"/>
                </a:solidFill>
                <a:latin typeface="Times New Roman" panose="02020603050405020304" pitchFamily="18" charset="0"/>
                <a:cs typeface="Times New Roman" panose="02020603050405020304" pitchFamily="18" charset="0"/>
              </a:rPr>
              <a:t>Changing Customer Behavior </a:t>
            </a:r>
            <a:r>
              <a:rPr lang="en-US" dirty="0">
                <a:solidFill>
                  <a:schemeClr val="tx1"/>
                </a:solidFill>
                <a:latin typeface="Times New Roman" panose="02020603050405020304" pitchFamily="18" charset="0"/>
                <a:cs typeface="Times New Roman" panose="02020603050405020304" pitchFamily="18" charset="0"/>
              </a:rPr>
              <a:t>– The model is based on past data and may not adapt well to future trends.</a:t>
            </a:r>
          </a:p>
          <a:p>
            <a:r>
              <a:rPr lang="en-US" b="1" dirty="0">
                <a:solidFill>
                  <a:schemeClr val="tx1"/>
                </a:solidFill>
                <a:latin typeface="Times New Roman" panose="02020603050405020304" pitchFamily="18" charset="0"/>
                <a:cs typeface="Times New Roman" panose="02020603050405020304" pitchFamily="18" charset="0"/>
              </a:rPr>
              <a:t>Complexity of Some Models </a:t>
            </a:r>
            <a:r>
              <a:rPr lang="en-US" dirty="0">
                <a:solidFill>
                  <a:schemeClr val="tx1"/>
                </a:solidFill>
                <a:latin typeface="Times New Roman" panose="02020603050405020304" pitchFamily="18" charset="0"/>
                <a:cs typeface="Times New Roman" panose="02020603050405020304" pitchFamily="18" charset="0"/>
              </a:rPr>
              <a:t>– Advanced models like Random Forest are accurate but difficult to interpret for business decisions.</a:t>
            </a:r>
          </a:p>
          <a:p>
            <a:r>
              <a:rPr lang="en-US" b="1" dirty="0">
                <a:solidFill>
                  <a:schemeClr val="tx1"/>
                </a:solidFill>
                <a:latin typeface="Times New Roman" panose="02020603050405020304" pitchFamily="18" charset="0"/>
                <a:cs typeface="Times New Roman" panose="02020603050405020304" pitchFamily="18" charset="0"/>
              </a:rPr>
              <a:t>Deployment Challenges </a:t>
            </a:r>
            <a:r>
              <a:rPr lang="en-US" dirty="0">
                <a:solidFill>
                  <a:schemeClr val="tx1"/>
                </a:solidFill>
                <a:latin typeface="Times New Roman" panose="02020603050405020304" pitchFamily="18" charset="0"/>
                <a:cs typeface="Times New Roman" panose="02020603050405020304" pitchFamily="18" charset="0"/>
              </a:rPr>
              <a:t>– Integrating the model into a live system for real-time predictions can be complex and costly.</a:t>
            </a:r>
          </a:p>
        </p:txBody>
      </p:sp>
      <p:sp>
        <p:nvSpPr>
          <p:cNvPr id="4" name="Date Placeholder 3">
            <a:extLst>
              <a:ext uri="{FF2B5EF4-FFF2-40B4-BE49-F238E27FC236}">
                <a16:creationId xmlns:a16="http://schemas.microsoft.com/office/drawing/2014/main" id="{1228D6B0-BBED-9ADA-986C-F227B3E79E56}"/>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A5B5DD58-C096-61B6-3DF9-A707BFB85C51}"/>
              </a:ext>
            </a:extLst>
          </p:cNvPr>
          <p:cNvSpPr>
            <a:spLocks noGrp="1"/>
          </p:cNvSpPr>
          <p:nvPr>
            <p:ph type="sldNum" sz="quarter" idx="12"/>
          </p:nvPr>
        </p:nvSpPr>
        <p:spPr/>
        <p:txBody>
          <a:bodyPr/>
          <a:lstStyle/>
          <a:p>
            <a:fld id="{9860EDB8-5305-433F-BE41-D7A86D811DB3}" type="slidenum">
              <a:rPr lang="en-US" smtClean="0"/>
              <a:pPr/>
              <a:t>17</a:t>
            </a:fld>
            <a:endParaRPr lang="en-US"/>
          </a:p>
        </p:txBody>
      </p:sp>
    </p:spTree>
    <p:extLst>
      <p:ext uri="{BB962C8B-B14F-4D97-AF65-F5344CB8AC3E}">
        <p14:creationId xmlns:p14="http://schemas.microsoft.com/office/powerpoint/2010/main" val="3489287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2DDC9-E729-A0D5-EF28-A42FE0173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2587E-4E7E-5C02-02B5-52BD3362A7AE}"/>
              </a:ext>
            </a:extLst>
          </p:cNvPr>
          <p:cNvSpPr>
            <a:spLocks noGrp="1"/>
          </p:cNvSpPr>
          <p:nvPr>
            <p:ph type="title"/>
          </p:nvPr>
        </p:nvSpPr>
        <p:spPr>
          <a:xfrm>
            <a:off x="604434" y="775630"/>
            <a:ext cx="3975449" cy="43323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7A80519-524E-C462-56E7-0D11E8CBD815}"/>
              </a:ext>
            </a:extLst>
          </p:cNvPr>
          <p:cNvSpPr>
            <a:spLocks noGrp="1"/>
          </p:cNvSpPr>
          <p:nvPr>
            <p:ph idx="1"/>
          </p:nvPr>
        </p:nvSpPr>
        <p:spPr>
          <a:xfrm>
            <a:off x="804042" y="1731032"/>
            <a:ext cx="10583916" cy="4351338"/>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Future Enhancements</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Real-Time Data Analysis</a:t>
            </a:r>
            <a:r>
              <a:rPr lang="en-US" dirty="0">
                <a:solidFill>
                  <a:schemeClr val="tx1"/>
                </a:solidFill>
                <a:latin typeface="Times New Roman" panose="02020603050405020304" pitchFamily="18" charset="0"/>
                <a:cs typeface="Times New Roman" panose="02020603050405020304" pitchFamily="18" charset="0"/>
              </a:rPr>
              <a:t> – Using live customer interactions to improve churn predictions.</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Better Models</a:t>
            </a:r>
            <a:r>
              <a:rPr lang="en-US" dirty="0">
                <a:solidFill>
                  <a:schemeClr val="tx1"/>
                </a:solidFill>
                <a:latin typeface="Times New Roman" panose="02020603050405020304" pitchFamily="18" charset="0"/>
                <a:cs typeface="Times New Roman" panose="02020603050405020304" pitchFamily="18" charset="0"/>
              </a:rPr>
              <a:t> – Exploring deep learning (e.g., neural networks) for improved accuracy.</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Sentiment Analysis</a:t>
            </a:r>
            <a:r>
              <a:rPr lang="en-US" dirty="0">
                <a:solidFill>
                  <a:schemeClr val="tx1"/>
                </a:solidFill>
                <a:latin typeface="Times New Roman" panose="02020603050405020304" pitchFamily="18" charset="0"/>
                <a:cs typeface="Times New Roman" panose="02020603050405020304" pitchFamily="18" charset="0"/>
              </a:rPr>
              <a:t> – Analyzing customer feedback to detect dissatisfaction early.</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Personalized Retention Strategies</a:t>
            </a:r>
            <a:r>
              <a:rPr lang="en-US" dirty="0">
                <a:solidFill>
                  <a:schemeClr val="tx1"/>
                </a:solidFill>
                <a:latin typeface="Times New Roman" panose="02020603050405020304" pitchFamily="18" charset="0"/>
                <a:cs typeface="Times New Roman" panose="02020603050405020304" pitchFamily="18" charset="0"/>
              </a:rPr>
              <a:t> – Offering targeted discounts or loyalty programs based on churn risk.</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Explainable AI</a:t>
            </a:r>
            <a:r>
              <a:rPr lang="en-US" dirty="0">
                <a:solidFill>
                  <a:schemeClr val="tx1"/>
                </a:solidFill>
                <a:latin typeface="Times New Roman" panose="02020603050405020304" pitchFamily="18" charset="0"/>
                <a:cs typeface="Times New Roman" panose="02020603050405020304" pitchFamily="18" charset="0"/>
              </a:rPr>
              <a:t> – Using techniques to make model decisions clearer for businesses.</a:t>
            </a:r>
          </a:p>
          <a:p>
            <a:pP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Automated Alerts</a:t>
            </a:r>
            <a:r>
              <a:rPr lang="en-US" dirty="0">
                <a:solidFill>
                  <a:schemeClr val="tx1"/>
                </a:solidFill>
                <a:latin typeface="Times New Roman" panose="02020603050405020304" pitchFamily="18" charset="0"/>
                <a:cs typeface="Times New Roman" panose="02020603050405020304" pitchFamily="18" charset="0"/>
              </a:rPr>
              <a:t> – Creating a system that notifies telecom companies of high-risk customers.</a:t>
            </a:r>
          </a:p>
          <a:p>
            <a:endParaRPr lang="en-US" dirty="0"/>
          </a:p>
        </p:txBody>
      </p:sp>
      <p:sp>
        <p:nvSpPr>
          <p:cNvPr id="4" name="Date Placeholder 3">
            <a:extLst>
              <a:ext uri="{FF2B5EF4-FFF2-40B4-BE49-F238E27FC236}">
                <a16:creationId xmlns:a16="http://schemas.microsoft.com/office/drawing/2014/main" id="{472DEDF6-994A-AA7E-E586-57EC0C139187}"/>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152B22D0-B815-C114-EE8B-C85439CB69CE}"/>
              </a:ext>
            </a:extLst>
          </p:cNvPr>
          <p:cNvSpPr>
            <a:spLocks noGrp="1"/>
          </p:cNvSpPr>
          <p:nvPr>
            <p:ph type="sldNum" sz="quarter" idx="12"/>
          </p:nvPr>
        </p:nvSpPr>
        <p:spPr/>
        <p:txBody>
          <a:bodyPr/>
          <a:lstStyle/>
          <a:p>
            <a:fld id="{9860EDB8-5305-433F-BE41-D7A86D811DB3}" type="slidenum">
              <a:rPr lang="en-US" smtClean="0"/>
              <a:pPr/>
              <a:t>18</a:t>
            </a:fld>
            <a:endParaRPr lang="en-US"/>
          </a:p>
        </p:txBody>
      </p:sp>
      <p:pic>
        <p:nvPicPr>
          <p:cNvPr id="7" name="Picture 6">
            <a:extLst>
              <a:ext uri="{FF2B5EF4-FFF2-40B4-BE49-F238E27FC236}">
                <a16:creationId xmlns:a16="http://schemas.microsoft.com/office/drawing/2014/main" id="{914E5D30-C02B-F231-769C-C44FC8A20A70}"/>
              </a:ext>
            </a:extLst>
          </p:cNvPr>
          <p:cNvPicPr>
            <a:picLocks noChangeAspect="1"/>
          </p:cNvPicPr>
          <p:nvPr/>
        </p:nvPicPr>
        <p:blipFill>
          <a:blip r:embed="rId2"/>
          <a:stretch>
            <a:fillRect/>
          </a:stretch>
        </p:blipFill>
        <p:spPr>
          <a:xfrm>
            <a:off x="190181" y="725512"/>
            <a:ext cx="4572638" cy="533474"/>
          </a:xfrm>
          <a:prstGeom prst="rect">
            <a:avLst/>
          </a:prstGeom>
        </p:spPr>
      </p:pic>
    </p:spTree>
    <p:extLst>
      <p:ext uri="{BB962C8B-B14F-4D97-AF65-F5344CB8AC3E}">
        <p14:creationId xmlns:p14="http://schemas.microsoft.com/office/powerpoint/2010/main" val="245512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CONCLUSION</a:t>
            </a:r>
          </a:p>
        </p:txBody>
      </p:sp>
      <p:sp>
        <p:nvSpPr>
          <p:cNvPr id="3" name="TextBox 2">
            <a:extLst>
              <a:ext uri="{FF2B5EF4-FFF2-40B4-BE49-F238E27FC236}">
                <a16:creationId xmlns:a16="http://schemas.microsoft.com/office/drawing/2014/main" id="{9F9FAF07-A14E-CC74-D996-950CFA947FC4}"/>
              </a:ext>
            </a:extLst>
          </p:cNvPr>
          <p:cNvSpPr txBox="1"/>
          <p:nvPr/>
        </p:nvSpPr>
        <p:spPr>
          <a:xfrm>
            <a:off x="606972" y="2719552"/>
            <a:ext cx="11098925" cy="1569660"/>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This project successfully developed a machine learning model to analyse customer churn in the telecom industry with 85% accuracy. By analysing key factors such as contract type, monthly charges, and tenure, the study provided valuable insights into why customers leave.</a:t>
            </a:r>
          </a:p>
          <a:p>
            <a:r>
              <a:rPr lang="en-IN" sz="1600" dirty="0">
                <a:latin typeface="Times New Roman" panose="02020603050405020304" pitchFamily="18" charset="0"/>
                <a:cs typeface="Times New Roman" panose="02020603050405020304" pitchFamily="18" charset="0"/>
              </a:rPr>
              <a:t>The findings suggest that telecom companies can reduce churn by offering long-term contracts, personalized discounts, and better customer support. The model can also be integrated into real-time systems to detect at-risk customers and take proactive measures.</a:t>
            </a:r>
          </a:p>
          <a:p>
            <a:r>
              <a:rPr lang="en-IN" sz="1600" dirty="0">
                <a:latin typeface="Times New Roman" panose="02020603050405020304" pitchFamily="18" charset="0"/>
                <a:cs typeface="Times New Roman" panose="02020603050405020304" pitchFamily="18" charset="0"/>
              </a:rPr>
              <a:t>Overall, this project helps businesses make data-driven decisions, improve customer retention, and enhance long-term profitability. </a:t>
            </a:r>
          </a:p>
        </p:txBody>
      </p:sp>
    </p:spTree>
    <p:extLst>
      <p:ext uri="{BB962C8B-B14F-4D97-AF65-F5344CB8AC3E}">
        <p14:creationId xmlns:p14="http://schemas.microsoft.com/office/powerpoint/2010/main" val="334676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AD7C-7104-9A37-6A92-FB14D3567AD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4C8431C-3511-53E0-D794-24696983087D}"/>
              </a:ext>
            </a:extLst>
          </p:cNvPr>
          <p:cNvSpPr>
            <a:spLocks noGrp="1"/>
          </p:cNvSpPr>
          <p:nvPr>
            <p:ph idx="1"/>
          </p:nvPr>
        </p:nvSpPr>
        <p:spPr>
          <a:xfrm>
            <a:off x="232202" y="1352815"/>
            <a:ext cx="7403840" cy="5505185"/>
          </a:xfrm>
        </p:spPr>
        <p:txBody>
          <a:bodyPr>
            <a:normAutofit fontScale="25000" lnSpcReduction="20000"/>
          </a:bodyPr>
          <a:lstStyle/>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ABSTRACT</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PROBLEM STATEMENT</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OBJECTIVES</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SIGNIFICANCE</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DESIGN</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METHODOLOGY</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DATA COLLECTION</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RESULTS</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DATA ANALYSIS</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ERROR HANDLERS</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MAJOR CONTRIBUTIONS</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LIMITATIONS &amp; FUTURE ENHANCEMENTS</a:t>
            </a:r>
          </a:p>
          <a:p>
            <a:pPr algn="just">
              <a:lnSpc>
                <a:spcPct val="120000"/>
              </a:lnSpc>
            </a:pPr>
            <a:r>
              <a:rPr lang="en-US" sz="5600" b="1" dirty="0">
                <a:solidFill>
                  <a:schemeClr val="tx1"/>
                </a:solidFill>
                <a:latin typeface="Times New Roman" panose="02020603050405020304" pitchFamily="18" charset="0"/>
                <a:cs typeface="Times New Roman" panose="02020603050405020304" pitchFamily="18" charset="0"/>
              </a:rPr>
              <a:t>CONCLUSION</a:t>
            </a:r>
          </a:p>
          <a:p>
            <a:pPr algn="just">
              <a:lnSpc>
                <a:spcPct val="120000"/>
              </a:lnSpc>
            </a:pPr>
            <a:endParaRPr lang="en-US" dirty="0"/>
          </a:p>
        </p:txBody>
      </p:sp>
      <p:sp>
        <p:nvSpPr>
          <p:cNvPr id="4" name="Date Placeholder 3">
            <a:extLst>
              <a:ext uri="{FF2B5EF4-FFF2-40B4-BE49-F238E27FC236}">
                <a16:creationId xmlns:a16="http://schemas.microsoft.com/office/drawing/2014/main" id="{D8BAC870-BD76-56AE-B3EC-740E2FF54F2C}"/>
              </a:ext>
            </a:extLst>
          </p:cNvPr>
          <p:cNvSpPr>
            <a:spLocks noGrp="1"/>
          </p:cNvSpPr>
          <p:nvPr>
            <p:ph type="dt" sz="half" idx="10"/>
          </p:nvPr>
        </p:nvSpPr>
        <p:spPr>
          <a:xfrm>
            <a:off x="9228220" y="6492875"/>
            <a:ext cx="3276600" cy="365125"/>
          </a:xfrm>
        </p:spPr>
        <p:txBody>
          <a:bodyPr/>
          <a:lstStyle/>
          <a:p>
            <a:r>
              <a:rPr lang="en-IN" dirty="0"/>
              <a:t>04-MAR-2025</a:t>
            </a:r>
            <a:endParaRPr lang="en-US" dirty="0"/>
          </a:p>
        </p:txBody>
      </p:sp>
      <p:sp>
        <p:nvSpPr>
          <p:cNvPr id="5" name="Slide Number Placeholder 4">
            <a:extLst>
              <a:ext uri="{FF2B5EF4-FFF2-40B4-BE49-F238E27FC236}">
                <a16:creationId xmlns:a16="http://schemas.microsoft.com/office/drawing/2014/main" id="{A847FBDB-8AD0-59F5-2BA5-5EDDA1037171}"/>
              </a:ext>
            </a:extLst>
          </p:cNvPr>
          <p:cNvSpPr>
            <a:spLocks noGrp="1"/>
          </p:cNvSpPr>
          <p:nvPr>
            <p:ph type="sldNum" sz="quarter" idx="12"/>
          </p:nvPr>
        </p:nvSpPr>
        <p:spPr/>
        <p:txBody>
          <a:bodyPr/>
          <a:lstStyle/>
          <a:p>
            <a:fld id="{9860EDB8-5305-433F-BE41-D7A86D811DB3}" type="slidenum">
              <a:rPr lang="en-US" smtClean="0"/>
              <a:pPr/>
              <a:t>2</a:t>
            </a:fld>
            <a:endParaRPr lang="en-US"/>
          </a:p>
        </p:txBody>
      </p:sp>
    </p:spTree>
    <p:extLst>
      <p:ext uri="{BB962C8B-B14F-4D97-AF65-F5344CB8AC3E}">
        <p14:creationId xmlns:p14="http://schemas.microsoft.com/office/powerpoint/2010/main" val="882810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5CE0-9412-E904-9273-C20C41965D4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ECA03EA-76FD-AF8A-B2D9-3E91437E2D8B}"/>
              </a:ext>
            </a:extLst>
          </p:cNvPr>
          <p:cNvSpPr>
            <a:spLocks noGrp="1"/>
          </p:cNvSpPr>
          <p:nvPr>
            <p:ph sz="half" idx="2"/>
          </p:nvPr>
        </p:nvSpPr>
        <p:spPr>
          <a:xfrm>
            <a:off x="541610" y="2560639"/>
            <a:ext cx="11335079" cy="4297361"/>
          </a:xfrm>
        </p:spPr>
        <p:txBody>
          <a:bodyPr>
            <a:normAutofit/>
          </a:bodyPr>
          <a:lstStyle/>
          <a:p>
            <a:pPr algn="just">
              <a:lnSpc>
                <a:spcPct val="150000"/>
              </a:lnSpc>
              <a:spcAft>
                <a:spcPts val="800"/>
              </a:spcAft>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Telecommunications Churn Dataset from  Kaggle </a:t>
            </a:r>
          </a:p>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396329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5628-10E9-9BA7-ACB6-970C4C92DF03}"/>
              </a:ext>
            </a:extLst>
          </p:cNvPr>
          <p:cNvSpPr>
            <a:spLocks noGrp="1"/>
          </p:cNvSpPr>
          <p:nvPr>
            <p:ph type="title" idx="4294967295"/>
          </p:nvPr>
        </p:nvSpPr>
        <p:spPr>
          <a:xfrm>
            <a:off x="1034321" y="3034884"/>
            <a:ext cx="10515600" cy="1325563"/>
          </a:xfrm>
        </p:spPr>
        <p:txBody>
          <a:bodyPr/>
          <a:lstStyle/>
          <a:p>
            <a:r>
              <a:rPr lang="en-US" dirty="0">
                <a:solidFill>
                  <a:schemeClr val="bg1"/>
                </a:solidFill>
              </a:rPr>
              <a:t>THANK YOU!</a:t>
            </a:r>
          </a:p>
        </p:txBody>
      </p:sp>
      <p:pic>
        <p:nvPicPr>
          <p:cNvPr id="5" name="Picture 4" descr="A red and blue handshake&#10;&#10;Description automatically generated">
            <a:extLst>
              <a:ext uri="{FF2B5EF4-FFF2-40B4-BE49-F238E27FC236}">
                <a16:creationId xmlns:a16="http://schemas.microsoft.com/office/drawing/2014/main" id="{822A82EC-04B1-DB31-8A6A-60D7B21F9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749" y="2413415"/>
            <a:ext cx="5482760" cy="2540313"/>
          </a:xfrm>
          <a:prstGeom prst="rect">
            <a:avLst/>
          </a:prstGeom>
        </p:spPr>
      </p:pic>
    </p:spTree>
    <p:extLst>
      <p:ext uri="{BB962C8B-B14F-4D97-AF65-F5344CB8AC3E}">
        <p14:creationId xmlns:p14="http://schemas.microsoft.com/office/powerpoint/2010/main" val="355785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Arial" panose="020B0604020202020204" pitchFamily="34" charset="0"/>
                <a:cs typeface="Arial" panose="020B0604020202020204" pitchFamily="34" charset="0"/>
              </a:rPr>
              <a:t>ABSTRACT</a:t>
            </a:r>
          </a:p>
        </p:txBody>
      </p:sp>
      <p:sp>
        <p:nvSpPr>
          <p:cNvPr id="3" name="Content Placeholder 2"/>
          <p:cNvSpPr>
            <a:spLocks noGrp="1"/>
          </p:cNvSpPr>
          <p:nvPr>
            <p:ph idx="1"/>
          </p:nvPr>
        </p:nvSpPr>
        <p:spPr>
          <a:xfrm>
            <a:off x="576233" y="1747805"/>
            <a:ext cx="10805931" cy="3793024"/>
          </a:xfrm>
        </p:spPr>
        <p:txBody>
          <a:bodyPr vert="horz" lIns="91440" tIns="45720" rIns="91440" bIns="45720" rtlCol="0">
            <a:noAutofit/>
          </a:bodyPr>
          <a:lstStyle/>
          <a:p>
            <a:pPr marL="0" indent="0">
              <a:lnSpc>
                <a:spcPct val="150000"/>
              </a:lnSpc>
              <a:spcAft>
                <a:spcPts val="1200"/>
              </a:spcAft>
              <a:buNone/>
            </a:pPr>
            <a:r>
              <a:rPr lang="en-US" sz="1600" dirty="0">
                <a:solidFill>
                  <a:schemeClr val="tx1"/>
                </a:solidFill>
                <a:latin typeface="Times New Roman" panose="02020603050405020304" pitchFamily="18" charset="0"/>
                <a:cs typeface="Times New Roman" panose="02020603050405020304" pitchFamily="18" charset="0"/>
              </a:rPr>
              <a:t>Customer churn is a significant challenge for telecom companies, impacting revenue and customer retention strategies. Using machine learning methods, the </a:t>
            </a:r>
            <a:r>
              <a:rPr lang="en-US" sz="1600" b="1" dirty="0">
                <a:solidFill>
                  <a:schemeClr val="tx1"/>
                </a:solidFill>
                <a:latin typeface="Times New Roman" panose="02020603050405020304" pitchFamily="18" charset="0"/>
                <a:cs typeface="Times New Roman" panose="02020603050405020304" pitchFamily="18" charset="0"/>
              </a:rPr>
              <a:t>Telcom  Churn Analysis </a:t>
            </a:r>
            <a:r>
              <a:rPr lang="en-US" sz="1600" dirty="0">
                <a:solidFill>
                  <a:schemeClr val="tx1"/>
                </a:solidFill>
                <a:latin typeface="Times New Roman" panose="02020603050405020304" pitchFamily="18" charset="0"/>
                <a:cs typeface="Times New Roman" panose="02020603050405020304" pitchFamily="18" charset="0"/>
              </a:rPr>
              <a:t>initiative seeks to forecast customer attrition. In order to preprocess the dataset, missing values are handled, categorical variables are encoded, and numerical features are standardized. A variety of models are trained and assessed using accuracy metrics, such as the </a:t>
            </a:r>
            <a:r>
              <a:rPr lang="en-US" sz="1600" b="1" dirty="0">
                <a:solidFill>
                  <a:schemeClr val="tx1"/>
                </a:solidFill>
                <a:latin typeface="Times New Roman" panose="02020603050405020304" pitchFamily="18" charset="0"/>
                <a:cs typeface="Times New Roman" panose="02020603050405020304" pitchFamily="18" charset="0"/>
              </a:rPr>
              <a:t>Random Forest Classifier</a:t>
            </a:r>
            <a:r>
              <a:rPr lang="en-US" sz="1600" dirty="0">
                <a:solidFill>
                  <a:schemeClr val="tx1"/>
                </a:solidFill>
                <a:latin typeface="Times New Roman" panose="02020603050405020304" pitchFamily="18" charset="0"/>
                <a:cs typeface="Times New Roman" panose="02020603050405020304" pitchFamily="18" charset="0"/>
              </a:rPr>
              <a:t>. Furthermore, data visualizations and exploratory data analysis (EDA) shed light on important churn reasons. The study concludes with data-driven recommendations to reduce churn and improve customer engagement.</a:t>
            </a:r>
          </a:p>
        </p:txBody>
      </p:sp>
      <p:sp>
        <p:nvSpPr>
          <p:cNvPr id="54" name="Content Placeholder 3"/>
          <p:cNvSpPr txBox="1">
            <a:spLocks/>
          </p:cNvSpPr>
          <p:nvPr/>
        </p:nvSpPr>
        <p:spPr>
          <a:xfrm>
            <a:off x="576233" y="3821376"/>
            <a:ext cx="5606203" cy="25056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1200"/>
              </a:spcAft>
              <a:buNone/>
            </a:pP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17EF777-E35B-05E3-EE8D-D0A4DE168656}"/>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97369B6D-D05B-58AA-94F4-11485C20ACE1}"/>
              </a:ext>
            </a:extLst>
          </p:cNvPr>
          <p:cNvSpPr>
            <a:spLocks noGrp="1"/>
          </p:cNvSpPr>
          <p:nvPr>
            <p:ph type="sldNum" sz="quarter" idx="12"/>
          </p:nvPr>
        </p:nvSpPr>
        <p:spPr/>
        <p:txBody>
          <a:bodyPr/>
          <a:lstStyle/>
          <a:p>
            <a:fld id="{9860EDB8-5305-433F-BE41-D7A86D811DB3}" type="slidenum">
              <a:rPr lang="en-US" smtClean="0"/>
              <a:pPr/>
              <a:t>3</a:t>
            </a:fld>
            <a:endParaRPr lang="en-US"/>
          </a:p>
        </p:txBody>
      </p:sp>
    </p:spTree>
    <p:extLst>
      <p:ext uri="{BB962C8B-B14F-4D97-AF65-F5344CB8AC3E}">
        <p14:creationId xmlns:p14="http://schemas.microsoft.com/office/powerpoint/2010/main" val="91452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46" y="0"/>
            <a:ext cx="10749367" cy="1208868"/>
          </a:xfrm>
        </p:spPr>
        <p:txBody>
          <a:bodyPr>
            <a:normAutofit/>
          </a:bodyPr>
          <a:lstStyle/>
          <a:p>
            <a:pPr lvl="0"/>
            <a:r>
              <a:rPr lang="en-US" sz="3400" dirty="0">
                <a:latin typeface="Arial" panose="020B0604020202020204" pitchFamily="34" charset="0"/>
                <a:cs typeface="Arial" panose="020B0604020202020204" pitchFamily="34" charset="0"/>
              </a:rPr>
              <a:t>PROBLEM STATEMENT</a:t>
            </a:r>
          </a:p>
        </p:txBody>
      </p:sp>
      <p:sp>
        <p:nvSpPr>
          <p:cNvPr id="7" name="Content Placeholder 6"/>
          <p:cNvSpPr>
            <a:spLocks noGrp="1"/>
          </p:cNvSpPr>
          <p:nvPr>
            <p:ph idx="1"/>
          </p:nvPr>
        </p:nvSpPr>
        <p:spPr>
          <a:xfrm>
            <a:off x="370491" y="1825624"/>
            <a:ext cx="10641724" cy="4672285"/>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To identify patterns and factors influencing customer churn and develop predictive models that enable telecom companies to take proactive measures for customer retention.</a:t>
            </a:r>
          </a:p>
        </p:txBody>
      </p:sp>
      <p:sp>
        <p:nvSpPr>
          <p:cNvPr id="3" name="Date Placeholder 2">
            <a:extLst>
              <a:ext uri="{FF2B5EF4-FFF2-40B4-BE49-F238E27FC236}">
                <a16:creationId xmlns:a16="http://schemas.microsoft.com/office/drawing/2014/main" id="{60B0EEED-5BAA-478C-D2BA-87B9DC1D3F90}"/>
              </a:ext>
            </a:extLst>
          </p:cNvPr>
          <p:cNvSpPr>
            <a:spLocks noGrp="1"/>
          </p:cNvSpPr>
          <p:nvPr>
            <p:ph type="dt" sz="half" idx="10"/>
          </p:nvPr>
        </p:nvSpPr>
        <p:spPr/>
        <p:txBody>
          <a:bodyPr/>
          <a:lstStyle/>
          <a:p>
            <a:r>
              <a:rPr lang="en-IN"/>
              <a:t>04-MAR-2025</a:t>
            </a:r>
            <a:endParaRPr lang="en-US"/>
          </a:p>
        </p:txBody>
      </p:sp>
      <p:sp>
        <p:nvSpPr>
          <p:cNvPr id="4" name="Slide Number Placeholder 3">
            <a:extLst>
              <a:ext uri="{FF2B5EF4-FFF2-40B4-BE49-F238E27FC236}">
                <a16:creationId xmlns:a16="http://schemas.microsoft.com/office/drawing/2014/main" id="{1C88D285-8C80-BD19-90B2-6A0969A26C29}"/>
              </a:ext>
            </a:extLst>
          </p:cNvPr>
          <p:cNvSpPr>
            <a:spLocks noGrp="1"/>
          </p:cNvSpPr>
          <p:nvPr>
            <p:ph type="sldNum" sz="quarter" idx="12"/>
          </p:nvPr>
        </p:nvSpPr>
        <p:spPr/>
        <p:txBody>
          <a:bodyPr/>
          <a:lstStyle/>
          <a:p>
            <a:fld id="{9860EDB8-5305-433F-BE41-D7A86D811DB3}" type="slidenum">
              <a:rPr lang="en-US" smtClean="0"/>
              <a:pPr/>
              <a:t>4</a:t>
            </a:fld>
            <a:endParaRPr lang="en-US"/>
          </a:p>
        </p:txBody>
      </p:sp>
    </p:spTree>
    <p:extLst>
      <p:ext uri="{BB962C8B-B14F-4D97-AF65-F5344CB8AC3E}">
        <p14:creationId xmlns:p14="http://schemas.microsoft.com/office/powerpoint/2010/main" val="39514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52" y="0"/>
            <a:ext cx="10749367" cy="1208868"/>
          </a:xfrm>
        </p:spPr>
        <p:txBody>
          <a:bodyPr>
            <a:normAutofit/>
          </a:bodyPr>
          <a:lstStyle/>
          <a:p>
            <a:pPr lvl="0"/>
            <a:r>
              <a:rPr lang="en-US" sz="3400" dirty="0">
                <a:latin typeface="Arial" panose="020B0604020202020204" pitchFamily="34" charset="0"/>
                <a:cs typeface="Arial" panose="020B0604020202020204" pitchFamily="34" charset="0"/>
              </a:rPr>
              <a:t>OBJECTIVES</a:t>
            </a:r>
          </a:p>
        </p:txBody>
      </p:sp>
      <p:sp>
        <p:nvSpPr>
          <p:cNvPr id="7" name="Content Placeholder 6"/>
          <p:cNvSpPr>
            <a:spLocks noGrp="1"/>
          </p:cNvSpPr>
          <p:nvPr>
            <p:ph idx="1"/>
          </p:nvPr>
        </p:nvSpPr>
        <p:spPr>
          <a:xfrm>
            <a:off x="195467" y="1504299"/>
            <a:ext cx="11405936" cy="520097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1.Identify Key Churn Factors</a:t>
            </a:r>
            <a:r>
              <a:rPr lang="en-US" dirty="0">
                <a:solidFill>
                  <a:schemeClr val="tx1"/>
                </a:solidFill>
                <a:latin typeface="Times New Roman" panose="02020603050405020304" pitchFamily="18" charset="0"/>
                <a:cs typeface="Times New Roman" panose="02020603050405020304" pitchFamily="18" charset="0"/>
              </a:rPr>
              <a:t>: Analyze customer data to determine the primary reasons for churn, such as contract type, service quality, or pricing.  </a:t>
            </a:r>
          </a:p>
          <a:p>
            <a:r>
              <a:rPr lang="en-US" b="1" dirty="0">
                <a:solidFill>
                  <a:schemeClr val="tx1"/>
                </a:solidFill>
                <a:latin typeface="Times New Roman" panose="02020603050405020304" pitchFamily="18" charset="0"/>
                <a:cs typeface="Times New Roman" panose="02020603050405020304" pitchFamily="18" charset="0"/>
              </a:rPr>
              <a:t>2.Perform Data Preprocessing</a:t>
            </a:r>
            <a:r>
              <a:rPr lang="en-US" dirty="0">
                <a:solidFill>
                  <a:schemeClr val="tx1"/>
                </a:solidFill>
                <a:latin typeface="Times New Roman" panose="02020603050405020304" pitchFamily="18" charset="0"/>
                <a:cs typeface="Times New Roman" panose="02020603050405020304" pitchFamily="18" charset="0"/>
              </a:rPr>
              <a:t>: Handle missing values, encode categorical variables, and standardize numerical features for accurate model training.  </a:t>
            </a:r>
          </a:p>
          <a:p>
            <a:r>
              <a:rPr lang="en-US" b="1" dirty="0">
                <a:solidFill>
                  <a:schemeClr val="tx1"/>
                </a:solidFill>
                <a:latin typeface="Times New Roman" panose="02020603050405020304" pitchFamily="18" charset="0"/>
                <a:cs typeface="Times New Roman" panose="02020603050405020304" pitchFamily="18" charset="0"/>
              </a:rPr>
              <a:t>3.Conduct Exploratory Data Analysis (EDA): </a:t>
            </a:r>
            <a:r>
              <a:rPr lang="en-US" dirty="0">
                <a:solidFill>
                  <a:schemeClr val="tx1"/>
                </a:solidFill>
                <a:latin typeface="Times New Roman" panose="02020603050405020304" pitchFamily="18" charset="0"/>
                <a:cs typeface="Times New Roman" panose="02020603050405020304" pitchFamily="18" charset="0"/>
              </a:rPr>
              <a:t>Visualize customer behavior and churn trends to gain insights into patterns and correlations.  </a:t>
            </a:r>
          </a:p>
          <a:p>
            <a:r>
              <a:rPr lang="en-US" b="1" dirty="0">
                <a:solidFill>
                  <a:schemeClr val="tx1"/>
                </a:solidFill>
                <a:latin typeface="Times New Roman" panose="02020603050405020304" pitchFamily="18" charset="0"/>
                <a:cs typeface="Times New Roman" panose="02020603050405020304" pitchFamily="18" charset="0"/>
              </a:rPr>
              <a:t>4.Develop Predictive Models</a:t>
            </a:r>
            <a:r>
              <a:rPr lang="en-US" dirty="0">
                <a:solidFill>
                  <a:schemeClr val="tx1"/>
                </a:solidFill>
                <a:latin typeface="Times New Roman" panose="02020603050405020304" pitchFamily="18" charset="0"/>
                <a:cs typeface="Times New Roman" panose="02020603050405020304" pitchFamily="18" charset="0"/>
              </a:rPr>
              <a:t>: Implement machine learning algorithms to classify customers as potential churners or non-churners.  </a:t>
            </a:r>
          </a:p>
          <a:p>
            <a:r>
              <a:rPr lang="en-US" b="1" dirty="0">
                <a:solidFill>
                  <a:schemeClr val="tx1"/>
                </a:solidFill>
                <a:latin typeface="Times New Roman" panose="02020603050405020304" pitchFamily="18" charset="0"/>
                <a:cs typeface="Times New Roman" panose="02020603050405020304" pitchFamily="18" charset="0"/>
              </a:rPr>
              <a:t>5.Evaluate Model Performance</a:t>
            </a:r>
            <a:r>
              <a:rPr lang="en-US" dirty="0">
                <a:solidFill>
                  <a:schemeClr val="tx1"/>
                </a:solidFill>
                <a:latin typeface="Times New Roman" panose="02020603050405020304" pitchFamily="18" charset="0"/>
                <a:cs typeface="Times New Roman" panose="02020603050405020304" pitchFamily="18" charset="0"/>
              </a:rPr>
              <a:t>: Assess model accuracy using metrics like precision, recall, and F1-score to ensure reliable predictions.  </a:t>
            </a:r>
          </a:p>
          <a:p>
            <a:r>
              <a:rPr lang="en-US" b="1" dirty="0">
                <a:solidFill>
                  <a:schemeClr val="tx1"/>
                </a:solidFill>
                <a:latin typeface="Times New Roman" panose="02020603050405020304" pitchFamily="18" charset="0"/>
                <a:cs typeface="Times New Roman" panose="02020603050405020304" pitchFamily="18" charset="0"/>
              </a:rPr>
              <a:t>6.Provide Data-Driven Insights</a:t>
            </a:r>
            <a:r>
              <a:rPr lang="en-US" dirty="0">
                <a:solidFill>
                  <a:schemeClr val="tx1"/>
                </a:solidFill>
                <a:latin typeface="Times New Roman" panose="02020603050405020304" pitchFamily="18" charset="0"/>
                <a:cs typeface="Times New Roman" panose="02020603050405020304" pitchFamily="18" charset="0"/>
              </a:rPr>
              <a:t>: Use findings to recommend strategies for reducing churn and improving customer retention.  </a:t>
            </a:r>
          </a:p>
          <a:p>
            <a:endParaRPr lang="en-US" dirty="0">
              <a:latin typeface="Times New Roman" panose="02020603050405020304" pitchFamily="18" charset="0"/>
              <a:cs typeface="Times New Roman" panose="02020603050405020304" pitchFamily="18" charset="0"/>
            </a:endParaRPr>
          </a:p>
          <a:p>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48C68C4B-9C80-E39E-629B-00BAF5158716}"/>
              </a:ext>
            </a:extLst>
          </p:cNvPr>
          <p:cNvSpPr>
            <a:spLocks noGrp="1"/>
          </p:cNvSpPr>
          <p:nvPr>
            <p:ph type="dt" sz="half" idx="10"/>
          </p:nvPr>
        </p:nvSpPr>
        <p:spPr>
          <a:xfrm>
            <a:off x="741947" y="6522707"/>
            <a:ext cx="3276600" cy="365125"/>
          </a:xfrm>
        </p:spPr>
        <p:txBody>
          <a:bodyPr/>
          <a:lstStyle/>
          <a:p>
            <a:r>
              <a:rPr lang="en-IN" dirty="0"/>
              <a:t>04-MAR-2025</a:t>
            </a:r>
            <a:endParaRPr lang="en-US" dirty="0"/>
          </a:p>
        </p:txBody>
      </p:sp>
      <p:sp>
        <p:nvSpPr>
          <p:cNvPr id="4" name="Slide Number Placeholder 3">
            <a:extLst>
              <a:ext uri="{FF2B5EF4-FFF2-40B4-BE49-F238E27FC236}">
                <a16:creationId xmlns:a16="http://schemas.microsoft.com/office/drawing/2014/main" id="{5500792C-7E32-95BA-7051-34290351B2D7}"/>
              </a:ext>
            </a:extLst>
          </p:cNvPr>
          <p:cNvSpPr>
            <a:spLocks noGrp="1"/>
          </p:cNvSpPr>
          <p:nvPr>
            <p:ph type="sldNum" sz="quarter" idx="12"/>
          </p:nvPr>
        </p:nvSpPr>
        <p:spPr/>
        <p:txBody>
          <a:bodyPr/>
          <a:lstStyle/>
          <a:p>
            <a:fld id="{9860EDB8-5305-433F-BE41-D7A86D811DB3}" type="slidenum">
              <a:rPr lang="en-US" smtClean="0"/>
              <a:pPr/>
              <a:t>5</a:t>
            </a:fld>
            <a:endParaRPr lang="en-US"/>
          </a:p>
        </p:txBody>
      </p:sp>
    </p:spTree>
    <p:extLst>
      <p:ext uri="{BB962C8B-B14F-4D97-AF65-F5344CB8AC3E}">
        <p14:creationId xmlns:p14="http://schemas.microsoft.com/office/powerpoint/2010/main" val="388767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52" y="0"/>
            <a:ext cx="10749367" cy="1208868"/>
          </a:xfrm>
        </p:spPr>
        <p:txBody>
          <a:bodyPr>
            <a:normAutofit/>
          </a:bodyPr>
          <a:lstStyle/>
          <a:p>
            <a:pPr lvl="0"/>
            <a:r>
              <a:rPr lang="en-US" sz="3400" dirty="0">
                <a:latin typeface="Arial" panose="020B0604020202020204" pitchFamily="34" charset="0"/>
                <a:cs typeface="Arial" panose="020B0604020202020204" pitchFamily="34" charset="0"/>
              </a:rPr>
              <a:t>SIGNIFICANCE OF THE PROJECT</a:t>
            </a:r>
          </a:p>
        </p:txBody>
      </p:sp>
      <p:sp>
        <p:nvSpPr>
          <p:cNvPr id="7" name="Content Placeholder 6"/>
          <p:cNvSpPr>
            <a:spLocks noGrp="1"/>
          </p:cNvSpPr>
          <p:nvPr>
            <p:ph idx="1"/>
          </p:nvPr>
        </p:nvSpPr>
        <p:spPr>
          <a:xfrm>
            <a:off x="523752" y="1530969"/>
            <a:ext cx="10605246" cy="4344839"/>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1.Improved Customer Retention: </a:t>
            </a:r>
            <a:r>
              <a:rPr lang="en-US" dirty="0">
                <a:solidFill>
                  <a:schemeClr val="tx1"/>
                </a:solidFill>
                <a:latin typeface="Times New Roman" panose="02020603050405020304" pitchFamily="18" charset="0"/>
                <a:cs typeface="Times New Roman" panose="02020603050405020304" pitchFamily="18" charset="0"/>
              </a:rPr>
              <a:t>Assists telecom providers in identifying clients who are likely to leave and in taking proactive steps to keep them.  </a:t>
            </a:r>
          </a:p>
          <a:p>
            <a:r>
              <a:rPr lang="en-US" b="1" dirty="0">
                <a:solidFill>
                  <a:schemeClr val="tx1"/>
                </a:solidFill>
                <a:latin typeface="Times New Roman" panose="02020603050405020304" pitchFamily="18" charset="0"/>
                <a:cs typeface="Times New Roman" panose="02020603050405020304" pitchFamily="18" charset="0"/>
              </a:rPr>
              <a:t>2. Data-Driven Decision Making: </a:t>
            </a:r>
            <a:r>
              <a:rPr lang="en-US" dirty="0">
                <a:solidFill>
                  <a:schemeClr val="tx1"/>
                </a:solidFill>
                <a:latin typeface="Times New Roman" panose="02020603050405020304" pitchFamily="18" charset="0"/>
                <a:cs typeface="Times New Roman" panose="02020603050405020304" pitchFamily="18" charset="0"/>
              </a:rPr>
              <a:t>Helps companies make strategic decisions by offering insights into important churn reasons.  </a:t>
            </a:r>
          </a:p>
          <a:p>
            <a:r>
              <a:rPr lang="en-US" b="1" dirty="0">
                <a:solidFill>
                  <a:schemeClr val="tx1"/>
                </a:solidFill>
                <a:latin typeface="Times New Roman" panose="02020603050405020304" pitchFamily="18" charset="0"/>
                <a:cs typeface="Times New Roman" panose="02020603050405020304" pitchFamily="18" charset="0"/>
              </a:rPr>
              <a:t>3. Revenue Optimization: </a:t>
            </a:r>
            <a:r>
              <a:rPr lang="en-US" dirty="0">
                <a:solidFill>
                  <a:schemeClr val="tx1"/>
                </a:solidFill>
                <a:latin typeface="Times New Roman" panose="02020603050405020304" pitchFamily="18" charset="0"/>
                <a:cs typeface="Times New Roman" panose="02020603050405020304" pitchFamily="18" charset="0"/>
              </a:rPr>
              <a:t>Stable revenue growth is ensured by lowering churn, which raises client lifetime value.  </a:t>
            </a:r>
          </a:p>
          <a:p>
            <a:r>
              <a:rPr lang="en-US" b="1" dirty="0">
                <a:solidFill>
                  <a:schemeClr val="tx1"/>
                </a:solidFill>
                <a:latin typeface="Times New Roman" panose="02020603050405020304" pitchFamily="18" charset="0"/>
                <a:cs typeface="Times New Roman" panose="02020603050405020304" pitchFamily="18" charset="0"/>
              </a:rPr>
              <a:t>4. Increased Customer Satisfaction: </a:t>
            </a:r>
            <a:r>
              <a:rPr lang="en-US" dirty="0">
                <a:solidFill>
                  <a:schemeClr val="tx1"/>
                </a:solidFill>
                <a:latin typeface="Times New Roman" panose="02020603050405020304" pitchFamily="18" charset="0"/>
                <a:cs typeface="Times New Roman" panose="02020603050405020304" pitchFamily="18" charset="0"/>
              </a:rPr>
              <a:t>Businesses can enhance customer support, pricing strategies, and service quality by comprehending churn trends.  </a:t>
            </a:r>
          </a:p>
          <a:p>
            <a:r>
              <a:rPr lang="en-US" b="1" dirty="0">
                <a:solidFill>
                  <a:schemeClr val="tx1"/>
                </a:solidFill>
                <a:latin typeface="Times New Roman" panose="02020603050405020304" pitchFamily="18" charset="0"/>
                <a:cs typeface="Times New Roman" panose="02020603050405020304" pitchFamily="18" charset="0"/>
              </a:rPr>
              <a:t>5. Competitive Advantage: </a:t>
            </a:r>
            <a:r>
              <a:rPr lang="en-US" dirty="0">
                <a:solidFill>
                  <a:schemeClr val="tx1"/>
                </a:solidFill>
                <a:latin typeface="Times New Roman" panose="02020603050405020304" pitchFamily="18" charset="0"/>
                <a:cs typeface="Times New Roman" panose="02020603050405020304" pitchFamily="18" charset="0"/>
              </a:rPr>
              <a:t>By employing efficient retention tactics, telecom companies can maintain an advantage over rivals by utilizing predictive analytics.  </a:t>
            </a:r>
          </a:p>
          <a:p>
            <a:r>
              <a:rPr lang="en-US" b="1" dirty="0">
                <a:solidFill>
                  <a:schemeClr val="tx1"/>
                </a:solidFill>
                <a:latin typeface="Times New Roman" panose="02020603050405020304" pitchFamily="18" charset="0"/>
                <a:cs typeface="Times New Roman" panose="02020603050405020304" pitchFamily="18" charset="0"/>
              </a:rPr>
              <a:t>6. Cost-Effectiveness: </a:t>
            </a:r>
            <a:r>
              <a:rPr lang="en-US" dirty="0">
                <a:solidFill>
                  <a:schemeClr val="tx1"/>
                </a:solidFill>
                <a:latin typeface="Times New Roman" panose="02020603050405020304" pitchFamily="18" charset="0"/>
                <a:cs typeface="Times New Roman" panose="02020603050405020304" pitchFamily="18" charset="0"/>
              </a:rPr>
              <a:t>Since acquiring new clients is more expensive than keeping current ones, churn prediction is a financially sensible strategy.</a:t>
            </a:r>
          </a:p>
        </p:txBody>
      </p:sp>
      <p:sp>
        <p:nvSpPr>
          <p:cNvPr id="3" name="Date Placeholder 2">
            <a:extLst>
              <a:ext uri="{FF2B5EF4-FFF2-40B4-BE49-F238E27FC236}">
                <a16:creationId xmlns:a16="http://schemas.microsoft.com/office/drawing/2014/main" id="{C3797275-137E-F974-142A-DEBC9CFE657C}"/>
              </a:ext>
            </a:extLst>
          </p:cNvPr>
          <p:cNvSpPr>
            <a:spLocks noGrp="1"/>
          </p:cNvSpPr>
          <p:nvPr>
            <p:ph type="dt" sz="half" idx="10"/>
          </p:nvPr>
        </p:nvSpPr>
        <p:spPr/>
        <p:txBody>
          <a:bodyPr/>
          <a:lstStyle/>
          <a:p>
            <a:r>
              <a:rPr lang="en-IN" dirty="0"/>
              <a:t>04-MAR-2025</a:t>
            </a:r>
            <a:endParaRPr lang="en-US" dirty="0"/>
          </a:p>
        </p:txBody>
      </p:sp>
      <p:sp>
        <p:nvSpPr>
          <p:cNvPr id="5" name="Slide Number Placeholder 4">
            <a:extLst>
              <a:ext uri="{FF2B5EF4-FFF2-40B4-BE49-F238E27FC236}">
                <a16:creationId xmlns:a16="http://schemas.microsoft.com/office/drawing/2014/main" id="{F6F3490F-461F-D5AA-F418-9CED73335CFB}"/>
              </a:ext>
            </a:extLst>
          </p:cNvPr>
          <p:cNvSpPr>
            <a:spLocks noGrp="1"/>
          </p:cNvSpPr>
          <p:nvPr>
            <p:ph type="sldNum" sz="quarter" idx="12"/>
          </p:nvPr>
        </p:nvSpPr>
        <p:spPr/>
        <p:txBody>
          <a:bodyPr/>
          <a:lstStyle/>
          <a:p>
            <a:fld id="{9860EDB8-5305-433F-BE41-D7A86D811DB3}" type="slidenum">
              <a:rPr lang="en-US" smtClean="0"/>
              <a:pPr/>
              <a:t>6</a:t>
            </a:fld>
            <a:endParaRPr lang="en-US"/>
          </a:p>
        </p:txBody>
      </p:sp>
    </p:spTree>
    <p:extLst>
      <p:ext uri="{BB962C8B-B14F-4D97-AF65-F5344CB8AC3E}">
        <p14:creationId xmlns:p14="http://schemas.microsoft.com/office/powerpoint/2010/main" val="3766387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309" y="0"/>
            <a:ext cx="10749367" cy="1208868"/>
          </a:xfrm>
        </p:spPr>
        <p:txBody>
          <a:bodyPr>
            <a:normAutofit/>
          </a:bodyPr>
          <a:lstStyle/>
          <a:p>
            <a:pPr lvl="0"/>
            <a:r>
              <a:rPr lang="en-US" sz="3400" dirty="0">
                <a:latin typeface="Arial" panose="020B0604020202020204" pitchFamily="34" charset="0"/>
                <a:cs typeface="Arial" panose="020B0604020202020204" pitchFamily="34" charset="0"/>
              </a:rPr>
              <a:t>METHODOLOGY</a:t>
            </a:r>
          </a:p>
        </p:txBody>
      </p:sp>
      <p:sp>
        <p:nvSpPr>
          <p:cNvPr id="7" name="Content Placeholder 6"/>
          <p:cNvSpPr>
            <a:spLocks noGrp="1"/>
          </p:cNvSpPr>
          <p:nvPr>
            <p:ph idx="1"/>
          </p:nvPr>
        </p:nvSpPr>
        <p:spPr>
          <a:xfrm>
            <a:off x="298979" y="1451218"/>
            <a:ext cx="10896997" cy="4905134"/>
          </a:xfrm>
        </p:spPr>
        <p:txBody>
          <a:bodyPr>
            <a:noAutofit/>
          </a:bodyPr>
          <a:lstStyle/>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1.Data Preprocessing:</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Convert categorical features to numerical format.</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Handle missing values in Total Charges column.</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Normalize numerical features.</a:t>
            </a:r>
          </a:p>
          <a:p>
            <a:pPr>
              <a:spcBef>
                <a:spcPts val="0"/>
              </a:spcBef>
              <a:spcAft>
                <a:spcPts val="0"/>
              </a:spcAft>
            </a:pPr>
            <a:endParaRPr lang="en-US" b="1"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2 Exploratory Data Analysis (EDA)</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Visualize churn distribution.</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Analyze tenure, contract type, and payment methods.</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Correlation heatmap to understand feature relationships.</a:t>
            </a:r>
          </a:p>
          <a:p>
            <a:pPr>
              <a:spcBef>
                <a:spcPts val="0"/>
              </a:spcBef>
              <a:spcAft>
                <a:spcPts val="0"/>
              </a:spcAft>
            </a:pPr>
            <a:endParaRPr lang="en-US" dirty="0">
              <a:solidFill>
                <a:schemeClr val="tx1"/>
              </a:solidFill>
              <a:latin typeface="Times New Roman" panose="02020603050405020304" pitchFamily="18" charset="0"/>
              <a:cs typeface="Times New Roman" panose="02020603050405020304" pitchFamily="18" charset="0"/>
            </a:endParaRPr>
          </a:p>
          <a:p>
            <a:pPr>
              <a:spcBef>
                <a:spcPts val="0"/>
              </a:spcBef>
              <a:spcAft>
                <a:spcPts val="0"/>
              </a:spcAft>
            </a:pPr>
            <a:r>
              <a:rPr lang="en-US" b="1" dirty="0">
                <a:solidFill>
                  <a:schemeClr val="tx1"/>
                </a:solidFill>
                <a:latin typeface="Times New Roman" panose="02020603050405020304" pitchFamily="18" charset="0"/>
                <a:cs typeface="Times New Roman" panose="02020603050405020304" pitchFamily="18" charset="0"/>
              </a:rPr>
              <a:t>3 Machine Learning Model</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Train a Random Forest classifier with hyperparameter tuning.</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Split data into training and testing sets (80-20 split).</a:t>
            </a:r>
          </a:p>
          <a:p>
            <a:pPr marL="285750" indent="-285750">
              <a:spcBef>
                <a:spcPts val="0"/>
              </a:spcBef>
              <a:spcAft>
                <a:spcPts val="0"/>
              </a:spcAf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Evaluate model accuracy using metrics like accuracy score and confusion matrix.</a:t>
            </a:r>
          </a:p>
          <a:p>
            <a:pPr>
              <a:spcBef>
                <a:spcPts val="0"/>
              </a:spcBef>
              <a:spcAft>
                <a:spcPts val="0"/>
              </a:spcAft>
            </a:pPr>
            <a:endParaRPr lang="en-US" dirty="0">
              <a:latin typeface="Arial" panose="020B0604020202020204" pitchFamily="34" charset="0"/>
              <a:cs typeface="Arial" panose="020B0604020202020204" pitchFamily="34" charset="0"/>
            </a:endParaRPr>
          </a:p>
        </p:txBody>
      </p:sp>
      <p:sp>
        <p:nvSpPr>
          <p:cNvPr id="3" name="Date Placeholder 2">
            <a:extLst>
              <a:ext uri="{FF2B5EF4-FFF2-40B4-BE49-F238E27FC236}">
                <a16:creationId xmlns:a16="http://schemas.microsoft.com/office/drawing/2014/main" id="{1E1BE944-0106-5D84-96EA-90424A31A7E3}"/>
              </a:ext>
            </a:extLst>
          </p:cNvPr>
          <p:cNvSpPr>
            <a:spLocks noGrp="1"/>
          </p:cNvSpPr>
          <p:nvPr>
            <p:ph type="dt" sz="half" idx="10"/>
          </p:nvPr>
        </p:nvSpPr>
        <p:spPr/>
        <p:txBody>
          <a:bodyPr/>
          <a:lstStyle/>
          <a:p>
            <a:r>
              <a:rPr lang="en-IN"/>
              <a:t>04-MAR-2025</a:t>
            </a:r>
            <a:endParaRPr lang="en-US"/>
          </a:p>
        </p:txBody>
      </p:sp>
      <p:sp>
        <p:nvSpPr>
          <p:cNvPr id="4" name="Slide Number Placeholder 3">
            <a:extLst>
              <a:ext uri="{FF2B5EF4-FFF2-40B4-BE49-F238E27FC236}">
                <a16:creationId xmlns:a16="http://schemas.microsoft.com/office/drawing/2014/main" id="{EC538DFC-124A-FB04-5FAE-D0F702EE9839}"/>
              </a:ext>
            </a:extLst>
          </p:cNvPr>
          <p:cNvSpPr>
            <a:spLocks noGrp="1"/>
          </p:cNvSpPr>
          <p:nvPr>
            <p:ph type="sldNum" sz="quarter" idx="12"/>
          </p:nvPr>
        </p:nvSpPr>
        <p:spPr/>
        <p:txBody>
          <a:bodyPr/>
          <a:lstStyle/>
          <a:p>
            <a:fld id="{9860EDB8-5305-433F-BE41-D7A86D811DB3}" type="slidenum">
              <a:rPr lang="en-US" smtClean="0"/>
              <a:pPr/>
              <a:t>7</a:t>
            </a:fld>
            <a:endParaRPr lang="en-US"/>
          </a:p>
        </p:txBody>
      </p:sp>
    </p:spTree>
    <p:extLst>
      <p:ext uri="{BB962C8B-B14F-4D97-AF65-F5344CB8AC3E}">
        <p14:creationId xmlns:p14="http://schemas.microsoft.com/office/powerpoint/2010/main" val="315594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7D51-DF60-2917-0EE7-D23CE022E7EA}"/>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43724C24-B930-C3CB-B7C2-5855201D4097}"/>
              </a:ext>
            </a:extLst>
          </p:cNvPr>
          <p:cNvSpPr>
            <a:spLocks noGrp="1"/>
          </p:cNvSpPr>
          <p:nvPr>
            <p:ph idx="1"/>
          </p:nvPr>
        </p:nvSpPr>
        <p:spPr>
          <a:xfrm>
            <a:off x="240225" y="1825625"/>
            <a:ext cx="11197524" cy="3831256"/>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The dataset used for this project is the Telcom Customer Churn dataset, which contains customer details, service usage, and churn status. The data is collected from a telecom company and includes information on customer demographics, contract details, payment methods, and monthly charges. The dataset is publicly available and sourced from Kaggle. It is in CSV format and can be loaded using Pandas.</a:t>
            </a:r>
          </a:p>
        </p:txBody>
      </p:sp>
      <p:sp>
        <p:nvSpPr>
          <p:cNvPr id="4" name="Date Placeholder 3">
            <a:extLst>
              <a:ext uri="{FF2B5EF4-FFF2-40B4-BE49-F238E27FC236}">
                <a16:creationId xmlns:a16="http://schemas.microsoft.com/office/drawing/2014/main" id="{215BE971-5F25-84E8-E0E9-5B0E0D98CEAA}"/>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E8BF1C00-2800-C2BD-64E9-20925D023D9A}"/>
              </a:ext>
            </a:extLst>
          </p:cNvPr>
          <p:cNvSpPr>
            <a:spLocks noGrp="1"/>
          </p:cNvSpPr>
          <p:nvPr>
            <p:ph type="sldNum" sz="quarter" idx="12"/>
          </p:nvPr>
        </p:nvSpPr>
        <p:spPr/>
        <p:txBody>
          <a:bodyPr/>
          <a:lstStyle/>
          <a:p>
            <a:fld id="{9860EDB8-5305-433F-BE41-D7A86D811DB3}" type="slidenum">
              <a:rPr lang="en-US" smtClean="0"/>
              <a:pPr/>
              <a:t>8</a:t>
            </a:fld>
            <a:endParaRPr lang="en-US"/>
          </a:p>
        </p:txBody>
      </p:sp>
    </p:spTree>
    <p:extLst>
      <p:ext uri="{BB962C8B-B14F-4D97-AF65-F5344CB8AC3E}">
        <p14:creationId xmlns:p14="http://schemas.microsoft.com/office/powerpoint/2010/main" val="281057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CBD2-F395-88B8-CAB6-83D5D6C07258}"/>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5FD2E437-2E63-5960-E123-2C857E98D530}"/>
              </a:ext>
            </a:extLst>
          </p:cNvPr>
          <p:cNvSpPr>
            <a:spLocks noGrp="1"/>
          </p:cNvSpPr>
          <p:nvPr>
            <p:ph idx="1"/>
          </p:nvPr>
        </p:nvSpPr>
        <p:spPr>
          <a:xfrm>
            <a:off x="250093" y="1700579"/>
            <a:ext cx="11103707" cy="4351338"/>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After training and evaluating multiple models, the results show:</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Random Forest Classifier</a:t>
            </a:r>
            <a:r>
              <a:rPr lang="en-US" dirty="0">
                <a:solidFill>
                  <a:schemeClr val="tx1"/>
                </a:solidFill>
                <a:latin typeface="Times New Roman" panose="02020603050405020304" pitchFamily="18" charset="0"/>
                <a:cs typeface="Times New Roman" panose="02020603050405020304" pitchFamily="18" charset="0"/>
              </a:rPr>
              <a:t> achieved the highest </a:t>
            </a:r>
            <a:r>
              <a:rPr lang="en-US" b="1" dirty="0">
                <a:solidFill>
                  <a:schemeClr val="tx1"/>
                </a:solidFill>
                <a:latin typeface="Times New Roman" panose="02020603050405020304" pitchFamily="18" charset="0"/>
                <a:cs typeface="Times New Roman" panose="02020603050405020304" pitchFamily="18" charset="0"/>
              </a:rPr>
              <a:t>accuracy (~85%)</a:t>
            </a:r>
            <a:r>
              <a:rPr lang="en-US" dirty="0">
                <a:solidFill>
                  <a:schemeClr val="tx1"/>
                </a:solidFill>
                <a:latin typeface="Times New Roman" panose="02020603050405020304" pitchFamily="18" charset="0"/>
                <a:cs typeface="Times New Roman" panose="02020603050405020304" pitchFamily="18" charset="0"/>
              </a:rPr>
              <a:t> and best overall performance.</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Logistic Regression</a:t>
            </a:r>
            <a:r>
              <a:rPr lang="en-US" dirty="0">
                <a:solidFill>
                  <a:schemeClr val="tx1"/>
                </a:solidFill>
                <a:latin typeface="Times New Roman" panose="02020603050405020304" pitchFamily="18" charset="0"/>
                <a:cs typeface="Times New Roman" panose="02020603050405020304" pitchFamily="18" charset="0"/>
              </a:rPr>
              <a:t> provided good interpretability but had slightly lower accuracy.</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Customers with </a:t>
            </a:r>
            <a:r>
              <a:rPr lang="en-US" b="1" dirty="0">
                <a:solidFill>
                  <a:schemeClr val="tx1"/>
                </a:solidFill>
                <a:latin typeface="Times New Roman" panose="02020603050405020304" pitchFamily="18" charset="0"/>
                <a:cs typeface="Times New Roman" panose="02020603050405020304" pitchFamily="18" charset="0"/>
              </a:rPr>
              <a:t>month-to-month contracts and high monthly charges</a:t>
            </a:r>
            <a:r>
              <a:rPr lang="en-US" dirty="0">
                <a:solidFill>
                  <a:schemeClr val="tx1"/>
                </a:solidFill>
                <a:latin typeface="Times New Roman" panose="02020603050405020304" pitchFamily="18" charset="0"/>
                <a:cs typeface="Times New Roman" panose="02020603050405020304" pitchFamily="18" charset="0"/>
              </a:rPr>
              <a:t> were more likely to churn.</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Providing </a:t>
            </a:r>
            <a:r>
              <a:rPr lang="en-US" b="1" dirty="0">
                <a:solidFill>
                  <a:schemeClr val="tx1"/>
                </a:solidFill>
                <a:latin typeface="Times New Roman" panose="02020603050405020304" pitchFamily="18" charset="0"/>
                <a:cs typeface="Times New Roman" panose="02020603050405020304" pitchFamily="18" charset="0"/>
              </a:rPr>
              <a:t>discounts, long-term contracts, and better customer support</a:t>
            </a:r>
            <a:r>
              <a:rPr lang="en-US" dirty="0">
                <a:solidFill>
                  <a:schemeClr val="tx1"/>
                </a:solidFill>
                <a:latin typeface="Times New Roman" panose="02020603050405020304" pitchFamily="18" charset="0"/>
                <a:cs typeface="Times New Roman" panose="02020603050405020304" pitchFamily="18" charset="0"/>
              </a:rPr>
              <a:t> can reduce churn rates.</a:t>
            </a:r>
          </a:p>
          <a:p>
            <a:pPr>
              <a:spcBef>
                <a:spcPts val="0"/>
              </a:spcBef>
              <a:spcAft>
                <a:spcPts val="0"/>
              </a:spcAft>
            </a:pPr>
            <a:endParaRPr lang="en-US" dirty="0"/>
          </a:p>
        </p:txBody>
      </p:sp>
      <p:sp>
        <p:nvSpPr>
          <p:cNvPr id="4" name="Date Placeholder 3">
            <a:extLst>
              <a:ext uri="{FF2B5EF4-FFF2-40B4-BE49-F238E27FC236}">
                <a16:creationId xmlns:a16="http://schemas.microsoft.com/office/drawing/2014/main" id="{DF2CA6CD-DD63-E757-B09C-61516F044B47}"/>
              </a:ext>
            </a:extLst>
          </p:cNvPr>
          <p:cNvSpPr>
            <a:spLocks noGrp="1"/>
          </p:cNvSpPr>
          <p:nvPr>
            <p:ph type="dt" sz="half" idx="10"/>
          </p:nvPr>
        </p:nvSpPr>
        <p:spPr/>
        <p:txBody>
          <a:bodyPr/>
          <a:lstStyle/>
          <a:p>
            <a:r>
              <a:rPr lang="en-IN"/>
              <a:t>04-MAR-2025</a:t>
            </a:r>
            <a:endParaRPr lang="en-US"/>
          </a:p>
        </p:txBody>
      </p:sp>
      <p:sp>
        <p:nvSpPr>
          <p:cNvPr id="5" name="Slide Number Placeholder 4">
            <a:extLst>
              <a:ext uri="{FF2B5EF4-FFF2-40B4-BE49-F238E27FC236}">
                <a16:creationId xmlns:a16="http://schemas.microsoft.com/office/drawing/2014/main" id="{8DE2757A-0C03-A3CE-29D1-8BD103F00C68}"/>
              </a:ext>
            </a:extLst>
          </p:cNvPr>
          <p:cNvSpPr>
            <a:spLocks noGrp="1"/>
          </p:cNvSpPr>
          <p:nvPr>
            <p:ph type="sldNum" sz="quarter" idx="12"/>
          </p:nvPr>
        </p:nvSpPr>
        <p:spPr/>
        <p:txBody>
          <a:bodyPr/>
          <a:lstStyle/>
          <a:p>
            <a:fld id="{9860EDB8-5305-433F-BE41-D7A86D811DB3}" type="slidenum">
              <a:rPr lang="en-US" smtClean="0"/>
              <a:pPr/>
              <a:t>9</a:t>
            </a:fld>
            <a:endParaRPr lang="en-US"/>
          </a:p>
        </p:txBody>
      </p:sp>
      <p:pic>
        <p:nvPicPr>
          <p:cNvPr id="7" name="Picture 6">
            <a:extLst>
              <a:ext uri="{FF2B5EF4-FFF2-40B4-BE49-F238E27FC236}">
                <a16:creationId xmlns:a16="http://schemas.microsoft.com/office/drawing/2014/main" id="{B39E84B1-A61A-6BE9-35A5-D71A437761B9}"/>
              </a:ext>
            </a:extLst>
          </p:cNvPr>
          <p:cNvPicPr>
            <a:picLocks noChangeAspect="1"/>
          </p:cNvPicPr>
          <p:nvPr/>
        </p:nvPicPr>
        <p:blipFill>
          <a:blip r:embed="rId2"/>
          <a:stretch>
            <a:fillRect/>
          </a:stretch>
        </p:blipFill>
        <p:spPr>
          <a:xfrm>
            <a:off x="2602522" y="4261097"/>
            <a:ext cx="5094485" cy="1943038"/>
          </a:xfrm>
          <a:prstGeom prst="rect">
            <a:avLst/>
          </a:prstGeom>
        </p:spPr>
      </p:pic>
    </p:spTree>
    <p:extLst>
      <p:ext uri="{BB962C8B-B14F-4D97-AF65-F5344CB8AC3E}">
        <p14:creationId xmlns:p14="http://schemas.microsoft.com/office/powerpoint/2010/main" val="4216452677"/>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BDCB38D-89A7-4028-9490-C6CFD8B9ACEE}" vid="{AD1CAB8A-25D8-47C1-9714-E89BAB2EE49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WelcomeDoc</Template>
  <TotalTime>1262</TotalTime>
  <Words>1438</Words>
  <Application>Microsoft Office PowerPoint</Application>
  <PresentationFormat>Widescreen</PresentationFormat>
  <Paragraphs>173</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WelcomeDoc</vt:lpstr>
      <vt:lpstr>CUSTOMER CHURN ANALYSIS USING PREDICTIVE ANALYTICS IN TELECOM</vt:lpstr>
      <vt:lpstr>OUTLINE</vt:lpstr>
      <vt:lpstr>ABSTRACT</vt:lpstr>
      <vt:lpstr>PROBLEM STATEMENT</vt:lpstr>
      <vt:lpstr>OBJECTIVES</vt:lpstr>
      <vt:lpstr>SIGNIFICANCE OF THE PROJECT</vt:lpstr>
      <vt:lpstr>METHODOLOGY</vt:lpstr>
      <vt:lpstr>DATA COLLECTION</vt:lpstr>
      <vt:lpstr>RESULTS</vt:lpstr>
      <vt:lpstr>PowerPoint Presentation</vt:lpstr>
      <vt:lpstr>DATA  ANALYSIS </vt:lpstr>
      <vt:lpstr>ERROR HANDLERS</vt:lpstr>
      <vt:lpstr>SAMPLE CODE (SCREEN SHOTS)</vt:lpstr>
      <vt:lpstr>SAMPLE CODE (SCREEN SHOTS)</vt:lpstr>
      <vt:lpstr>SAMPLE CODE (SCREEN SHOTS)</vt:lpstr>
      <vt:lpstr>MAJOR CONTRIBUTIONS</vt:lpstr>
      <vt:lpstr>LIMITATIONS &amp; FUTURE ENHANCEMENTS</vt:lpstr>
      <vt:lpstr>PowerPoint Presentation</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 for Mac</dc:title>
  <dc:subject/>
  <dc:creator>Melita Luke</dc:creator>
  <cp:keywords/>
  <dc:description/>
  <cp:lastModifiedBy>Anushma Joy N</cp:lastModifiedBy>
  <cp:revision>25</cp:revision>
  <dcterms:created xsi:type="dcterms:W3CDTF">2025-02-27T07:14:03Z</dcterms:created>
  <dcterms:modified xsi:type="dcterms:W3CDTF">2025-03-04T05:22:14Z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rogh@microsoft.com</vt:lpwstr>
  </property>
  <property fmtid="{D5CDD505-2E9C-101B-9397-08002B2CF9AE}" pid="5" name="MSIP_Label_f42aa342-8706-4288-bd11-ebb85995028c_SetDate">
    <vt:lpwstr>2018-02-05T19:56:32.6740186Z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